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5" r:id="rId3"/>
    <p:sldId id="316" r:id="rId4"/>
    <p:sldId id="317" r:id="rId5"/>
    <p:sldId id="351" r:id="rId6"/>
    <p:sldId id="352" r:id="rId7"/>
    <p:sldId id="353" r:id="rId8"/>
    <p:sldId id="354" r:id="rId9"/>
    <p:sldId id="355" r:id="rId10"/>
    <p:sldId id="356" r:id="rId11"/>
    <p:sldId id="338" r:id="rId12"/>
    <p:sldId id="325" r:id="rId13"/>
    <p:sldId id="326" r:id="rId14"/>
    <p:sldId id="327" r:id="rId15"/>
    <p:sldId id="328" r:id="rId16"/>
    <p:sldId id="329" r:id="rId17"/>
    <p:sldId id="330" r:id="rId18"/>
    <p:sldId id="331" r:id="rId19"/>
    <p:sldId id="332" r:id="rId20"/>
    <p:sldId id="333" r:id="rId21"/>
    <p:sldId id="339" r:id="rId22"/>
    <p:sldId id="340" r:id="rId23"/>
    <p:sldId id="341" r:id="rId24"/>
    <p:sldId id="342" r:id="rId25"/>
    <p:sldId id="343" r:id="rId26"/>
    <p:sldId id="344" r:id="rId27"/>
    <p:sldId id="345" r:id="rId28"/>
    <p:sldId id="346" r:id="rId29"/>
    <p:sldId id="347" r:id="rId30"/>
    <p:sldId id="348" r:id="rId31"/>
    <p:sldId id="349" r:id="rId32"/>
    <p:sldId id="314" r:id="rId33"/>
  </p:sldIdLst>
  <p:sldSz cx="16459200" cy="8229600"/>
  <p:notesSz cx="9232900" cy="6934200"/>
  <p:defaultTextStyle>
    <a:defPPr>
      <a:defRPr lang="en-US"/>
    </a:defPPr>
    <a:lvl1pPr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1pPr>
    <a:lvl2pPr marL="704850" indent="-24765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2pPr>
    <a:lvl3pPr marL="1409700" indent="-49530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3pPr>
    <a:lvl4pPr marL="2114550" indent="-74295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4pPr>
    <a:lvl5pPr marL="2820988" indent="-992188"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5pPr>
    <a:lvl6pPr marL="2286000" algn="l" defTabSz="914400" rtl="0" eaLnBrk="1" latinLnBrk="0" hangingPunct="1">
      <a:defRPr sz="3700" kern="1200">
        <a:solidFill>
          <a:schemeClr val="tx1"/>
        </a:solidFill>
        <a:latin typeface="Times New Roman" panose="02020603050405020304" pitchFamily="18" charset="0"/>
        <a:ea typeface="+mn-ea"/>
        <a:cs typeface="+mn-cs"/>
      </a:defRPr>
    </a:lvl6pPr>
    <a:lvl7pPr marL="2743200" algn="l" defTabSz="914400" rtl="0" eaLnBrk="1" latinLnBrk="0" hangingPunct="1">
      <a:defRPr sz="3700" kern="1200">
        <a:solidFill>
          <a:schemeClr val="tx1"/>
        </a:solidFill>
        <a:latin typeface="Times New Roman" panose="02020603050405020304" pitchFamily="18" charset="0"/>
        <a:ea typeface="+mn-ea"/>
        <a:cs typeface="+mn-cs"/>
      </a:defRPr>
    </a:lvl7pPr>
    <a:lvl8pPr marL="3200400" algn="l" defTabSz="914400" rtl="0" eaLnBrk="1" latinLnBrk="0" hangingPunct="1">
      <a:defRPr sz="3700" kern="1200">
        <a:solidFill>
          <a:schemeClr val="tx1"/>
        </a:solidFill>
        <a:latin typeface="Times New Roman" panose="02020603050405020304" pitchFamily="18" charset="0"/>
        <a:ea typeface="+mn-ea"/>
        <a:cs typeface="+mn-cs"/>
      </a:defRPr>
    </a:lvl8pPr>
    <a:lvl9pPr marL="3657600" algn="l" defTabSz="914400" rtl="0" eaLnBrk="1" latinLnBrk="0" hangingPunct="1">
      <a:defRPr sz="37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5184">
          <p15:clr>
            <a:srgbClr val="A4A3A4"/>
          </p15:clr>
        </p15:guide>
      </p15:sldGuideLst>
    </p:ext>
    <p:ext uri="{2D200454-40CA-4A62-9FC3-DE9A4176ACB9}">
      <p15:notesGuideLst xmlns:p15="http://schemas.microsoft.com/office/powerpoint/2012/main">
        <p15:guide id="1" orient="horz" pos="2184">
          <p15:clr>
            <a:srgbClr val="A4A3A4"/>
          </p15:clr>
        </p15:guide>
        <p15:guide id="2" pos="29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79" autoAdjust="0"/>
  </p:normalViewPr>
  <p:slideViewPr>
    <p:cSldViewPr>
      <p:cViewPr varScale="1">
        <p:scale>
          <a:sx n="49" d="100"/>
          <a:sy n="49" d="100"/>
        </p:scale>
        <p:origin x="724" y="52"/>
      </p:cViewPr>
      <p:guideLst>
        <p:guide orient="horz" pos="2592"/>
        <p:guide pos="51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581" y="-58"/>
      </p:cViewPr>
      <p:guideLst>
        <p:guide orient="horz" pos="2184"/>
        <p:guide pos="29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defTabSz="920925" eaLnBrk="1" hangingPunct="1">
              <a:defRPr sz="1200"/>
            </a:lvl1pPr>
          </a:lstStyle>
          <a:p>
            <a:pPr>
              <a:defRPr/>
            </a:pPr>
            <a:endParaRPr lang="en-US"/>
          </a:p>
        </p:txBody>
      </p:sp>
      <p:sp>
        <p:nvSpPr>
          <p:cNvPr id="5123" name="Rectangle 3"/>
          <p:cNvSpPr>
            <a:spLocks noGrp="1" noChangeArrowheads="1"/>
          </p:cNvSpPr>
          <p:nvPr>
            <p:ph type="dt" sz="quarter" idx="1"/>
          </p:nvPr>
        </p:nvSpPr>
        <p:spPr bwMode="auto">
          <a:xfrm>
            <a:off x="523240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algn="r" defTabSz="920925" eaLnBrk="1" hangingPunct="1">
              <a:defRPr sz="1200"/>
            </a:lvl1pPr>
          </a:lstStyle>
          <a:p>
            <a:pPr>
              <a:defRPr/>
            </a:pPr>
            <a:endParaRPr lang="en-US"/>
          </a:p>
        </p:txBody>
      </p:sp>
      <p:sp>
        <p:nvSpPr>
          <p:cNvPr id="5124" name="Rectangle 4"/>
          <p:cNvSpPr>
            <a:spLocks noGrp="1" noChangeArrowheads="1"/>
          </p:cNvSpPr>
          <p:nvPr>
            <p:ph type="ftr" sz="quarter" idx="2"/>
          </p:nvPr>
        </p:nvSpPr>
        <p:spPr bwMode="auto">
          <a:xfrm>
            <a:off x="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defTabSz="920925" eaLnBrk="1" hangingPunct="1">
              <a:defRPr sz="1200"/>
            </a:lvl1pPr>
          </a:lstStyle>
          <a:p>
            <a:pPr>
              <a:defRPr/>
            </a:pPr>
            <a:endParaRPr lang="en-US"/>
          </a:p>
        </p:txBody>
      </p:sp>
      <p:sp>
        <p:nvSpPr>
          <p:cNvPr id="5125" name="Rectangle 5"/>
          <p:cNvSpPr>
            <a:spLocks noGrp="1" noChangeArrowheads="1"/>
          </p:cNvSpPr>
          <p:nvPr>
            <p:ph type="sldNum" sz="quarter" idx="3"/>
          </p:nvPr>
        </p:nvSpPr>
        <p:spPr bwMode="auto">
          <a:xfrm>
            <a:off x="523240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algn="r" defTabSz="920750" eaLnBrk="1" hangingPunct="1">
              <a:defRPr sz="1200" smtClean="0"/>
            </a:lvl1pPr>
          </a:lstStyle>
          <a:p>
            <a:pPr>
              <a:defRPr/>
            </a:pPr>
            <a:fld id="{77875FC0-46AE-4733-AEC8-5C1521AE5FC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defTabSz="920925" eaLnBrk="1" hangingPunct="1">
              <a:defRPr sz="1200"/>
            </a:lvl1pPr>
          </a:lstStyle>
          <a:p>
            <a:pPr>
              <a:defRPr/>
            </a:pPr>
            <a:endParaRPr lang="en-US"/>
          </a:p>
        </p:txBody>
      </p:sp>
      <p:sp>
        <p:nvSpPr>
          <p:cNvPr id="4099" name="Rectangle 3"/>
          <p:cNvSpPr>
            <a:spLocks noGrp="1" noChangeArrowheads="1"/>
          </p:cNvSpPr>
          <p:nvPr>
            <p:ph type="dt" idx="1"/>
          </p:nvPr>
        </p:nvSpPr>
        <p:spPr bwMode="auto">
          <a:xfrm>
            <a:off x="523240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algn="r" defTabSz="920925"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2016125" y="519113"/>
            <a:ext cx="5205413" cy="2603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33488" y="3295650"/>
            <a:ext cx="6765925" cy="3119438"/>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defTabSz="920925" eaLnBrk="1" hangingPunct="1">
              <a:defRPr sz="1200"/>
            </a:lvl1pPr>
          </a:lstStyle>
          <a:p>
            <a:pPr>
              <a:defRPr/>
            </a:pPr>
            <a:endParaRPr lang="en-US"/>
          </a:p>
        </p:txBody>
      </p:sp>
      <p:sp>
        <p:nvSpPr>
          <p:cNvPr id="4103" name="Rectangle 7"/>
          <p:cNvSpPr>
            <a:spLocks noGrp="1" noChangeArrowheads="1"/>
          </p:cNvSpPr>
          <p:nvPr>
            <p:ph type="sldNum" sz="quarter" idx="5"/>
          </p:nvPr>
        </p:nvSpPr>
        <p:spPr bwMode="auto">
          <a:xfrm>
            <a:off x="523240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algn="r" defTabSz="920750" eaLnBrk="1" hangingPunct="1">
              <a:defRPr sz="1200" smtClean="0"/>
            </a:lvl1pPr>
          </a:lstStyle>
          <a:p>
            <a:pPr>
              <a:defRPr/>
            </a:pPr>
            <a:fld id="{E545AC70-609B-45AB-A613-8BF9B949A7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70485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14097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211455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2820988"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3526841" algn="l" defTabSz="1410736" rtl="0" eaLnBrk="1" latinLnBrk="0" hangingPunct="1">
      <a:defRPr sz="1851" kern="1200">
        <a:solidFill>
          <a:schemeClr val="tx1"/>
        </a:solidFill>
        <a:latin typeface="+mn-lt"/>
        <a:ea typeface="+mn-ea"/>
        <a:cs typeface="+mn-cs"/>
      </a:defRPr>
    </a:lvl6pPr>
    <a:lvl7pPr marL="4232209" algn="l" defTabSz="1410736" rtl="0" eaLnBrk="1" latinLnBrk="0" hangingPunct="1">
      <a:defRPr sz="1851" kern="1200">
        <a:solidFill>
          <a:schemeClr val="tx1"/>
        </a:solidFill>
        <a:latin typeface="+mn-lt"/>
        <a:ea typeface="+mn-ea"/>
        <a:cs typeface="+mn-cs"/>
      </a:defRPr>
    </a:lvl7pPr>
    <a:lvl8pPr marL="4937577" algn="l" defTabSz="1410736" rtl="0" eaLnBrk="1" latinLnBrk="0" hangingPunct="1">
      <a:defRPr sz="1851" kern="1200">
        <a:solidFill>
          <a:schemeClr val="tx1"/>
        </a:solidFill>
        <a:latin typeface="+mn-lt"/>
        <a:ea typeface="+mn-ea"/>
        <a:cs typeface="+mn-cs"/>
      </a:defRPr>
    </a:lvl8pPr>
    <a:lvl9pPr marL="5642945" algn="l" defTabSz="1410736" rtl="0" eaLnBrk="1" latinLnBrk="0" hangingPunct="1">
      <a:defRPr sz="18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a:solidFill>
                  <a:schemeClr val="tx1"/>
                </a:solidFill>
                <a:latin typeface="Times New Roman" panose="02020603050405020304" pitchFamily="18" charset="0"/>
              </a:defRPr>
            </a:lvl1pPr>
            <a:lvl2pPr marL="742950" indent="-285750" defTabSz="920750">
              <a:spcBef>
                <a:spcPct val="30000"/>
              </a:spcBef>
              <a:defRPr>
                <a:solidFill>
                  <a:schemeClr val="tx1"/>
                </a:solidFill>
                <a:latin typeface="Times New Roman" panose="02020603050405020304" pitchFamily="18" charset="0"/>
              </a:defRPr>
            </a:lvl2pPr>
            <a:lvl3pPr marL="1143000" indent="-228600" defTabSz="920750">
              <a:spcBef>
                <a:spcPct val="30000"/>
              </a:spcBef>
              <a:defRPr>
                <a:solidFill>
                  <a:schemeClr val="tx1"/>
                </a:solidFill>
                <a:latin typeface="Times New Roman" panose="02020603050405020304" pitchFamily="18" charset="0"/>
              </a:defRPr>
            </a:lvl3pPr>
            <a:lvl4pPr marL="1600200" indent="-228600" defTabSz="920750">
              <a:spcBef>
                <a:spcPct val="30000"/>
              </a:spcBef>
              <a:defRPr>
                <a:solidFill>
                  <a:schemeClr val="tx1"/>
                </a:solidFill>
                <a:latin typeface="Times New Roman" panose="02020603050405020304" pitchFamily="18" charset="0"/>
              </a:defRPr>
            </a:lvl4pPr>
            <a:lvl5pPr marL="2057400" indent="-228600" defTabSz="920750">
              <a:spcBef>
                <a:spcPct val="30000"/>
              </a:spcBef>
              <a:defRPr>
                <a:solidFill>
                  <a:schemeClr val="tx1"/>
                </a:solidFill>
                <a:latin typeface="Times New Roman" panose="02020603050405020304" pitchFamily="18" charset="0"/>
              </a:defRPr>
            </a:lvl5pPr>
            <a:lvl6pPr marL="2514600" indent="-228600" defTabSz="920750" eaLnBrk="0" fontAlgn="base" hangingPunct="0">
              <a:spcBef>
                <a:spcPct val="30000"/>
              </a:spcBef>
              <a:spcAft>
                <a:spcPct val="0"/>
              </a:spcAft>
              <a:defRPr>
                <a:solidFill>
                  <a:schemeClr val="tx1"/>
                </a:solidFill>
                <a:latin typeface="Times New Roman" panose="02020603050405020304" pitchFamily="18" charset="0"/>
              </a:defRPr>
            </a:lvl6pPr>
            <a:lvl7pPr marL="2971800" indent="-228600" defTabSz="920750" eaLnBrk="0" fontAlgn="base" hangingPunct="0">
              <a:spcBef>
                <a:spcPct val="30000"/>
              </a:spcBef>
              <a:spcAft>
                <a:spcPct val="0"/>
              </a:spcAft>
              <a:defRPr>
                <a:solidFill>
                  <a:schemeClr val="tx1"/>
                </a:solidFill>
                <a:latin typeface="Times New Roman" panose="02020603050405020304" pitchFamily="18" charset="0"/>
              </a:defRPr>
            </a:lvl7pPr>
            <a:lvl8pPr marL="3429000" indent="-228600" defTabSz="920750" eaLnBrk="0" fontAlgn="base" hangingPunct="0">
              <a:spcBef>
                <a:spcPct val="30000"/>
              </a:spcBef>
              <a:spcAft>
                <a:spcPct val="0"/>
              </a:spcAft>
              <a:defRPr>
                <a:solidFill>
                  <a:schemeClr val="tx1"/>
                </a:solidFill>
                <a:latin typeface="Times New Roman" panose="02020603050405020304" pitchFamily="18" charset="0"/>
              </a:defRPr>
            </a:lvl8pPr>
            <a:lvl9pPr marL="3886200" indent="-228600" defTabSz="920750" eaLnBrk="0" fontAlgn="base" hangingPunct="0">
              <a:spcBef>
                <a:spcPct val="30000"/>
              </a:spcBef>
              <a:spcAft>
                <a:spcPct val="0"/>
              </a:spcAft>
              <a:defRPr>
                <a:solidFill>
                  <a:schemeClr val="tx1"/>
                </a:solidFill>
                <a:latin typeface="Times New Roman" panose="02020603050405020304" pitchFamily="18" charset="0"/>
              </a:defRPr>
            </a:lvl9pPr>
          </a:lstStyle>
          <a:p>
            <a:pPr>
              <a:spcBef>
                <a:spcPct val="0"/>
              </a:spcBef>
            </a:pPr>
            <a:fld id="{197BAB13-D4A1-40A8-A557-79A139C3ED67}"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sz="185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900">
              <a:spcBef>
                <a:spcPct val="30000"/>
              </a:spcBef>
              <a:defRPr sz="1200">
                <a:solidFill>
                  <a:schemeClr val="tx1"/>
                </a:solidFill>
                <a:latin typeface="Times New Roman" panose="02020603050405020304" pitchFamily="18" charset="0"/>
              </a:defRPr>
            </a:lvl1pPr>
            <a:lvl2pPr marL="742950" indent="-285750" defTabSz="977900">
              <a:spcBef>
                <a:spcPct val="30000"/>
              </a:spcBef>
              <a:defRPr sz="1200">
                <a:solidFill>
                  <a:schemeClr val="tx1"/>
                </a:solidFill>
                <a:latin typeface="Times New Roman" panose="02020603050405020304" pitchFamily="18" charset="0"/>
              </a:defRPr>
            </a:lvl2pPr>
            <a:lvl3pPr marL="1143000" indent="-228600" defTabSz="977900">
              <a:spcBef>
                <a:spcPct val="30000"/>
              </a:spcBef>
              <a:defRPr sz="1200">
                <a:solidFill>
                  <a:schemeClr val="tx1"/>
                </a:solidFill>
                <a:latin typeface="Times New Roman" panose="02020603050405020304" pitchFamily="18" charset="0"/>
              </a:defRPr>
            </a:lvl3pPr>
            <a:lvl4pPr marL="1600200" indent="-228600" defTabSz="977900">
              <a:spcBef>
                <a:spcPct val="30000"/>
              </a:spcBef>
              <a:defRPr sz="1200">
                <a:solidFill>
                  <a:schemeClr val="tx1"/>
                </a:solidFill>
                <a:latin typeface="Times New Roman" panose="02020603050405020304" pitchFamily="18" charset="0"/>
              </a:defRPr>
            </a:lvl4pPr>
            <a:lvl5pPr marL="2057400" indent="-228600" defTabSz="977900">
              <a:spcBef>
                <a:spcPct val="30000"/>
              </a:spcBef>
              <a:defRPr sz="1200">
                <a:solidFill>
                  <a:schemeClr val="tx1"/>
                </a:solidFill>
                <a:latin typeface="Times New Roman" panose="02020603050405020304" pitchFamily="18" charset="0"/>
              </a:defRPr>
            </a:lvl5pPr>
            <a:lvl6pPr marL="2514600" indent="-228600" defTabSz="9779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79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79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79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FEB136-550E-41E0-9FF6-C4E4F2D6776F}" type="slidenum">
              <a:rPr lang="en-US" altLang="en-US"/>
              <a:pPr>
                <a:spcBef>
                  <a:spcPct val="0"/>
                </a:spcBef>
              </a:pPr>
              <a:t>2</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042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45AC70-609B-45AB-A613-8BF9B949A7C3}" type="slidenum">
              <a:rPr lang="en-US" altLang="en-US" smtClean="0"/>
              <a:pPr>
                <a:defRPr/>
              </a:pPr>
              <a:t>9</a:t>
            </a:fld>
            <a:endParaRPr lang="en-US" altLang="en-US"/>
          </a:p>
        </p:txBody>
      </p:sp>
    </p:spTree>
    <p:extLst>
      <p:ext uri="{BB962C8B-B14F-4D97-AF65-F5344CB8AC3E}">
        <p14:creationId xmlns:p14="http://schemas.microsoft.com/office/powerpoint/2010/main" val="105680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a:solidFill>
                  <a:schemeClr val="tx1"/>
                </a:solidFill>
                <a:latin typeface="Times New Roman" panose="02020603050405020304" pitchFamily="18" charset="0"/>
              </a:defRPr>
            </a:lvl1pPr>
            <a:lvl2pPr marL="742950" indent="-285750" defTabSz="920750">
              <a:spcBef>
                <a:spcPct val="30000"/>
              </a:spcBef>
              <a:defRPr>
                <a:solidFill>
                  <a:schemeClr val="tx1"/>
                </a:solidFill>
                <a:latin typeface="Times New Roman" panose="02020603050405020304" pitchFamily="18" charset="0"/>
              </a:defRPr>
            </a:lvl2pPr>
            <a:lvl3pPr marL="1143000" indent="-228600" defTabSz="920750">
              <a:spcBef>
                <a:spcPct val="30000"/>
              </a:spcBef>
              <a:defRPr>
                <a:solidFill>
                  <a:schemeClr val="tx1"/>
                </a:solidFill>
                <a:latin typeface="Times New Roman" panose="02020603050405020304" pitchFamily="18" charset="0"/>
              </a:defRPr>
            </a:lvl3pPr>
            <a:lvl4pPr marL="1600200" indent="-228600" defTabSz="920750">
              <a:spcBef>
                <a:spcPct val="30000"/>
              </a:spcBef>
              <a:defRPr>
                <a:solidFill>
                  <a:schemeClr val="tx1"/>
                </a:solidFill>
                <a:latin typeface="Times New Roman" panose="02020603050405020304" pitchFamily="18" charset="0"/>
              </a:defRPr>
            </a:lvl4pPr>
            <a:lvl5pPr marL="2057400" indent="-228600" defTabSz="920750">
              <a:spcBef>
                <a:spcPct val="30000"/>
              </a:spcBef>
              <a:defRPr>
                <a:solidFill>
                  <a:schemeClr val="tx1"/>
                </a:solidFill>
                <a:latin typeface="Times New Roman" panose="02020603050405020304" pitchFamily="18" charset="0"/>
              </a:defRPr>
            </a:lvl5pPr>
            <a:lvl6pPr marL="2514600" indent="-228600" defTabSz="920750" eaLnBrk="0" fontAlgn="base" hangingPunct="0">
              <a:spcBef>
                <a:spcPct val="30000"/>
              </a:spcBef>
              <a:spcAft>
                <a:spcPct val="0"/>
              </a:spcAft>
              <a:defRPr>
                <a:solidFill>
                  <a:schemeClr val="tx1"/>
                </a:solidFill>
                <a:latin typeface="Times New Roman" panose="02020603050405020304" pitchFamily="18" charset="0"/>
              </a:defRPr>
            </a:lvl6pPr>
            <a:lvl7pPr marL="2971800" indent="-228600" defTabSz="920750" eaLnBrk="0" fontAlgn="base" hangingPunct="0">
              <a:spcBef>
                <a:spcPct val="30000"/>
              </a:spcBef>
              <a:spcAft>
                <a:spcPct val="0"/>
              </a:spcAft>
              <a:defRPr>
                <a:solidFill>
                  <a:schemeClr val="tx1"/>
                </a:solidFill>
                <a:latin typeface="Times New Roman" panose="02020603050405020304" pitchFamily="18" charset="0"/>
              </a:defRPr>
            </a:lvl7pPr>
            <a:lvl8pPr marL="3429000" indent="-228600" defTabSz="920750" eaLnBrk="0" fontAlgn="base" hangingPunct="0">
              <a:spcBef>
                <a:spcPct val="30000"/>
              </a:spcBef>
              <a:spcAft>
                <a:spcPct val="0"/>
              </a:spcAft>
              <a:defRPr>
                <a:solidFill>
                  <a:schemeClr val="tx1"/>
                </a:solidFill>
                <a:latin typeface="Times New Roman" panose="02020603050405020304" pitchFamily="18" charset="0"/>
              </a:defRPr>
            </a:lvl8pPr>
            <a:lvl9pPr marL="3886200" indent="-228600" defTabSz="920750" eaLnBrk="0" fontAlgn="base" hangingPunct="0">
              <a:spcBef>
                <a:spcPct val="30000"/>
              </a:spcBef>
              <a:spcAft>
                <a:spcPct val="0"/>
              </a:spcAft>
              <a:defRPr>
                <a:solidFill>
                  <a:schemeClr val="tx1"/>
                </a:solidFill>
                <a:latin typeface="Times New Roman" panose="02020603050405020304" pitchFamily="18" charset="0"/>
              </a:defRPr>
            </a:lvl9pPr>
          </a:lstStyle>
          <a:p>
            <a:pPr>
              <a:spcBef>
                <a:spcPct val="0"/>
              </a:spcBef>
            </a:pPr>
            <a:fld id="{DA04E247-7352-46AD-ADBD-23A6E41A24BA}" type="slidenum">
              <a:rPr lang="en-US" altLang="en-US"/>
              <a:pPr>
                <a:spcBef>
                  <a:spcPct val="0"/>
                </a:spcBef>
              </a:pPr>
              <a:t>32</a:t>
            </a:fld>
            <a:endParaRPr lang="en-US" altLang="en-US"/>
          </a:p>
        </p:txBody>
      </p:sp>
      <p:sp>
        <p:nvSpPr>
          <p:cNvPr id="93187"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sz="185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2556511"/>
            <a:ext cx="13990320" cy="1764030"/>
          </a:xfrm>
        </p:spPr>
        <p:txBody>
          <a:bodyPr/>
          <a:lstStyle/>
          <a:p>
            <a:r>
              <a:rPr lang="en-US"/>
              <a:t>Click to edit Master title style</a:t>
            </a:r>
          </a:p>
        </p:txBody>
      </p:sp>
      <p:sp>
        <p:nvSpPr>
          <p:cNvPr id="3" name="Subtitle 2"/>
          <p:cNvSpPr>
            <a:spLocks noGrp="1"/>
          </p:cNvSpPr>
          <p:nvPr>
            <p:ph type="subTitle" idx="1"/>
          </p:nvPr>
        </p:nvSpPr>
        <p:spPr>
          <a:xfrm>
            <a:off x="2468880" y="4663440"/>
            <a:ext cx="11521440" cy="2103120"/>
          </a:xfrm>
        </p:spPr>
        <p:txBody>
          <a:bodyPr/>
          <a:lstStyle>
            <a:lvl1pPr marL="0" indent="0" algn="ctr">
              <a:buNone/>
              <a:defRPr/>
            </a:lvl1pPr>
            <a:lvl2pPr marL="548640" indent="0" algn="ctr">
              <a:buNone/>
              <a:defRPr/>
            </a:lvl2pPr>
            <a:lvl3pPr marL="1097280" indent="0" algn="ctr">
              <a:buNone/>
              <a:defRPr/>
            </a:lvl3pPr>
            <a:lvl4pPr marL="1645920" indent="0" algn="ctr">
              <a:buNone/>
              <a:defRPr/>
            </a:lvl4pPr>
            <a:lvl5pPr marL="2194560" indent="0" algn="ctr">
              <a:buNone/>
              <a:defRPr/>
            </a:lvl5pPr>
            <a:lvl6pPr marL="2743200" indent="0" algn="ctr">
              <a:buNone/>
              <a:defRPr/>
            </a:lvl6pPr>
            <a:lvl7pPr marL="3291840" indent="0" algn="ctr">
              <a:buNone/>
              <a:defRPr/>
            </a:lvl7pPr>
            <a:lvl8pPr marL="3840480" indent="0" algn="ctr">
              <a:buNone/>
              <a:defRPr/>
            </a:lvl8pPr>
            <a:lvl9pPr marL="4389120" indent="0" algn="ctr">
              <a:buNone/>
              <a:defRPr/>
            </a:lvl9pPr>
          </a:lstStyle>
          <a:p>
            <a:r>
              <a:rPr lang="en-US"/>
              <a:t>Click to edit Master subtitle style</a:t>
            </a:r>
          </a:p>
        </p:txBody>
      </p:sp>
      <p:sp>
        <p:nvSpPr>
          <p:cNvPr id="4" name="Rectangle 16"/>
          <p:cNvSpPr>
            <a:spLocks noGrp="1" noChangeArrowheads="1"/>
          </p:cNvSpPr>
          <p:nvPr>
            <p:ph type="dt" sz="half" idx="10"/>
          </p:nvPr>
        </p:nvSpPr>
        <p:spPr>
          <a:xfrm>
            <a:off x="103188" y="7924800"/>
            <a:ext cx="1779587" cy="279400"/>
          </a:xfrm>
          <a:ln/>
        </p:spPr>
        <p:txBody>
          <a:bodyPr/>
          <a:lstStyle>
            <a:lvl1pPr>
              <a:defRPr/>
            </a:lvl1pPr>
          </a:lstStyle>
          <a:p>
            <a:pPr>
              <a:defRPr/>
            </a:pPr>
            <a:fld id="{D772E854-8A5A-41DB-9951-5DFB5B9985DF}" type="datetime3">
              <a:rPr lang="en-US" smtClean="0"/>
              <a:t>16 June 2023</a:t>
            </a:fld>
            <a:endParaRPr lang="en-US" dirty="0"/>
          </a:p>
        </p:txBody>
      </p:sp>
    </p:spTree>
    <p:extLst>
      <p:ext uri="{BB962C8B-B14F-4D97-AF65-F5344CB8AC3E}">
        <p14:creationId xmlns:p14="http://schemas.microsoft.com/office/powerpoint/2010/main" val="344916527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dt" sz="half" idx="10"/>
          </p:nvPr>
        </p:nvSpPr>
        <p:spPr>
          <a:xfrm>
            <a:off x="103188" y="7924800"/>
            <a:ext cx="1779587" cy="279400"/>
          </a:xfrm>
          <a:ln/>
        </p:spPr>
        <p:txBody>
          <a:bodyPr/>
          <a:lstStyle>
            <a:lvl1pPr>
              <a:defRPr/>
            </a:lvl1pPr>
          </a:lstStyle>
          <a:p>
            <a:pPr>
              <a:defRPr/>
            </a:pPr>
            <a:fld id="{4A79C504-8A26-4E12-A4FA-A7C494B1F4DB}" type="datetime3">
              <a:rPr lang="en-US" smtClean="0"/>
              <a:t>16 June 2023</a:t>
            </a:fld>
            <a:endParaRPr lang="en-US" dirty="0"/>
          </a:p>
        </p:txBody>
      </p:sp>
    </p:spTree>
    <p:extLst>
      <p:ext uri="{BB962C8B-B14F-4D97-AF65-F5344CB8AC3E}">
        <p14:creationId xmlns:p14="http://schemas.microsoft.com/office/powerpoint/2010/main" val="640947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972447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21B3F-3F80-41D6-B29B-9D7D49B5045B}" type="datetimeFigureOut">
              <a:rPr lang="en-CA" smtClean="0"/>
              <a:t>2023-06-16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41D65A7-F927-4C10-B62E-78F1BA97AAD6}" type="slidenum">
              <a:rPr lang="en-CA" smtClean="0"/>
              <a:t>‹#›</a:t>
            </a:fld>
            <a:endParaRPr lang="en-CA"/>
          </a:p>
        </p:txBody>
      </p:sp>
    </p:spTree>
    <p:extLst>
      <p:ext uri="{BB962C8B-B14F-4D97-AF65-F5344CB8AC3E}">
        <p14:creationId xmlns:p14="http://schemas.microsoft.com/office/powerpoint/2010/main" val="452686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235075" y="639763"/>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a:t>
            </a:r>
          </a:p>
        </p:txBody>
      </p:sp>
      <p:sp>
        <p:nvSpPr>
          <p:cNvPr id="34819" name="Rectangle 3"/>
          <p:cNvSpPr>
            <a:spLocks noGrp="1" noChangeArrowheads="1"/>
          </p:cNvSpPr>
          <p:nvPr>
            <p:ph type="body" idx="1"/>
          </p:nvPr>
        </p:nvSpPr>
        <p:spPr bwMode="auto">
          <a:xfrm>
            <a:off x="1235075" y="1641475"/>
            <a:ext cx="13989050" cy="591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descr="Small checker board"/>
          <p:cNvSpPr>
            <a:spLocks noChangeArrowheads="1"/>
          </p:cNvSpPr>
          <p:nvPr userDrawn="1"/>
        </p:nvSpPr>
        <p:spPr bwMode="auto">
          <a:xfrm>
            <a:off x="1235075" y="7589837"/>
            <a:ext cx="13989050" cy="182563"/>
          </a:xfrm>
          <a:prstGeom prst="rect">
            <a:avLst/>
          </a:prstGeom>
          <a:pattFill prst="smCheck">
            <a:fgClr>
              <a:srgbClr val="0000FF"/>
            </a:fgClr>
            <a:bgClr>
              <a:srgbClr val="FFFFFF"/>
            </a:bgClr>
          </a:pattFill>
          <a:ln w="9525">
            <a:noFill/>
            <a:miter lim="800000"/>
            <a:headEnd/>
            <a:tailEnd/>
          </a:ln>
          <a:effectLst/>
        </p:spPr>
        <p:txBody>
          <a:bodyPr wrap="none" anchor="ctr"/>
          <a:lstStyle/>
          <a:p>
            <a:pPr eaLnBrk="1" hangingPunct="1">
              <a:defRPr/>
            </a:pPr>
            <a:endParaRPr lang="en-US" sz="4444"/>
          </a:p>
        </p:txBody>
      </p:sp>
      <p:sp>
        <p:nvSpPr>
          <p:cNvPr id="1036" name="Rectangle 12" descr="Small checker board"/>
          <p:cNvSpPr>
            <a:spLocks noChangeArrowheads="1"/>
          </p:cNvSpPr>
          <p:nvPr userDrawn="1"/>
        </p:nvSpPr>
        <p:spPr bwMode="auto">
          <a:xfrm>
            <a:off x="1235075" y="1447800"/>
            <a:ext cx="13989050" cy="182562"/>
          </a:xfrm>
          <a:prstGeom prst="rect">
            <a:avLst/>
          </a:prstGeom>
          <a:pattFill prst="smCheck">
            <a:fgClr>
              <a:srgbClr val="0000FF"/>
            </a:fgClr>
            <a:bgClr>
              <a:srgbClr val="FFFFFF"/>
            </a:bgClr>
          </a:pattFill>
          <a:ln w="9525">
            <a:noFill/>
            <a:miter lim="800000"/>
            <a:headEnd/>
            <a:tailEnd/>
          </a:ln>
          <a:effectLst/>
        </p:spPr>
        <p:txBody>
          <a:bodyPr wrap="none" anchor="ctr"/>
          <a:lstStyle/>
          <a:p>
            <a:pPr eaLnBrk="1" hangingPunct="1">
              <a:defRPr/>
            </a:pPr>
            <a:endParaRPr lang="en-US" sz="4444"/>
          </a:p>
        </p:txBody>
      </p:sp>
      <p:sp>
        <p:nvSpPr>
          <p:cNvPr id="13" name="Text Box 16"/>
          <p:cNvSpPr txBox="1">
            <a:spLocks noChangeArrowheads="1"/>
          </p:cNvSpPr>
          <p:nvPr userDrawn="1"/>
        </p:nvSpPr>
        <p:spPr bwMode="auto">
          <a:xfrm>
            <a:off x="76200" y="58738"/>
            <a:ext cx="16362363" cy="246062"/>
          </a:xfrm>
          <a:prstGeom prst="rect">
            <a:avLst/>
          </a:prstGeom>
          <a:solidFill>
            <a:schemeClr val="bg1"/>
          </a:solidFill>
          <a:ln w="9525">
            <a:solidFill>
              <a:schemeClr val="bg1"/>
            </a:solidFill>
            <a:miter lim="800000"/>
            <a:headEnd/>
            <a:tailEnd/>
          </a:ln>
        </p:spPr>
        <p:txBody>
          <a:bodyPr lIns="117208" tIns="0" rIns="117208" bIns="0">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1600" b="1" dirty="0">
                <a:solidFill>
                  <a:srgbClr val="0000FF"/>
                </a:solidFill>
              </a:rPr>
              <a:t>Lecture # 05: Assembly Language Programming for ATmega328P</a:t>
            </a:r>
          </a:p>
        </p:txBody>
      </p:sp>
      <p:sp>
        <p:nvSpPr>
          <p:cNvPr id="14" name="Rectangle 5"/>
          <p:cNvSpPr>
            <a:spLocks noChangeAspect="1" noChangeArrowheads="1"/>
          </p:cNvSpPr>
          <p:nvPr userDrawn="1"/>
        </p:nvSpPr>
        <p:spPr bwMode="auto">
          <a:xfrm>
            <a:off x="2720975" y="7848600"/>
            <a:ext cx="12115800" cy="381000"/>
          </a:xfrm>
          <a:prstGeom prst="rect">
            <a:avLst/>
          </a:prstGeom>
          <a:solidFill>
            <a:schemeClr val="bg1"/>
          </a:solidFill>
          <a:ln w="9525">
            <a:solidFill>
              <a:schemeClr val="bg1"/>
            </a:solidFill>
            <a:miter lim="800000"/>
            <a:headEnd/>
            <a:tailEnd/>
          </a:ln>
        </p:spPr>
        <p:txBody>
          <a:bodyPr lIns="117191" tIns="0" rIns="117191"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1200" dirty="0"/>
              <a:t>Course Teacher:</a:t>
            </a:r>
            <a:r>
              <a:rPr lang="en-US" altLang="en-US" sz="1200" b="1" dirty="0">
                <a:solidFill>
                  <a:srgbClr val="0000FF"/>
                </a:solidFill>
              </a:rPr>
              <a:t> Prof. Dr. Engr. </a:t>
            </a:r>
            <a:r>
              <a:rPr lang="en-US" altLang="en-US" sz="1200" b="1" dirty="0" err="1">
                <a:solidFill>
                  <a:srgbClr val="0000FF"/>
                </a:solidFill>
              </a:rPr>
              <a:t>Muhibul</a:t>
            </a:r>
            <a:r>
              <a:rPr lang="en-US" altLang="en-US" sz="1200" b="1" dirty="0">
                <a:solidFill>
                  <a:srgbClr val="0000FF"/>
                </a:solidFill>
              </a:rPr>
              <a:t> </a:t>
            </a:r>
            <a:r>
              <a:rPr lang="en-US" altLang="en-US" sz="1200" b="1" dirty="0" err="1">
                <a:solidFill>
                  <a:srgbClr val="0000FF"/>
                </a:solidFill>
              </a:rPr>
              <a:t>Haque</a:t>
            </a:r>
            <a:r>
              <a:rPr lang="en-US" altLang="en-US" sz="1200" b="1" dirty="0">
                <a:solidFill>
                  <a:srgbClr val="0000FF"/>
                </a:solidFill>
              </a:rPr>
              <a:t> </a:t>
            </a:r>
            <a:r>
              <a:rPr lang="en-US" altLang="en-US" sz="1200" b="1" dirty="0" err="1">
                <a:solidFill>
                  <a:srgbClr val="0000FF"/>
                </a:solidFill>
              </a:rPr>
              <a:t>Bhuyan</a:t>
            </a:r>
            <a:endParaRPr lang="en-US" altLang="en-US" sz="1200" b="1" dirty="0">
              <a:solidFill>
                <a:srgbClr val="0000FF"/>
              </a:solidFill>
            </a:endParaRPr>
          </a:p>
          <a:p>
            <a:pPr algn="ctr" eaLnBrk="1" hangingPunct="1">
              <a:defRPr/>
            </a:pPr>
            <a:r>
              <a:rPr lang="en-US" altLang="en-US" sz="1200" dirty="0">
                <a:solidFill>
                  <a:srgbClr val="00B050"/>
                </a:solidFill>
              </a:rPr>
              <a:t>Professor, Department of EEE,</a:t>
            </a:r>
            <a:r>
              <a:rPr lang="en-US" altLang="en-US" sz="1200" dirty="0"/>
              <a:t> </a:t>
            </a:r>
            <a:r>
              <a:rPr lang="en-US" altLang="en-US" sz="1200" b="1" dirty="0">
                <a:solidFill>
                  <a:srgbClr val="008000"/>
                </a:solidFill>
              </a:rPr>
              <a:t>American International University-Bangladesh (AIUB), Dhaka, Bangladesh</a:t>
            </a:r>
          </a:p>
        </p:txBody>
      </p:sp>
      <p:sp>
        <p:nvSpPr>
          <p:cNvPr id="15" name="Rectangle 14"/>
          <p:cNvSpPr/>
          <p:nvPr userDrawn="1"/>
        </p:nvSpPr>
        <p:spPr>
          <a:xfrm>
            <a:off x="12700" y="763588"/>
            <a:ext cx="1655763" cy="303212"/>
          </a:xfrm>
          <a:prstGeom prst="rect">
            <a:avLst/>
          </a:prstGeom>
        </p:spPr>
        <p:txBody>
          <a:bodyPr lIns="0" tIns="58604" rIns="0" bIns="58604">
            <a:spAutoFit/>
          </a:bodyPr>
          <a:lstStyle/>
          <a:p>
            <a:pPr eaLnBrk="1" hangingPunct="1">
              <a:defRPr/>
            </a:pPr>
            <a:r>
              <a:rPr lang="en-US" altLang="en-US" sz="1200" b="1" i="1" cap="small" dirty="0">
                <a:solidFill>
                  <a:srgbClr val="002060"/>
                </a:solidFill>
                <a:latin typeface="Calibri" panose="020F0502020204030204" pitchFamily="34" charset="0"/>
                <a:ea typeface="Agency FB" charset="0"/>
                <a:cs typeface="Calibri" panose="020F0502020204030204" pitchFamily="34" charset="0"/>
              </a:rPr>
              <a:t>Where Leaders are Created</a:t>
            </a:r>
            <a:endParaRPr lang="en-US" sz="1200" i="1" dirty="0">
              <a:solidFill>
                <a:srgbClr val="002060"/>
              </a:solidFill>
              <a:latin typeface="Calibri" panose="020F0502020204030204" pitchFamily="34" charset="0"/>
              <a:cs typeface="Calibri" panose="020F0502020204030204" pitchFamily="34" charset="0"/>
            </a:endParaRPr>
          </a:p>
        </p:txBody>
      </p:sp>
      <p:sp>
        <p:nvSpPr>
          <p:cNvPr id="16" name="Rectangle 16"/>
          <p:cNvSpPr>
            <a:spLocks noGrp="1" noChangeArrowheads="1"/>
          </p:cNvSpPr>
          <p:nvPr>
            <p:ph type="dt" sz="half" idx="2"/>
          </p:nvPr>
        </p:nvSpPr>
        <p:spPr bwMode="auto">
          <a:xfrm>
            <a:off x="103188" y="7950200"/>
            <a:ext cx="1779587" cy="279400"/>
          </a:xfrm>
          <a:prstGeom prst="rect">
            <a:avLst/>
          </a:prstGeom>
          <a:solidFill>
            <a:schemeClr val="bg1"/>
          </a:solidFill>
          <a:ln w="9525">
            <a:solidFill>
              <a:schemeClr val="bg1"/>
            </a:solidFill>
            <a:miter lim="800000"/>
            <a:headEnd/>
            <a:tailEnd/>
          </a:ln>
          <a:effectLst/>
        </p:spPr>
        <p:txBody>
          <a:bodyPr vert="horz" wrap="square" lIns="117208" tIns="58604" rIns="117208" bIns="58604" numCol="1" anchor="t" anchorCtr="0" compatLnSpc="1">
            <a:prstTxWarp prst="textNoShape">
              <a:avLst/>
            </a:prstTxWarp>
          </a:bodyPr>
          <a:lstStyle>
            <a:lvl1pPr eaLnBrk="1" hangingPunct="1">
              <a:defRPr sz="1300" smtClean="0">
                <a:latin typeface="Arial" charset="0"/>
                <a:cs typeface="Arial" charset="0"/>
              </a:defRPr>
            </a:lvl1pPr>
          </a:lstStyle>
          <a:p>
            <a:pPr>
              <a:defRPr/>
            </a:pPr>
            <a:fld id="{C606520B-F858-45C6-87E9-3C43CC3A2CF1}" type="datetime3">
              <a:rPr lang="en-US" smtClean="0"/>
              <a:t>16 June 2023</a:t>
            </a:fld>
            <a:endParaRPr lang="en-US" dirty="0"/>
          </a:p>
        </p:txBody>
      </p:sp>
      <p:sp>
        <p:nvSpPr>
          <p:cNvPr id="17" name="Rectangle 6"/>
          <p:cNvSpPr>
            <a:spLocks noChangeArrowheads="1"/>
          </p:cNvSpPr>
          <p:nvPr userDrawn="1"/>
        </p:nvSpPr>
        <p:spPr bwMode="auto">
          <a:xfrm>
            <a:off x="13654088" y="7950200"/>
            <a:ext cx="2743200" cy="279400"/>
          </a:xfrm>
          <a:prstGeom prst="rect">
            <a:avLst/>
          </a:prstGeom>
          <a:solidFill>
            <a:schemeClr val="bg1"/>
          </a:solidFill>
          <a:ln w="9525">
            <a:solidFill>
              <a:schemeClr val="bg1"/>
            </a:solidFill>
            <a:miter lim="800000"/>
            <a:headEnd/>
            <a:tailEnd/>
          </a:ln>
        </p:spPr>
        <p:txBody>
          <a:bodyPr lIns="117191" tIns="58595" rIns="117191" bIns="58595"/>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altLang="en-US" sz="1200" dirty="0"/>
              <a:t>Slide # </a:t>
            </a:r>
            <a:fld id="{6501C82C-20DD-4AB7-8FA5-C736E197E819}" type="slidenum">
              <a:rPr lang="en-US" altLang="en-US" sz="1200" smtClean="0"/>
              <a:pPr algn="r" eaLnBrk="1" hangingPunct="1">
                <a:defRPr/>
              </a:pPr>
              <a:t>‹#›</a:t>
            </a:fld>
            <a:r>
              <a:rPr lang="en-US" altLang="en-US" sz="1200" dirty="0"/>
              <a:t> of Total 32 Slides</a:t>
            </a:r>
          </a:p>
        </p:txBody>
      </p:sp>
      <p:pic>
        <p:nvPicPr>
          <p:cNvPr id="2" name="Picture 1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3338" y="22225"/>
            <a:ext cx="7889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zoom/>
  </p:transition>
  <p:hf sldNum="0" hdr="0" ftr="0" dt="0"/>
  <p:txStyles>
    <p:title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p:titleStyle>
    <p:bodyStyle>
      <a:lvl1pPr marL="546100" indent="-546100" algn="l" rtl="0" eaLnBrk="0" fontAlgn="base" hangingPunct="0">
        <a:spcBef>
          <a:spcPct val="20000"/>
        </a:spcBef>
        <a:spcAft>
          <a:spcPct val="0"/>
        </a:spcAft>
        <a:buFont typeface="Wingdings" panose="05000000000000000000" pitchFamily="2" charset="2"/>
        <a:buChar char="q"/>
        <a:defRPr sz="2800">
          <a:solidFill>
            <a:schemeClr val="tx1"/>
          </a:solidFill>
          <a:latin typeface="+mn-lt"/>
          <a:ea typeface="+mn-ea"/>
          <a:cs typeface="+mn-cs"/>
        </a:defRPr>
      </a:lvl1pPr>
      <a:lvl2pPr marL="1025525" indent="-342900" algn="l" rtl="0" eaLnBrk="0" fontAlgn="base" hangingPunct="0">
        <a:spcBef>
          <a:spcPct val="20000"/>
        </a:spcBef>
        <a:spcAft>
          <a:spcPct val="0"/>
        </a:spcAft>
        <a:buChar char="–"/>
        <a:defRPr sz="2800">
          <a:solidFill>
            <a:schemeClr val="tx1"/>
          </a:solidFill>
          <a:latin typeface="+mn-lt"/>
        </a:defRPr>
      </a:lvl2pPr>
      <a:lvl3pPr marL="1438275" indent="-273050" algn="l" rtl="0" eaLnBrk="0" fontAlgn="base" hangingPunct="0">
        <a:spcBef>
          <a:spcPct val="20000"/>
        </a:spcBef>
        <a:spcAft>
          <a:spcPct val="0"/>
        </a:spcAft>
        <a:buChar char="•"/>
        <a:defRPr sz="2800">
          <a:solidFill>
            <a:schemeClr val="tx1"/>
          </a:solidFill>
          <a:latin typeface="+mn-lt"/>
        </a:defRPr>
      </a:lvl3pPr>
      <a:lvl4pPr marL="1919288" indent="-273050" algn="l" rtl="0" eaLnBrk="0" fontAlgn="base" hangingPunct="0">
        <a:spcBef>
          <a:spcPct val="20000"/>
        </a:spcBef>
        <a:spcAft>
          <a:spcPct val="0"/>
        </a:spcAft>
        <a:buChar char="–"/>
        <a:defRPr sz="2400">
          <a:solidFill>
            <a:schemeClr val="tx1"/>
          </a:solidFill>
          <a:latin typeface="+mn-lt"/>
        </a:defRPr>
      </a:lvl4pPr>
      <a:lvl5pPr marL="2468563" indent="-273050" algn="l" rtl="0" eaLnBrk="0" fontAlgn="base" hangingPunct="0">
        <a:spcBef>
          <a:spcPct val="20000"/>
        </a:spcBef>
        <a:spcAft>
          <a:spcPct val="0"/>
        </a:spcAft>
        <a:buChar char="»"/>
        <a:defRPr sz="2400">
          <a:solidFill>
            <a:schemeClr val="tx1"/>
          </a:solidFill>
          <a:latin typeface="+mn-lt"/>
        </a:defRPr>
      </a:lvl5pPr>
      <a:lvl6pPr marL="3017520" indent="-274320" algn="l" rtl="0" fontAlgn="base">
        <a:spcBef>
          <a:spcPct val="20000"/>
        </a:spcBef>
        <a:spcAft>
          <a:spcPct val="0"/>
        </a:spcAft>
        <a:buChar char="»"/>
        <a:defRPr sz="2400">
          <a:solidFill>
            <a:schemeClr val="tx1"/>
          </a:solidFill>
          <a:latin typeface="+mn-lt"/>
        </a:defRPr>
      </a:lvl6pPr>
      <a:lvl7pPr marL="3566160" indent="-274320" algn="l" rtl="0" fontAlgn="base">
        <a:spcBef>
          <a:spcPct val="20000"/>
        </a:spcBef>
        <a:spcAft>
          <a:spcPct val="0"/>
        </a:spcAft>
        <a:buChar char="»"/>
        <a:defRPr sz="2400">
          <a:solidFill>
            <a:schemeClr val="tx1"/>
          </a:solidFill>
          <a:latin typeface="+mn-lt"/>
        </a:defRPr>
      </a:lvl7pPr>
      <a:lvl8pPr marL="4114800" indent="-274320" algn="l" rtl="0" fontAlgn="base">
        <a:spcBef>
          <a:spcPct val="20000"/>
        </a:spcBef>
        <a:spcAft>
          <a:spcPct val="0"/>
        </a:spcAft>
        <a:buChar char="»"/>
        <a:defRPr sz="2400">
          <a:solidFill>
            <a:schemeClr val="tx1"/>
          </a:solidFill>
          <a:latin typeface="+mn-lt"/>
        </a:defRPr>
      </a:lvl8pPr>
      <a:lvl9pPr marL="4663440" indent="-274320" algn="l" rtl="0" fontAlgn="base">
        <a:spcBef>
          <a:spcPct val="20000"/>
        </a:spcBef>
        <a:spcAft>
          <a:spcPct val="0"/>
        </a:spcAft>
        <a:buChar char="»"/>
        <a:defRPr sz="2400">
          <a:solidFill>
            <a:schemeClr val="tx1"/>
          </a:solidFill>
          <a:latin typeface="+mn-lt"/>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517521" y="152401"/>
            <a:ext cx="9711267" cy="6172199"/>
          </a:xfrm>
          <a:prstGeom prst="rect">
            <a:avLst/>
          </a:prstGeom>
        </p:spPr>
      </p:pic>
      <p:sp>
        <p:nvSpPr>
          <p:cNvPr id="4098" name="Rectangle 2"/>
          <p:cNvSpPr>
            <a:spLocks noGrp="1" noChangeArrowheads="1"/>
          </p:cNvSpPr>
          <p:nvPr>
            <p:ph type="ctrTitle"/>
          </p:nvPr>
        </p:nvSpPr>
        <p:spPr>
          <a:xfrm>
            <a:off x="6477000" y="152401"/>
            <a:ext cx="9677400" cy="3581399"/>
          </a:xfrm>
        </p:spPr>
        <p:txBody>
          <a:bodyPr anchor="t"/>
          <a:lstStyle/>
          <a:p>
            <a:pPr algn="l" eaLnBrk="1" hangingPunct="1"/>
            <a:r>
              <a:rPr lang="en-US" altLang="en-US" sz="4800" dirty="0">
                <a:solidFill>
                  <a:srgbClr val="0000FF"/>
                </a:solidFill>
              </a:rPr>
              <a:t>Lecture # 06M: </a:t>
            </a:r>
            <a:br>
              <a:rPr lang="en-US" altLang="en-US" sz="4800" dirty="0">
                <a:solidFill>
                  <a:srgbClr val="0000FF"/>
                </a:solidFill>
              </a:rPr>
            </a:br>
            <a:r>
              <a:rPr lang="en-US" altLang="en-US" sz="5400" dirty="0">
                <a:solidFill>
                  <a:srgbClr val="0000FF"/>
                </a:solidFill>
              </a:rPr>
              <a:t>Assembly Language Programming for ATmega328P</a:t>
            </a:r>
            <a:endParaRPr lang="en-US" altLang="en-US" sz="4800" dirty="0">
              <a:solidFill>
                <a:srgbClr val="0000FF"/>
              </a:solidFill>
            </a:endParaRPr>
          </a:p>
        </p:txBody>
      </p:sp>
      <p:sp>
        <p:nvSpPr>
          <p:cNvPr id="4100" name="Rectangle 5"/>
          <p:cNvSpPr>
            <a:spLocks noChangeAspect="1" noChangeArrowheads="1"/>
          </p:cNvSpPr>
          <p:nvPr/>
        </p:nvSpPr>
        <p:spPr bwMode="auto">
          <a:xfrm>
            <a:off x="6551388" y="6496580"/>
            <a:ext cx="9677400" cy="1508125"/>
          </a:xfrm>
          <a:prstGeom prst="rect">
            <a:avLst/>
          </a:prstGeom>
          <a:solidFill>
            <a:schemeClr val="bg1"/>
          </a:solidFill>
          <a:ln w="28575">
            <a:solidFill>
              <a:srgbClr val="0070C0"/>
            </a:solidFill>
            <a:miter lim="800000"/>
            <a:headEnd/>
            <a:tailEnd/>
          </a:ln>
        </p:spPr>
        <p:txBody>
          <a:bodyPr lIns="117191" tIns="0" rIns="117191" bIns="0"/>
          <a:lstStyle>
            <a:lvl1pPr>
              <a:spcBef>
                <a:spcPct val="20000"/>
              </a:spcBef>
              <a:buFont typeface="Wingdings" panose="05000000000000000000" pitchFamily="2" charset="2"/>
              <a:buChar char="q"/>
              <a:defRPr sz="28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en-US" sz="2400" dirty="0">
                <a:cs typeface="Arial" panose="020B0604020202020204" pitchFamily="34" charset="0"/>
              </a:rPr>
              <a:t>Course Teacher:</a:t>
            </a:r>
            <a:r>
              <a:rPr lang="en-US" altLang="en-US" sz="2400" b="1" dirty="0">
                <a:solidFill>
                  <a:srgbClr val="0000FF"/>
                </a:solidFill>
                <a:cs typeface="Arial" panose="020B0604020202020204" pitchFamily="34" charset="0"/>
              </a:rPr>
              <a:t> Prof. Dr. Engr. </a:t>
            </a:r>
            <a:r>
              <a:rPr lang="en-US" altLang="en-US" sz="2400" b="1" dirty="0" err="1">
                <a:solidFill>
                  <a:srgbClr val="0000FF"/>
                </a:solidFill>
                <a:cs typeface="Arial" panose="020B0604020202020204" pitchFamily="34" charset="0"/>
              </a:rPr>
              <a:t>Muhibul</a:t>
            </a:r>
            <a:r>
              <a:rPr lang="en-US" altLang="en-US" sz="2400" b="1" dirty="0">
                <a:solidFill>
                  <a:srgbClr val="0000FF"/>
                </a:solidFill>
                <a:cs typeface="Arial" panose="020B0604020202020204" pitchFamily="34" charset="0"/>
              </a:rPr>
              <a:t> </a:t>
            </a:r>
            <a:r>
              <a:rPr lang="en-US" altLang="en-US" sz="2400" b="1" dirty="0" err="1">
                <a:solidFill>
                  <a:srgbClr val="0000FF"/>
                </a:solidFill>
                <a:cs typeface="Arial" panose="020B0604020202020204" pitchFamily="34" charset="0"/>
              </a:rPr>
              <a:t>Haque</a:t>
            </a:r>
            <a:r>
              <a:rPr lang="en-US" altLang="en-US" sz="2400" b="1" dirty="0">
                <a:solidFill>
                  <a:srgbClr val="0000FF"/>
                </a:solidFill>
                <a:cs typeface="Arial" panose="020B0604020202020204" pitchFamily="34" charset="0"/>
              </a:rPr>
              <a:t> </a:t>
            </a:r>
            <a:r>
              <a:rPr lang="en-US" altLang="en-US" sz="2400" b="1" dirty="0" err="1">
                <a:solidFill>
                  <a:srgbClr val="0000FF"/>
                </a:solidFill>
                <a:cs typeface="Arial" panose="020B0604020202020204" pitchFamily="34" charset="0"/>
              </a:rPr>
              <a:t>Bhuyan</a:t>
            </a:r>
            <a:endParaRPr lang="en-US" altLang="en-US" sz="2400" b="1" dirty="0">
              <a:solidFill>
                <a:srgbClr val="0000FF"/>
              </a:solidFill>
              <a:cs typeface="Arial" panose="020B0604020202020204" pitchFamily="34" charset="0"/>
            </a:endParaRPr>
          </a:p>
          <a:p>
            <a:pPr eaLnBrk="1" hangingPunct="1">
              <a:spcBef>
                <a:spcPct val="0"/>
              </a:spcBef>
              <a:buFontTx/>
              <a:buNone/>
            </a:pPr>
            <a:r>
              <a:rPr lang="en-US" altLang="en-US" sz="2400" b="1" dirty="0">
                <a:solidFill>
                  <a:srgbClr val="FF0000"/>
                </a:solidFill>
                <a:cs typeface="Arial" panose="020B0604020202020204" pitchFamily="34" charset="0"/>
              </a:rPr>
              <a:t>Professor, Department of EEE</a:t>
            </a:r>
          </a:p>
          <a:p>
            <a:pPr eaLnBrk="1" hangingPunct="1">
              <a:spcBef>
                <a:spcPct val="0"/>
              </a:spcBef>
              <a:buFontTx/>
              <a:buNone/>
            </a:pPr>
            <a:r>
              <a:rPr lang="en-US" altLang="en-US" sz="2400" b="1" dirty="0">
                <a:solidFill>
                  <a:srgbClr val="008000"/>
                </a:solidFill>
                <a:cs typeface="Arial" panose="020B0604020202020204" pitchFamily="34" charset="0"/>
              </a:rPr>
              <a:t>American International University-Bangladesh (AIUB)</a:t>
            </a:r>
          </a:p>
          <a:p>
            <a:pPr eaLnBrk="1" hangingPunct="1">
              <a:spcBef>
                <a:spcPct val="0"/>
              </a:spcBef>
              <a:buFontTx/>
              <a:buNone/>
            </a:pPr>
            <a:r>
              <a:rPr lang="en-US" altLang="en-US" sz="2400" b="1" dirty="0">
                <a:solidFill>
                  <a:srgbClr val="008000"/>
                </a:solidFill>
                <a:cs typeface="Arial" panose="020B0604020202020204" pitchFamily="34" charset="0"/>
              </a:rPr>
              <a:t>Dhaka, Bangladesh</a:t>
            </a:r>
          </a:p>
        </p:txBody>
      </p:sp>
      <p:pic>
        <p:nvPicPr>
          <p:cNvPr id="6" name="Picture 5"/>
          <p:cNvPicPr>
            <a:picLocks noChangeAspect="1"/>
          </p:cNvPicPr>
          <p:nvPr/>
        </p:nvPicPr>
        <p:blipFill>
          <a:blip r:embed="rId4"/>
          <a:stretch>
            <a:fillRect/>
          </a:stretch>
        </p:blipFill>
        <p:spPr>
          <a:xfrm>
            <a:off x="228600" y="152401"/>
            <a:ext cx="6174012" cy="7828858"/>
          </a:xfrm>
          <a:prstGeom prst="rect">
            <a:avLst/>
          </a:prstGeom>
          <a:ln>
            <a:solidFill>
              <a:schemeClr val="tx1"/>
            </a:solidFill>
          </a:ln>
        </p:spPr>
      </p:pic>
    </p:spTree>
  </p:cSld>
  <p:clrMapOvr>
    <a:masterClrMapping/>
  </p:clrMapOvr>
  <p:transition advTm="7000">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Register Contents</a:t>
            </a:r>
          </a:p>
        </p:txBody>
      </p:sp>
      <p:sp>
        <p:nvSpPr>
          <p:cNvPr id="23" name="TextBox 22">
            <a:extLst>
              <a:ext uri="{FF2B5EF4-FFF2-40B4-BE49-F238E27FC236}">
                <a16:creationId xmlns:a16="http://schemas.microsoft.com/office/drawing/2014/main" id="{934E9034-4B6F-6226-3F14-49D45A062750}"/>
              </a:ext>
            </a:extLst>
          </p:cNvPr>
          <p:cNvSpPr txBox="1"/>
          <p:nvPr/>
        </p:nvSpPr>
        <p:spPr>
          <a:xfrm>
            <a:off x="909320" y="1624280"/>
            <a:ext cx="3967480" cy="661720"/>
          </a:xfrm>
          <a:prstGeom prst="rect">
            <a:avLst/>
          </a:prstGeom>
          <a:noFill/>
        </p:spPr>
        <p:txBody>
          <a:bodyPr wrap="square" rtlCol="0">
            <a:spAutoFit/>
          </a:bodyPr>
          <a:lstStyle/>
          <a:p>
            <a:r>
              <a:rPr lang="en-US" sz="3600" dirty="0"/>
              <a:t>SBI DDRB, 3;</a:t>
            </a:r>
          </a:p>
        </p:txBody>
      </p:sp>
      <p:graphicFrame>
        <p:nvGraphicFramePr>
          <p:cNvPr id="24" name="Table 6">
            <a:extLst>
              <a:ext uri="{FF2B5EF4-FFF2-40B4-BE49-F238E27FC236}">
                <a16:creationId xmlns:a16="http://schemas.microsoft.com/office/drawing/2014/main" id="{1056FCF6-A927-004A-36DD-A6737256ACD3}"/>
              </a:ext>
            </a:extLst>
          </p:cNvPr>
          <p:cNvGraphicFramePr>
            <a:graphicFrameLocks noGrp="1"/>
          </p:cNvGraphicFramePr>
          <p:nvPr/>
        </p:nvGraphicFramePr>
        <p:xfrm>
          <a:off x="828040" y="2971800"/>
          <a:ext cx="6593840" cy="914400"/>
        </p:xfrm>
        <a:graphic>
          <a:graphicData uri="http://schemas.openxmlformats.org/drawingml/2006/table">
            <a:tbl>
              <a:tblPr firstRow="1" bandRow="1">
                <a:tableStyleId>{D7AC3CCA-C797-4891-BE02-D94E43425B78}</a:tableStyleId>
              </a:tblPr>
              <a:tblGrid>
                <a:gridCol w="824230">
                  <a:extLst>
                    <a:ext uri="{9D8B030D-6E8A-4147-A177-3AD203B41FA5}">
                      <a16:colId xmlns:a16="http://schemas.microsoft.com/office/drawing/2014/main" val="1787849861"/>
                    </a:ext>
                  </a:extLst>
                </a:gridCol>
                <a:gridCol w="824230">
                  <a:extLst>
                    <a:ext uri="{9D8B030D-6E8A-4147-A177-3AD203B41FA5}">
                      <a16:colId xmlns:a16="http://schemas.microsoft.com/office/drawing/2014/main" val="917799899"/>
                    </a:ext>
                  </a:extLst>
                </a:gridCol>
                <a:gridCol w="824230">
                  <a:extLst>
                    <a:ext uri="{9D8B030D-6E8A-4147-A177-3AD203B41FA5}">
                      <a16:colId xmlns:a16="http://schemas.microsoft.com/office/drawing/2014/main" val="1419689249"/>
                    </a:ext>
                  </a:extLst>
                </a:gridCol>
                <a:gridCol w="824230">
                  <a:extLst>
                    <a:ext uri="{9D8B030D-6E8A-4147-A177-3AD203B41FA5}">
                      <a16:colId xmlns:a16="http://schemas.microsoft.com/office/drawing/2014/main" val="1988398595"/>
                    </a:ext>
                  </a:extLst>
                </a:gridCol>
                <a:gridCol w="824230">
                  <a:extLst>
                    <a:ext uri="{9D8B030D-6E8A-4147-A177-3AD203B41FA5}">
                      <a16:colId xmlns:a16="http://schemas.microsoft.com/office/drawing/2014/main" val="535832957"/>
                    </a:ext>
                  </a:extLst>
                </a:gridCol>
                <a:gridCol w="824230">
                  <a:extLst>
                    <a:ext uri="{9D8B030D-6E8A-4147-A177-3AD203B41FA5}">
                      <a16:colId xmlns:a16="http://schemas.microsoft.com/office/drawing/2014/main" val="1675849524"/>
                    </a:ext>
                  </a:extLst>
                </a:gridCol>
                <a:gridCol w="824230">
                  <a:extLst>
                    <a:ext uri="{9D8B030D-6E8A-4147-A177-3AD203B41FA5}">
                      <a16:colId xmlns:a16="http://schemas.microsoft.com/office/drawing/2014/main" val="3294324509"/>
                    </a:ext>
                  </a:extLst>
                </a:gridCol>
                <a:gridCol w="824230">
                  <a:extLst>
                    <a:ext uri="{9D8B030D-6E8A-4147-A177-3AD203B41FA5}">
                      <a16:colId xmlns:a16="http://schemas.microsoft.com/office/drawing/2014/main" val="416964194"/>
                    </a:ext>
                  </a:extLst>
                </a:gridCol>
              </a:tblGrid>
              <a:tr h="340360">
                <a:tc>
                  <a:txBody>
                    <a:bodyPr/>
                    <a:lstStyle/>
                    <a:p>
                      <a:pPr algn="ctr"/>
                      <a:r>
                        <a:rPr lang="en-US" sz="2400" dirty="0"/>
                        <a:t>PB7</a:t>
                      </a:r>
                    </a:p>
                  </a:txBody>
                  <a:tcPr/>
                </a:tc>
                <a:tc>
                  <a:txBody>
                    <a:bodyPr/>
                    <a:lstStyle/>
                    <a:p>
                      <a:pPr algn="ctr"/>
                      <a:r>
                        <a:rPr lang="en-US" sz="2400" dirty="0"/>
                        <a:t>PB6</a:t>
                      </a:r>
                    </a:p>
                  </a:txBody>
                  <a:tcPr/>
                </a:tc>
                <a:tc>
                  <a:txBody>
                    <a:bodyPr/>
                    <a:lstStyle/>
                    <a:p>
                      <a:pPr algn="ctr"/>
                      <a:r>
                        <a:rPr lang="en-US" sz="2400" dirty="0"/>
                        <a:t>PB5</a:t>
                      </a:r>
                    </a:p>
                  </a:txBody>
                  <a:tcPr/>
                </a:tc>
                <a:tc>
                  <a:txBody>
                    <a:bodyPr/>
                    <a:lstStyle/>
                    <a:p>
                      <a:pPr algn="ctr"/>
                      <a:r>
                        <a:rPr lang="en-US" sz="2400" dirty="0"/>
                        <a:t>PB4</a:t>
                      </a:r>
                    </a:p>
                  </a:txBody>
                  <a:tcPr/>
                </a:tc>
                <a:tc>
                  <a:txBody>
                    <a:bodyPr/>
                    <a:lstStyle/>
                    <a:p>
                      <a:pPr algn="ctr"/>
                      <a:r>
                        <a:rPr lang="en-US" sz="2400" dirty="0"/>
                        <a:t>PB3</a:t>
                      </a:r>
                    </a:p>
                  </a:txBody>
                  <a:tcPr/>
                </a:tc>
                <a:tc>
                  <a:txBody>
                    <a:bodyPr/>
                    <a:lstStyle/>
                    <a:p>
                      <a:pPr algn="ctr"/>
                      <a:r>
                        <a:rPr lang="en-US" sz="2400" dirty="0"/>
                        <a:t>PB2</a:t>
                      </a:r>
                    </a:p>
                  </a:txBody>
                  <a:tcPr/>
                </a:tc>
                <a:tc>
                  <a:txBody>
                    <a:bodyPr/>
                    <a:lstStyle/>
                    <a:p>
                      <a:pPr algn="ctr"/>
                      <a:r>
                        <a:rPr lang="en-US" sz="2400" dirty="0"/>
                        <a:t>PB1</a:t>
                      </a:r>
                    </a:p>
                  </a:txBody>
                  <a:tcPr/>
                </a:tc>
                <a:tc>
                  <a:txBody>
                    <a:bodyPr/>
                    <a:lstStyle/>
                    <a:p>
                      <a:pPr algn="ctr"/>
                      <a:r>
                        <a:rPr lang="en-US" sz="2400" dirty="0"/>
                        <a:t>PB0</a:t>
                      </a:r>
                    </a:p>
                  </a:txBody>
                  <a:tcPr/>
                </a:tc>
                <a:extLst>
                  <a:ext uri="{0D108BD9-81ED-4DB2-BD59-A6C34878D82A}">
                    <a16:rowId xmlns:a16="http://schemas.microsoft.com/office/drawing/2014/main" val="2388973828"/>
                  </a:ext>
                </a:extLst>
              </a:tr>
              <a:tr h="340360">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b="1" dirty="0">
                          <a:solidFill>
                            <a:srgbClr val="FF0000"/>
                          </a:solidFill>
                        </a:rPr>
                        <a:t>1</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3965709337"/>
                  </a:ext>
                </a:extLst>
              </a:tr>
            </a:tbl>
          </a:graphicData>
        </a:graphic>
      </p:graphicFrame>
      <p:sp>
        <p:nvSpPr>
          <p:cNvPr id="25" name="TextBox 24">
            <a:extLst>
              <a:ext uri="{FF2B5EF4-FFF2-40B4-BE49-F238E27FC236}">
                <a16:creationId xmlns:a16="http://schemas.microsoft.com/office/drawing/2014/main" id="{D3D96E2A-7817-B5A7-F6EF-F6F55F9FF69E}"/>
              </a:ext>
            </a:extLst>
          </p:cNvPr>
          <p:cNvSpPr txBox="1"/>
          <p:nvPr/>
        </p:nvSpPr>
        <p:spPr>
          <a:xfrm>
            <a:off x="1604432" y="2249269"/>
            <a:ext cx="5045287" cy="646331"/>
          </a:xfrm>
          <a:prstGeom prst="rect">
            <a:avLst/>
          </a:prstGeom>
          <a:noFill/>
        </p:spPr>
        <p:txBody>
          <a:bodyPr wrap="square" rtlCol="0">
            <a:spAutoFit/>
          </a:bodyPr>
          <a:lstStyle/>
          <a:p>
            <a:pPr algn="ctr"/>
            <a:r>
              <a:rPr lang="en-US" sz="3600" b="1" dirty="0"/>
              <a:t>DDRB Register</a:t>
            </a:r>
          </a:p>
        </p:txBody>
      </p:sp>
      <p:sp>
        <p:nvSpPr>
          <p:cNvPr id="26" name="TextBox 25">
            <a:extLst>
              <a:ext uri="{FF2B5EF4-FFF2-40B4-BE49-F238E27FC236}">
                <a16:creationId xmlns:a16="http://schemas.microsoft.com/office/drawing/2014/main" id="{2331B383-6C37-0A75-5005-C07EE0BC9953}"/>
              </a:ext>
            </a:extLst>
          </p:cNvPr>
          <p:cNvSpPr txBox="1"/>
          <p:nvPr/>
        </p:nvSpPr>
        <p:spPr>
          <a:xfrm>
            <a:off x="897466" y="4294665"/>
            <a:ext cx="3500120" cy="661720"/>
          </a:xfrm>
          <a:prstGeom prst="rect">
            <a:avLst/>
          </a:prstGeom>
          <a:noFill/>
        </p:spPr>
        <p:txBody>
          <a:bodyPr wrap="square" rtlCol="0">
            <a:spAutoFit/>
          </a:bodyPr>
          <a:lstStyle/>
          <a:p>
            <a:r>
              <a:rPr lang="en-US" sz="3600" dirty="0"/>
              <a:t>CBI DDRB, 5;</a:t>
            </a:r>
          </a:p>
        </p:txBody>
      </p:sp>
      <p:sp>
        <p:nvSpPr>
          <p:cNvPr id="31" name="TextBox 30">
            <a:extLst>
              <a:ext uri="{FF2B5EF4-FFF2-40B4-BE49-F238E27FC236}">
                <a16:creationId xmlns:a16="http://schemas.microsoft.com/office/drawing/2014/main" id="{84423166-511B-D04F-C5A7-26F0B7F1FA65}"/>
              </a:ext>
            </a:extLst>
          </p:cNvPr>
          <p:cNvSpPr txBox="1"/>
          <p:nvPr/>
        </p:nvSpPr>
        <p:spPr>
          <a:xfrm>
            <a:off x="9053406" y="2153411"/>
            <a:ext cx="4673600" cy="661720"/>
          </a:xfrm>
          <a:prstGeom prst="rect">
            <a:avLst/>
          </a:prstGeom>
          <a:noFill/>
        </p:spPr>
        <p:txBody>
          <a:bodyPr wrap="square" rtlCol="0">
            <a:spAutoFit/>
          </a:bodyPr>
          <a:lstStyle/>
          <a:p>
            <a:pPr algn="ctr"/>
            <a:r>
              <a:rPr lang="en-US" sz="3600" b="1" dirty="0"/>
              <a:t>R7 Register</a:t>
            </a:r>
          </a:p>
        </p:txBody>
      </p:sp>
      <p:sp>
        <p:nvSpPr>
          <p:cNvPr id="32" name="TextBox 31">
            <a:extLst>
              <a:ext uri="{FF2B5EF4-FFF2-40B4-BE49-F238E27FC236}">
                <a16:creationId xmlns:a16="http://schemas.microsoft.com/office/drawing/2014/main" id="{9A97A386-712E-223C-4A0A-AD441606C7FF}"/>
              </a:ext>
            </a:extLst>
          </p:cNvPr>
          <p:cNvSpPr txBox="1"/>
          <p:nvPr/>
        </p:nvSpPr>
        <p:spPr>
          <a:xfrm>
            <a:off x="9047543" y="4744211"/>
            <a:ext cx="4592257" cy="661720"/>
          </a:xfrm>
          <a:prstGeom prst="rect">
            <a:avLst/>
          </a:prstGeom>
          <a:noFill/>
        </p:spPr>
        <p:txBody>
          <a:bodyPr wrap="square" rtlCol="0">
            <a:spAutoFit/>
          </a:bodyPr>
          <a:lstStyle/>
          <a:p>
            <a:r>
              <a:rPr lang="en-US" dirty="0"/>
              <a:t>SBIS R8, 5;</a:t>
            </a:r>
          </a:p>
        </p:txBody>
      </p:sp>
      <p:sp>
        <p:nvSpPr>
          <p:cNvPr id="34" name="TextBox 33">
            <a:extLst>
              <a:ext uri="{FF2B5EF4-FFF2-40B4-BE49-F238E27FC236}">
                <a16:creationId xmlns:a16="http://schemas.microsoft.com/office/drawing/2014/main" id="{247A50BB-1C50-A01C-148C-2155EBB26E7E}"/>
              </a:ext>
            </a:extLst>
          </p:cNvPr>
          <p:cNvSpPr txBox="1"/>
          <p:nvPr/>
        </p:nvSpPr>
        <p:spPr>
          <a:xfrm>
            <a:off x="9047544" y="5353811"/>
            <a:ext cx="4673600" cy="661720"/>
          </a:xfrm>
          <a:prstGeom prst="rect">
            <a:avLst/>
          </a:prstGeom>
          <a:noFill/>
        </p:spPr>
        <p:txBody>
          <a:bodyPr wrap="square" lIns="91440" tIns="45720" rIns="91440" bIns="45720" rtlCol="0" anchor="t">
            <a:spAutoFit/>
          </a:bodyPr>
          <a:lstStyle/>
          <a:p>
            <a:pPr algn="ctr"/>
            <a:r>
              <a:rPr lang="en-US" sz="3600" b="1" dirty="0"/>
              <a:t>R8 Register</a:t>
            </a:r>
          </a:p>
        </p:txBody>
      </p:sp>
      <p:sp>
        <p:nvSpPr>
          <p:cNvPr id="36" name="TextBox 35">
            <a:extLst>
              <a:ext uri="{FF2B5EF4-FFF2-40B4-BE49-F238E27FC236}">
                <a16:creationId xmlns:a16="http://schemas.microsoft.com/office/drawing/2014/main" id="{9B220881-2F8A-6204-11FB-F802F5E90C66}"/>
              </a:ext>
            </a:extLst>
          </p:cNvPr>
          <p:cNvSpPr txBox="1"/>
          <p:nvPr/>
        </p:nvSpPr>
        <p:spPr>
          <a:xfrm>
            <a:off x="9113520" y="6895051"/>
            <a:ext cx="4602480" cy="661720"/>
          </a:xfrm>
          <a:prstGeom prst="rect">
            <a:avLst/>
          </a:prstGeom>
          <a:noFill/>
        </p:spPr>
        <p:txBody>
          <a:bodyPr wrap="square" rtlCol="0">
            <a:spAutoFit/>
          </a:bodyPr>
          <a:lstStyle/>
          <a:p>
            <a:r>
              <a:rPr lang="en-US" dirty="0"/>
              <a:t>PC = PC+2 or 3</a:t>
            </a:r>
          </a:p>
        </p:txBody>
      </p:sp>
      <p:graphicFrame>
        <p:nvGraphicFramePr>
          <p:cNvPr id="37" name="Table 6">
            <a:extLst>
              <a:ext uri="{FF2B5EF4-FFF2-40B4-BE49-F238E27FC236}">
                <a16:creationId xmlns:a16="http://schemas.microsoft.com/office/drawing/2014/main" id="{1056FCF6-A927-004A-36DD-A6737256ACD3}"/>
              </a:ext>
            </a:extLst>
          </p:cNvPr>
          <p:cNvGraphicFramePr>
            <a:graphicFrameLocks noGrp="1"/>
          </p:cNvGraphicFramePr>
          <p:nvPr/>
        </p:nvGraphicFramePr>
        <p:xfrm>
          <a:off x="909320" y="5638800"/>
          <a:ext cx="6593840" cy="914400"/>
        </p:xfrm>
        <a:graphic>
          <a:graphicData uri="http://schemas.openxmlformats.org/drawingml/2006/table">
            <a:tbl>
              <a:tblPr firstRow="1" bandRow="1">
                <a:tableStyleId>{D7AC3CCA-C797-4891-BE02-D94E43425B78}</a:tableStyleId>
              </a:tblPr>
              <a:tblGrid>
                <a:gridCol w="824230">
                  <a:extLst>
                    <a:ext uri="{9D8B030D-6E8A-4147-A177-3AD203B41FA5}">
                      <a16:colId xmlns:a16="http://schemas.microsoft.com/office/drawing/2014/main" val="1787849861"/>
                    </a:ext>
                  </a:extLst>
                </a:gridCol>
                <a:gridCol w="824230">
                  <a:extLst>
                    <a:ext uri="{9D8B030D-6E8A-4147-A177-3AD203B41FA5}">
                      <a16:colId xmlns:a16="http://schemas.microsoft.com/office/drawing/2014/main" val="917799899"/>
                    </a:ext>
                  </a:extLst>
                </a:gridCol>
                <a:gridCol w="824230">
                  <a:extLst>
                    <a:ext uri="{9D8B030D-6E8A-4147-A177-3AD203B41FA5}">
                      <a16:colId xmlns:a16="http://schemas.microsoft.com/office/drawing/2014/main" val="1419689249"/>
                    </a:ext>
                  </a:extLst>
                </a:gridCol>
                <a:gridCol w="824230">
                  <a:extLst>
                    <a:ext uri="{9D8B030D-6E8A-4147-A177-3AD203B41FA5}">
                      <a16:colId xmlns:a16="http://schemas.microsoft.com/office/drawing/2014/main" val="1988398595"/>
                    </a:ext>
                  </a:extLst>
                </a:gridCol>
                <a:gridCol w="824230">
                  <a:extLst>
                    <a:ext uri="{9D8B030D-6E8A-4147-A177-3AD203B41FA5}">
                      <a16:colId xmlns:a16="http://schemas.microsoft.com/office/drawing/2014/main" val="535832957"/>
                    </a:ext>
                  </a:extLst>
                </a:gridCol>
                <a:gridCol w="824230">
                  <a:extLst>
                    <a:ext uri="{9D8B030D-6E8A-4147-A177-3AD203B41FA5}">
                      <a16:colId xmlns:a16="http://schemas.microsoft.com/office/drawing/2014/main" val="1675849524"/>
                    </a:ext>
                  </a:extLst>
                </a:gridCol>
                <a:gridCol w="824230">
                  <a:extLst>
                    <a:ext uri="{9D8B030D-6E8A-4147-A177-3AD203B41FA5}">
                      <a16:colId xmlns:a16="http://schemas.microsoft.com/office/drawing/2014/main" val="3294324509"/>
                    </a:ext>
                  </a:extLst>
                </a:gridCol>
                <a:gridCol w="824230">
                  <a:extLst>
                    <a:ext uri="{9D8B030D-6E8A-4147-A177-3AD203B41FA5}">
                      <a16:colId xmlns:a16="http://schemas.microsoft.com/office/drawing/2014/main" val="416964194"/>
                    </a:ext>
                  </a:extLst>
                </a:gridCol>
              </a:tblGrid>
              <a:tr h="340360">
                <a:tc>
                  <a:txBody>
                    <a:bodyPr/>
                    <a:lstStyle/>
                    <a:p>
                      <a:pPr algn="ctr"/>
                      <a:r>
                        <a:rPr lang="en-US" sz="2400" dirty="0"/>
                        <a:t>PB7</a:t>
                      </a:r>
                    </a:p>
                  </a:txBody>
                  <a:tcPr/>
                </a:tc>
                <a:tc>
                  <a:txBody>
                    <a:bodyPr/>
                    <a:lstStyle/>
                    <a:p>
                      <a:pPr algn="ctr"/>
                      <a:r>
                        <a:rPr lang="en-US" sz="2400" dirty="0"/>
                        <a:t>PB6</a:t>
                      </a:r>
                    </a:p>
                  </a:txBody>
                  <a:tcPr/>
                </a:tc>
                <a:tc>
                  <a:txBody>
                    <a:bodyPr/>
                    <a:lstStyle/>
                    <a:p>
                      <a:pPr algn="ctr"/>
                      <a:r>
                        <a:rPr lang="en-US" sz="2400" dirty="0"/>
                        <a:t>PB5</a:t>
                      </a:r>
                    </a:p>
                  </a:txBody>
                  <a:tcPr/>
                </a:tc>
                <a:tc>
                  <a:txBody>
                    <a:bodyPr/>
                    <a:lstStyle/>
                    <a:p>
                      <a:pPr algn="ctr"/>
                      <a:r>
                        <a:rPr lang="en-US" sz="2400" dirty="0"/>
                        <a:t>PB4</a:t>
                      </a:r>
                    </a:p>
                  </a:txBody>
                  <a:tcPr/>
                </a:tc>
                <a:tc>
                  <a:txBody>
                    <a:bodyPr/>
                    <a:lstStyle/>
                    <a:p>
                      <a:pPr algn="ctr"/>
                      <a:r>
                        <a:rPr lang="en-US" sz="2400" dirty="0"/>
                        <a:t>PB3</a:t>
                      </a:r>
                    </a:p>
                  </a:txBody>
                  <a:tcPr/>
                </a:tc>
                <a:tc>
                  <a:txBody>
                    <a:bodyPr/>
                    <a:lstStyle/>
                    <a:p>
                      <a:pPr algn="ctr"/>
                      <a:r>
                        <a:rPr lang="en-US" sz="2400" dirty="0"/>
                        <a:t>PB2</a:t>
                      </a:r>
                    </a:p>
                  </a:txBody>
                  <a:tcPr/>
                </a:tc>
                <a:tc>
                  <a:txBody>
                    <a:bodyPr/>
                    <a:lstStyle/>
                    <a:p>
                      <a:pPr algn="ctr"/>
                      <a:r>
                        <a:rPr lang="en-US" sz="2400" dirty="0"/>
                        <a:t>PB1</a:t>
                      </a:r>
                    </a:p>
                  </a:txBody>
                  <a:tcPr/>
                </a:tc>
                <a:tc>
                  <a:txBody>
                    <a:bodyPr/>
                    <a:lstStyle/>
                    <a:p>
                      <a:pPr algn="ctr"/>
                      <a:r>
                        <a:rPr lang="en-US" sz="2400" dirty="0"/>
                        <a:t>PB0</a:t>
                      </a:r>
                    </a:p>
                  </a:txBody>
                  <a:tcPr/>
                </a:tc>
                <a:extLst>
                  <a:ext uri="{0D108BD9-81ED-4DB2-BD59-A6C34878D82A}">
                    <a16:rowId xmlns:a16="http://schemas.microsoft.com/office/drawing/2014/main" val="2388973828"/>
                  </a:ext>
                </a:extLst>
              </a:tr>
              <a:tr h="346778">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b="1" dirty="0">
                          <a:solidFill>
                            <a:srgbClr val="FF0000"/>
                          </a:solidFill>
                        </a:rPr>
                        <a:t>0</a:t>
                      </a:r>
                    </a:p>
                  </a:txBody>
                  <a:tcPr/>
                </a:tc>
                <a:tc>
                  <a:txBody>
                    <a:bodyPr/>
                    <a:lstStyle/>
                    <a:p>
                      <a:pPr algn="ctr"/>
                      <a:r>
                        <a:rPr lang="en-US" sz="2400" dirty="0"/>
                        <a:t>0</a:t>
                      </a:r>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3965709337"/>
                  </a:ext>
                </a:extLst>
              </a:tr>
            </a:tbl>
          </a:graphicData>
        </a:graphic>
      </p:graphicFrame>
      <p:sp>
        <p:nvSpPr>
          <p:cNvPr id="38" name="TextBox 37">
            <a:extLst>
              <a:ext uri="{FF2B5EF4-FFF2-40B4-BE49-F238E27FC236}">
                <a16:creationId xmlns:a16="http://schemas.microsoft.com/office/drawing/2014/main" id="{D3D96E2A-7817-B5A7-F6EF-F6F55F9FF69E}"/>
              </a:ext>
            </a:extLst>
          </p:cNvPr>
          <p:cNvSpPr txBox="1"/>
          <p:nvPr/>
        </p:nvSpPr>
        <p:spPr>
          <a:xfrm>
            <a:off x="909320" y="4916269"/>
            <a:ext cx="6593840" cy="646331"/>
          </a:xfrm>
          <a:prstGeom prst="rect">
            <a:avLst/>
          </a:prstGeom>
          <a:noFill/>
        </p:spPr>
        <p:txBody>
          <a:bodyPr wrap="square" rtlCol="0">
            <a:spAutoFit/>
          </a:bodyPr>
          <a:lstStyle/>
          <a:p>
            <a:pPr algn="ctr"/>
            <a:r>
              <a:rPr lang="en-US" sz="3600" b="1" dirty="0"/>
              <a:t>DDRB Register</a:t>
            </a:r>
          </a:p>
        </p:txBody>
      </p:sp>
      <p:sp>
        <p:nvSpPr>
          <p:cNvPr id="40" name="TextBox 39">
            <a:extLst>
              <a:ext uri="{FF2B5EF4-FFF2-40B4-BE49-F238E27FC236}">
                <a16:creationId xmlns:a16="http://schemas.microsoft.com/office/drawing/2014/main" id="{56EA29FB-B94C-1221-9B8C-DEFE8A920359}"/>
              </a:ext>
            </a:extLst>
          </p:cNvPr>
          <p:cNvSpPr txBox="1"/>
          <p:nvPr/>
        </p:nvSpPr>
        <p:spPr>
          <a:xfrm>
            <a:off x="9047544" y="1600200"/>
            <a:ext cx="4673600" cy="661720"/>
          </a:xfrm>
          <a:prstGeom prst="rect">
            <a:avLst/>
          </a:prstGeom>
          <a:noFill/>
        </p:spPr>
        <p:txBody>
          <a:bodyPr wrap="square" rtlCol="0">
            <a:spAutoFit/>
          </a:bodyPr>
          <a:lstStyle/>
          <a:p>
            <a:r>
              <a:rPr lang="en-US" sz="3600" dirty="0"/>
              <a:t>SBIC R7, 5;</a:t>
            </a:r>
          </a:p>
        </p:txBody>
      </p:sp>
      <p:graphicFrame>
        <p:nvGraphicFramePr>
          <p:cNvPr id="41" name="Table 40">
            <a:extLst>
              <a:ext uri="{FF2B5EF4-FFF2-40B4-BE49-F238E27FC236}">
                <a16:creationId xmlns:a16="http://schemas.microsoft.com/office/drawing/2014/main" id="{D1B7E70B-98BD-8E25-94E5-870A1DD42E38}"/>
              </a:ext>
            </a:extLst>
          </p:cNvPr>
          <p:cNvGraphicFramePr>
            <a:graphicFrameLocks noGrp="1"/>
          </p:cNvGraphicFramePr>
          <p:nvPr/>
        </p:nvGraphicFramePr>
        <p:xfrm>
          <a:off x="9053405" y="2865309"/>
          <a:ext cx="4673600" cy="914400"/>
        </p:xfrm>
        <a:graphic>
          <a:graphicData uri="http://schemas.openxmlformats.org/drawingml/2006/table">
            <a:tbl>
              <a:tblPr firstRow="1" bandRow="1">
                <a:tableStyleId>{D7AC3CCA-C797-4891-BE02-D94E43425B78}</a:tableStyleId>
              </a:tblPr>
              <a:tblGrid>
                <a:gridCol w="581660">
                  <a:extLst>
                    <a:ext uri="{9D8B030D-6E8A-4147-A177-3AD203B41FA5}">
                      <a16:colId xmlns:a16="http://schemas.microsoft.com/office/drawing/2014/main" val="1787849861"/>
                    </a:ext>
                  </a:extLst>
                </a:gridCol>
                <a:gridCol w="581660">
                  <a:extLst>
                    <a:ext uri="{9D8B030D-6E8A-4147-A177-3AD203B41FA5}">
                      <a16:colId xmlns:a16="http://schemas.microsoft.com/office/drawing/2014/main" val="917799899"/>
                    </a:ext>
                  </a:extLst>
                </a:gridCol>
                <a:gridCol w="581660">
                  <a:extLst>
                    <a:ext uri="{9D8B030D-6E8A-4147-A177-3AD203B41FA5}">
                      <a16:colId xmlns:a16="http://schemas.microsoft.com/office/drawing/2014/main" val="1419689249"/>
                    </a:ext>
                  </a:extLst>
                </a:gridCol>
                <a:gridCol w="581660">
                  <a:extLst>
                    <a:ext uri="{9D8B030D-6E8A-4147-A177-3AD203B41FA5}">
                      <a16:colId xmlns:a16="http://schemas.microsoft.com/office/drawing/2014/main" val="1988398595"/>
                    </a:ext>
                  </a:extLst>
                </a:gridCol>
                <a:gridCol w="581660">
                  <a:extLst>
                    <a:ext uri="{9D8B030D-6E8A-4147-A177-3AD203B41FA5}">
                      <a16:colId xmlns:a16="http://schemas.microsoft.com/office/drawing/2014/main" val="535832957"/>
                    </a:ext>
                  </a:extLst>
                </a:gridCol>
                <a:gridCol w="581660">
                  <a:extLst>
                    <a:ext uri="{9D8B030D-6E8A-4147-A177-3AD203B41FA5}">
                      <a16:colId xmlns:a16="http://schemas.microsoft.com/office/drawing/2014/main" val="1675849524"/>
                    </a:ext>
                  </a:extLst>
                </a:gridCol>
                <a:gridCol w="581660">
                  <a:extLst>
                    <a:ext uri="{9D8B030D-6E8A-4147-A177-3AD203B41FA5}">
                      <a16:colId xmlns:a16="http://schemas.microsoft.com/office/drawing/2014/main" val="3294324509"/>
                    </a:ext>
                  </a:extLst>
                </a:gridCol>
                <a:gridCol w="601980">
                  <a:extLst>
                    <a:ext uri="{9D8B030D-6E8A-4147-A177-3AD203B41FA5}">
                      <a16:colId xmlns:a16="http://schemas.microsoft.com/office/drawing/2014/main" val="416964194"/>
                    </a:ext>
                  </a:extLst>
                </a:gridCol>
              </a:tblGrid>
              <a:tr h="340360">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5</a:t>
                      </a:r>
                    </a:p>
                  </a:txBody>
                  <a:tcPr/>
                </a:tc>
                <a:tc>
                  <a:txBody>
                    <a:bodyPr/>
                    <a:lstStyle/>
                    <a:p>
                      <a:pPr algn="ctr"/>
                      <a:r>
                        <a:rPr lang="en-US" sz="2400" dirty="0"/>
                        <a:t>4</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88973828"/>
                  </a:ext>
                </a:extLst>
              </a:tr>
              <a:tr h="34036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b="1" dirty="0">
                          <a:solidFill>
                            <a:srgbClr val="FF0000"/>
                          </a:solidFill>
                        </a:rPr>
                        <a:t>0</a:t>
                      </a:r>
                    </a:p>
                  </a:txBody>
                  <a:tcPr/>
                </a:tc>
                <a:tc>
                  <a:txBody>
                    <a:bodyPr/>
                    <a:lstStyle/>
                    <a:p>
                      <a:pPr algn="ctr"/>
                      <a:r>
                        <a:rPr lang="en-US" sz="2400" dirty="0"/>
                        <a:t>1</a:t>
                      </a:r>
                    </a:p>
                  </a:txBody>
                  <a:tcPr/>
                </a:tc>
                <a:tc>
                  <a:txBody>
                    <a:bodyPr/>
                    <a:lstStyle/>
                    <a:p>
                      <a:pPr algn="ctr"/>
                      <a:r>
                        <a:rPr lang="en-US" sz="2400" b="0" dirty="0">
                          <a:solidFill>
                            <a:schemeClr val="tx1"/>
                          </a:solidFill>
                        </a:rPr>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965709337"/>
                  </a:ext>
                </a:extLst>
              </a:tr>
            </a:tbl>
          </a:graphicData>
        </a:graphic>
      </p:graphicFrame>
      <p:sp>
        <p:nvSpPr>
          <p:cNvPr id="42" name="TextBox 41">
            <a:extLst>
              <a:ext uri="{FF2B5EF4-FFF2-40B4-BE49-F238E27FC236}">
                <a16:creationId xmlns:a16="http://schemas.microsoft.com/office/drawing/2014/main" id="{68BD9238-8A8B-9F82-8B34-EDE763BAEDD8}"/>
              </a:ext>
            </a:extLst>
          </p:cNvPr>
          <p:cNvSpPr txBox="1"/>
          <p:nvPr/>
        </p:nvSpPr>
        <p:spPr>
          <a:xfrm>
            <a:off x="9185485" y="3829811"/>
            <a:ext cx="4460240" cy="661720"/>
          </a:xfrm>
          <a:prstGeom prst="rect">
            <a:avLst/>
          </a:prstGeom>
          <a:noFill/>
        </p:spPr>
        <p:txBody>
          <a:bodyPr wrap="square" rtlCol="0">
            <a:spAutoFit/>
          </a:bodyPr>
          <a:lstStyle/>
          <a:p>
            <a:r>
              <a:rPr lang="en-US" sz="3600" dirty="0"/>
              <a:t>PC = PC+2 or 3</a:t>
            </a:r>
          </a:p>
        </p:txBody>
      </p:sp>
      <p:graphicFrame>
        <p:nvGraphicFramePr>
          <p:cNvPr id="43" name="Table 42">
            <a:extLst>
              <a:ext uri="{FF2B5EF4-FFF2-40B4-BE49-F238E27FC236}">
                <a16:creationId xmlns:a16="http://schemas.microsoft.com/office/drawing/2014/main" id="{D1B7E70B-98BD-8E25-94E5-870A1DD42E38}"/>
              </a:ext>
            </a:extLst>
          </p:cNvPr>
          <p:cNvGraphicFramePr>
            <a:graphicFrameLocks noGrp="1"/>
          </p:cNvGraphicFramePr>
          <p:nvPr/>
        </p:nvGraphicFramePr>
        <p:xfrm>
          <a:off x="9047543" y="6039611"/>
          <a:ext cx="4673600" cy="914400"/>
        </p:xfrm>
        <a:graphic>
          <a:graphicData uri="http://schemas.openxmlformats.org/drawingml/2006/table">
            <a:tbl>
              <a:tblPr firstRow="1" bandRow="1">
                <a:tableStyleId>{D7AC3CCA-C797-4891-BE02-D94E43425B78}</a:tableStyleId>
              </a:tblPr>
              <a:tblGrid>
                <a:gridCol w="581660">
                  <a:extLst>
                    <a:ext uri="{9D8B030D-6E8A-4147-A177-3AD203B41FA5}">
                      <a16:colId xmlns:a16="http://schemas.microsoft.com/office/drawing/2014/main" val="1787849861"/>
                    </a:ext>
                  </a:extLst>
                </a:gridCol>
                <a:gridCol w="581660">
                  <a:extLst>
                    <a:ext uri="{9D8B030D-6E8A-4147-A177-3AD203B41FA5}">
                      <a16:colId xmlns:a16="http://schemas.microsoft.com/office/drawing/2014/main" val="917799899"/>
                    </a:ext>
                  </a:extLst>
                </a:gridCol>
                <a:gridCol w="581660">
                  <a:extLst>
                    <a:ext uri="{9D8B030D-6E8A-4147-A177-3AD203B41FA5}">
                      <a16:colId xmlns:a16="http://schemas.microsoft.com/office/drawing/2014/main" val="1419689249"/>
                    </a:ext>
                  </a:extLst>
                </a:gridCol>
                <a:gridCol w="581660">
                  <a:extLst>
                    <a:ext uri="{9D8B030D-6E8A-4147-A177-3AD203B41FA5}">
                      <a16:colId xmlns:a16="http://schemas.microsoft.com/office/drawing/2014/main" val="1988398595"/>
                    </a:ext>
                  </a:extLst>
                </a:gridCol>
                <a:gridCol w="581660">
                  <a:extLst>
                    <a:ext uri="{9D8B030D-6E8A-4147-A177-3AD203B41FA5}">
                      <a16:colId xmlns:a16="http://schemas.microsoft.com/office/drawing/2014/main" val="535832957"/>
                    </a:ext>
                  </a:extLst>
                </a:gridCol>
                <a:gridCol w="581660">
                  <a:extLst>
                    <a:ext uri="{9D8B030D-6E8A-4147-A177-3AD203B41FA5}">
                      <a16:colId xmlns:a16="http://schemas.microsoft.com/office/drawing/2014/main" val="1675849524"/>
                    </a:ext>
                  </a:extLst>
                </a:gridCol>
                <a:gridCol w="581660">
                  <a:extLst>
                    <a:ext uri="{9D8B030D-6E8A-4147-A177-3AD203B41FA5}">
                      <a16:colId xmlns:a16="http://schemas.microsoft.com/office/drawing/2014/main" val="3294324509"/>
                    </a:ext>
                  </a:extLst>
                </a:gridCol>
                <a:gridCol w="601980">
                  <a:extLst>
                    <a:ext uri="{9D8B030D-6E8A-4147-A177-3AD203B41FA5}">
                      <a16:colId xmlns:a16="http://schemas.microsoft.com/office/drawing/2014/main" val="416964194"/>
                    </a:ext>
                  </a:extLst>
                </a:gridCol>
              </a:tblGrid>
              <a:tr h="340360">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5</a:t>
                      </a:r>
                    </a:p>
                  </a:txBody>
                  <a:tcPr/>
                </a:tc>
                <a:tc>
                  <a:txBody>
                    <a:bodyPr/>
                    <a:lstStyle/>
                    <a:p>
                      <a:pPr algn="ctr"/>
                      <a:r>
                        <a:rPr lang="en-US" sz="2400" dirty="0"/>
                        <a:t>4</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88973828"/>
                  </a:ext>
                </a:extLst>
              </a:tr>
              <a:tr h="34036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b="1" dirty="0">
                          <a:solidFill>
                            <a:srgbClr val="FF0000"/>
                          </a:solidFill>
                        </a:rPr>
                        <a:t>1</a:t>
                      </a:r>
                    </a:p>
                  </a:txBody>
                  <a:tcPr/>
                </a:tc>
                <a:tc>
                  <a:txBody>
                    <a:bodyPr/>
                    <a:lstStyle/>
                    <a:p>
                      <a:pPr algn="ctr"/>
                      <a:r>
                        <a:rPr lang="en-US" sz="2400" dirty="0"/>
                        <a:t>1</a:t>
                      </a:r>
                    </a:p>
                  </a:txBody>
                  <a:tcPr/>
                </a:tc>
                <a:tc>
                  <a:txBody>
                    <a:bodyPr/>
                    <a:lstStyle/>
                    <a:p>
                      <a:pPr algn="ctr"/>
                      <a:r>
                        <a:rPr lang="en-US" sz="2400" b="0" dirty="0">
                          <a:solidFill>
                            <a:schemeClr val="tx1"/>
                          </a:solidFill>
                        </a:rPr>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965709337"/>
                  </a:ext>
                </a:extLst>
              </a:tr>
            </a:tbl>
          </a:graphicData>
        </a:graphic>
      </p:graphicFrame>
    </p:spTree>
    <p:extLst>
      <p:ext uri="{BB962C8B-B14F-4D97-AF65-F5344CB8AC3E}">
        <p14:creationId xmlns:p14="http://schemas.microsoft.com/office/powerpoint/2010/main" val="251058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Programming Examples</a:t>
            </a:r>
          </a:p>
        </p:txBody>
      </p:sp>
      <p:sp>
        <p:nvSpPr>
          <p:cNvPr id="23" name="TextBox 22">
            <a:extLst>
              <a:ext uri="{FF2B5EF4-FFF2-40B4-BE49-F238E27FC236}">
                <a16:creationId xmlns:a16="http://schemas.microsoft.com/office/drawing/2014/main" id="{485B723D-5730-C822-D0C9-83C95CAF56AD}"/>
              </a:ext>
            </a:extLst>
          </p:cNvPr>
          <p:cNvSpPr txBox="1"/>
          <p:nvPr/>
        </p:nvSpPr>
        <p:spPr>
          <a:xfrm>
            <a:off x="3752088" y="2548347"/>
            <a:ext cx="5849112" cy="4801314"/>
          </a:xfrm>
          <a:prstGeom prst="rect">
            <a:avLst/>
          </a:prstGeom>
          <a:noFill/>
          <a:ln>
            <a:solidFill>
              <a:srgbClr val="00B0F0"/>
            </a:solidFill>
          </a:ln>
        </p:spPr>
        <p:txBody>
          <a:bodyPr wrap="square" rtlCol="0">
            <a:spAutoFit/>
          </a:bodyPr>
          <a:lstStyle/>
          <a:p>
            <a:r>
              <a:rPr lang="en-US" sz="3200" b="1" dirty="0">
                <a:solidFill>
                  <a:srgbClr val="FF0000"/>
                </a:solidFill>
              </a:rPr>
              <a:t>Solution:</a:t>
            </a:r>
          </a:p>
          <a:p>
            <a:r>
              <a:rPr lang="en-US" sz="3200" dirty="0"/>
              <a:t>LDI R20, 5;            </a:t>
            </a:r>
            <a:r>
              <a:rPr lang="en-US" sz="3200" dirty="0">
                <a:solidFill>
                  <a:srgbClr val="FF0000"/>
                </a:solidFill>
              </a:rPr>
              <a:t>R20=5</a:t>
            </a:r>
          </a:p>
          <a:p>
            <a:r>
              <a:rPr lang="en-US" sz="3200" dirty="0"/>
              <a:t>LDI R21, 2;            </a:t>
            </a:r>
            <a:r>
              <a:rPr lang="en-US" sz="3200" dirty="0">
                <a:solidFill>
                  <a:srgbClr val="FF0000"/>
                </a:solidFill>
              </a:rPr>
              <a:t>R21=2</a:t>
            </a:r>
          </a:p>
          <a:p>
            <a:r>
              <a:rPr lang="en-US" sz="3200" dirty="0"/>
              <a:t>ADD R20, R21;      </a:t>
            </a:r>
            <a:r>
              <a:rPr lang="en-US" sz="3200" dirty="0">
                <a:solidFill>
                  <a:srgbClr val="FF0000"/>
                </a:solidFill>
              </a:rPr>
              <a:t>R20=5+2=7</a:t>
            </a:r>
          </a:p>
          <a:p>
            <a:r>
              <a:rPr lang="en-US" sz="3200" dirty="0"/>
              <a:t>ADD R20, R21;      </a:t>
            </a:r>
            <a:r>
              <a:rPr lang="en-US" sz="3200" dirty="0">
                <a:solidFill>
                  <a:srgbClr val="FF0000"/>
                </a:solidFill>
              </a:rPr>
              <a:t>R20= 7+2=9</a:t>
            </a:r>
          </a:p>
          <a:p>
            <a:r>
              <a:rPr lang="en-US" sz="3200" dirty="0"/>
              <a:t>STS 0x120, R20;    </a:t>
            </a:r>
            <a:r>
              <a:rPr lang="en-US" sz="3200" dirty="0">
                <a:solidFill>
                  <a:srgbClr val="FF0000"/>
                </a:solidFill>
              </a:rPr>
              <a:t>0x120 = 9</a:t>
            </a:r>
          </a:p>
          <a:p>
            <a:endParaRPr lang="en-US" sz="1800" dirty="0">
              <a:solidFill>
                <a:srgbClr val="00B050"/>
              </a:solidFill>
            </a:endParaRPr>
          </a:p>
          <a:p>
            <a:r>
              <a:rPr lang="en-US" sz="3200" dirty="0">
                <a:solidFill>
                  <a:srgbClr val="00B050"/>
                </a:solidFill>
              </a:rPr>
              <a:t>R20= 9</a:t>
            </a:r>
          </a:p>
          <a:p>
            <a:r>
              <a:rPr lang="en-US" sz="3200" dirty="0">
                <a:solidFill>
                  <a:srgbClr val="00B050"/>
                </a:solidFill>
              </a:rPr>
              <a:t>R21= 2</a:t>
            </a:r>
          </a:p>
          <a:p>
            <a:r>
              <a:rPr lang="en-US" sz="3200" dirty="0">
                <a:solidFill>
                  <a:srgbClr val="00B050"/>
                </a:solidFill>
              </a:rPr>
              <a:t>0x120= 9</a:t>
            </a:r>
          </a:p>
        </p:txBody>
      </p:sp>
      <p:sp>
        <p:nvSpPr>
          <p:cNvPr id="24" name="TextBox 23">
            <a:extLst>
              <a:ext uri="{FF2B5EF4-FFF2-40B4-BE49-F238E27FC236}">
                <a16:creationId xmlns:a16="http://schemas.microsoft.com/office/drawing/2014/main" id="{7E47A414-6AB4-3781-C4B9-C576EDE4C89E}"/>
              </a:ext>
            </a:extLst>
          </p:cNvPr>
          <p:cNvSpPr txBox="1"/>
          <p:nvPr/>
        </p:nvSpPr>
        <p:spPr>
          <a:xfrm>
            <a:off x="152400" y="2548347"/>
            <a:ext cx="3523488" cy="2554545"/>
          </a:xfrm>
          <a:prstGeom prst="rect">
            <a:avLst/>
          </a:prstGeom>
          <a:noFill/>
          <a:ln>
            <a:solidFill>
              <a:srgbClr val="00B0F0"/>
            </a:solidFill>
          </a:ln>
        </p:spPr>
        <p:txBody>
          <a:bodyPr wrap="square" rtlCol="0">
            <a:spAutoFit/>
          </a:bodyPr>
          <a:lstStyle/>
          <a:p>
            <a:r>
              <a:rPr lang="en-US" sz="3200" dirty="0"/>
              <a:t>LDI R20, 5;</a:t>
            </a:r>
          </a:p>
          <a:p>
            <a:r>
              <a:rPr lang="en-US" sz="3200" dirty="0"/>
              <a:t>LDI R21, 2;</a:t>
            </a:r>
          </a:p>
          <a:p>
            <a:r>
              <a:rPr lang="en-US" sz="3200" dirty="0"/>
              <a:t>ADD R20,R21;</a:t>
            </a:r>
          </a:p>
          <a:p>
            <a:r>
              <a:rPr lang="en-US" sz="3200" dirty="0"/>
              <a:t>ADD R20,R21;</a:t>
            </a:r>
          </a:p>
          <a:p>
            <a:r>
              <a:rPr lang="en-US" sz="3200" dirty="0"/>
              <a:t>STS 0x120, R20;</a:t>
            </a:r>
          </a:p>
        </p:txBody>
      </p:sp>
      <p:sp>
        <p:nvSpPr>
          <p:cNvPr id="25" name="TextBox 24">
            <a:extLst>
              <a:ext uri="{FF2B5EF4-FFF2-40B4-BE49-F238E27FC236}">
                <a16:creationId xmlns:a16="http://schemas.microsoft.com/office/drawing/2014/main" id="{6FCC27B6-5F55-7CB5-1D56-31EEEB7B02DD}"/>
              </a:ext>
            </a:extLst>
          </p:cNvPr>
          <p:cNvSpPr txBox="1"/>
          <p:nvPr/>
        </p:nvSpPr>
        <p:spPr>
          <a:xfrm>
            <a:off x="9876927" y="2603242"/>
            <a:ext cx="3255264" cy="5016758"/>
          </a:xfrm>
          <a:prstGeom prst="rect">
            <a:avLst/>
          </a:prstGeom>
          <a:noFill/>
          <a:ln>
            <a:solidFill>
              <a:srgbClr val="00B0F0"/>
            </a:solidFill>
          </a:ln>
        </p:spPr>
        <p:txBody>
          <a:bodyPr wrap="square" tIns="0" bIns="0" rtlCol="0" anchor="t">
            <a:spAutoFit/>
          </a:bodyPr>
          <a:lstStyle/>
          <a:p>
            <a:r>
              <a:rPr lang="pt-BR" sz="3200" dirty="0"/>
              <a:t>LDI R16, 0x99</a:t>
            </a:r>
          </a:p>
          <a:p>
            <a:r>
              <a:rPr lang="pt-BR" sz="3200" dirty="0"/>
              <a:t>STS 0x212, R16</a:t>
            </a:r>
          </a:p>
          <a:p>
            <a:r>
              <a:rPr lang="pt-BR" sz="3200" dirty="0"/>
              <a:t>LDI R16, 0x85</a:t>
            </a:r>
          </a:p>
          <a:p>
            <a:r>
              <a:rPr lang="pt-BR" sz="3200" dirty="0"/>
              <a:t>STS 0x213, R16</a:t>
            </a:r>
          </a:p>
          <a:p>
            <a:r>
              <a:rPr lang="pt-BR" sz="3200" dirty="0"/>
              <a:t>LDI R16, 0x3F</a:t>
            </a:r>
          </a:p>
          <a:p>
            <a:r>
              <a:rPr lang="pt-BR" sz="3200" dirty="0"/>
              <a:t>STS 0x214, R16</a:t>
            </a:r>
          </a:p>
          <a:p>
            <a:r>
              <a:rPr lang="pt-BR" sz="3200" dirty="0"/>
              <a:t>LDI R16, 0x63</a:t>
            </a:r>
          </a:p>
          <a:p>
            <a:r>
              <a:rPr lang="pt-BR" sz="3200" dirty="0"/>
              <a:t>STS 0x215, R16</a:t>
            </a:r>
          </a:p>
          <a:p>
            <a:r>
              <a:rPr lang="pt-BR" sz="3200" dirty="0"/>
              <a:t>LDI R16, 0x12</a:t>
            </a:r>
          </a:p>
          <a:p>
            <a:r>
              <a:rPr lang="pt-BR" sz="3200" dirty="0"/>
              <a:t>STS 0x216, R16</a:t>
            </a:r>
            <a:endParaRPr lang="en-US" sz="3200" dirty="0"/>
          </a:p>
        </p:txBody>
      </p:sp>
      <p:graphicFrame>
        <p:nvGraphicFramePr>
          <p:cNvPr id="26" name="Table 9">
            <a:extLst>
              <a:ext uri="{FF2B5EF4-FFF2-40B4-BE49-F238E27FC236}">
                <a16:creationId xmlns:a16="http://schemas.microsoft.com/office/drawing/2014/main" id="{8B5F24E3-9366-0A88-4A3F-1C2D9122FDD9}"/>
              </a:ext>
            </a:extLst>
          </p:cNvPr>
          <p:cNvGraphicFramePr>
            <a:graphicFrameLocks noGrp="1"/>
          </p:cNvGraphicFramePr>
          <p:nvPr>
            <p:extLst>
              <p:ext uri="{D42A27DB-BD31-4B8C-83A1-F6EECF244321}">
                <p14:modId xmlns:p14="http://schemas.microsoft.com/office/powerpoint/2010/main" val="2752289303"/>
              </p:ext>
            </p:extLst>
          </p:nvPr>
        </p:nvGraphicFramePr>
        <p:xfrm>
          <a:off x="13321557" y="4191000"/>
          <a:ext cx="2816585" cy="3218688"/>
        </p:xfrm>
        <a:graphic>
          <a:graphicData uri="http://schemas.openxmlformats.org/drawingml/2006/table">
            <a:tbl>
              <a:tblPr firstRow="1" bandRow="1">
                <a:tableStyleId>{5C22544A-7EE6-4342-B048-85BDC9FD1C3A}</a:tableStyleId>
              </a:tblPr>
              <a:tblGrid>
                <a:gridCol w="1588623">
                  <a:extLst>
                    <a:ext uri="{9D8B030D-6E8A-4147-A177-3AD203B41FA5}">
                      <a16:colId xmlns:a16="http://schemas.microsoft.com/office/drawing/2014/main" val="113710199"/>
                    </a:ext>
                  </a:extLst>
                </a:gridCol>
                <a:gridCol w="1227962">
                  <a:extLst>
                    <a:ext uri="{9D8B030D-6E8A-4147-A177-3AD203B41FA5}">
                      <a16:colId xmlns:a16="http://schemas.microsoft.com/office/drawing/2014/main" val="2325313131"/>
                    </a:ext>
                  </a:extLst>
                </a:gridCol>
              </a:tblGrid>
              <a:tr h="504749">
                <a:tc gridSpan="2">
                  <a:txBody>
                    <a:bodyPr/>
                    <a:lstStyle/>
                    <a:p>
                      <a:pPr algn="l"/>
                      <a:r>
                        <a:rPr lang="en-US" sz="2800" dirty="0">
                          <a:solidFill>
                            <a:schemeClr val="tx1"/>
                          </a:solidFill>
                          <a:latin typeface="Times New Roman" panose="02020603050405020304" pitchFamily="18" charset="0"/>
                          <a:cs typeface="Times New Roman" panose="02020603050405020304" pitchFamily="18" charset="0"/>
                        </a:rPr>
                        <a:t>Solution:</a:t>
                      </a:r>
                    </a:p>
                  </a:txBody>
                  <a:tcPr marL="109728" marR="109728" marT="54864" marB="54864"/>
                </a:tc>
                <a:tc hMerge="1">
                  <a:txBody>
                    <a:bodyPr/>
                    <a:lstStyle/>
                    <a:p>
                      <a:endParaRPr lang="en-US" dirty="0"/>
                    </a:p>
                  </a:txBody>
                  <a:tcPr/>
                </a:tc>
                <a:extLst>
                  <a:ext uri="{0D108BD9-81ED-4DB2-BD59-A6C34878D82A}">
                    <a16:rowId xmlns:a16="http://schemas.microsoft.com/office/drawing/2014/main" val="2938056605"/>
                  </a:ext>
                </a:extLst>
              </a:tr>
              <a:tr h="504749">
                <a:tc>
                  <a:txBody>
                    <a:bodyPr/>
                    <a:lstStyle/>
                    <a:p>
                      <a:pPr algn="ctr"/>
                      <a:r>
                        <a:rPr lang="en-US" sz="2800" dirty="0">
                          <a:latin typeface="Times New Roman" panose="02020603050405020304" pitchFamily="18" charset="0"/>
                          <a:cs typeface="Times New Roman" panose="02020603050405020304" pitchFamily="18" charset="0"/>
                        </a:rPr>
                        <a:t>0x212</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0x99</a:t>
                      </a:r>
                    </a:p>
                  </a:txBody>
                  <a:tcPr marL="109728" marR="109728" marT="54864" marB="54864"/>
                </a:tc>
                <a:extLst>
                  <a:ext uri="{0D108BD9-81ED-4DB2-BD59-A6C34878D82A}">
                    <a16:rowId xmlns:a16="http://schemas.microsoft.com/office/drawing/2014/main" val="2257017553"/>
                  </a:ext>
                </a:extLst>
              </a:tr>
              <a:tr h="504749">
                <a:tc>
                  <a:txBody>
                    <a:bodyPr/>
                    <a:lstStyle/>
                    <a:p>
                      <a:pPr algn="ctr"/>
                      <a:r>
                        <a:rPr lang="en-US" sz="2800" dirty="0">
                          <a:latin typeface="Times New Roman" panose="02020603050405020304" pitchFamily="18" charset="0"/>
                          <a:cs typeface="Times New Roman" panose="02020603050405020304" pitchFamily="18" charset="0"/>
                        </a:rPr>
                        <a:t>0x213</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0x85</a:t>
                      </a:r>
                    </a:p>
                  </a:txBody>
                  <a:tcPr marL="109728" marR="109728" marT="54864" marB="54864"/>
                </a:tc>
                <a:extLst>
                  <a:ext uri="{0D108BD9-81ED-4DB2-BD59-A6C34878D82A}">
                    <a16:rowId xmlns:a16="http://schemas.microsoft.com/office/drawing/2014/main" val="427179153"/>
                  </a:ext>
                </a:extLst>
              </a:tr>
              <a:tr h="504749">
                <a:tc>
                  <a:txBody>
                    <a:bodyPr/>
                    <a:lstStyle/>
                    <a:p>
                      <a:pPr algn="ctr"/>
                      <a:r>
                        <a:rPr lang="en-US" sz="2800" dirty="0">
                          <a:latin typeface="Times New Roman" panose="02020603050405020304" pitchFamily="18" charset="0"/>
                          <a:cs typeface="Times New Roman" panose="02020603050405020304" pitchFamily="18" charset="0"/>
                        </a:rPr>
                        <a:t>0x214</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0x3F</a:t>
                      </a:r>
                    </a:p>
                  </a:txBody>
                  <a:tcPr marL="109728" marR="109728" marT="54864" marB="54864"/>
                </a:tc>
                <a:extLst>
                  <a:ext uri="{0D108BD9-81ED-4DB2-BD59-A6C34878D82A}">
                    <a16:rowId xmlns:a16="http://schemas.microsoft.com/office/drawing/2014/main" val="1169841050"/>
                  </a:ext>
                </a:extLst>
              </a:tr>
              <a:tr h="504749">
                <a:tc>
                  <a:txBody>
                    <a:bodyPr/>
                    <a:lstStyle/>
                    <a:p>
                      <a:pPr algn="ctr"/>
                      <a:r>
                        <a:rPr lang="en-US" sz="2800" dirty="0">
                          <a:latin typeface="Times New Roman" panose="02020603050405020304" pitchFamily="18" charset="0"/>
                          <a:cs typeface="Times New Roman" panose="02020603050405020304" pitchFamily="18" charset="0"/>
                        </a:rPr>
                        <a:t>0x215</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0x63</a:t>
                      </a:r>
                    </a:p>
                  </a:txBody>
                  <a:tcPr marL="109728" marR="109728" marT="54864" marB="54864"/>
                </a:tc>
                <a:extLst>
                  <a:ext uri="{0D108BD9-81ED-4DB2-BD59-A6C34878D82A}">
                    <a16:rowId xmlns:a16="http://schemas.microsoft.com/office/drawing/2014/main" val="1493871356"/>
                  </a:ext>
                </a:extLst>
              </a:tr>
              <a:tr h="504749">
                <a:tc>
                  <a:txBody>
                    <a:bodyPr/>
                    <a:lstStyle/>
                    <a:p>
                      <a:pPr algn="ctr"/>
                      <a:r>
                        <a:rPr lang="en-US" sz="2800" dirty="0">
                          <a:latin typeface="Times New Roman" panose="02020603050405020304" pitchFamily="18" charset="0"/>
                          <a:cs typeface="Times New Roman" panose="02020603050405020304" pitchFamily="18" charset="0"/>
                        </a:rPr>
                        <a:t>0x216</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0x12</a:t>
                      </a:r>
                    </a:p>
                  </a:txBody>
                  <a:tcPr marL="109728" marR="109728" marT="54864" marB="54864"/>
                </a:tc>
                <a:extLst>
                  <a:ext uri="{0D108BD9-81ED-4DB2-BD59-A6C34878D82A}">
                    <a16:rowId xmlns:a16="http://schemas.microsoft.com/office/drawing/2014/main" val="3591211326"/>
                  </a:ext>
                </a:extLst>
              </a:tr>
            </a:tbl>
          </a:graphicData>
        </a:graphic>
      </p:graphicFrame>
      <p:sp>
        <p:nvSpPr>
          <p:cNvPr id="27" name="TextBox 26">
            <a:extLst>
              <a:ext uri="{FF2B5EF4-FFF2-40B4-BE49-F238E27FC236}">
                <a16:creationId xmlns:a16="http://schemas.microsoft.com/office/drawing/2014/main" id="{2A109C0C-75B9-BB27-968F-D92CBF09CCB6}"/>
              </a:ext>
            </a:extLst>
          </p:cNvPr>
          <p:cNvSpPr txBox="1"/>
          <p:nvPr/>
        </p:nvSpPr>
        <p:spPr>
          <a:xfrm>
            <a:off x="198120" y="1560493"/>
            <a:ext cx="9403080" cy="954107"/>
          </a:xfrm>
          <a:prstGeom prst="rect">
            <a:avLst/>
          </a:prstGeom>
          <a:noFill/>
        </p:spPr>
        <p:txBody>
          <a:bodyPr wrap="square" rtlCol="0">
            <a:spAutoFit/>
          </a:bodyPr>
          <a:lstStyle/>
          <a:p>
            <a:r>
              <a:rPr lang="en-US" sz="2800" b="1" dirty="0"/>
              <a:t>Example: </a:t>
            </a:r>
            <a:r>
              <a:rPr lang="en-US" sz="2800" dirty="0"/>
              <a:t>State the contents of R20, R21, and data memory location of 0x120 after executing the following program.</a:t>
            </a:r>
          </a:p>
        </p:txBody>
      </p:sp>
      <p:sp>
        <p:nvSpPr>
          <p:cNvPr id="28" name="TextBox 27">
            <a:extLst>
              <a:ext uri="{FF2B5EF4-FFF2-40B4-BE49-F238E27FC236}">
                <a16:creationId xmlns:a16="http://schemas.microsoft.com/office/drawing/2014/main" id="{37543C36-9E87-E7ED-FCD5-83B5262E83DE}"/>
              </a:ext>
            </a:extLst>
          </p:cNvPr>
          <p:cNvSpPr txBox="1"/>
          <p:nvPr/>
        </p:nvSpPr>
        <p:spPr>
          <a:xfrm>
            <a:off x="9806824" y="1560493"/>
            <a:ext cx="6347576" cy="1034129"/>
          </a:xfrm>
          <a:prstGeom prst="rect">
            <a:avLst/>
          </a:prstGeom>
          <a:noFill/>
        </p:spPr>
        <p:txBody>
          <a:bodyPr wrap="square" rtlCol="0">
            <a:spAutoFit/>
          </a:bodyPr>
          <a:lstStyle/>
          <a:p>
            <a:pPr>
              <a:lnSpc>
                <a:spcPct val="85000"/>
              </a:lnSpc>
            </a:pPr>
            <a:r>
              <a:rPr lang="en-US" sz="2400" b="1" dirty="0"/>
              <a:t>Example: </a:t>
            </a:r>
            <a:r>
              <a:rPr lang="en-US" sz="2400" dirty="0"/>
              <a:t>State the contents of RAM locations of $212, $213, $214, $215, and $216 after executing the following program.</a:t>
            </a:r>
          </a:p>
        </p:txBody>
      </p:sp>
    </p:spTree>
    <p:extLst>
      <p:ext uri="{BB962C8B-B14F-4D97-AF65-F5344CB8AC3E}">
        <p14:creationId xmlns:p14="http://schemas.microsoft.com/office/powerpoint/2010/main" val="60889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Between Assembly and C</a:t>
            </a:r>
          </a:p>
        </p:txBody>
      </p:sp>
      <p:graphicFrame>
        <p:nvGraphicFramePr>
          <p:cNvPr id="5" name="Table 4"/>
          <p:cNvGraphicFramePr>
            <a:graphicFrameLocks noGrp="1"/>
          </p:cNvGraphicFramePr>
          <p:nvPr>
            <p:extLst>
              <p:ext uri="{D42A27DB-BD31-4B8C-83A1-F6EECF244321}">
                <p14:modId xmlns:p14="http://schemas.microsoft.com/office/powerpoint/2010/main" val="3908558273"/>
              </p:ext>
            </p:extLst>
          </p:nvPr>
        </p:nvGraphicFramePr>
        <p:xfrm>
          <a:off x="1235075" y="1684112"/>
          <a:ext cx="13989050" cy="5707287"/>
        </p:xfrm>
        <a:graphic>
          <a:graphicData uri="http://schemas.openxmlformats.org/drawingml/2006/table">
            <a:tbl>
              <a:tblPr/>
              <a:tblGrid>
                <a:gridCol w="13989050">
                  <a:extLst>
                    <a:ext uri="{9D8B030D-6E8A-4147-A177-3AD203B41FA5}">
                      <a16:colId xmlns:a16="http://schemas.microsoft.com/office/drawing/2014/main" val="2658435196"/>
                    </a:ext>
                  </a:extLst>
                </a:gridCol>
              </a:tblGrid>
              <a:tr h="801678">
                <a:tc>
                  <a:txBody>
                    <a:bodyPr/>
                    <a:lstStyle/>
                    <a:p>
                      <a:pPr algn="l"/>
                      <a:r>
                        <a:rPr lang="en-CA" sz="3600" b="0" i="0" dirty="0">
                          <a:solidFill>
                            <a:srgbClr val="00B050"/>
                          </a:solidFill>
                          <a:effectLst/>
                          <a:latin typeface="+mn-lt"/>
                        </a:rPr>
                        <a:t>Assembly Code Example</a:t>
                      </a:r>
                      <a:endParaRPr lang="en-CA" sz="36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248354"/>
                  </a:ext>
                </a:extLst>
              </a:tr>
              <a:tr h="1999525">
                <a:tc>
                  <a:txBody>
                    <a:bodyPr/>
                    <a:lstStyle/>
                    <a:p>
                      <a:pPr algn="l"/>
                      <a:r>
                        <a:rPr lang="en-CA" sz="3600" b="1" i="0" dirty="0" err="1">
                          <a:solidFill>
                            <a:srgbClr val="000000"/>
                          </a:solidFill>
                          <a:effectLst/>
                          <a:latin typeface="+mn-lt"/>
                        </a:rPr>
                        <a:t>sei</a:t>
                      </a:r>
                      <a:r>
                        <a:rPr lang="en-CA" sz="3600" b="1" i="0" dirty="0">
                          <a:solidFill>
                            <a:srgbClr val="000000"/>
                          </a:solidFill>
                          <a:effectLst/>
                          <a:latin typeface="+mn-lt"/>
                        </a:rPr>
                        <a:t> </a:t>
                      </a:r>
                      <a:r>
                        <a:rPr lang="en-CA" sz="3600" b="0" i="1" dirty="0">
                          <a:solidFill>
                            <a:srgbClr val="000000"/>
                          </a:solidFill>
                          <a:effectLst/>
                          <a:latin typeface="+mn-lt"/>
                        </a:rPr>
                        <a:t>; set Global Interrupt Enable</a:t>
                      </a:r>
                      <a:br>
                        <a:rPr lang="en-CA" sz="3600" b="0" i="1" dirty="0">
                          <a:solidFill>
                            <a:srgbClr val="000000"/>
                          </a:solidFill>
                          <a:effectLst/>
                          <a:latin typeface="+mn-lt"/>
                        </a:rPr>
                      </a:br>
                      <a:r>
                        <a:rPr lang="en-CA" sz="3600" b="1" i="0" dirty="0">
                          <a:solidFill>
                            <a:srgbClr val="000000"/>
                          </a:solidFill>
                          <a:effectLst/>
                          <a:latin typeface="+mn-lt"/>
                        </a:rPr>
                        <a:t>sleep</a:t>
                      </a:r>
                      <a:r>
                        <a:rPr lang="en-CA" sz="3600" b="0" i="1" dirty="0">
                          <a:solidFill>
                            <a:srgbClr val="000000"/>
                          </a:solidFill>
                          <a:effectLst/>
                          <a:latin typeface="+mn-lt"/>
                        </a:rPr>
                        <a:t>; enter sleep, waiting for interrupt</a:t>
                      </a:r>
                      <a:br>
                        <a:rPr lang="en-CA" sz="3600" b="0" i="1" dirty="0">
                          <a:solidFill>
                            <a:srgbClr val="000000"/>
                          </a:solidFill>
                          <a:effectLst/>
                          <a:latin typeface="+mn-lt"/>
                        </a:rPr>
                      </a:br>
                      <a:r>
                        <a:rPr lang="en-CA" sz="3600" b="0" i="0" dirty="0">
                          <a:solidFill>
                            <a:srgbClr val="000000"/>
                          </a:solidFill>
                          <a:effectLst/>
                          <a:latin typeface="+mn-lt"/>
                        </a:rPr>
                        <a:t>; note: will enter sleep before any pending interrupt(s)</a:t>
                      </a:r>
                      <a:endParaRPr lang="en-CA" sz="36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227000"/>
                  </a:ext>
                </a:extLst>
              </a:tr>
              <a:tr h="801678">
                <a:tc>
                  <a:txBody>
                    <a:bodyPr/>
                    <a:lstStyle/>
                    <a:p>
                      <a:pPr algn="l"/>
                      <a:r>
                        <a:rPr lang="en-CA" sz="3600" b="0" i="0" dirty="0">
                          <a:solidFill>
                            <a:srgbClr val="0000FF"/>
                          </a:solidFill>
                          <a:effectLst/>
                          <a:latin typeface="+mn-lt"/>
                        </a:rPr>
                        <a:t>C Code Example</a:t>
                      </a:r>
                      <a:endParaRPr lang="en-CA" sz="3600" dirty="0">
                        <a:solidFill>
                          <a:srgbClr val="0000FF"/>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962538"/>
                  </a:ext>
                </a:extLst>
              </a:tr>
              <a:tr h="2104406">
                <a:tc>
                  <a:txBody>
                    <a:bodyPr/>
                    <a:lstStyle/>
                    <a:p>
                      <a:pPr algn="l"/>
                      <a:r>
                        <a:rPr lang="en-CA" sz="3600" b="0" i="0" dirty="0">
                          <a:solidFill>
                            <a:srgbClr val="000000"/>
                          </a:solidFill>
                          <a:effectLst/>
                          <a:latin typeface="+mn-lt"/>
                        </a:rPr>
                        <a:t>__</a:t>
                      </a:r>
                      <a:r>
                        <a:rPr lang="en-CA" sz="3600" b="0" i="0" dirty="0" err="1">
                          <a:solidFill>
                            <a:srgbClr val="000000"/>
                          </a:solidFill>
                          <a:effectLst/>
                          <a:latin typeface="+mn-lt"/>
                        </a:rPr>
                        <a:t>enable_interrupt</a:t>
                      </a:r>
                      <a:r>
                        <a:rPr lang="en-CA" sz="3600" b="0" i="0" dirty="0">
                          <a:solidFill>
                            <a:srgbClr val="000000"/>
                          </a:solidFill>
                          <a:effectLst/>
                          <a:latin typeface="+mn-lt"/>
                        </a:rPr>
                        <a:t>(); </a:t>
                      </a:r>
                      <a:r>
                        <a:rPr lang="en-CA" sz="3600" b="0" i="1" dirty="0">
                          <a:solidFill>
                            <a:srgbClr val="000000"/>
                          </a:solidFill>
                          <a:effectLst/>
                          <a:latin typeface="+mn-lt"/>
                        </a:rPr>
                        <a:t>/* set Global Interrupt Enable */</a:t>
                      </a:r>
                      <a:br>
                        <a:rPr lang="en-CA" sz="3600" b="0" i="1" dirty="0">
                          <a:solidFill>
                            <a:srgbClr val="000000"/>
                          </a:solidFill>
                          <a:effectLst/>
                          <a:latin typeface="+mn-lt"/>
                        </a:rPr>
                      </a:br>
                      <a:r>
                        <a:rPr lang="en-CA" sz="3600" b="0" i="0" dirty="0">
                          <a:solidFill>
                            <a:srgbClr val="000000"/>
                          </a:solidFill>
                          <a:effectLst/>
                          <a:latin typeface="+mn-lt"/>
                        </a:rPr>
                        <a:t>__sleep(); </a:t>
                      </a:r>
                      <a:r>
                        <a:rPr lang="en-CA" sz="3600" b="0" i="1" dirty="0">
                          <a:solidFill>
                            <a:srgbClr val="000000"/>
                          </a:solidFill>
                          <a:effectLst/>
                          <a:latin typeface="+mn-lt"/>
                        </a:rPr>
                        <a:t>/* enter sleep, waiting for interrupt */</a:t>
                      </a:r>
                      <a:br>
                        <a:rPr lang="en-CA" sz="3600" b="0" i="1" dirty="0">
                          <a:solidFill>
                            <a:srgbClr val="000000"/>
                          </a:solidFill>
                          <a:effectLst/>
                          <a:latin typeface="+mn-lt"/>
                        </a:rPr>
                      </a:br>
                      <a:r>
                        <a:rPr lang="en-CA" sz="3600" b="0" i="0" dirty="0">
                          <a:solidFill>
                            <a:srgbClr val="000000"/>
                          </a:solidFill>
                          <a:effectLst/>
                          <a:latin typeface="+mn-lt"/>
                        </a:rPr>
                        <a:t>/* note: will enter sleep before any pending interrupt(s) */</a:t>
                      </a:r>
                      <a:endParaRPr lang="en-CA" sz="36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355127"/>
                  </a:ext>
                </a:extLst>
              </a:tr>
            </a:tbl>
          </a:graphicData>
        </a:graphic>
      </p:graphicFrame>
      <p:sp>
        <p:nvSpPr>
          <p:cNvPr id="6" name="Rectangle 2"/>
          <p:cNvSpPr>
            <a:spLocks noChangeArrowheads="1"/>
          </p:cNvSpPr>
          <p:nvPr/>
        </p:nvSpPr>
        <p:spPr bwMode="auto">
          <a:xfrm>
            <a:off x="5751196" y="326218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Tree>
    <p:extLst>
      <p:ext uri="{BB962C8B-B14F-4D97-AF65-F5344CB8AC3E}">
        <p14:creationId xmlns:p14="http://schemas.microsoft.com/office/powerpoint/2010/main" val="191841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343924"/>
            <a:ext cx="12954000" cy="1106924"/>
          </a:xfrm>
        </p:spPr>
        <p:txBody>
          <a:bodyPr/>
          <a:lstStyle/>
          <a:p>
            <a:r>
              <a:rPr lang="en-US" dirty="0"/>
              <a:t>EEPROM Control Register (EECR)</a:t>
            </a:r>
          </a:p>
        </p:txBody>
      </p:sp>
      <p:graphicFrame>
        <p:nvGraphicFramePr>
          <p:cNvPr id="3" name="Table 3">
            <a:extLst>
              <a:ext uri="{FF2B5EF4-FFF2-40B4-BE49-F238E27FC236}">
                <a16:creationId xmlns:a16="http://schemas.microsoft.com/office/drawing/2014/main" id="{DE523A61-E240-BD91-28DC-666A10CBF584}"/>
              </a:ext>
            </a:extLst>
          </p:cNvPr>
          <p:cNvGraphicFramePr>
            <a:graphicFrameLocks noGrp="1"/>
          </p:cNvGraphicFramePr>
          <p:nvPr>
            <p:extLst>
              <p:ext uri="{D42A27DB-BD31-4B8C-83A1-F6EECF244321}">
                <p14:modId xmlns:p14="http://schemas.microsoft.com/office/powerpoint/2010/main" val="1226302689"/>
              </p:ext>
            </p:extLst>
          </p:nvPr>
        </p:nvGraphicFramePr>
        <p:xfrm>
          <a:off x="1219196" y="1981200"/>
          <a:ext cx="14020808" cy="1450419"/>
        </p:xfrm>
        <a:graphic>
          <a:graphicData uri="http://schemas.openxmlformats.org/drawingml/2006/table">
            <a:tbl>
              <a:tblPr firstRow="1" bandRow="1">
                <a:tableStyleId>{D7AC3CCA-C797-4891-BE02-D94E43425B78}</a:tableStyleId>
              </a:tblPr>
              <a:tblGrid>
                <a:gridCol w="1752601">
                  <a:extLst>
                    <a:ext uri="{9D8B030D-6E8A-4147-A177-3AD203B41FA5}">
                      <a16:colId xmlns:a16="http://schemas.microsoft.com/office/drawing/2014/main" val="1488193079"/>
                    </a:ext>
                  </a:extLst>
                </a:gridCol>
                <a:gridCol w="1752601">
                  <a:extLst>
                    <a:ext uri="{9D8B030D-6E8A-4147-A177-3AD203B41FA5}">
                      <a16:colId xmlns:a16="http://schemas.microsoft.com/office/drawing/2014/main" val="1311619111"/>
                    </a:ext>
                  </a:extLst>
                </a:gridCol>
                <a:gridCol w="1752601">
                  <a:extLst>
                    <a:ext uri="{9D8B030D-6E8A-4147-A177-3AD203B41FA5}">
                      <a16:colId xmlns:a16="http://schemas.microsoft.com/office/drawing/2014/main" val="3851950084"/>
                    </a:ext>
                  </a:extLst>
                </a:gridCol>
                <a:gridCol w="1752601">
                  <a:extLst>
                    <a:ext uri="{9D8B030D-6E8A-4147-A177-3AD203B41FA5}">
                      <a16:colId xmlns:a16="http://schemas.microsoft.com/office/drawing/2014/main" val="4222520083"/>
                    </a:ext>
                  </a:extLst>
                </a:gridCol>
                <a:gridCol w="1752601">
                  <a:extLst>
                    <a:ext uri="{9D8B030D-6E8A-4147-A177-3AD203B41FA5}">
                      <a16:colId xmlns:a16="http://schemas.microsoft.com/office/drawing/2014/main" val="667054485"/>
                    </a:ext>
                  </a:extLst>
                </a:gridCol>
                <a:gridCol w="1752601">
                  <a:extLst>
                    <a:ext uri="{9D8B030D-6E8A-4147-A177-3AD203B41FA5}">
                      <a16:colId xmlns:a16="http://schemas.microsoft.com/office/drawing/2014/main" val="1680255526"/>
                    </a:ext>
                  </a:extLst>
                </a:gridCol>
                <a:gridCol w="1752601">
                  <a:extLst>
                    <a:ext uri="{9D8B030D-6E8A-4147-A177-3AD203B41FA5}">
                      <a16:colId xmlns:a16="http://schemas.microsoft.com/office/drawing/2014/main" val="1720307494"/>
                    </a:ext>
                  </a:extLst>
                </a:gridCol>
                <a:gridCol w="1752601">
                  <a:extLst>
                    <a:ext uri="{9D8B030D-6E8A-4147-A177-3AD203B41FA5}">
                      <a16:colId xmlns:a16="http://schemas.microsoft.com/office/drawing/2014/main" val="37233508"/>
                    </a:ext>
                  </a:extLst>
                </a:gridCol>
              </a:tblGrid>
              <a:tr h="579549">
                <a:tc>
                  <a:txBody>
                    <a:bodyPr/>
                    <a:lstStyle/>
                    <a:p>
                      <a:pPr algn="ctr"/>
                      <a:r>
                        <a:rPr lang="en-US" sz="3600" dirty="0">
                          <a:latin typeface="Times New Roman" panose="02020603050405020304" pitchFamily="18" charset="0"/>
                          <a:cs typeface="Times New Roman" panose="02020603050405020304" pitchFamily="18" charset="0"/>
                        </a:rPr>
                        <a:t>7</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6</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5</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4</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3</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2</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1</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0</a:t>
                      </a:r>
                    </a:p>
                  </a:txBody>
                  <a:tcPr marL="109728" marR="109728" marT="54864" marB="54864"/>
                </a:tc>
                <a:extLst>
                  <a:ext uri="{0D108BD9-81ED-4DB2-BD59-A6C34878D82A}">
                    <a16:rowId xmlns:a16="http://schemas.microsoft.com/office/drawing/2014/main" val="3508189544"/>
                  </a:ext>
                </a:extLst>
              </a:tr>
              <a:tr h="792051">
                <a:tc>
                  <a:txBody>
                    <a:bodyPr/>
                    <a:lstStyle/>
                    <a:p>
                      <a:pPr algn="ctr"/>
                      <a:endParaRPr lang="en-US" sz="3600">
                        <a:latin typeface="Times New Roman" panose="02020603050405020304" pitchFamily="18" charset="0"/>
                        <a:cs typeface="Times New Roman" panose="02020603050405020304" pitchFamily="18" charset="0"/>
                      </a:endParaRPr>
                    </a:p>
                  </a:txBody>
                  <a:tcPr marL="109728" marR="109728" marT="54864" marB="54864"/>
                </a:tc>
                <a:tc>
                  <a:txBody>
                    <a:bodyPr/>
                    <a:lstStyle/>
                    <a:p>
                      <a:pPr algn="ctr"/>
                      <a:endParaRPr lang="en-US" sz="3600">
                        <a:latin typeface="Times New Roman" panose="02020603050405020304" pitchFamily="18" charset="0"/>
                        <a:cs typeface="Times New Roman" panose="02020603050405020304" pitchFamily="18" charset="0"/>
                      </a:endParaRPr>
                    </a:p>
                  </a:txBody>
                  <a:tcPr marL="109728" marR="109728" marT="54864" marB="54864"/>
                </a:tc>
                <a:tc gridSpan="2">
                  <a:txBody>
                    <a:bodyPr/>
                    <a:lstStyle/>
                    <a:p>
                      <a:pPr algn="ctr"/>
                      <a:r>
                        <a:rPr lang="en-US" sz="3600" dirty="0">
                          <a:latin typeface="Times New Roman" panose="02020603050405020304" pitchFamily="18" charset="0"/>
                          <a:cs typeface="Times New Roman" panose="02020603050405020304" pitchFamily="18" charset="0"/>
                        </a:rPr>
                        <a:t>EEPM(1:0)</a:t>
                      </a:r>
                    </a:p>
                  </a:txBody>
                  <a:tcPr marL="109728" marR="109728" marT="54864" marB="54864"/>
                </a:tc>
                <a:tc hMerge="1">
                  <a:txBody>
                    <a:bodyPr/>
                    <a:lstStyle/>
                    <a:p>
                      <a:pPr algn="ctr"/>
                      <a:endParaRPr lang="en-US" dirty="0"/>
                    </a:p>
                  </a:txBody>
                  <a:tcPr/>
                </a:tc>
                <a:tc>
                  <a:txBody>
                    <a:bodyPr/>
                    <a:lstStyle/>
                    <a:p>
                      <a:pPr algn="ctr"/>
                      <a:r>
                        <a:rPr lang="en-US" sz="3600" dirty="0">
                          <a:latin typeface="Times New Roman" panose="02020603050405020304" pitchFamily="18" charset="0"/>
                          <a:cs typeface="Times New Roman" panose="02020603050405020304" pitchFamily="18" charset="0"/>
                        </a:rPr>
                        <a:t>EERIE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EEMPE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EEPE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EERE</a:t>
                      </a:r>
                    </a:p>
                  </a:txBody>
                  <a:tcPr marL="109728" marR="109728" marT="54864" marB="54864"/>
                </a:tc>
                <a:extLst>
                  <a:ext uri="{0D108BD9-81ED-4DB2-BD59-A6C34878D82A}">
                    <a16:rowId xmlns:a16="http://schemas.microsoft.com/office/drawing/2014/main" val="1014251663"/>
                  </a:ext>
                </a:extLst>
              </a:tr>
            </a:tbl>
          </a:graphicData>
        </a:graphic>
      </p:graphicFrame>
      <p:sp>
        <p:nvSpPr>
          <p:cNvPr id="4" name="TextBox 3">
            <a:extLst>
              <a:ext uri="{FF2B5EF4-FFF2-40B4-BE49-F238E27FC236}">
                <a16:creationId xmlns:a16="http://schemas.microsoft.com/office/drawing/2014/main" id="{F33A2638-62CC-5E12-14F8-1333185C4334}"/>
              </a:ext>
            </a:extLst>
          </p:cNvPr>
          <p:cNvSpPr txBox="1"/>
          <p:nvPr/>
        </p:nvSpPr>
        <p:spPr>
          <a:xfrm>
            <a:off x="1193796" y="3646539"/>
            <a:ext cx="14046208" cy="1323439"/>
          </a:xfrm>
          <a:prstGeom prst="rect">
            <a:avLst/>
          </a:prstGeom>
          <a:noFill/>
        </p:spPr>
        <p:txBody>
          <a:bodyPr wrap="square" rtlCol="0">
            <a:spAutoFit/>
          </a:bodyPr>
          <a:lstStyle/>
          <a:p>
            <a:r>
              <a:rPr lang="en-US" sz="4000" b="1" dirty="0"/>
              <a:t>SBIC EECR, EEPE;  </a:t>
            </a:r>
            <a:r>
              <a:rPr lang="en-US" sz="4000" dirty="0"/>
              <a:t>If EEPE bit of EECR is 0 then the Program Counter (PC) will skip 2 or 3 steps.  </a:t>
            </a:r>
          </a:p>
        </p:txBody>
      </p:sp>
    </p:spTree>
    <p:extLst>
      <p:ext uri="{BB962C8B-B14F-4D97-AF65-F5344CB8AC3E}">
        <p14:creationId xmlns:p14="http://schemas.microsoft.com/office/powerpoint/2010/main" val="19427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Between Assembly and C</a:t>
            </a:r>
          </a:p>
        </p:txBody>
      </p:sp>
      <p:graphicFrame>
        <p:nvGraphicFramePr>
          <p:cNvPr id="5" name="Table 4"/>
          <p:cNvGraphicFramePr>
            <a:graphicFrameLocks noGrp="1"/>
          </p:cNvGraphicFramePr>
          <p:nvPr>
            <p:extLst>
              <p:ext uri="{D42A27DB-BD31-4B8C-83A1-F6EECF244321}">
                <p14:modId xmlns:p14="http://schemas.microsoft.com/office/powerpoint/2010/main" val="3166741099"/>
              </p:ext>
            </p:extLst>
          </p:nvPr>
        </p:nvGraphicFramePr>
        <p:xfrm>
          <a:off x="1302106" y="1676401"/>
          <a:ext cx="6470294" cy="5830357"/>
        </p:xfrm>
        <a:graphic>
          <a:graphicData uri="http://schemas.openxmlformats.org/drawingml/2006/table">
            <a:tbl>
              <a:tblPr/>
              <a:tblGrid>
                <a:gridCol w="6470294">
                  <a:extLst>
                    <a:ext uri="{9D8B030D-6E8A-4147-A177-3AD203B41FA5}">
                      <a16:colId xmlns:a16="http://schemas.microsoft.com/office/drawing/2014/main" val="1674085445"/>
                    </a:ext>
                  </a:extLst>
                </a:gridCol>
              </a:tblGrid>
              <a:tr h="599989">
                <a:tc>
                  <a:txBody>
                    <a:bodyPr/>
                    <a:lstStyle/>
                    <a:p>
                      <a:r>
                        <a:rPr lang="en-CA" sz="2400" b="0" i="0" dirty="0">
                          <a:solidFill>
                            <a:srgbClr val="00B050"/>
                          </a:solidFill>
                          <a:effectLst/>
                          <a:latin typeface="+mn-lt"/>
                        </a:rPr>
                        <a:t>Assembly Code Example</a:t>
                      </a:r>
                      <a:endParaRPr lang="en-CA" sz="24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5115011">
                <a:tc>
                  <a:txBody>
                    <a:bodyPr/>
                    <a:lstStyle/>
                    <a:p>
                      <a:r>
                        <a:rPr lang="en-CA" sz="2400" b="0" i="0" dirty="0" err="1">
                          <a:solidFill>
                            <a:srgbClr val="000000"/>
                          </a:solidFill>
                          <a:effectLst/>
                          <a:latin typeface="+mn-lt"/>
                        </a:rPr>
                        <a:t>EEPROM_write</a:t>
                      </a: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a:t>
                      </a:r>
                      <a:br>
                        <a:rPr lang="en-CA" sz="2400" b="0" i="1" dirty="0">
                          <a:solidFill>
                            <a:srgbClr val="000000"/>
                          </a:solidFill>
                          <a:effectLst/>
                          <a:latin typeface="+mn-lt"/>
                        </a:rPr>
                      </a:br>
                      <a:r>
                        <a:rPr lang="en-CA" sz="2400" b="1" i="0" dirty="0" err="1">
                          <a:solidFill>
                            <a:srgbClr val="000000"/>
                          </a:solidFill>
                          <a:effectLst/>
                          <a:latin typeface="+mn-lt"/>
                        </a:rPr>
                        <a:t>sbic</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err="1">
                          <a:solidFill>
                            <a:srgbClr val="000000"/>
                          </a:solidFill>
                          <a:effectLst/>
                          <a:latin typeface="+mn-lt"/>
                        </a:rPr>
                        <a:t>rjmp</a:t>
                      </a:r>
                      <a:r>
                        <a:rPr lang="en-CA" sz="2400" b="1" i="0" dirty="0">
                          <a:solidFill>
                            <a:srgbClr val="000000"/>
                          </a:solidFill>
                          <a:effectLst/>
                          <a:latin typeface="+mn-lt"/>
                        </a:rPr>
                        <a:t> </a:t>
                      </a:r>
                      <a:r>
                        <a:rPr lang="en-CA" sz="2400" b="0" i="0" dirty="0" err="1">
                          <a:solidFill>
                            <a:srgbClr val="000000"/>
                          </a:solidFill>
                          <a:effectLst/>
                          <a:latin typeface="+mn-lt"/>
                        </a:rPr>
                        <a:t>EEPROM_write</a:t>
                      </a:r>
                      <a:br>
                        <a:rPr lang="en-CA" sz="2400" b="0" i="0" dirty="0">
                          <a:solidFill>
                            <a:srgbClr val="000000"/>
                          </a:solidFill>
                          <a:effectLst/>
                          <a:latin typeface="+mn-lt"/>
                        </a:rPr>
                      </a:br>
                      <a:r>
                        <a:rPr lang="en-CA" sz="2400" b="0" i="1" dirty="0">
                          <a:solidFill>
                            <a:srgbClr val="000000"/>
                          </a:solidFill>
                          <a:effectLst/>
                          <a:latin typeface="+mn-lt"/>
                        </a:rPr>
                        <a:t>; Set up address (r18:r17) in address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EEARH, r18</a:t>
                      </a:r>
                      <a:br>
                        <a:rPr lang="en-CA" sz="2400" b="0" i="0"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EEARL, r17</a:t>
                      </a:r>
                      <a:br>
                        <a:rPr lang="en-CA" sz="2400" b="0" i="0" dirty="0">
                          <a:solidFill>
                            <a:srgbClr val="000000"/>
                          </a:solidFill>
                          <a:effectLst/>
                          <a:latin typeface="+mn-lt"/>
                        </a:rPr>
                      </a:br>
                      <a:r>
                        <a:rPr lang="en-CA" sz="2400" b="0" i="1" dirty="0">
                          <a:solidFill>
                            <a:srgbClr val="000000"/>
                          </a:solidFill>
                          <a:effectLst/>
                          <a:latin typeface="+mn-lt"/>
                        </a:rPr>
                        <a:t>; Write data (r16) to Data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EEDR,r16</a:t>
                      </a:r>
                      <a:br>
                        <a:rPr lang="en-CA" sz="2400" b="0" i="0" dirty="0">
                          <a:solidFill>
                            <a:srgbClr val="000000"/>
                          </a:solidFill>
                          <a:effectLst/>
                          <a:latin typeface="+mn-lt"/>
                        </a:rPr>
                      </a:br>
                      <a:r>
                        <a:rPr lang="en-CA" sz="2400" b="0" i="1" dirty="0">
                          <a:solidFill>
                            <a:srgbClr val="000000"/>
                          </a:solidFill>
                          <a:effectLst/>
                          <a:latin typeface="+mn-lt"/>
                        </a:rPr>
                        <a:t>; Write logical one to EEMPE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EECR,EEMPE</a:t>
                      </a:r>
                      <a:br>
                        <a:rPr lang="en-CA" sz="2400" b="0" i="0" dirty="0">
                          <a:solidFill>
                            <a:srgbClr val="000000"/>
                          </a:solidFill>
                          <a:effectLst/>
                          <a:latin typeface="+mn-lt"/>
                        </a:rPr>
                      </a:br>
                      <a:r>
                        <a:rPr lang="en-CA" sz="2400" b="0" i="1" dirty="0">
                          <a:solidFill>
                            <a:srgbClr val="000000"/>
                          </a:solidFill>
                          <a:effectLst/>
                          <a:latin typeface="+mn-lt"/>
                        </a:rPr>
                        <a:t>; Start </a:t>
                      </a:r>
                      <a:r>
                        <a:rPr lang="en-CA" sz="2400" b="0" i="1" dirty="0" err="1">
                          <a:solidFill>
                            <a:srgbClr val="000000"/>
                          </a:solidFill>
                          <a:effectLst/>
                          <a:latin typeface="+mn-lt"/>
                        </a:rPr>
                        <a:t>eeprom</a:t>
                      </a:r>
                      <a:r>
                        <a:rPr lang="en-CA" sz="2400" b="0" i="1" dirty="0">
                          <a:solidFill>
                            <a:srgbClr val="000000"/>
                          </a:solidFill>
                          <a:effectLst/>
                          <a:latin typeface="+mn-lt"/>
                        </a:rPr>
                        <a:t> write by setting EEPE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a:solidFill>
                            <a:srgbClr val="000000"/>
                          </a:solidFill>
                          <a:effectLst/>
                          <a:latin typeface="+mn-lt"/>
                        </a:rPr>
                        <a:t>ret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7863880"/>
              </p:ext>
            </p:extLst>
          </p:nvPr>
        </p:nvGraphicFramePr>
        <p:xfrm>
          <a:off x="8458200" y="1684868"/>
          <a:ext cx="6765925" cy="5857247"/>
        </p:xfrm>
        <a:graphic>
          <a:graphicData uri="http://schemas.openxmlformats.org/drawingml/2006/table">
            <a:tbl>
              <a:tblPr/>
              <a:tblGrid>
                <a:gridCol w="6765925">
                  <a:extLst>
                    <a:ext uri="{9D8B030D-6E8A-4147-A177-3AD203B41FA5}">
                      <a16:colId xmlns:a16="http://schemas.microsoft.com/office/drawing/2014/main" val="828721743"/>
                    </a:ext>
                  </a:extLst>
                </a:gridCol>
              </a:tblGrid>
              <a:tr h="626879">
                <a:tc>
                  <a:txBody>
                    <a:bodyPr/>
                    <a:lstStyle/>
                    <a:p>
                      <a:r>
                        <a:rPr lang="en-CA" sz="2400" b="0" i="0" dirty="0">
                          <a:solidFill>
                            <a:srgbClr val="0000FF"/>
                          </a:solidFill>
                          <a:effectLst/>
                          <a:latin typeface="Arial" panose="020B0604020202020204" pitchFamily="34" charset="0"/>
                          <a:cs typeface="Arial" panose="020B0604020202020204" pitchFamily="34" charset="0"/>
                        </a:rPr>
                        <a:t>C Code Example</a:t>
                      </a:r>
                      <a:endParaRPr lang="en-CA" sz="24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5079654">
                <a:tc>
                  <a:txBody>
                    <a:bodyPr/>
                    <a:lstStyle/>
                    <a:p>
                      <a:r>
                        <a:rPr lang="en-CA" sz="2400" b="1" i="0" dirty="0">
                          <a:solidFill>
                            <a:srgbClr val="000000"/>
                          </a:solidFill>
                          <a:effectLst/>
                          <a:latin typeface="Arial" panose="020B0604020202020204" pitchFamily="34" charset="0"/>
                          <a:cs typeface="Arial" panose="020B0604020202020204" pitchFamily="34" charset="0"/>
                        </a:rPr>
                        <a:t>void </a:t>
                      </a:r>
                      <a:r>
                        <a:rPr lang="en-CA" sz="2400" b="0" i="0" dirty="0" err="1">
                          <a:solidFill>
                            <a:srgbClr val="000000"/>
                          </a:solidFill>
                          <a:effectLst/>
                          <a:latin typeface="Arial" panose="020B0604020202020204" pitchFamily="34" charset="0"/>
                          <a:cs typeface="Arial" panose="020B0604020202020204" pitchFamily="34" charset="0"/>
                        </a:rPr>
                        <a:t>EEPROM_write</a:t>
                      </a:r>
                      <a:r>
                        <a:rPr lang="en-CA" sz="2400" b="0" i="0" dirty="0">
                          <a:solidFill>
                            <a:srgbClr val="000000"/>
                          </a:solidFill>
                          <a:effectLst/>
                          <a:latin typeface="Arial" panose="020B0604020202020204" pitchFamily="34" charset="0"/>
                          <a:cs typeface="Arial" panose="020B0604020202020204" pitchFamily="34" charset="0"/>
                        </a:rPr>
                        <a:t>(</a:t>
                      </a:r>
                      <a:r>
                        <a:rPr lang="en-CA" sz="2400" b="1" i="0" dirty="0">
                          <a:solidFill>
                            <a:srgbClr val="000000"/>
                          </a:solidFill>
                          <a:effectLst/>
                          <a:latin typeface="Arial" panose="020B0604020202020204" pitchFamily="34" charset="0"/>
                          <a:cs typeface="Arial" panose="020B0604020202020204" pitchFamily="34" charset="0"/>
                        </a:rPr>
                        <a:t>unsigned </a:t>
                      </a:r>
                      <a:r>
                        <a:rPr lang="en-CA" sz="2400" b="1" i="0" dirty="0" err="1">
                          <a:solidFill>
                            <a:srgbClr val="000000"/>
                          </a:solidFill>
                          <a:effectLst/>
                          <a:latin typeface="Arial" panose="020B0604020202020204" pitchFamily="34" charset="0"/>
                          <a:cs typeface="Arial" panose="020B0604020202020204" pitchFamily="34" charset="0"/>
                        </a:rPr>
                        <a:t>int</a:t>
                      </a:r>
                      <a:r>
                        <a:rPr lang="en-CA" sz="2400" b="1" i="0" dirty="0">
                          <a:solidFill>
                            <a:srgbClr val="000000"/>
                          </a:solidFill>
                          <a:effectLst/>
                          <a:latin typeface="Arial" panose="020B0604020202020204" pitchFamily="34" charset="0"/>
                          <a:cs typeface="Arial" panose="020B0604020202020204" pitchFamily="34" charset="0"/>
                        </a:rPr>
                        <a:t> </a:t>
                      </a:r>
                      <a:r>
                        <a:rPr lang="en-CA" sz="2400" b="0" i="0" dirty="0" err="1">
                          <a:solidFill>
                            <a:srgbClr val="000000"/>
                          </a:solidFill>
                          <a:effectLst/>
                          <a:latin typeface="Arial" panose="020B0604020202020204" pitchFamily="34" charset="0"/>
                          <a:cs typeface="Arial" panose="020B0604020202020204" pitchFamily="34" charset="0"/>
                        </a:rPr>
                        <a:t>uiAddress</a:t>
                      </a:r>
                      <a:r>
                        <a:rPr lang="en-CA" sz="2400" b="0" i="0" dirty="0">
                          <a:solidFill>
                            <a:srgbClr val="000000"/>
                          </a:solidFill>
                          <a:effectLst/>
                          <a:latin typeface="Arial" panose="020B0604020202020204" pitchFamily="34" charset="0"/>
                          <a:cs typeface="Arial" panose="020B0604020202020204" pitchFamily="34" charset="0"/>
                        </a:rPr>
                        <a:t>, </a:t>
                      </a:r>
                      <a:r>
                        <a:rPr lang="en-CA" sz="2400" b="1" i="0" dirty="0">
                          <a:solidFill>
                            <a:srgbClr val="000000"/>
                          </a:solidFill>
                          <a:effectLst/>
                          <a:latin typeface="Arial" panose="020B0604020202020204" pitchFamily="34" charset="0"/>
                          <a:cs typeface="Arial" panose="020B0604020202020204" pitchFamily="34" charset="0"/>
                        </a:rPr>
                        <a:t>unsigned char </a:t>
                      </a:r>
                      <a:r>
                        <a:rPr lang="en-CA" sz="2400" b="0" i="0" dirty="0" err="1">
                          <a:solidFill>
                            <a:srgbClr val="000000"/>
                          </a:solidFill>
                          <a:effectLst/>
                          <a:latin typeface="Arial" panose="020B0604020202020204" pitchFamily="34" charset="0"/>
                          <a:cs typeface="Arial" panose="020B0604020202020204" pitchFamily="34" charset="0"/>
                        </a:rPr>
                        <a:t>ucData</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a:t>
                      </a:r>
                      <a:r>
                        <a:rPr lang="en-CA" sz="2400" b="0" i="1" dirty="0">
                          <a:solidFill>
                            <a:srgbClr val="000000"/>
                          </a:solidFill>
                          <a:effectLst/>
                          <a:latin typeface="Arial" panose="020B0604020202020204" pitchFamily="34" charset="0"/>
                          <a:cs typeface="Arial" panose="020B0604020202020204" pitchFamily="34" charset="0"/>
                        </a:rPr>
                        <a:t>Wait for completion of previous write </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while(EECR &amp; (1&lt;&lt;EEPE))</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Set up address and Data Registers */</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EEAR = </a:t>
                      </a:r>
                      <a:r>
                        <a:rPr lang="en-CA" sz="2400" b="0" i="0" dirty="0" err="1">
                          <a:solidFill>
                            <a:srgbClr val="000000"/>
                          </a:solidFill>
                          <a:effectLst/>
                          <a:latin typeface="Arial" panose="020B0604020202020204" pitchFamily="34" charset="0"/>
                          <a:cs typeface="Arial" panose="020B0604020202020204" pitchFamily="34" charset="0"/>
                        </a:rPr>
                        <a:t>uiAddress</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EEDR = </a:t>
                      </a:r>
                      <a:r>
                        <a:rPr lang="en-CA" sz="2400" b="0" i="0" dirty="0" err="1">
                          <a:solidFill>
                            <a:srgbClr val="000000"/>
                          </a:solidFill>
                          <a:effectLst/>
                          <a:latin typeface="Arial" panose="020B0604020202020204" pitchFamily="34" charset="0"/>
                          <a:cs typeface="Arial" panose="020B0604020202020204" pitchFamily="34" charset="0"/>
                        </a:rPr>
                        <a:t>ucData</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a:t>
                      </a:r>
                      <a:r>
                        <a:rPr lang="en-CA" sz="2400" b="0" i="1" dirty="0">
                          <a:solidFill>
                            <a:srgbClr val="000000"/>
                          </a:solidFill>
                          <a:effectLst/>
                          <a:latin typeface="Arial" panose="020B0604020202020204" pitchFamily="34" charset="0"/>
                          <a:cs typeface="Arial" panose="020B0604020202020204" pitchFamily="34" charset="0"/>
                        </a:rPr>
                        <a:t>Write logical one to EEMPE */</a:t>
                      </a:r>
                      <a:br>
                        <a:rPr lang="en-CA" sz="2400" b="0" i="1"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EECR |= (1&lt;&lt;EEMPE);</a:t>
                      </a:r>
                      <a:br>
                        <a:rPr lang="en-CA" sz="2400" b="0" i="0" dirty="0">
                          <a:solidFill>
                            <a:srgbClr val="000000"/>
                          </a:solidFill>
                          <a:effectLst/>
                          <a:latin typeface="Arial" panose="020B0604020202020204" pitchFamily="34" charset="0"/>
                          <a:cs typeface="Arial" panose="020B0604020202020204" pitchFamily="34" charset="0"/>
                        </a:rPr>
                      </a:br>
                      <a:r>
                        <a:rPr lang="en-CA" sz="2400" b="0" i="1" dirty="0">
                          <a:solidFill>
                            <a:srgbClr val="000000"/>
                          </a:solidFill>
                          <a:effectLst/>
                          <a:latin typeface="Arial" panose="020B0604020202020204" pitchFamily="34" charset="0"/>
                          <a:cs typeface="Arial" panose="020B0604020202020204" pitchFamily="34" charset="0"/>
                        </a:rPr>
                        <a:t>/* Start </a:t>
                      </a:r>
                      <a:r>
                        <a:rPr lang="en-CA" sz="2400" b="0" i="1" dirty="0" err="1">
                          <a:solidFill>
                            <a:srgbClr val="000000"/>
                          </a:solidFill>
                          <a:effectLst/>
                          <a:latin typeface="Arial" panose="020B0604020202020204" pitchFamily="34" charset="0"/>
                          <a:cs typeface="Arial" panose="020B0604020202020204" pitchFamily="34" charset="0"/>
                        </a:rPr>
                        <a:t>eeprom</a:t>
                      </a:r>
                      <a:r>
                        <a:rPr lang="en-CA" sz="2400" b="0" i="1" dirty="0">
                          <a:solidFill>
                            <a:srgbClr val="000000"/>
                          </a:solidFill>
                          <a:effectLst/>
                          <a:latin typeface="Arial" panose="020B0604020202020204" pitchFamily="34" charset="0"/>
                          <a:cs typeface="Arial" panose="020B0604020202020204" pitchFamily="34" charset="0"/>
                        </a:rPr>
                        <a:t> write by setting EEPE */</a:t>
                      </a:r>
                      <a:br>
                        <a:rPr lang="en-CA" sz="2400" b="0" i="1"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EECR |= (1&lt;&lt;EEPE);</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endParaRPr lang="en-CA" sz="2400" dirty="0">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Tree>
    <p:extLst>
      <p:ext uri="{BB962C8B-B14F-4D97-AF65-F5344CB8AC3E}">
        <p14:creationId xmlns:p14="http://schemas.microsoft.com/office/powerpoint/2010/main" val="292204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4267200" cy="5029200"/>
          </a:xfrm>
        </p:spPr>
        <p:txBody>
          <a:bodyPr anchor="t">
            <a:noAutofit/>
          </a:bodyPr>
          <a:lstStyle/>
          <a:p>
            <a:pPr algn="l">
              <a:lnSpc>
                <a:spcPct val="90000"/>
              </a:lnSpc>
            </a:pPr>
            <a:r>
              <a:rPr lang="en-CA" sz="3200" dirty="0">
                <a:latin typeface="Times New Roman" panose="02020603050405020304" pitchFamily="18" charset="0"/>
                <a:cs typeface="Times New Roman" panose="02020603050405020304" pitchFamily="18" charset="0"/>
              </a:rPr>
              <a:t>The next code examples show assembly and C functions for reading the EEPROM.</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The examples assume that interrupts are controlled so that no interrupts will occur during the execution of these functions. </a:t>
            </a:r>
          </a:p>
        </p:txBody>
      </p:sp>
      <p:graphicFrame>
        <p:nvGraphicFramePr>
          <p:cNvPr id="5" name="Table 4"/>
          <p:cNvGraphicFramePr>
            <a:graphicFrameLocks noGrp="1"/>
          </p:cNvGraphicFramePr>
          <p:nvPr>
            <p:extLst>
              <p:ext uri="{D42A27DB-BD31-4B8C-83A1-F6EECF244321}">
                <p14:modId xmlns:p14="http://schemas.microsoft.com/office/powerpoint/2010/main" val="14676504"/>
              </p:ext>
            </p:extLst>
          </p:nvPr>
        </p:nvGraphicFramePr>
        <p:xfrm>
          <a:off x="4452518" y="1752600"/>
          <a:ext cx="5910682" cy="5428075"/>
        </p:xfrm>
        <a:graphic>
          <a:graphicData uri="http://schemas.openxmlformats.org/drawingml/2006/table">
            <a:tbl>
              <a:tblPr/>
              <a:tblGrid>
                <a:gridCol w="5910682">
                  <a:extLst>
                    <a:ext uri="{9D8B030D-6E8A-4147-A177-3AD203B41FA5}">
                      <a16:colId xmlns:a16="http://schemas.microsoft.com/office/drawing/2014/main" val="1674085445"/>
                    </a:ext>
                  </a:extLst>
                </a:gridCol>
              </a:tblGrid>
              <a:tr h="563467">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4864608">
                <a:tc>
                  <a:txBody>
                    <a:bodyPr/>
                    <a:lstStyle/>
                    <a:p>
                      <a:r>
                        <a:rPr lang="en-CA" sz="2400" b="0" i="0" dirty="0" err="1">
                          <a:solidFill>
                            <a:srgbClr val="000000"/>
                          </a:solidFill>
                          <a:effectLst/>
                          <a:latin typeface="+mn-lt"/>
                        </a:rPr>
                        <a:t>EEPROM_read</a:t>
                      </a: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a:t>
                      </a:r>
                      <a:br>
                        <a:rPr lang="en-CA" sz="2400" b="0" i="1" dirty="0">
                          <a:solidFill>
                            <a:srgbClr val="000000"/>
                          </a:solidFill>
                          <a:effectLst/>
                          <a:latin typeface="+mn-lt"/>
                        </a:rPr>
                      </a:br>
                      <a:r>
                        <a:rPr lang="en-CA" sz="2400" b="1" i="0" dirty="0" err="1">
                          <a:solidFill>
                            <a:srgbClr val="000000"/>
                          </a:solidFill>
                          <a:effectLst/>
                          <a:latin typeface="+mn-lt"/>
                        </a:rPr>
                        <a:t>sbic</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err="1">
                          <a:solidFill>
                            <a:srgbClr val="000000"/>
                          </a:solidFill>
                          <a:effectLst/>
                          <a:latin typeface="+mn-lt"/>
                        </a:rPr>
                        <a:t>rjmp</a:t>
                      </a:r>
                      <a:r>
                        <a:rPr lang="en-CA" sz="2400" b="1" i="0" dirty="0">
                          <a:solidFill>
                            <a:srgbClr val="000000"/>
                          </a:solidFill>
                          <a:effectLst/>
                          <a:latin typeface="+mn-lt"/>
                        </a:rPr>
                        <a:t> </a:t>
                      </a:r>
                      <a:r>
                        <a:rPr lang="en-CA" sz="2400" b="0" i="0" dirty="0" err="1">
                          <a:solidFill>
                            <a:srgbClr val="000000"/>
                          </a:solidFill>
                          <a:effectLst/>
                          <a:latin typeface="+mn-lt"/>
                        </a:rPr>
                        <a:t>EEPROM_read</a:t>
                      </a:r>
                      <a:br>
                        <a:rPr lang="en-CA" sz="2400" b="0" i="0" dirty="0">
                          <a:solidFill>
                            <a:srgbClr val="000000"/>
                          </a:solidFill>
                          <a:effectLst/>
                          <a:latin typeface="+mn-lt"/>
                        </a:rPr>
                      </a:br>
                      <a:r>
                        <a:rPr lang="en-CA" sz="2400" b="0" i="1" dirty="0">
                          <a:solidFill>
                            <a:srgbClr val="000000"/>
                          </a:solidFill>
                          <a:effectLst/>
                          <a:latin typeface="+mn-lt"/>
                        </a:rPr>
                        <a:t>; Set up address (r18:r17) in address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EEARH, r18</a:t>
                      </a:r>
                      <a:br>
                        <a:rPr lang="en-CA" sz="2400" b="0" i="0"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EEARL, r17</a:t>
                      </a:r>
                      <a:br>
                        <a:rPr lang="en-CA" sz="2400" b="0" i="0" dirty="0">
                          <a:solidFill>
                            <a:srgbClr val="000000"/>
                          </a:solidFill>
                          <a:effectLst/>
                          <a:latin typeface="+mn-lt"/>
                        </a:rPr>
                      </a:br>
                      <a:r>
                        <a:rPr lang="en-CA" sz="2400" b="0" i="1" dirty="0">
                          <a:solidFill>
                            <a:srgbClr val="000000"/>
                          </a:solidFill>
                          <a:effectLst/>
                          <a:latin typeface="+mn-lt"/>
                        </a:rPr>
                        <a:t>; Start </a:t>
                      </a:r>
                      <a:r>
                        <a:rPr lang="en-CA" sz="2400" b="0" i="1" dirty="0" err="1">
                          <a:solidFill>
                            <a:srgbClr val="000000"/>
                          </a:solidFill>
                          <a:effectLst/>
                          <a:latin typeface="+mn-lt"/>
                        </a:rPr>
                        <a:t>eeprom</a:t>
                      </a:r>
                      <a:r>
                        <a:rPr lang="en-CA" sz="2400" b="0" i="1" dirty="0">
                          <a:solidFill>
                            <a:srgbClr val="000000"/>
                          </a:solidFill>
                          <a:effectLst/>
                          <a:latin typeface="+mn-lt"/>
                        </a:rPr>
                        <a:t> read by writing EERE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EECR,EERE</a:t>
                      </a:r>
                      <a:br>
                        <a:rPr lang="en-CA" sz="2400" b="0" i="0" dirty="0">
                          <a:solidFill>
                            <a:srgbClr val="000000"/>
                          </a:solidFill>
                          <a:effectLst/>
                          <a:latin typeface="+mn-lt"/>
                        </a:rPr>
                      </a:br>
                      <a:r>
                        <a:rPr lang="en-CA" sz="2400" b="0" i="1" dirty="0">
                          <a:solidFill>
                            <a:srgbClr val="000000"/>
                          </a:solidFill>
                          <a:effectLst/>
                          <a:latin typeface="+mn-lt"/>
                        </a:rPr>
                        <a:t>; Read data from Data Register</a:t>
                      </a:r>
                      <a:br>
                        <a:rPr lang="en-CA" sz="2400" b="0" i="1" dirty="0">
                          <a:solidFill>
                            <a:srgbClr val="000000"/>
                          </a:solidFill>
                          <a:effectLst/>
                          <a:latin typeface="+mn-lt"/>
                        </a:rPr>
                      </a:br>
                      <a:r>
                        <a:rPr lang="en-CA" sz="2400" b="1" i="0" dirty="0">
                          <a:solidFill>
                            <a:srgbClr val="000000"/>
                          </a:solidFill>
                          <a:effectLst/>
                          <a:latin typeface="+mn-lt"/>
                        </a:rPr>
                        <a:t>in </a:t>
                      </a:r>
                      <a:r>
                        <a:rPr lang="en-CA" sz="2400" b="0" i="0" dirty="0">
                          <a:solidFill>
                            <a:srgbClr val="000000"/>
                          </a:solidFill>
                          <a:effectLst/>
                          <a:latin typeface="+mn-lt"/>
                        </a:rPr>
                        <a:t>r16,EEDR</a:t>
                      </a:r>
                      <a:br>
                        <a:rPr lang="en-CA" sz="2400" b="0" i="0" dirty="0">
                          <a:solidFill>
                            <a:srgbClr val="000000"/>
                          </a:solidFill>
                          <a:effectLst/>
                          <a:latin typeface="+mn-lt"/>
                        </a:rPr>
                      </a:br>
                      <a:r>
                        <a:rPr lang="en-CA" sz="2400" b="1" i="0" dirty="0">
                          <a:solidFill>
                            <a:srgbClr val="000000"/>
                          </a:solidFill>
                          <a:effectLst/>
                          <a:latin typeface="+mn-lt"/>
                        </a:rPr>
                        <a:t>ret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45539734"/>
              </p:ext>
            </p:extLst>
          </p:nvPr>
        </p:nvGraphicFramePr>
        <p:xfrm>
          <a:off x="10458299" y="1752600"/>
          <a:ext cx="5848501" cy="5457425"/>
        </p:xfrm>
        <a:graphic>
          <a:graphicData uri="http://schemas.openxmlformats.org/drawingml/2006/table">
            <a:tbl>
              <a:tblPr/>
              <a:tblGrid>
                <a:gridCol w="5848501">
                  <a:extLst>
                    <a:ext uri="{9D8B030D-6E8A-4147-A177-3AD203B41FA5}">
                      <a16:colId xmlns:a16="http://schemas.microsoft.com/office/drawing/2014/main" val="828721743"/>
                    </a:ext>
                  </a:extLst>
                </a:gridCol>
              </a:tblGrid>
              <a:tr h="592817">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4864608">
                <a:tc>
                  <a:txBody>
                    <a:bodyPr/>
                    <a:lstStyle/>
                    <a:p>
                      <a:r>
                        <a:rPr lang="en-CA" sz="2400" b="1" i="0" dirty="0">
                          <a:solidFill>
                            <a:srgbClr val="000000"/>
                          </a:solidFill>
                          <a:effectLst/>
                          <a:latin typeface="+mn-lt"/>
                        </a:rPr>
                        <a:t>unsigned char </a:t>
                      </a:r>
                      <a:r>
                        <a:rPr lang="en-CA" sz="2400" b="0" i="0" dirty="0" err="1">
                          <a:solidFill>
                            <a:srgbClr val="000000"/>
                          </a:solidFill>
                          <a:effectLst/>
                          <a:latin typeface="+mn-lt"/>
                        </a:rPr>
                        <a:t>EEPROM_read</a:t>
                      </a:r>
                      <a:r>
                        <a:rPr lang="en-CA" sz="2400" b="0" i="0" dirty="0">
                          <a:solidFill>
                            <a:srgbClr val="000000"/>
                          </a:solidFill>
                          <a:effectLst/>
                          <a:latin typeface="+mn-lt"/>
                        </a:rPr>
                        <a:t>(</a:t>
                      </a:r>
                      <a:r>
                        <a:rPr lang="en-CA" sz="2400" b="1" i="0" dirty="0">
                          <a:solidFill>
                            <a:srgbClr val="000000"/>
                          </a:solidFill>
                          <a:effectLst/>
                          <a:latin typeface="+mn-lt"/>
                        </a:rPr>
                        <a:t>unsigned </a:t>
                      </a:r>
                      <a:r>
                        <a:rPr lang="en-CA" sz="2400" b="1" i="0" dirty="0" err="1">
                          <a:solidFill>
                            <a:srgbClr val="000000"/>
                          </a:solidFill>
                          <a:effectLst/>
                          <a:latin typeface="+mn-lt"/>
                        </a:rPr>
                        <a:t>int</a:t>
                      </a:r>
                      <a:r>
                        <a:rPr lang="en-CA" sz="2400" b="1" i="0" dirty="0">
                          <a:solidFill>
                            <a:srgbClr val="000000"/>
                          </a:solidFill>
                          <a:effectLst/>
                          <a:latin typeface="+mn-lt"/>
                        </a:rPr>
                        <a:t> </a:t>
                      </a:r>
                      <a:r>
                        <a:rPr lang="en-CA" sz="2400" b="0" i="0" dirty="0" err="1">
                          <a:solidFill>
                            <a:srgbClr val="000000"/>
                          </a:solidFill>
                          <a:effectLst/>
                          <a:latin typeface="+mn-lt"/>
                        </a:rPr>
                        <a:t>uiAddress</a:t>
                      </a: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 */</a:t>
                      </a:r>
                      <a:br>
                        <a:rPr lang="en-CA" sz="2400" b="0" i="1" dirty="0">
                          <a:solidFill>
                            <a:srgbClr val="000000"/>
                          </a:solidFill>
                          <a:effectLst/>
                          <a:latin typeface="+mn-lt"/>
                        </a:rPr>
                      </a:br>
                      <a:r>
                        <a:rPr lang="en-CA" sz="2400" b="0" i="0" dirty="0">
                          <a:solidFill>
                            <a:srgbClr val="000000"/>
                          </a:solidFill>
                          <a:effectLst/>
                          <a:latin typeface="+mn-lt"/>
                        </a:rPr>
                        <a:t>while(EECR &amp; (1&lt;&lt;EEPE))</a:t>
                      </a:r>
                      <a:br>
                        <a:rPr lang="en-CA" sz="2400" b="0" i="0" dirty="0">
                          <a:solidFill>
                            <a:srgbClr val="000000"/>
                          </a:solidFill>
                          <a:effectLst/>
                          <a:latin typeface="+mn-lt"/>
                        </a:rPr>
                      </a:b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 Set up address register */</a:t>
                      </a:r>
                      <a:br>
                        <a:rPr lang="en-CA" sz="2400" b="0" i="0" dirty="0">
                          <a:solidFill>
                            <a:srgbClr val="000000"/>
                          </a:solidFill>
                          <a:effectLst/>
                          <a:latin typeface="+mn-lt"/>
                        </a:rPr>
                      </a:br>
                      <a:r>
                        <a:rPr lang="en-CA" sz="2400" b="0" i="0" dirty="0">
                          <a:solidFill>
                            <a:srgbClr val="000000"/>
                          </a:solidFill>
                          <a:effectLst/>
                          <a:latin typeface="+mn-lt"/>
                        </a:rPr>
                        <a:t>EEAR = </a:t>
                      </a:r>
                      <a:r>
                        <a:rPr lang="en-CA" sz="2400" b="0" i="0" dirty="0" err="1">
                          <a:solidFill>
                            <a:srgbClr val="000000"/>
                          </a:solidFill>
                          <a:effectLst/>
                          <a:latin typeface="+mn-lt"/>
                        </a:rPr>
                        <a:t>uiAddress</a:t>
                      </a: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 </a:t>
                      </a:r>
                      <a:r>
                        <a:rPr lang="en-CA" sz="2400" b="0" i="1" dirty="0">
                          <a:solidFill>
                            <a:srgbClr val="000000"/>
                          </a:solidFill>
                          <a:effectLst/>
                          <a:latin typeface="+mn-lt"/>
                        </a:rPr>
                        <a:t>Start </a:t>
                      </a:r>
                      <a:r>
                        <a:rPr lang="en-CA" sz="2400" b="0" i="1" dirty="0" err="1">
                          <a:solidFill>
                            <a:srgbClr val="000000"/>
                          </a:solidFill>
                          <a:effectLst/>
                          <a:latin typeface="+mn-lt"/>
                        </a:rPr>
                        <a:t>eeprom</a:t>
                      </a:r>
                      <a:r>
                        <a:rPr lang="en-CA" sz="2400" b="0" i="1" dirty="0">
                          <a:solidFill>
                            <a:srgbClr val="000000"/>
                          </a:solidFill>
                          <a:effectLst/>
                          <a:latin typeface="+mn-lt"/>
                        </a:rPr>
                        <a:t> read by writing EERE */</a:t>
                      </a:r>
                      <a:br>
                        <a:rPr lang="en-CA" sz="2400" b="0" i="1" dirty="0">
                          <a:solidFill>
                            <a:srgbClr val="000000"/>
                          </a:solidFill>
                          <a:effectLst/>
                          <a:latin typeface="+mn-lt"/>
                        </a:rPr>
                      </a:br>
                      <a:r>
                        <a:rPr lang="en-CA" sz="2400" b="0" i="0" dirty="0">
                          <a:solidFill>
                            <a:srgbClr val="000000"/>
                          </a:solidFill>
                          <a:effectLst/>
                          <a:latin typeface="+mn-lt"/>
                        </a:rPr>
                        <a:t>EECR |= (1&lt;&lt;EERE);</a:t>
                      </a:r>
                      <a:br>
                        <a:rPr lang="en-CA" sz="2400" b="0" i="0" dirty="0">
                          <a:solidFill>
                            <a:srgbClr val="000000"/>
                          </a:solidFill>
                          <a:effectLst/>
                          <a:latin typeface="+mn-lt"/>
                        </a:rPr>
                      </a:br>
                      <a:r>
                        <a:rPr lang="en-CA" sz="2400" b="0" i="1" dirty="0">
                          <a:solidFill>
                            <a:srgbClr val="000000"/>
                          </a:solidFill>
                          <a:effectLst/>
                          <a:latin typeface="+mn-lt"/>
                        </a:rPr>
                        <a:t>/* Return data from Data Register */</a:t>
                      </a:r>
                      <a:br>
                        <a:rPr lang="en-CA" sz="2400" b="0" i="1" dirty="0">
                          <a:solidFill>
                            <a:srgbClr val="000000"/>
                          </a:solidFill>
                          <a:effectLst/>
                          <a:latin typeface="+mn-lt"/>
                        </a:rPr>
                      </a:br>
                      <a:r>
                        <a:rPr lang="en-CA" sz="2400" b="0" i="0" dirty="0">
                          <a:solidFill>
                            <a:srgbClr val="000000"/>
                          </a:solidFill>
                          <a:effectLst/>
                          <a:latin typeface="+mn-lt"/>
                        </a:rPr>
                        <a:t>return EEDR;</a:t>
                      </a:r>
                      <a:br>
                        <a:rPr lang="en-CA" sz="2400" b="0" i="0" dirty="0">
                          <a:solidFill>
                            <a:srgbClr val="000000"/>
                          </a:solidFill>
                          <a:effectLst/>
                          <a:latin typeface="+mn-lt"/>
                        </a:rPr>
                      </a:br>
                      <a:r>
                        <a:rPr lang="en-CA" sz="2400" b="0" i="0" dirty="0">
                          <a:solidFill>
                            <a:srgbClr val="000000"/>
                          </a:solidFill>
                          <a:effectLst/>
                          <a:latin typeface="+mn-lt"/>
                        </a:rPr>
                        <a: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2638464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16150"/>
            <a:ext cx="15925800" cy="1531850"/>
          </a:xfrm>
        </p:spPr>
        <p:txBody>
          <a:bodyPr>
            <a:normAutofit/>
          </a:bodyPr>
          <a:lstStyle/>
          <a:p>
            <a:pPr algn="l"/>
            <a:r>
              <a:rPr lang="en-CA" sz="2800" dirty="0">
                <a:latin typeface="Times New Roman" panose="02020603050405020304" pitchFamily="18" charset="0"/>
                <a:cs typeface="Times New Roman" panose="02020603050405020304" pitchFamily="18" charset="0"/>
              </a:rPr>
              <a:t>Bit 0 – IVCE: Interrupt Vector Change Enable</a:t>
            </a:r>
            <a:br>
              <a:rPr lang="en-CA" sz="2800" dirty="0">
                <a:latin typeface="Times New Roman" panose="02020603050405020304" pitchFamily="18" charset="0"/>
                <a:cs typeface="Times New Roman" panose="02020603050405020304" pitchFamily="18" charset="0"/>
              </a:rPr>
            </a:br>
            <a:r>
              <a:rPr lang="en-CA" sz="2800" dirty="0">
                <a:latin typeface="Times New Roman" panose="02020603050405020304" pitchFamily="18" charset="0"/>
                <a:cs typeface="Times New Roman" panose="02020603050405020304" pitchFamily="18" charset="0"/>
              </a:rPr>
              <a:t>The IVCE bit must be written to logic one to enable change of the IVSEL bit. IVCE is cleared by hardware four cycles after it is written or when IVSEL is written. Setting the IVCE bit will disable interrupts, </a:t>
            </a:r>
          </a:p>
        </p:txBody>
      </p:sp>
      <p:graphicFrame>
        <p:nvGraphicFramePr>
          <p:cNvPr id="5" name="Table 4"/>
          <p:cNvGraphicFramePr>
            <a:graphicFrameLocks noGrp="1"/>
          </p:cNvGraphicFramePr>
          <p:nvPr>
            <p:extLst>
              <p:ext uri="{D42A27DB-BD31-4B8C-83A1-F6EECF244321}">
                <p14:modId xmlns:p14="http://schemas.microsoft.com/office/powerpoint/2010/main" val="1786964962"/>
              </p:ext>
            </p:extLst>
          </p:nvPr>
        </p:nvGraphicFramePr>
        <p:xfrm>
          <a:off x="2318918" y="3052632"/>
          <a:ext cx="5910682" cy="4354007"/>
        </p:xfrm>
        <a:graphic>
          <a:graphicData uri="http://schemas.openxmlformats.org/drawingml/2006/table">
            <a:tbl>
              <a:tblPr/>
              <a:tblGrid>
                <a:gridCol w="5910682">
                  <a:extLst>
                    <a:ext uri="{9D8B030D-6E8A-4147-A177-3AD203B41FA5}">
                      <a16:colId xmlns:a16="http://schemas.microsoft.com/office/drawing/2014/main" val="1674085445"/>
                    </a:ext>
                  </a:extLst>
                </a:gridCol>
              </a:tblGrid>
              <a:tr h="470703">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3883304">
                <a:tc>
                  <a:txBody>
                    <a:bodyPr/>
                    <a:lstStyle/>
                    <a:p>
                      <a:r>
                        <a:rPr lang="en-CA" sz="2400" b="0" i="0" dirty="0" err="1">
                          <a:solidFill>
                            <a:srgbClr val="000000"/>
                          </a:solidFill>
                          <a:effectLst/>
                          <a:latin typeface="Courier"/>
                        </a:rPr>
                        <a:t>Move_interrupts</a:t>
                      </a:r>
                      <a:r>
                        <a:rPr lang="en-CA" sz="2400" b="0" i="0" dirty="0">
                          <a:solidFill>
                            <a:srgbClr val="000000"/>
                          </a:solidFill>
                          <a:effectLst/>
                          <a:latin typeface="Courier"/>
                        </a:rPr>
                        <a:t>:</a:t>
                      </a:r>
                      <a:br>
                        <a:rPr lang="en-CA" sz="2400" b="0" i="0" dirty="0">
                          <a:solidFill>
                            <a:srgbClr val="000000"/>
                          </a:solidFill>
                          <a:effectLst/>
                          <a:latin typeface="Courier"/>
                        </a:rPr>
                      </a:br>
                      <a:r>
                        <a:rPr lang="en-CA" sz="2400" b="0" i="1" dirty="0">
                          <a:solidFill>
                            <a:srgbClr val="000000"/>
                          </a:solidFill>
                          <a:effectLst/>
                          <a:latin typeface="Courier-Oblique"/>
                        </a:rPr>
                        <a:t>; Enable change of Interrupt Vectors</a:t>
                      </a:r>
                      <a:br>
                        <a:rPr lang="en-CA" sz="2400" b="0" i="1" dirty="0">
                          <a:solidFill>
                            <a:srgbClr val="000000"/>
                          </a:solidFill>
                          <a:effectLst/>
                          <a:latin typeface="Courier-Oblique"/>
                        </a:rPr>
                      </a:br>
                      <a:r>
                        <a:rPr lang="en-CA" sz="2400" b="1" i="0" dirty="0" err="1">
                          <a:solidFill>
                            <a:srgbClr val="000000"/>
                          </a:solidFill>
                          <a:effectLst/>
                          <a:latin typeface="Courier-Bold"/>
                        </a:rPr>
                        <a:t>ldi</a:t>
                      </a:r>
                      <a:r>
                        <a:rPr lang="en-CA" sz="2400" b="1" i="0" dirty="0">
                          <a:solidFill>
                            <a:srgbClr val="000000"/>
                          </a:solidFill>
                          <a:effectLst/>
                          <a:latin typeface="Courier-Bold"/>
                        </a:rPr>
                        <a:t> </a:t>
                      </a:r>
                      <a:r>
                        <a:rPr lang="en-CA" sz="2400" b="0" i="0" dirty="0">
                          <a:solidFill>
                            <a:srgbClr val="000000"/>
                          </a:solidFill>
                          <a:effectLst/>
                          <a:latin typeface="Courier"/>
                        </a:rPr>
                        <a:t>r16, (1&lt;&lt;IVCE)</a:t>
                      </a:r>
                      <a:br>
                        <a:rPr lang="en-CA" sz="2400" b="0" i="0" dirty="0">
                          <a:solidFill>
                            <a:srgbClr val="000000"/>
                          </a:solidFill>
                          <a:effectLst/>
                          <a:latin typeface="Courier"/>
                        </a:rPr>
                      </a:br>
                      <a:r>
                        <a:rPr lang="en-CA" sz="2400" b="1" i="0" dirty="0">
                          <a:solidFill>
                            <a:srgbClr val="000000"/>
                          </a:solidFill>
                          <a:effectLst/>
                          <a:latin typeface="Courier-Bold"/>
                        </a:rPr>
                        <a:t>out </a:t>
                      </a:r>
                      <a:r>
                        <a:rPr lang="en-CA" sz="2400" b="0" i="0" dirty="0">
                          <a:solidFill>
                            <a:srgbClr val="000000"/>
                          </a:solidFill>
                          <a:effectLst/>
                          <a:latin typeface="Courier"/>
                        </a:rPr>
                        <a:t>MCUCR, r16</a:t>
                      </a:r>
                      <a:br>
                        <a:rPr lang="en-CA" sz="2400" b="0" i="0" dirty="0">
                          <a:solidFill>
                            <a:srgbClr val="000000"/>
                          </a:solidFill>
                          <a:effectLst/>
                          <a:latin typeface="Courier"/>
                        </a:rPr>
                      </a:br>
                      <a:r>
                        <a:rPr lang="en-CA" sz="2400" b="0" i="1" dirty="0">
                          <a:solidFill>
                            <a:srgbClr val="000000"/>
                          </a:solidFill>
                          <a:effectLst/>
                          <a:latin typeface="Courier-Oblique"/>
                        </a:rPr>
                        <a:t>; Move interrupts to Boot Flash section</a:t>
                      </a:r>
                      <a:br>
                        <a:rPr lang="en-CA" sz="2400" b="0" i="1" dirty="0">
                          <a:solidFill>
                            <a:srgbClr val="000000"/>
                          </a:solidFill>
                          <a:effectLst/>
                          <a:latin typeface="Courier-Oblique"/>
                        </a:rPr>
                      </a:br>
                      <a:r>
                        <a:rPr lang="en-CA" sz="2400" b="1" i="0" dirty="0" err="1">
                          <a:solidFill>
                            <a:srgbClr val="000000"/>
                          </a:solidFill>
                          <a:effectLst/>
                          <a:latin typeface="Courier-Bold"/>
                        </a:rPr>
                        <a:t>ldi</a:t>
                      </a:r>
                      <a:r>
                        <a:rPr lang="en-CA" sz="2400" b="1" i="0" dirty="0">
                          <a:solidFill>
                            <a:srgbClr val="000000"/>
                          </a:solidFill>
                          <a:effectLst/>
                          <a:latin typeface="Courier-Bold"/>
                        </a:rPr>
                        <a:t> </a:t>
                      </a:r>
                      <a:r>
                        <a:rPr lang="en-CA" sz="2400" b="0" i="0" dirty="0">
                          <a:solidFill>
                            <a:srgbClr val="000000"/>
                          </a:solidFill>
                          <a:effectLst/>
                          <a:latin typeface="Courier"/>
                        </a:rPr>
                        <a:t>r16, (1&lt;&lt;IVSEL)</a:t>
                      </a:r>
                      <a:br>
                        <a:rPr lang="en-CA" sz="2400" b="0" i="0" dirty="0">
                          <a:solidFill>
                            <a:srgbClr val="000000"/>
                          </a:solidFill>
                          <a:effectLst/>
                          <a:latin typeface="Courier"/>
                        </a:rPr>
                      </a:br>
                      <a:r>
                        <a:rPr lang="en-CA" sz="2400" b="1" i="0" dirty="0">
                          <a:solidFill>
                            <a:srgbClr val="000000"/>
                          </a:solidFill>
                          <a:effectLst/>
                          <a:latin typeface="Courier-Bold"/>
                        </a:rPr>
                        <a:t>out </a:t>
                      </a:r>
                      <a:r>
                        <a:rPr lang="en-CA" sz="2400" b="0" i="0" dirty="0">
                          <a:solidFill>
                            <a:srgbClr val="000000"/>
                          </a:solidFill>
                          <a:effectLst/>
                          <a:latin typeface="Courier"/>
                        </a:rPr>
                        <a:t>MCUCR, r16</a:t>
                      </a:r>
                      <a:br>
                        <a:rPr lang="en-CA" sz="2400" b="0" i="0" dirty="0">
                          <a:solidFill>
                            <a:srgbClr val="000000"/>
                          </a:solidFill>
                          <a:effectLst/>
                          <a:latin typeface="Courier"/>
                        </a:rPr>
                      </a:br>
                      <a:r>
                        <a:rPr lang="en-CA" sz="2400" b="1" i="0" dirty="0">
                          <a:solidFill>
                            <a:srgbClr val="000000"/>
                          </a:solidFill>
                          <a:effectLst/>
                          <a:latin typeface="Courier-Bold"/>
                        </a:rPr>
                        <a:t>ret</a:t>
                      </a:r>
                      <a:endParaRPr lang="en-CA" sz="2400" dirty="0">
                        <a:effectLs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8294318"/>
              </p:ext>
            </p:extLst>
          </p:nvPr>
        </p:nvGraphicFramePr>
        <p:xfrm>
          <a:off x="8452716" y="3056709"/>
          <a:ext cx="5848501" cy="4345297"/>
        </p:xfrm>
        <a:graphic>
          <a:graphicData uri="http://schemas.openxmlformats.org/drawingml/2006/table">
            <a:tbl>
              <a:tblPr/>
              <a:tblGrid>
                <a:gridCol w="5848501">
                  <a:extLst>
                    <a:ext uri="{9D8B030D-6E8A-4147-A177-3AD203B41FA5}">
                      <a16:colId xmlns:a16="http://schemas.microsoft.com/office/drawing/2014/main" val="828721743"/>
                    </a:ext>
                  </a:extLst>
                </a:gridCol>
              </a:tblGrid>
              <a:tr h="500177">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3845120">
                <a:tc>
                  <a:txBody>
                    <a:bodyPr/>
                    <a:lstStyle/>
                    <a:p>
                      <a:r>
                        <a:rPr lang="en-CA" sz="2400" dirty="0">
                          <a:effectLst/>
                          <a:latin typeface="+mn-lt"/>
                        </a:rPr>
                        <a:t>void </a:t>
                      </a:r>
                      <a:r>
                        <a:rPr lang="en-CA" sz="2400" dirty="0" err="1">
                          <a:effectLst/>
                          <a:latin typeface="+mn-lt"/>
                        </a:rPr>
                        <a:t>Move_interrupts</a:t>
                      </a:r>
                      <a:r>
                        <a:rPr lang="en-CA" sz="2400" dirty="0">
                          <a:effectLst/>
                          <a:latin typeface="+mn-lt"/>
                        </a:rPr>
                        <a:t>(void)</a:t>
                      </a:r>
                    </a:p>
                    <a:p>
                      <a:r>
                        <a:rPr lang="en-CA" sz="2400" dirty="0">
                          <a:effectLst/>
                          <a:latin typeface="+mn-lt"/>
                        </a:rPr>
                        <a:t>{</a:t>
                      </a:r>
                    </a:p>
                    <a:p>
                      <a:r>
                        <a:rPr lang="en-CA" sz="2400" dirty="0">
                          <a:effectLst/>
                          <a:latin typeface="+mn-lt"/>
                        </a:rPr>
                        <a:t>/* Enable change of Interrupt Vectors */</a:t>
                      </a:r>
                    </a:p>
                    <a:p>
                      <a:r>
                        <a:rPr lang="en-CA" sz="2400" dirty="0">
                          <a:effectLst/>
                          <a:latin typeface="+mn-lt"/>
                        </a:rPr>
                        <a:t>MCUCR = (1&lt;&lt;IVCE);</a:t>
                      </a:r>
                    </a:p>
                    <a:p>
                      <a:r>
                        <a:rPr lang="en-CA" sz="2400" dirty="0">
                          <a:effectLst/>
                          <a:latin typeface="+mn-lt"/>
                        </a:rPr>
                        <a:t>/* Move interrupts to Boot Flash section */</a:t>
                      </a:r>
                    </a:p>
                    <a:p>
                      <a:r>
                        <a:rPr lang="en-CA" sz="2400" dirty="0">
                          <a:effectLst/>
                          <a:latin typeface="+mn-lt"/>
                        </a:rPr>
                        <a:t>MCUCR = (1&lt;&lt;IVSEL);</a:t>
                      </a:r>
                    </a:p>
                    <a:p>
                      <a:r>
                        <a:rPr lang="en-CA" sz="2400" dirty="0">
                          <a:effectLst/>
                          <a:latin typeface="+mn-l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203561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543623"/>
            <a:ext cx="16078200" cy="1963850"/>
          </a:xfrm>
        </p:spPr>
        <p:txBody>
          <a:bodyPr anchor="t">
            <a:noAutofit/>
          </a:bodyPr>
          <a:lstStyle/>
          <a:p>
            <a:pPr algn="l"/>
            <a:r>
              <a:rPr lang="en-CA" sz="2800" dirty="0">
                <a:latin typeface="Times New Roman" panose="02020603050405020304" pitchFamily="18" charset="0"/>
                <a:cs typeface="Times New Roman" panose="02020603050405020304" pitchFamily="18" charset="0"/>
              </a:rPr>
              <a:t>The assembly code example returns the TCNT1 value in the r17:r16 register pair.</a:t>
            </a:r>
            <a:br>
              <a:rPr lang="en-CA" sz="2800" dirty="0">
                <a:latin typeface="Times New Roman" panose="02020603050405020304" pitchFamily="18" charset="0"/>
                <a:cs typeface="Times New Roman" panose="02020603050405020304" pitchFamily="18" charset="0"/>
              </a:rPr>
            </a:br>
            <a:r>
              <a:rPr lang="en-CA" sz="2800" dirty="0">
                <a:latin typeface="Times New Roman" panose="02020603050405020304" pitchFamily="18" charset="0"/>
                <a:cs typeface="Times New Roman" panose="02020603050405020304" pitchFamily="18" charset="0"/>
              </a:rPr>
              <a:t>If an interrupt occurs between the two instructions accessing the 16-bit register, the interrupt code</a:t>
            </a:r>
            <a:br>
              <a:rPr lang="en-CA" sz="2800" dirty="0">
                <a:latin typeface="Times New Roman" panose="02020603050405020304" pitchFamily="18" charset="0"/>
                <a:cs typeface="Times New Roman" panose="02020603050405020304" pitchFamily="18" charset="0"/>
              </a:rPr>
            </a:br>
            <a:r>
              <a:rPr lang="en-CA" sz="2800" dirty="0">
                <a:latin typeface="Times New Roman" panose="02020603050405020304" pitchFamily="18" charset="0"/>
                <a:cs typeface="Times New Roman" panose="02020603050405020304" pitchFamily="18" charset="0"/>
              </a:rPr>
              <a:t>updates the temporary register by accessing the same or any other of the 16-bit Timer Registers, then the result of the access outside the interrupt will be corrupted. Therefore, when both the main code and the interrupt code update the temporary register, the main code must disable the interrupts during the 16-bit access. </a:t>
            </a:r>
            <a:endParaRPr lang="en-CA"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66664446"/>
              </p:ext>
            </p:extLst>
          </p:nvPr>
        </p:nvGraphicFramePr>
        <p:xfrm>
          <a:off x="2318918" y="3773424"/>
          <a:ext cx="5910682" cy="3846576"/>
        </p:xfrm>
        <a:graphic>
          <a:graphicData uri="http://schemas.openxmlformats.org/drawingml/2006/table">
            <a:tbl>
              <a:tblPr/>
              <a:tblGrid>
                <a:gridCol w="5910682">
                  <a:extLst>
                    <a:ext uri="{9D8B030D-6E8A-4147-A177-3AD203B41FA5}">
                      <a16:colId xmlns:a16="http://schemas.microsoft.com/office/drawing/2014/main" val="1674085445"/>
                    </a:ext>
                  </a:extLst>
                </a:gridCol>
              </a:tblGrid>
              <a:tr h="413984">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3164426">
                <a:tc>
                  <a:txBody>
                    <a:bodyPr/>
                    <a:lstStyle/>
                    <a:p>
                      <a:r>
                        <a:rPr lang="en-CA" sz="2400" dirty="0">
                          <a:effectLst/>
                        </a:rPr>
                        <a:t>; Set TCNT1 to 0x01FF</a:t>
                      </a:r>
                    </a:p>
                    <a:p>
                      <a:r>
                        <a:rPr lang="en-CA" sz="2400" dirty="0" err="1">
                          <a:effectLst/>
                        </a:rPr>
                        <a:t>ldi</a:t>
                      </a:r>
                      <a:r>
                        <a:rPr lang="en-CA" sz="2400" dirty="0">
                          <a:effectLst/>
                        </a:rPr>
                        <a:t> r17,0x01</a:t>
                      </a:r>
                    </a:p>
                    <a:p>
                      <a:r>
                        <a:rPr lang="en-CA" sz="2400" dirty="0" err="1">
                          <a:effectLst/>
                        </a:rPr>
                        <a:t>ldi</a:t>
                      </a:r>
                      <a:r>
                        <a:rPr lang="en-CA" sz="2400" dirty="0">
                          <a:effectLst/>
                        </a:rPr>
                        <a:t> r16,0xFF</a:t>
                      </a:r>
                    </a:p>
                    <a:p>
                      <a:r>
                        <a:rPr lang="en-CA" sz="2400" dirty="0">
                          <a:effectLst/>
                        </a:rPr>
                        <a:t>out TCNT1H,r17</a:t>
                      </a:r>
                    </a:p>
                    <a:p>
                      <a:r>
                        <a:rPr lang="en-CA" sz="2400" dirty="0">
                          <a:effectLst/>
                        </a:rPr>
                        <a:t>out TCNT1L,r16</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572896063"/>
              </p:ext>
            </p:extLst>
          </p:nvPr>
        </p:nvGraphicFramePr>
        <p:xfrm>
          <a:off x="8452716" y="3774003"/>
          <a:ext cx="5848501" cy="3693597"/>
        </p:xfrm>
        <a:graphic>
          <a:graphicData uri="http://schemas.openxmlformats.org/drawingml/2006/table">
            <a:tbl>
              <a:tblPr/>
              <a:tblGrid>
                <a:gridCol w="5848501">
                  <a:extLst>
                    <a:ext uri="{9D8B030D-6E8A-4147-A177-3AD203B41FA5}">
                      <a16:colId xmlns:a16="http://schemas.microsoft.com/office/drawing/2014/main" val="828721743"/>
                    </a:ext>
                  </a:extLst>
                </a:gridCol>
              </a:tblGrid>
              <a:tr h="431671">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3248589">
                <a:tc>
                  <a:txBody>
                    <a:bodyPr/>
                    <a:lstStyle/>
                    <a:p>
                      <a:r>
                        <a:rPr lang="en-CA" sz="2400" dirty="0">
                          <a:effectLst/>
                          <a:latin typeface="+mn-lt"/>
                        </a:rPr>
                        <a:t>unsigned </a:t>
                      </a:r>
                      <a:r>
                        <a:rPr lang="en-CA" sz="2400" dirty="0" err="1">
                          <a:effectLst/>
                          <a:latin typeface="+mn-lt"/>
                        </a:rPr>
                        <a:t>int</a:t>
                      </a:r>
                      <a:r>
                        <a:rPr lang="en-CA" sz="2400" dirty="0">
                          <a:effectLst/>
                          <a:latin typeface="+mn-lt"/>
                        </a:rPr>
                        <a:t> </a:t>
                      </a:r>
                      <a:r>
                        <a:rPr lang="en-CA" sz="2400" dirty="0" err="1">
                          <a:effectLst/>
                          <a:latin typeface="+mn-lt"/>
                        </a:rPr>
                        <a:t>i</a:t>
                      </a:r>
                      <a:r>
                        <a:rPr lang="en-CA" sz="2400" dirty="0">
                          <a:effectLst/>
                          <a:latin typeface="+mn-lt"/>
                        </a:rPr>
                        <a:t>;</a:t>
                      </a:r>
                    </a:p>
                    <a:p>
                      <a:r>
                        <a:rPr lang="en-CA" sz="2400" dirty="0">
                          <a:effectLst/>
                          <a:latin typeface="+mn-lt"/>
                        </a:rPr>
                        <a:t>...</a:t>
                      </a:r>
                    </a:p>
                    <a:p>
                      <a:r>
                        <a:rPr lang="en-CA" sz="2400" dirty="0">
                          <a:effectLst/>
                          <a:latin typeface="+mn-lt"/>
                        </a:rPr>
                        <a:t>/* Set TCNT1 to 0x01FF */</a:t>
                      </a:r>
                    </a:p>
                    <a:p>
                      <a:r>
                        <a:rPr lang="en-CA" sz="2400" dirty="0">
                          <a:effectLst/>
                          <a:latin typeface="+mn-lt"/>
                        </a:rPr>
                        <a:t>TCNT1 = 0x1FF;</a:t>
                      </a:r>
                    </a:p>
                    <a:p>
                      <a:r>
                        <a:rPr lang="en-CA" sz="2400" dirty="0">
                          <a:effectLst/>
                          <a:latin typeface="+mn-lt"/>
                        </a:rPr>
                        <a:t>/* Read TCNT1 into </a:t>
                      </a:r>
                      <a:r>
                        <a:rPr lang="en-CA" sz="2400" dirty="0" err="1">
                          <a:effectLst/>
                          <a:latin typeface="+mn-lt"/>
                        </a:rPr>
                        <a:t>i</a:t>
                      </a:r>
                      <a:r>
                        <a:rPr lang="en-CA" sz="2400" dirty="0">
                          <a:effectLst/>
                          <a:latin typeface="+mn-lt"/>
                        </a:rPr>
                        <a:t> */</a:t>
                      </a:r>
                    </a:p>
                    <a:p>
                      <a:r>
                        <a:rPr lang="en-CA" sz="2400" dirty="0" err="1">
                          <a:effectLst/>
                          <a:latin typeface="+mn-lt"/>
                        </a:rPr>
                        <a:t>i</a:t>
                      </a:r>
                      <a:r>
                        <a:rPr lang="en-CA" sz="2400" dirty="0">
                          <a:effectLst/>
                          <a:latin typeface="+mn-lt"/>
                        </a:rPr>
                        <a:t> = TCNT1;</a:t>
                      </a:r>
                    </a:p>
                    <a:p>
                      <a:r>
                        <a:rPr lang="en-CA" sz="2400" dirty="0">
                          <a:effectLst/>
                          <a:latin typeface="+mn-l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1005737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44748"/>
            <a:ext cx="5744260" cy="3741652"/>
          </a:xfrm>
        </p:spPr>
        <p:txBody>
          <a:bodyPr anchor="t">
            <a:noAutofit/>
          </a:bodyPr>
          <a:lstStyle/>
          <a:p>
            <a:pPr algn="l"/>
            <a:r>
              <a:rPr lang="en-CA" sz="3200" dirty="0">
                <a:latin typeface="Times New Roman" panose="02020603050405020304" pitchFamily="18" charset="0"/>
                <a:cs typeface="Times New Roman" panose="02020603050405020304" pitchFamily="18" charset="0"/>
              </a:rPr>
              <a:t>The following code examples show how to do an atomic read of the TCNT1 Register contents. </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Reading any of the OCR1A/B or ICR1 Registers can be done by using the same principle</a:t>
            </a:r>
          </a:p>
        </p:txBody>
      </p:sp>
      <p:graphicFrame>
        <p:nvGraphicFramePr>
          <p:cNvPr id="5" name="Table 4"/>
          <p:cNvGraphicFramePr>
            <a:graphicFrameLocks noGrp="1"/>
          </p:cNvGraphicFramePr>
          <p:nvPr>
            <p:extLst>
              <p:ext uri="{D42A27DB-BD31-4B8C-83A1-F6EECF244321}">
                <p14:modId xmlns:p14="http://schemas.microsoft.com/office/powerpoint/2010/main" val="4050272"/>
              </p:ext>
            </p:extLst>
          </p:nvPr>
        </p:nvGraphicFramePr>
        <p:xfrm>
          <a:off x="6019800" y="1733139"/>
          <a:ext cx="4191000" cy="5212080"/>
        </p:xfrm>
        <a:graphic>
          <a:graphicData uri="http://schemas.openxmlformats.org/drawingml/2006/table">
            <a:tbl>
              <a:tblPr/>
              <a:tblGrid>
                <a:gridCol w="4191000">
                  <a:extLst>
                    <a:ext uri="{9D8B030D-6E8A-4147-A177-3AD203B41FA5}">
                      <a16:colId xmlns:a16="http://schemas.microsoft.com/office/drawing/2014/main" val="1674085445"/>
                    </a:ext>
                  </a:extLst>
                </a:gridCol>
              </a:tblGrid>
              <a:tr h="563467">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4648613">
                <a:tc>
                  <a:txBody>
                    <a:bodyPr/>
                    <a:lstStyle/>
                    <a:p>
                      <a:r>
                        <a:rPr lang="en-CA" sz="2400" dirty="0">
                          <a:effectLst/>
                        </a:rPr>
                        <a:t>TIM16_ReadTCNT1:</a:t>
                      </a:r>
                    </a:p>
                    <a:p>
                      <a:r>
                        <a:rPr lang="en-CA" sz="2400" dirty="0">
                          <a:effectLst/>
                        </a:rPr>
                        <a:t>; Save global interrupt flag</a:t>
                      </a:r>
                    </a:p>
                    <a:p>
                      <a:r>
                        <a:rPr lang="en-CA" sz="2400" dirty="0">
                          <a:effectLst/>
                        </a:rPr>
                        <a:t>in r18,SREG</a:t>
                      </a:r>
                    </a:p>
                    <a:p>
                      <a:r>
                        <a:rPr lang="en-CA" sz="2400" dirty="0">
                          <a:effectLst/>
                        </a:rPr>
                        <a:t>; Disable interrupts</a:t>
                      </a:r>
                    </a:p>
                    <a:p>
                      <a:r>
                        <a:rPr lang="en-CA" sz="2400" dirty="0">
                          <a:effectLst/>
                        </a:rPr>
                        <a:t>cli</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 Restore global interrupt flag</a:t>
                      </a:r>
                    </a:p>
                    <a:p>
                      <a:r>
                        <a:rPr lang="en-CA" sz="2400" dirty="0">
                          <a:effectLst/>
                        </a:rPr>
                        <a:t>out SREG,r18</a:t>
                      </a:r>
                    </a:p>
                    <a:p>
                      <a:r>
                        <a:rPr lang="en-CA" sz="2400" dirty="0">
                          <a:effectLst/>
                        </a:rPr>
                        <a:t>ret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26972783"/>
              </p:ext>
            </p:extLst>
          </p:nvPr>
        </p:nvGraphicFramePr>
        <p:xfrm>
          <a:off x="10363200" y="1724672"/>
          <a:ext cx="5848501" cy="5457425"/>
        </p:xfrm>
        <a:graphic>
          <a:graphicData uri="http://schemas.openxmlformats.org/drawingml/2006/table">
            <a:tbl>
              <a:tblPr/>
              <a:tblGrid>
                <a:gridCol w="5848501">
                  <a:extLst>
                    <a:ext uri="{9D8B030D-6E8A-4147-A177-3AD203B41FA5}">
                      <a16:colId xmlns:a16="http://schemas.microsoft.com/office/drawing/2014/main" val="828721743"/>
                    </a:ext>
                  </a:extLst>
                </a:gridCol>
              </a:tblGrid>
              <a:tr h="592817">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4864608">
                <a:tc>
                  <a:txBody>
                    <a:bodyPr/>
                    <a:lstStyle/>
                    <a:p>
                      <a:r>
                        <a:rPr lang="en-CA" sz="2400" dirty="0" err="1">
                          <a:effectLst/>
                          <a:latin typeface="+mn-lt"/>
                        </a:rPr>
                        <a:t>uunsigned</a:t>
                      </a:r>
                      <a:r>
                        <a:rPr lang="en-CA" sz="2400" dirty="0">
                          <a:effectLst/>
                          <a:latin typeface="+mn-lt"/>
                        </a:rPr>
                        <a:t> </a:t>
                      </a:r>
                      <a:r>
                        <a:rPr lang="en-CA" sz="2400" dirty="0" err="1">
                          <a:effectLst/>
                          <a:latin typeface="+mn-lt"/>
                        </a:rPr>
                        <a:t>int</a:t>
                      </a:r>
                      <a:r>
                        <a:rPr lang="en-CA" sz="2400" dirty="0">
                          <a:effectLst/>
                          <a:latin typeface="+mn-lt"/>
                        </a:rPr>
                        <a:t> TIM16_ReadTCNT1( void )</a:t>
                      </a:r>
                    </a:p>
                    <a:p>
                      <a:r>
                        <a:rPr lang="en-CA" sz="2400" dirty="0">
                          <a:effectLst/>
                          <a:latin typeface="+mn-lt"/>
                        </a:rPr>
                        <a:t>{</a:t>
                      </a:r>
                    </a:p>
                    <a:p>
                      <a:r>
                        <a:rPr lang="en-CA" sz="2400" dirty="0">
                          <a:effectLst/>
                          <a:latin typeface="+mn-lt"/>
                        </a:rPr>
                        <a:t>unsigned char </a:t>
                      </a:r>
                      <a:r>
                        <a:rPr lang="en-CA" sz="2400" dirty="0" err="1">
                          <a:effectLst/>
                          <a:latin typeface="+mn-lt"/>
                        </a:rPr>
                        <a:t>sreg</a:t>
                      </a:r>
                      <a:r>
                        <a:rPr lang="en-CA" sz="2400" dirty="0">
                          <a:effectLst/>
                          <a:latin typeface="+mn-lt"/>
                        </a:rPr>
                        <a:t>;</a:t>
                      </a:r>
                    </a:p>
                    <a:p>
                      <a:r>
                        <a:rPr lang="en-CA" sz="2400" dirty="0">
                          <a:effectLst/>
                          <a:latin typeface="+mn-lt"/>
                        </a:rPr>
                        <a:t>unsigned </a:t>
                      </a:r>
                      <a:r>
                        <a:rPr lang="en-CA" sz="2400" dirty="0" err="1">
                          <a:effectLst/>
                          <a:latin typeface="+mn-lt"/>
                        </a:rPr>
                        <a:t>int</a:t>
                      </a:r>
                      <a:r>
                        <a:rPr lang="en-CA" sz="2400" dirty="0">
                          <a:effectLst/>
                          <a:latin typeface="+mn-lt"/>
                        </a:rPr>
                        <a:t> </a:t>
                      </a:r>
                      <a:r>
                        <a:rPr lang="en-CA" sz="2400" dirty="0" err="1">
                          <a:effectLst/>
                          <a:latin typeface="+mn-lt"/>
                        </a:rPr>
                        <a:t>i</a:t>
                      </a:r>
                      <a:r>
                        <a:rPr lang="en-CA" sz="2400" dirty="0">
                          <a:effectLst/>
                          <a:latin typeface="+mn-lt"/>
                        </a:rPr>
                        <a:t>;</a:t>
                      </a:r>
                    </a:p>
                    <a:p>
                      <a:r>
                        <a:rPr lang="en-CA" sz="2400" dirty="0">
                          <a:effectLst/>
                          <a:latin typeface="+mn-lt"/>
                        </a:rPr>
                        <a:t>/* Save global interrupt flag */</a:t>
                      </a:r>
                    </a:p>
                    <a:p>
                      <a:r>
                        <a:rPr lang="en-CA" sz="2400" dirty="0" err="1">
                          <a:effectLst/>
                          <a:latin typeface="+mn-lt"/>
                        </a:rPr>
                        <a:t>sreg</a:t>
                      </a:r>
                      <a:r>
                        <a:rPr lang="en-CA" sz="2400" dirty="0">
                          <a:effectLst/>
                          <a:latin typeface="+mn-lt"/>
                        </a:rPr>
                        <a:t> = SREG;</a:t>
                      </a:r>
                    </a:p>
                    <a:p>
                      <a:r>
                        <a:rPr lang="en-CA" sz="2400" dirty="0">
                          <a:effectLst/>
                          <a:latin typeface="+mn-lt"/>
                        </a:rPr>
                        <a:t>/* Disable interrupts */</a:t>
                      </a:r>
                    </a:p>
                    <a:p>
                      <a:r>
                        <a:rPr lang="en-CA" sz="2400" dirty="0">
                          <a:effectLst/>
                          <a:latin typeface="+mn-lt"/>
                        </a:rPr>
                        <a:t>_CLI();</a:t>
                      </a:r>
                    </a:p>
                    <a:p>
                      <a:r>
                        <a:rPr lang="en-CA" sz="2400" dirty="0">
                          <a:effectLst/>
                          <a:latin typeface="+mn-lt"/>
                        </a:rPr>
                        <a:t>/* Read TCNT1 into </a:t>
                      </a:r>
                      <a:r>
                        <a:rPr lang="en-CA" sz="2400" dirty="0" err="1">
                          <a:effectLst/>
                          <a:latin typeface="+mn-lt"/>
                        </a:rPr>
                        <a:t>i</a:t>
                      </a:r>
                      <a:r>
                        <a:rPr lang="en-CA" sz="2400" dirty="0">
                          <a:effectLst/>
                          <a:latin typeface="+mn-lt"/>
                        </a:rPr>
                        <a:t> */</a:t>
                      </a:r>
                    </a:p>
                    <a:p>
                      <a:r>
                        <a:rPr lang="en-CA" sz="2400" dirty="0" err="1">
                          <a:effectLst/>
                          <a:latin typeface="+mn-lt"/>
                        </a:rPr>
                        <a:t>i</a:t>
                      </a:r>
                      <a:r>
                        <a:rPr lang="en-CA" sz="2400" dirty="0">
                          <a:effectLst/>
                          <a:latin typeface="+mn-lt"/>
                        </a:rPr>
                        <a:t> = TCNT1;</a:t>
                      </a:r>
                    </a:p>
                    <a:p>
                      <a:r>
                        <a:rPr lang="en-CA" sz="2400" dirty="0">
                          <a:effectLst/>
                          <a:latin typeface="+mn-lt"/>
                        </a:rPr>
                        <a:t>/* Restore global interrupt flag */</a:t>
                      </a:r>
                    </a:p>
                    <a:p>
                      <a:r>
                        <a:rPr lang="en-CA" sz="2400" dirty="0">
                          <a:effectLst/>
                          <a:latin typeface="+mn-lt"/>
                        </a:rPr>
                        <a:t>SREG = </a:t>
                      </a:r>
                      <a:r>
                        <a:rPr lang="en-CA" sz="2400" dirty="0" err="1">
                          <a:effectLst/>
                          <a:latin typeface="+mn-lt"/>
                        </a:rPr>
                        <a:t>sreg</a:t>
                      </a:r>
                      <a:r>
                        <a:rPr lang="en-CA" sz="2400" dirty="0">
                          <a:effectLst/>
                          <a:latin typeface="+mn-lt"/>
                        </a:rPr>
                        <a:t>;</a:t>
                      </a:r>
                    </a:p>
                    <a:p>
                      <a:r>
                        <a:rPr lang="en-CA" sz="2400" dirty="0">
                          <a:effectLst/>
                          <a:latin typeface="+mn-lt"/>
                        </a:rPr>
                        <a:t>return </a:t>
                      </a:r>
                      <a:r>
                        <a:rPr lang="en-CA" sz="2400" dirty="0" err="1">
                          <a:effectLst/>
                          <a:latin typeface="+mn-lt"/>
                        </a:rPr>
                        <a:t>i</a:t>
                      </a:r>
                      <a:r>
                        <a:rPr lang="en-CA" sz="2400" dirty="0">
                          <a:effectLst/>
                          <a:latin typeface="+mn-l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3" name="Title 1">
            <a:extLst>
              <a:ext uri="{FF2B5EF4-FFF2-40B4-BE49-F238E27FC236}">
                <a16:creationId xmlns:a16="http://schemas.microsoft.com/office/drawing/2014/main" id="{32FD146F-F5E5-2237-3BAA-53F521BB9AAF}"/>
              </a:ext>
            </a:extLst>
          </p:cNvPr>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334780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92350"/>
            <a:ext cx="4876799" cy="5494250"/>
          </a:xfrm>
        </p:spPr>
        <p:txBody>
          <a:bodyPr anchor="t">
            <a:noAutofit/>
          </a:bodyPr>
          <a:lstStyle/>
          <a:p>
            <a:pPr algn="l">
              <a:lnSpc>
                <a:spcPct val="90000"/>
              </a:lnSpc>
            </a:pPr>
            <a:r>
              <a:rPr lang="en-CA" sz="3200" dirty="0">
                <a:latin typeface="Times New Roman" panose="02020603050405020304" pitchFamily="18" charset="0"/>
                <a:cs typeface="Times New Roman" panose="02020603050405020304" pitchFamily="18" charset="0"/>
              </a:rPr>
              <a:t>The assembly code example returns the TCNT1 value in the r17:r16 register pair.</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The following code examples show how to do an atomic write of the TCNT1 Register contents.</a:t>
            </a: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Writing any of the OCR1A/B or ICR1 Registers can be done by using the same principle </a:t>
            </a:r>
            <a:br>
              <a:rPr lang="en-CA" sz="3200" dirty="0">
                <a:latin typeface="Times New Roman" panose="02020603050405020304" pitchFamily="18" charset="0"/>
                <a:cs typeface="Times New Roman" panose="02020603050405020304" pitchFamily="18" charset="0"/>
              </a:rPr>
            </a:br>
            <a:endParaRPr lang="en-CA" sz="32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21891137"/>
              </p:ext>
            </p:extLst>
          </p:nvPr>
        </p:nvGraphicFramePr>
        <p:xfrm>
          <a:off x="5231925" y="1676400"/>
          <a:ext cx="4876800" cy="5823185"/>
        </p:xfrm>
        <a:graphic>
          <a:graphicData uri="http://schemas.openxmlformats.org/drawingml/2006/table">
            <a:tbl>
              <a:tblPr/>
              <a:tblGrid>
                <a:gridCol w="4876800">
                  <a:extLst>
                    <a:ext uri="{9D8B030D-6E8A-4147-A177-3AD203B41FA5}">
                      <a16:colId xmlns:a16="http://schemas.microsoft.com/office/drawing/2014/main" val="1674085445"/>
                    </a:ext>
                  </a:extLst>
                </a:gridCol>
              </a:tblGrid>
              <a:tr h="603417">
                <a:tc>
                  <a:txBody>
                    <a:bodyPr/>
                    <a:lstStyle/>
                    <a:p>
                      <a:r>
                        <a:rPr lang="en-CA" sz="2400" b="0" i="0" dirty="0">
                          <a:solidFill>
                            <a:srgbClr val="00B050"/>
                          </a:solidFill>
                          <a:effectLst/>
                          <a:latin typeface="+mn-lt"/>
                        </a:rPr>
                        <a:t>Assembly Code Example</a:t>
                      </a:r>
                      <a:endParaRPr lang="en-CA" sz="24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5219768">
                <a:tc>
                  <a:txBody>
                    <a:bodyPr/>
                    <a:lstStyle/>
                    <a:p>
                      <a:r>
                        <a:rPr lang="en-CA" sz="2400" dirty="0">
                          <a:effectLst/>
                        </a:rPr>
                        <a:t>TIM16_ReadTCNT1:</a:t>
                      </a:r>
                    </a:p>
                    <a:p>
                      <a:r>
                        <a:rPr lang="en-CA" sz="2400" dirty="0">
                          <a:effectLst/>
                        </a:rPr>
                        <a:t>; Save global interrupt flag</a:t>
                      </a:r>
                    </a:p>
                    <a:p>
                      <a:r>
                        <a:rPr lang="en-CA" sz="2400" dirty="0">
                          <a:effectLst/>
                        </a:rPr>
                        <a:t>in r18,SREG</a:t>
                      </a:r>
                    </a:p>
                    <a:p>
                      <a:r>
                        <a:rPr lang="en-CA" sz="2400" dirty="0">
                          <a:effectLst/>
                        </a:rPr>
                        <a:t>; Disable interrupts</a:t>
                      </a:r>
                    </a:p>
                    <a:p>
                      <a:r>
                        <a:rPr lang="en-CA" sz="2400" dirty="0">
                          <a:effectLst/>
                        </a:rPr>
                        <a:t>cli</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 Restore global interrupt flag</a:t>
                      </a:r>
                    </a:p>
                    <a:p>
                      <a:r>
                        <a:rPr lang="en-CA" sz="2400" dirty="0">
                          <a:effectLst/>
                        </a:rPr>
                        <a:t>out SREG,r18</a:t>
                      </a:r>
                    </a:p>
                    <a:p>
                      <a:r>
                        <a:rPr lang="en-CA" sz="2400" dirty="0">
                          <a:effectLst/>
                        </a:rPr>
                        <a:t>ret</a:t>
                      </a:r>
                    </a:p>
                  </a:txBody>
                  <a:tcPr marL="109728" marR="109728" marT="54864" marB="54864">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276834184"/>
              </p:ext>
            </p:extLst>
          </p:nvPr>
        </p:nvGraphicFramePr>
        <p:xfrm>
          <a:off x="10311451" y="1676400"/>
          <a:ext cx="5848501" cy="5823185"/>
        </p:xfrm>
        <a:graphic>
          <a:graphicData uri="http://schemas.openxmlformats.org/drawingml/2006/table">
            <a:tbl>
              <a:tblPr/>
              <a:tblGrid>
                <a:gridCol w="5848501">
                  <a:extLst>
                    <a:ext uri="{9D8B030D-6E8A-4147-A177-3AD203B41FA5}">
                      <a16:colId xmlns:a16="http://schemas.microsoft.com/office/drawing/2014/main" val="828721743"/>
                    </a:ext>
                  </a:extLst>
                </a:gridCol>
              </a:tblGrid>
              <a:tr h="592817">
                <a:tc>
                  <a:txBody>
                    <a:bodyPr/>
                    <a:lstStyle/>
                    <a:p>
                      <a:r>
                        <a:rPr lang="en-CA" sz="2400" b="0" i="0" dirty="0">
                          <a:solidFill>
                            <a:srgbClr val="0000FF"/>
                          </a:solidFill>
                          <a:effectLst/>
                          <a:latin typeface="Arial" panose="020B0604020202020204" pitchFamily="34" charset="0"/>
                          <a:cs typeface="Arial" panose="020B0604020202020204" pitchFamily="34" charset="0"/>
                        </a:rPr>
                        <a:t>C Code Example</a:t>
                      </a:r>
                      <a:endParaRPr lang="en-CA" sz="24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5230368">
                <a:tc>
                  <a:txBody>
                    <a:bodyPr/>
                    <a:lstStyle/>
                    <a:p>
                      <a:r>
                        <a:rPr lang="en-CA" sz="2400" dirty="0">
                          <a:effectLst/>
                          <a:latin typeface="+mn-lt"/>
                        </a:rPr>
                        <a:t>unsigned </a:t>
                      </a:r>
                      <a:r>
                        <a:rPr lang="en-CA" sz="2400" dirty="0" err="1">
                          <a:effectLst/>
                          <a:latin typeface="+mn-lt"/>
                        </a:rPr>
                        <a:t>int</a:t>
                      </a:r>
                      <a:r>
                        <a:rPr lang="en-CA" sz="2400" dirty="0">
                          <a:effectLst/>
                          <a:latin typeface="+mn-lt"/>
                        </a:rPr>
                        <a:t> TIM16_ReadTCNT1( void )</a:t>
                      </a:r>
                    </a:p>
                    <a:p>
                      <a:r>
                        <a:rPr lang="en-CA" sz="2400" dirty="0">
                          <a:effectLst/>
                          <a:latin typeface="+mn-lt"/>
                        </a:rPr>
                        <a:t>{</a:t>
                      </a:r>
                    </a:p>
                    <a:p>
                      <a:r>
                        <a:rPr lang="en-CA" sz="2400" dirty="0">
                          <a:effectLst/>
                          <a:latin typeface="+mn-lt"/>
                        </a:rPr>
                        <a:t>unsigned char </a:t>
                      </a:r>
                      <a:r>
                        <a:rPr lang="en-CA" sz="2400" dirty="0" err="1">
                          <a:effectLst/>
                          <a:latin typeface="+mn-lt"/>
                        </a:rPr>
                        <a:t>sreg</a:t>
                      </a:r>
                      <a:r>
                        <a:rPr lang="en-CA" sz="2400" dirty="0">
                          <a:effectLst/>
                          <a:latin typeface="+mn-lt"/>
                        </a:rPr>
                        <a:t>;</a:t>
                      </a:r>
                    </a:p>
                    <a:p>
                      <a:r>
                        <a:rPr lang="en-CA" sz="2400" dirty="0">
                          <a:effectLst/>
                          <a:latin typeface="+mn-lt"/>
                        </a:rPr>
                        <a:t>unsigned </a:t>
                      </a:r>
                      <a:r>
                        <a:rPr lang="en-CA" sz="2400" dirty="0" err="1">
                          <a:effectLst/>
                          <a:latin typeface="+mn-lt"/>
                        </a:rPr>
                        <a:t>int</a:t>
                      </a:r>
                      <a:r>
                        <a:rPr lang="en-CA" sz="2400" dirty="0">
                          <a:effectLst/>
                          <a:latin typeface="+mn-lt"/>
                        </a:rPr>
                        <a:t> </a:t>
                      </a:r>
                      <a:r>
                        <a:rPr lang="en-CA" sz="2400" dirty="0" err="1">
                          <a:effectLst/>
                          <a:latin typeface="+mn-lt"/>
                        </a:rPr>
                        <a:t>i</a:t>
                      </a:r>
                      <a:r>
                        <a:rPr lang="en-CA" sz="2400" dirty="0">
                          <a:effectLst/>
                          <a:latin typeface="+mn-lt"/>
                        </a:rPr>
                        <a:t>;</a:t>
                      </a:r>
                    </a:p>
                    <a:p>
                      <a:r>
                        <a:rPr lang="en-CA" sz="2400" dirty="0">
                          <a:effectLst/>
                          <a:latin typeface="+mn-lt"/>
                        </a:rPr>
                        <a:t>/* Save global interrupt flag */</a:t>
                      </a:r>
                    </a:p>
                    <a:p>
                      <a:r>
                        <a:rPr lang="en-CA" sz="2400" dirty="0" err="1">
                          <a:effectLst/>
                          <a:latin typeface="+mn-lt"/>
                        </a:rPr>
                        <a:t>sreg</a:t>
                      </a:r>
                      <a:r>
                        <a:rPr lang="en-CA" sz="2400" dirty="0">
                          <a:effectLst/>
                          <a:latin typeface="+mn-lt"/>
                        </a:rPr>
                        <a:t> = SREG;</a:t>
                      </a:r>
                    </a:p>
                    <a:p>
                      <a:r>
                        <a:rPr lang="en-CA" sz="2400" dirty="0">
                          <a:effectLst/>
                          <a:latin typeface="+mn-lt"/>
                        </a:rPr>
                        <a:t>/* Disable interrupts */</a:t>
                      </a:r>
                    </a:p>
                    <a:p>
                      <a:r>
                        <a:rPr lang="en-CA" sz="2400" dirty="0">
                          <a:effectLst/>
                          <a:latin typeface="+mn-lt"/>
                        </a:rPr>
                        <a:t>_CLI();</a:t>
                      </a:r>
                    </a:p>
                    <a:p>
                      <a:r>
                        <a:rPr lang="en-CA" sz="2400" dirty="0">
                          <a:effectLst/>
                          <a:latin typeface="+mn-lt"/>
                        </a:rPr>
                        <a:t>/* Read TCNT1 into </a:t>
                      </a:r>
                      <a:r>
                        <a:rPr lang="en-CA" sz="2400" dirty="0" err="1">
                          <a:effectLst/>
                          <a:latin typeface="+mn-lt"/>
                        </a:rPr>
                        <a:t>i</a:t>
                      </a:r>
                      <a:r>
                        <a:rPr lang="en-CA" sz="2400" dirty="0">
                          <a:effectLst/>
                          <a:latin typeface="+mn-lt"/>
                        </a:rPr>
                        <a:t> */</a:t>
                      </a:r>
                    </a:p>
                    <a:p>
                      <a:r>
                        <a:rPr lang="en-CA" sz="2400" dirty="0" err="1">
                          <a:effectLst/>
                          <a:latin typeface="+mn-lt"/>
                        </a:rPr>
                        <a:t>i</a:t>
                      </a:r>
                      <a:r>
                        <a:rPr lang="en-CA" sz="2400" dirty="0">
                          <a:effectLst/>
                          <a:latin typeface="+mn-lt"/>
                        </a:rPr>
                        <a:t> = TCNT1;</a:t>
                      </a:r>
                    </a:p>
                    <a:p>
                      <a:r>
                        <a:rPr lang="en-CA" sz="2400" dirty="0">
                          <a:effectLst/>
                          <a:latin typeface="+mn-lt"/>
                        </a:rPr>
                        <a:t>/* Restore global interrupt flag */</a:t>
                      </a:r>
                    </a:p>
                    <a:p>
                      <a:r>
                        <a:rPr lang="en-CA" sz="2400" dirty="0">
                          <a:effectLst/>
                          <a:latin typeface="+mn-lt"/>
                        </a:rPr>
                        <a:t>SREG = </a:t>
                      </a:r>
                      <a:r>
                        <a:rPr lang="en-CA" sz="2400" dirty="0" err="1">
                          <a:effectLst/>
                          <a:latin typeface="+mn-lt"/>
                        </a:rPr>
                        <a:t>sreg</a:t>
                      </a:r>
                      <a:r>
                        <a:rPr lang="en-CA" sz="2400" dirty="0">
                          <a:effectLst/>
                          <a:latin typeface="+mn-lt"/>
                        </a:rPr>
                        <a:t>;</a:t>
                      </a:r>
                    </a:p>
                    <a:p>
                      <a:r>
                        <a:rPr lang="en-CA" sz="2400" dirty="0">
                          <a:effectLst/>
                          <a:latin typeface="+mn-lt"/>
                        </a:rPr>
                        <a:t>return </a:t>
                      </a:r>
                      <a:r>
                        <a:rPr lang="en-CA" sz="2400" dirty="0" err="1">
                          <a:effectLst/>
                          <a:latin typeface="+mn-lt"/>
                        </a:rPr>
                        <a:t>i</a:t>
                      </a:r>
                      <a:r>
                        <a:rPr lang="en-CA" sz="2400" dirty="0">
                          <a:effectLst/>
                          <a:latin typeface="+mn-lt"/>
                        </a:rPr>
                        <a:t>;</a:t>
                      </a:r>
                    </a:p>
                    <a:p>
                      <a:r>
                        <a:rPr lang="en-CA" sz="2400" dirty="0">
                          <a:effectLst/>
                          <a:latin typeface="+mn-l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187634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3566160" y="381000"/>
            <a:ext cx="9326880" cy="1082040"/>
          </a:xfrm>
        </p:spPr>
        <p:txBody>
          <a:bodyPr/>
          <a:lstStyle/>
          <a:p>
            <a:pPr eaLnBrk="1" hangingPunct="1"/>
            <a:r>
              <a:rPr lang="en-US" altLang="en-US" sz="5400" dirty="0"/>
              <a:t>Outline</a:t>
            </a:r>
          </a:p>
        </p:txBody>
      </p:sp>
      <p:sp>
        <p:nvSpPr>
          <p:cNvPr id="6149" name="Rectangle 3"/>
          <p:cNvSpPr>
            <a:spLocks noGrp="1" noChangeArrowheads="1"/>
          </p:cNvSpPr>
          <p:nvPr>
            <p:ph type="body" idx="4294967295"/>
          </p:nvPr>
        </p:nvSpPr>
        <p:spPr>
          <a:xfrm>
            <a:off x="1143000" y="1828800"/>
            <a:ext cx="13639800" cy="5486400"/>
          </a:xfrm>
        </p:spPr>
        <p:txBody>
          <a:bodyPr/>
          <a:lstStyle/>
          <a:p>
            <a:pPr eaLnBrk="1" hangingPunct="1">
              <a:spcBef>
                <a:spcPts val="1200"/>
              </a:spcBef>
            </a:pPr>
            <a:r>
              <a:rPr lang="en-US" altLang="en-US" sz="4400" dirty="0"/>
              <a:t>Arduino AVR Architecture</a:t>
            </a:r>
          </a:p>
          <a:p>
            <a:pPr eaLnBrk="1" hangingPunct="1">
              <a:spcBef>
                <a:spcPts val="1200"/>
              </a:spcBef>
            </a:pPr>
            <a:r>
              <a:rPr lang="en-US" altLang="en-US" sz="4400" dirty="0"/>
              <a:t>Assembly Language Programming</a:t>
            </a:r>
          </a:p>
          <a:p>
            <a:pPr eaLnBrk="1" hangingPunct="1">
              <a:spcBef>
                <a:spcPts val="1200"/>
              </a:spcBef>
            </a:pPr>
            <a:r>
              <a:rPr lang="en-US" altLang="en-US" sz="4400" dirty="0"/>
              <a:t>Examples of Assembly Programming</a:t>
            </a:r>
          </a:p>
          <a:p>
            <a:pPr eaLnBrk="1" hangingPunct="1">
              <a:spcBef>
                <a:spcPts val="1200"/>
              </a:spcBef>
            </a:pPr>
            <a:r>
              <a:rPr lang="en-US" altLang="en-US" sz="4400" dirty="0"/>
              <a:t>Flow Chart Drawing and Algorithm Development</a:t>
            </a:r>
          </a:p>
          <a:p>
            <a:pPr eaLnBrk="1" hangingPunct="1">
              <a:spcBef>
                <a:spcPts val="1200"/>
              </a:spcBef>
              <a:buFont typeface="Wingdings" panose="05000000000000000000" pitchFamily="2" charset="2"/>
              <a:buNone/>
            </a:pPr>
            <a:endParaRPr lang="en-US" altLang="en-US" sz="4400" dirty="0"/>
          </a:p>
        </p:txBody>
      </p:sp>
    </p:spTree>
    <p:extLst>
      <p:ext uri="{BB962C8B-B14F-4D97-AF65-F5344CB8AC3E}">
        <p14:creationId xmlns:p14="http://schemas.microsoft.com/office/powerpoint/2010/main" val="417709226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08435"/>
            <a:ext cx="5257801" cy="2992165"/>
          </a:xfrm>
        </p:spPr>
        <p:txBody>
          <a:bodyPr anchor="t">
            <a:noAutofit/>
          </a:bodyPr>
          <a:lstStyle/>
          <a:p>
            <a:pPr algn="l"/>
            <a:r>
              <a:rPr lang="en-CA" sz="3600" dirty="0">
                <a:latin typeface="Times New Roman" panose="02020603050405020304" pitchFamily="18" charset="0"/>
                <a:cs typeface="Times New Roman" panose="02020603050405020304" pitchFamily="18" charset="0"/>
              </a:rPr>
              <a:t>The assembly code example requires that the r17:r16 register pair contains the value to be written to TCNT1.</a:t>
            </a:r>
          </a:p>
        </p:txBody>
      </p:sp>
      <p:graphicFrame>
        <p:nvGraphicFramePr>
          <p:cNvPr id="5" name="Table 4"/>
          <p:cNvGraphicFramePr>
            <a:graphicFrameLocks noGrp="1"/>
          </p:cNvGraphicFramePr>
          <p:nvPr>
            <p:extLst>
              <p:ext uri="{D42A27DB-BD31-4B8C-83A1-F6EECF244321}">
                <p14:modId xmlns:p14="http://schemas.microsoft.com/office/powerpoint/2010/main" val="2003551662"/>
              </p:ext>
            </p:extLst>
          </p:nvPr>
        </p:nvGraphicFramePr>
        <p:xfrm>
          <a:off x="5562600" y="1828800"/>
          <a:ext cx="4572000" cy="5212080"/>
        </p:xfrm>
        <a:graphic>
          <a:graphicData uri="http://schemas.openxmlformats.org/drawingml/2006/table">
            <a:tbl>
              <a:tblPr/>
              <a:tblGrid>
                <a:gridCol w="4572000">
                  <a:extLst>
                    <a:ext uri="{9D8B030D-6E8A-4147-A177-3AD203B41FA5}">
                      <a16:colId xmlns:a16="http://schemas.microsoft.com/office/drawing/2014/main" val="1674085445"/>
                    </a:ext>
                  </a:extLst>
                </a:gridCol>
              </a:tblGrid>
              <a:tr h="563467">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4648613">
                <a:tc>
                  <a:txBody>
                    <a:bodyPr/>
                    <a:lstStyle/>
                    <a:p>
                      <a:r>
                        <a:rPr lang="en-CA" sz="2400" dirty="0">
                          <a:effectLst/>
                        </a:rPr>
                        <a:t>TIM16_WriteTCNT1:</a:t>
                      </a:r>
                    </a:p>
                    <a:p>
                      <a:r>
                        <a:rPr lang="en-CA" sz="2400" dirty="0">
                          <a:effectLst/>
                        </a:rPr>
                        <a:t>; Save global interrupt flag</a:t>
                      </a:r>
                    </a:p>
                    <a:p>
                      <a:r>
                        <a:rPr lang="en-CA" sz="2400" dirty="0">
                          <a:effectLst/>
                        </a:rPr>
                        <a:t>in r18,SREG</a:t>
                      </a:r>
                    </a:p>
                    <a:p>
                      <a:r>
                        <a:rPr lang="en-CA" sz="2400" dirty="0">
                          <a:effectLst/>
                        </a:rPr>
                        <a:t>; Disable interrupts</a:t>
                      </a:r>
                    </a:p>
                    <a:p>
                      <a:r>
                        <a:rPr lang="en-CA" sz="2400" dirty="0">
                          <a:effectLst/>
                        </a:rPr>
                        <a:t>cli</a:t>
                      </a:r>
                    </a:p>
                    <a:p>
                      <a:r>
                        <a:rPr lang="en-CA" sz="2400" dirty="0">
                          <a:effectLst/>
                        </a:rPr>
                        <a:t>; Set TCNT1 to r17:r16</a:t>
                      </a:r>
                    </a:p>
                    <a:p>
                      <a:r>
                        <a:rPr lang="en-CA" sz="2400" dirty="0">
                          <a:effectLst/>
                        </a:rPr>
                        <a:t>out TCNT1H,r17</a:t>
                      </a:r>
                    </a:p>
                    <a:p>
                      <a:r>
                        <a:rPr lang="en-CA" sz="2400" dirty="0">
                          <a:effectLst/>
                        </a:rPr>
                        <a:t>out TCNT1L,r16</a:t>
                      </a:r>
                    </a:p>
                    <a:p>
                      <a:r>
                        <a:rPr lang="en-CA" sz="2400" dirty="0">
                          <a:effectLst/>
                        </a:rPr>
                        <a:t>; Restore global interrupt flag</a:t>
                      </a:r>
                    </a:p>
                    <a:p>
                      <a:r>
                        <a:rPr lang="en-CA" sz="2400" dirty="0">
                          <a:effectLst/>
                        </a:rPr>
                        <a:t>out SREG,r18</a:t>
                      </a:r>
                    </a:p>
                    <a:p>
                      <a:r>
                        <a:rPr lang="en-CA" sz="2400" dirty="0">
                          <a:effectLst/>
                        </a:rPr>
                        <a:t>ret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63975454"/>
              </p:ext>
            </p:extLst>
          </p:nvPr>
        </p:nvGraphicFramePr>
        <p:xfrm>
          <a:off x="10287000" y="1828800"/>
          <a:ext cx="5848501" cy="5457425"/>
        </p:xfrm>
        <a:graphic>
          <a:graphicData uri="http://schemas.openxmlformats.org/drawingml/2006/table">
            <a:tbl>
              <a:tblPr/>
              <a:tblGrid>
                <a:gridCol w="5848501">
                  <a:extLst>
                    <a:ext uri="{9D8B030D-6E8A-4147-A177-3AD203B41FA5}">
                      <a16:colId xmlns:a16="http://schemas.microsoft.com/office/drawing/2014/main" val="828721743"/>
                    </a:ext>
                  </a:extLst>
                </a:gridCol>
              </a:tblGrid>
              <a:tr h="592817">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4864608">
                <a:tc>
                  <a:txBody>
                    <a:bodyPr/>
                    <a:lstStyle/>
                    <a:p>
                      <a:r>
                        <a:rPr lang="en-CA" sz="2400" dirty="0">
                          <a:effectLst/>
                          <a:latin typeface="+mn-lt"/>
                        </a:rPr>
                        <a:t>void TIM16_WriteTCNT1( unsigned </a:t>
                      </a:r>
                      <a:r>
                        <a:rPr lang="en-CA" sz="2400" dirty="0" err="1">
                          <a:effectLst/>
                          <a:latin typeface="+mn-lt"/>
                        </a:rPr>
                        <a:t>int</a:t>
                      </a:r>
                      <a:r>
                        <a:rPr lang="en-CA" sz="2400" dirty="0">
                          <a:effectLst/>
                          <a:latin typeface="+mn-lt"/>
                        </a:rPr>
                        <a:t> </a:t>
                      </a:r>
                      <a:r>
                        <a:rPr lang="en-CA" sz="2400" dirty="0" err="1">
                          <a:effectLst/>
                          <a:latin typeface="+mn-lt"/>
                        </a:rPr>
                        <a:t>i</a:t>
                      </a:r>
                      <a:r>
                        <a:rPr lang="en-CA" sz="2400" dirty="0">
                          <a:effectLst/>
                          <a:latin typeface="+mn-lt"/>
                        </a:rPr>
                        <a:t> )</a:t>
                      </a:r>
                    </a:p>
                    <a:p>
                      <a:r>
                        <a:rPr lang="en-CA" sz="2400" dirty="0">
                          <a:effectLst/>
                          <a:latin typeface="+mn-lt"/>
                        </a:rPr>
                        <a:t>{</a:t>
                      </a:r>
                    </a:p>
                    <a:p>
                      <a:r>
                        <a:rPr lang="en-CA" sz="2400" dirty="0">
                          <a:effectLst/>
                          <a:latin typeface="+mn-lt"/>
                        </a:rPr>
                        <a:t>unsigned char </a:t>
                      </a:r>
                      <a:r>
                        <a:rPr lang="en-CA" sz="2400" dirty="0" err="1">
                          <a:effectLst/>
                          <a:latin typeface="+mn-lt"/>
                        </a:rPr>
                        <a:t>sreg</a:t>
                      </a:r>
                      <a:r>
                        <a:rPr lang="en-CA" sz="2400" dirty="0">
                          <a:effectLst/>
                          <a:latin typeface="+mn-lt"/>
                        </a:rPr>
                        <a:t>;</a:t>
                      </a:r>
                    </a:p>
                    <a:p>
                      <a:r>
                        <a:rPr lang="en-CA" sz="2400" dirty="0">
                          <a:effectLst/>
                          <a:latin typeface="+mn-lt"/>
                        </a:rPr>
                        <a:t>unsigned </a:t>
                      </a:r>
                      <a:r>
                        <a:rPr lang="en-CA" sz="2400" dirty="0" err="1">
                          <a:effectLst/>
                          <a:latin typeface="+mn-lt"/>
                        </a:rPr>
                        <a:t>int</a:t>
                      </a:r>
                      <a:r>
                        <a:rPr lang="en-CA" sz="2400" dirty="0">
                          <a:effectLst/>
                          <a:latin typeface="+mn-lt"/>
                        </a:rPr>
                        <a:t> </a:t>
                      </a:r>
                      <a:r>
                        <a:rPr lang="en-CA" sz="2400" dirty="0" err="1">
                          <a:effectLst/>
                          <a:latin typeface="+mn-lt"/>
                        </a:rPr>
                        <a:t>i</a:t>
                      </a:r>
                      <a:r>
                        <a:rPr lang="en-CA" sz="2400" dirty="0">
                          <a:effectLst/>
                          <a:latin typeface="+mn-lt"/>
                        </a:rPr>
                        <a:t>;</a:t>
                      </a:r>
                    </a:p>
                    <a:p>
                      <a:r>
                        <a:rPr lang="en-CA" sz="2400" dirty="0">
                          <a:effectLst/>
                          <a:latin typeface="+mn-lt"/>
                        </a:rPr>
                        <a:t>/* Save global interrupt flag */</a:t>
                      </a:r>
                    </a:p>
                    <a:p>
                      <a:r>
                        <a:rPr lang="en-CA" sz="2400" dirty="0" err="1">
                          <a:effectLst/>
                          <a:latin typeface="+mn-lt"/>
                        </a:rPr>
                        <a:t>sreg</a:t>
                      </a:r>
                      <a:r>
                        <a:rPr lang="en-CA" sz="2400" dirty="0">
                          <a:effectLst/>
                          <a:latin typeface="+mn-lt"/>
                        </a:rPr>
                        <a:t> = SREG;</a:t>
                      </a:r>
                    </a:p>
                    <a:p>
                      <a:r>
                        <a:rPr lang="en-CA" sz="2400" dirty="0">
                          <a:effectLst/>
                          <a:latin typeface="+mn-lt"/>
                        </a:rPr>
                        <a:t>/* Disable interrupts */</a:t>
                      </a:r>
                    </a:p>
                    <a:p>
                      <a:r>
                        <a:rPr lang="en-CA" sz="2400" dirty="0">
                          <a:effectLst/>
                          <a:latin typeface="+mn-lt"/>
                        </a:rPr>
                        <a:t>_CLI();</a:t>
                      </a:r>
                    </a:p>
                    <a:p>
                      <a:r>
                        <a:rPr lang="en-CA" sz="2400" dirty="0">
                          <a:effectLst/>
                          <a:latin typeface="+mn-lt"/>
                        </a:rPr>
                        <a:t>/* Set TCNT1 to </a:t>
                      </a:r>
                      <a:r>
                        <a:rPr lang="en-CA" sz="2400" dirty="0" err="1">
                          <a:effectLst/>
                          <a:latin typeface="+mn-lt"/>
                        </a:rPr>
                        <a:t>i</a:t>
                      </a:r>
                      <a:r>
                        <a:rPr lang="en-CA" sz="2400" dirty="0">
                          <a:effectLst/>
                          <a:latin typeface="+mn-lt"/>
                        </a:rPr>
                        <a:t> */</a:t>
                      </a:r>
                    </a:p>
                    <a:p>
                      <a:r>
                        <a:rPr lang="en-CA" sz="2400" dirty="0">
                          <a:effectLst/>
                          <a:latin typeface="+mn-lt"/>
                        </a:rPr>
                        <a:t>TCNT1 = </a:t>
                      </a:r>
                      <a:r>
                        <a:rPr lang="en-CA" sz="2400" dirty="0" err="1">
                          <a:effectLst/>
                          <a:latin typeface="+mn-lt"/>
                        </a:rPr>
                        <a:t>i</a:t>
                      </a:r>
                      <a:r>
                        <a:rPr lang="en-CA" sz="2400" dirty="0">
                          <a:effectLst/>
                          <a:latin typeface="+mn-lt"/>
                        </a:rPr>
                        <a:t>;</a:t>
                      </a:r>
                    </a:p>
                    <a:p>
                      <a:r>
                        <a:rPr lang="en-CA" sz="2400" dirty="0">
                          <a:effectLst/>
                          <a:latin typeface="+mn-lt"/>
                        </a:rPr>
                        <a:t>/* Restore global interrupt flag */</a:t>
                      </a:r>
                    </a:p>
                    <a:p>
                      <a:r>
                        <a:rPr lang="en-CA" sz="2400" dirty="0">
                          <a:effectLst/>
                          <a:latin typeface="+mn-lt"/>
                        </a:rPr>
                        <a:t>SREG = </a:t>
                      </a:r>
                      <a:r>
                        <a:rPr lang="en-CA" sz="2400" dirty="0" err="1">
                          <a:effectLst/>
                          <a:latin typeface="+mn-lt"/>
                        </a:rPr>
                        <a:t>sreg</a:t>
                      </a:r>
                      <a:r>
                        <a:rPr lang="en-CA" sz="2400" dirty="0">
                          <a:effectLst/>
                          <a:latin typeface="+mn-lt"/>
                        </a:rPr>
                        <a:t>;</a:t>
                      </a:r>
                    </a:p>
                    <a:p>
                      <a:r>
                        <a:rPr lang="en-CA" sz="2400" dirty="0">
                          <a:effectLst/>
                          <a:latin typeface="+mn-l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2194970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2"/>
          <p:cNvSpPr>
            <a:spLocks noGrp="1"/>
          </p:cNvSpPr>
          <p:nvPr>
            <p:ph type="title"/>
          </p:nvPr>
        </p:nvSpPr>
        <p:spPr>
          <a:xfrm>
            <a:off x="1235075" y="457200"/>
            <a:ext cx="13989050" cy="823912"/>
          </a:xfrm>
        </p:spPr>
        <p:txBody>
          <a:bodyPr/>
          <a:lstStyle/>
          <a:p>
            <a:r>
              <a:rPr lang="en-CA" dirty="0"/>
              <a:t>Difference Between Assembly and C</a:t>
            </a:r>
            <a:endParaRPr lang="en-US" dirty="0"/>
          </a:p>
        </p:txBody>
      </p:sp>
      <p:pic>
        <p:nvPicPr>
          <p:cNvPr id="11" name="Picture 10"/>
          <p:cNvPicPr>
            <a:picLocks noChangeAspect="1"/>
          </p:cNvPicPr>
          <p:nvPr/>
        </p:nvPicPr>
        <p:blipFill rotWithShape="1">
          <a:blip r:embed="rId2"/>
          <a:srcRect l="1205" t="4221" r="1192" b="1863"/>
          <a:stretch/>
        </p:blipFill>
        <p:spPr>
          <a:xfrm>
            <a:off x="2712378" y="1574800"/>
            <a:ext cx="11003622" cy="6045200"/>
          </a:xfrm>
          <a:prstGeom prst="rect">
            <a:avLst/>
          </a:prstGeom>
        </p:spPr>
      </p:pic>
    </p:spTree>
    <p:extLst>
      <p:ext uri="{BB962C8B-B14F-4D97-AF65-F5344CB8AC3E}">
        <p14:creationId xmlns:p14="http://schemas.microsoft.com/office/powerpoint/2010/main" val="298968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2"/>
          <p:cNvSpPr>
            <a:spLocks noGrp="1"/>
          </p:cNvSpPr>
          <p:nvPr>
            <p:ph type="title"/>
          </p:nvPr>
        </p:nvSpPr>
        <p:spPr>
          <a:xfrm>
            <a:off x="1235075" y="457200"/>
            <a:ext cx="13989050" cy="823912"/>
          </a:xfrm>
        </p:spPr>
        <p:txBody>
          <a:bodyPr/>
          <a:lstStyle/>
          <a:p>
            <a:r>
              <a:rPr lang="en-CA" dirty="0"/>
              <a:t>Difference Between Assembly and C</a:t>
            </a:r>
            <a:endParaRPr lang="en-US" dirty="0"/>
          </a:p>
        </p:txBody>
      </p:sp>
      <p:pic>
        <p:nvPicPr>
          <p:cNvPr id="5" name="Picture 4"/>
          <p:cNvPicPr>
            <a:picLocks noChangeAspect="1"/>
          </p:cNvPicPr>
          <p:nvPr/>
        </p:nvPicPr>
        <p:blipFill rotWithShape="1">
          <a:blip r:embed="rId2"/>
          <a:srcRect l="1892" r="1338" b="1170"/>
          <a:stretch/>
        </p:blipFill>
        <p:spPr>
          <a:xfrm>
            <a:off x="2209800" y="1503501"/>
            <a:ext cx="11848732" cy="6192699"/>
          </a:xfrm>
          <a:prstGeom prst="rect">
            <a:avLst/>
          </a:prstGeom>
        </p:spPr>
      </p:pic>
    </p:spTree>
    <p:extLst>
      <p:ext uri="{BB962C8B-B14F-4D97-AF65-F5344CB8AC3E}">
        <p14:creationId xmlns:p14="http://schemas.microsoft.com/office/powerpoint/2010/main" val="255744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15925800" cy="6019800"/>
          </a:xfrm>
        </p:spPr>
        <p:txBody>
          <a:bodyPr anchor="t">
            <a:noAutofit/>
          </a:bodyPr>
          <a:lstStyle/>
          <a:p>
            <a:pPr algn="l"/>
            <a:r>
              <a:rPr lang="en-US" sz="3000" dirty="0">
                <a:latin typeface="Times New Roman" panose="02020603050405020304" pitchFamily="18" charset="0"/>
                <a:cs typeface="Times New Roman" panose="02020603050405020304" pitchFamily="18" charset="0"/>
              </a:rPr>
              <a:t>The first design of flowchart goes back to 1945 which was designed by John Von Neumann. Unlike an algorithm, Flowchart uses different symbols to design a solution to a problem. It is another commonly used programming tool. By looking at a Flowchart, one can understand the operations and sequence of operations performed in a system.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 flowchart is often considered a blueprint of a design used for solving a specific problem.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A flowchart is a diagrammatic representation of an algorithm. Flowcharts are very helpful in writing programs and explaining programs to others.</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Though, flowcharts are useful in efficient coding, debugging, and analysis of a program, drawing flowcharts for very complicated in case of complex programs is often ignored.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Flowcharts use special shapes to represent different types of actions or steps in a process. Lines and arrows show the sequence of the steps and the relationships among them. These are known as flowchart symbols. So, flowchart symbols are specific shapes used to create a visual representation of a program.</a:t>
            </a:r>
            <a:endParaRPr lang="en-CA" sz="30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Flowchart</a:t>
            </a:r>
          </a:p>
        </p:txBody>
      </p:sp>
    </p:spTree>
    <p:extLst>
      <p:ext uri="{BB962C8B-B14F-4D97-AF65-F5344CB8AC3E}">
        <p14:creationId xmlns:p14="http://schemas.microsoft.com/office/powerpoint/2010/main" val="2747000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15544800" cy="4648200"/>
          </a:xfrm>
        </p:spPr>
        <p:txBody>
          <a:bodyPr anchor="t">
            <a:noAutofit/>
          </a:bodyPr>
          <a:lstStyle/>
          <a:p>
            <a:pPr algn="l"/>
            <a:r>
              <a:rPr lang="en-US" sz="3600" dirty="0">
                <a:latin typeface="Times New Roman" panose="02020603050405020304" pitchFamily="18" charset="0"/>
                <a:cs typeface="Times New Roman" panose="02020603050405020304" pitchFamily="18" charset="0"/>
              </a:rPr>
              <a:t>1. A flowchart is an excellent way of communicating the logic of a program.</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2. Easy and efficient to analyze the problem using a flowchart.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3. During the program development cycle, the flowchart plays the role of a blueprint, which makes the program development process easier.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4. After the successful development of a program, it needs continuous timely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maintenance during the course of its operation. The flowchart makes a program or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system maintenance easier.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5. It is easy to convert the flowchart into any programming language code.</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Advantages of Flowchart</a:t>
            </a:r>
          </a:p>
        </p:txBody>
      </p:sp>
    </p:spTree>
    <p:extLst>
      <p:ext uri="{BB962C8B-B14F-4D97-AF65-F5344CB8AC3E}">
        <p14:creationId xmlns:p14="http://schemas.microsoft.com/office/powerpoint/2010/main" val="2291263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mathematical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143000" y="2428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4" name="Table 4">
            <a:extLst>
              <a:ext uri="{FF2B5EF4-FFF2-40B4-BE49-F238E27FC236}">
                <a16:creationId xmlns:a16="http://schemas.microsoft.com/office/drawing/2014/main" id="{9419D884-7121-BF49-FB87-D17A416A14F9}"/>
              </a:ext>
            </a:extLst>
          </p:cNvPr>
          <p:cNvGraphicFramePr>
            <a:graphicFrameLocks noGrp="1"/>
          </p:cNvGraphicFramePr>
          <p:nvPr>
            <p:extLst>
              <p:ext uri="{D42A27DB-BD31-4B8C-83A1-F6EECF244321}">
                <p14:modId xmlns:p14="http://schemas.microsoft.com/office/powerpoint/2010/main" val="4167276270"/>
              </p:ext>
            </p:extLst>
          </p:nvPr>
        </p:nvGraphicFramePr>
        <p:xfrm>
          <a:off x="453050" y="2667000"/>
          <a:ext cx="15625150" cy="4541520"/>
        </p:xfrm>
        <a:graphic>
          <a:graphicData uri="http://schemas.openxmlformats.org/drawingml/2006/table">
            <a:tbl>
              <a:tblPr firstRow="1" bandRow="1">
                <a:tableStyleId>{5C22544A-7EE6-4342-B048-85BDC9FD1C3A}</a:tableStyleId>
              </a:tblPr>
              <a:tblGrid>
                <a:gridCol w="1909150">
                  <a:extLst>
                    <a:ext uri="{9D8B030D-6E8A-4147-A177-3AD203B41FA5}">
                      <a16:colId xmlns:a16="http://schemas.microsoft.com/office/drawing/2014/main" val="2141846097"/>
                    </a:ext>
                  </a:extLst>
                </a:gridCol>
                <a:gridCol w="2743200">
                  <a:extLst>
                    <a:ext uri="{9D8B030D-6E8A-4147-A177-3AD203B41FA5}">
                      <a16:colId xmlns:a16="http://schemas.microsoft.com/office/drawing/2014/main" val="2298387133"/>
                    </a:ext>
                  </a:extLst>
                </a:gridCol>
                <a:gridCol w="1905000">
                  <a:extLst>
                    <a:ext uri="{9D8B030D-6E8A-4147-A177-3AD203B41FA5}">
                      <a16:colId xmlns:a16="http://schemas.microsoft.com/office/drawing/2014/main" val="862055410"/>
                    </a:ext>
                  </a:extLst>
                </a:gridCol>
                <a:gridCol w="906780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a:t>
                      </a:r>
                    </a:p>
                  </a:txBody>
                  <a:tcPr anchor="ctr"/>
                </a:tc>
                <a:tc>
                  <a:txBody>
                    <a:bodyPr/>
                    <a:lstStyle/>
                    <a:p>
                      <a:pPr algn="ctr"/>
                      <a:r>
                        <a:rPr lang="en-US" sz="3200" dirty="0"/>
                        <a:t>Addition</a:t>
                      </a:r>
                    </a:p>
                  </a:txBody>
                  <a:tcPr anchor="ctr"/>
                </a:tc>
                <a:tc>
                  <a:txBody>
                    <a:bodyPr/>
                    <a:lstStyle/>
                    <a:p>
                      <a:pPr algn="ctr"/>
                      <a:r>
                        <a:rPr lang="en-US" sz="3200" dirty="0"/>
                        <a:t>A + B</a:t>
                      </a:r>
                    </a:p>
                  </a:txBody>
                  <a:tcPr anchor="ctr"/>
                </a:tc>
                <a:tc>
                  <a:txBody>
                    <a:bodyPr/>
                    <a:lstStyle/>
                    <a:p>
                      <a:pPr algn="ctr"/>
                      <a:r>
                        <a:rPr lang="en-US" sz="3200" dirty="0"/>
                        <a:t>Values in A and B will be added</a:t>
                      </a:r>
                    </a:p>
                  </a:txBody>
                  <a:tcPr anchor="ctr"/>
                </a:tc>
                <a:extLst>
                  <a:ext uri="{0D108BD9-81ED-4DB2-BD59-A6C34878D82A}">
                    <a16:rowId xmlns:a16="http://schemas.microsoft.com/office/drawing/2014/main" val="3586444918"/>
                  </a:ext>
                </a:extLst>
              </a:tr>
              <a:tr h="370840">
                <a:tc>
                  <a:txBody>
                    <a:bodyPr/>
                    <a:lstStyle/>
                    <a:p>
                      <a:pPr algn="ctr"/>
                      <a:r>
                        <a:rPr lang="en-US" sz="3200" dirty="0"/>
                        <a:t>-</a:t>
                      </a:r>
                    </a:p>
                  </a:txBody>
                  <a:tcPr anchor="ctr"/>
                </a:tc>
                <a:tc>
                  <a:txBody>
                    <a:bodyPr/>
                    <a:lstStyle/>
                    <a:p>
                      <a:pPr algn="ctr"/>
                      <a:r>
                        <a:rPr lang="en-US" sz="3200" dirty="0"/>
                        <a:t>Subtraction</a:t>
                      </a:r>
                    </a:p>
                  </a:txBody>
                  <a:tcPr anchor="ctr"/>
                </a:tc>
                <a:tc>
                  <a:txBody>
                    <a:bodyPr/>
                    <a:lstStyle/>
                    <a:p>
                      <a:pPr algn="ctr"/>
                      <a:r>
                        <a:rPr lang="en-US" sz="3200" dirty="0"/>
                        <a:t>A – B</a:t>
                      </a:r>
                    </a:p>
                  </a:txBody>
                  <a:tcPr anchor="ctr"/>
                </a:tc>
                <a:tc>
                  <a:txBody>
                    <a:bodyPr/>
                    <a:lstStyle/>
                    <a:p>
                      <a:pPr algn="ctr"/>
                      <a:r>
                        <a:rPr lang="en-US" sz="3200" dirty="0"/>
                        <a:t>Values of B will be subtracted from that of A</a:t>
                      </a:r>
                    </a:p>
                  </a:txBody>
                  <a:tcPr anchor="ctr"/>
                </a:tc>
                <a:extLst>
                  <a:ext uri="{0D108BD9-81ED-4DB2-BD59-A6C34878D82A}">
                    <a16:rowId xmlns:a16="http://schemas.microsoft.com/office/drawing/2014/main" val="2527144111"/>
                  </a:ext>
                </a:extLst>
              </a:tr>
              <a:tr h="370840">
                <a:tc>
                  <a:txBody>
                    <a:bodyPr/>
                    <a:lstStyle/>
                    <a:p>
                      <a:pPr algn="ctr"/>
                      <a:r>
                        <a:rPr lang="en-US" sz="3200" dirty="0"/>
                        <a:t>*</a:t>
                      </a:r>
                    </a:p>
                  </a:txBody>
                  <a:tcPr anchor="ctr"/>
                </a:tc>
                <a:tc>
                  <a:txBody>
                    <a:bodyPr/>
                    <a:lstStyle/>
                    <a:p>
                      <a:pPr algn="ctr"/>
                      <a:r>
                        <a:rPr lang="en-US" sz="3200" dirty="0"/>
                        <a:t>Multiplication</a:t>
                      </a:r>
                    </a:p>
                  </a:txBody>
                  <a:tcPr anchor="ctr"/>
                </a:tc>
                <a:tc>
                  <a:txBody>
                    <a:bodyPr/>
                    <a:lstStyle/>
                    <a:p>
                      <a:pPr algn="ctr"/>
                      <a:r>
                        <a:rPr lang="en-US" sz="3200" dirty="0"/>
                        <a:t>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B will be multiplied by that of A</a:t>
                      </a:r>
                    </a:p>
                  </a:txBody>
                  <a:tcPr anchor="ctr"/>
                </a:tc>
                <a:extLst>
                  <a:ext uri="{0D108BD9-81ED-4DB2-BD59-A6C34878D82A}">
                    <a16:rowId xmlns:a16="http://schemas.microsoft.com/office/drawing/2014/main" val="4212700526"/>
                  </a:ext>
                </a:extLst>
              </a:tr>
              <a:tr h="370840">
                <a:tc>
                  <a:txBody>
                    <a:bodyPr/>
                    <a:lstStyle/>
                    <a:p>
                      <a:pPr algn="ctr"/>
                      <a:r>
                        <a:rPr lang="en-US" sz="3200" dirty="0"/>
                        <a:t>/</a:t>
                      </a:r>
                    </a:p>
                  </a:txBody>
                  <a:tcPr anchor="ctr"/>
                </a:tc>
                <a:tc>
                  <a:txBody>
                    <a:bodyPr/>
                    <a:lstStyle/>
                    <a:p>
                      <a:pPr algn="ctr"/>
                      <a:r>
                        <a:rPr lang="en-US" sz="3200" dirty="0"/>
                        <a:t>Division</a:t>
                      </a:r>
                    </a:p>
                  </a:txBody>
                  <a:tcPr anchor="ctr"/>
                </a:tc>
                <a:tc>
                  <a:txBody>
                    <a:bodyPr/>
                    <a:lstStyle/>
                    <a:p>
                      <a:pPr algn="ctr"/>
                      <a:r>
                        <a:rPr lang="en-US" sz="3200" dirty="0"/>
                        <a:t>A/B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divided by that of B</a:t>
                      </a:r>
                    </a:p>
                  </a:txBody>
                  <a:tcPr anchor="ctr"/>
                </a:tc>
                <a:extLst>
                  <a:ext uri="{0D108BD9-81ED-4DB2-BD59-A6C34878D82A}">
                    <a16:rowId xmlns:a16="http://schemas.microsoft.com/office/drawing/2014/main" val="3800693325"/>
                  </a:ext>
                </a:extLst>
              </a:tr>
              <a:tr h="370840">
                <a:tc>
                  <a:txBody>
                    <a:bodyPr/>
                    <a:lstStyle/>
                    <a:p>
                      <a:pPr algn="ctr"/>
                      <a:r>
                        <a:rPr lang="en-US" sz="3200" dirty="0"/>
                        <a:t>^</a:t>
                      </a:r>
                    </a:p>
                  </a:txBody>
                  <a:tcPr anchor="ctr"/>
                </a:tc>
                <a:tc>
                  <a:txBody>
                    <a:bodyPr/>
                    <a:lstStyle/>
                    <a:p>
                      <a:pPr algn="ctr"/>
                      <a:r>
                        <a:rPr lang="en-US" sz="3200" dirty="0"/>
                        <a:t>Power</a:t>
                      </a:r>
                    </a:p>
                  </a:txBody>
                  <a:tcPr anchor="ctr"/>
                </a:tc>
                <a:tc>
                  <a:txBody>
                    <a:bodyPr/>
                    <a:lstStyle/>
                    <a:p>
                      <a:pPr algn="ctr"/>
                      <a:r>
                        <a:rPr lang="en-US" sz="3200" dirty="0"/>
                        <a:t>A^3</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raised by a power of 3</a:t>
                      </a:r>
                    </a:p>
                  </a:txBody>
                  <a:tcPr anchor="ctr"/>
                </a:tc>
                <a:extLst>
                  <a:ext uri="{0D108BD9-81ED-4DB2-BD59-A6C34878D82A}">
                    <a16:rowId xmlns:a16="http://schemas.microsoft.com/office/drawing/2014/main" val="2458715818"/>
                  </a:ext>
                </a:extLst>
              </a:tr>
              <a:tr h="370840">
                <a:tc>
                  <a:txBody>
                    <a:bodyPr/>
                    <a:lstStyle/>
                    <a:p>
                      <a:pPr algn="ctr"/>
                      <a:r>
                        <a:rPr lang="en-US" sz="3200" dirty="0"/>
                        <a:t>%</a:t>
                      </a:r>
                    </a:p>
                  </a:txBody>
                  <a:tcPr anchor="ctr"/>
                </a:tc>
                <a:tc>
                  <a:txBody>
                    <a:bodyPr/>
                    <a:lstStyle/>
                    <a:p>
                      <a:pPr algn="ctr"/>
                      <a:r>
                        <a:rPr lang="en-US" sz="3200" dirty="0"/>
                        <a:t>Remainder</a:t>
                      </a:r>
                    </a:p>
                  </a:txBody>
                  <a:tcPr anchor="ctr"/>
                </a:tc>
                <a:tc>
                  <a:txBody>
                    <a:bodyPr/>
                    <a:lstStyle/>
                    <a:p>
                      <a:pPr algn="ctr"/>
                      <a:r>
                        <a:rPr lang="en-US" sz="3200" dirty="0"/>
                        <a:t>A%B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divided by that of A to get a remainder (if any)</a:t>
                      </a:r>
                    </a:p>
                  </a:txBody>
                  <a:tcPr anchor="ctr"/>
                </a:tc>
                <a:extLst>
                  <a:ext uri="{0D108BD9-81ED-4DB2-BD59-A6C34878D82A}">
                    <a16:rowId xmlns:a16="http://schemas.microsoft.com/office/drawing/2014/main" val="1004858722"/>
                  </a:ext>
                </a:extLst>
              </a:tr>
            </a:tbl>
          </a:graphicData>
        </a:graphic>
      </p:graphicFrame>
    </p:spTree>
    <p:extLst>
      <p:ext uri="{BB962C8B-B14F-4D97-AF65-F5344CB8AC3E}">
        <p14:creationId xmlns:p14="http://schemas.microsoft.com/office/powerpoint/2010/main" val="946027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relational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3952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3" name="Table 4">
            <a:extLst>
              <a:ext uri="{FF2B5EF4-FFF2-40B4-BE49-F238E27FC236}">
                <a16:creationId xmlns:a16="http://schemas.microsoft.com/office/drawing/2014/main" id="{A801281E-58C9-998F-19C9-29AB5AFF626B}"/>
              </a:ext>
            </a:extLst>
          </p:cNvPr>
          <p:cNvGraphicFramePr>
            <a:graphicFrameLocks noGrp="1"/>
          </p:cNvGraphicFramePr>
          <p:nvPr>
            <p:extLst>
              <p:ext uri="{D42A27DB-BD31-4B8C-83A1-F6EECF244321}">
                <p14:modId xmlns:p14="http://schemas.microsoft.com/office/powerpoint/2010/main" val="3444687648"/>
              </p:ext>
            </p:extLst>
          </p:nvPr>
        </p:nvGraphicFramePr>
        <p:xfrm>
          <a:off x="228600" y="2438400"/>
          <a:ext cx="16078200" cy="5029200"/>
        </p:xfrm>
        <a:graphic>
          <a:graphicData uri="http://schemas.openxmlformats.org/drawingml/2006/table">
            <a:tbl>
              <a:tblPr firstRow="1" bandRow="1">
                <a:tableStyleId>{5C22544A-7EE6-4342-B048-85BDC9FD1C3A}</a:tableStyleId>
              </a:tblPr>
              <a:tblGrid>
                <a:gridCol w="1964505">
                  <a:extLst>
                    <a:ext uri="{9D8B030D-6E8A-4147-A177-3AD203B41FA5}">
                      <a16:colId xmlns:a16="http://schemas.microsoft.com/office/drawing/2014/main" val="2141846097"/>
                    </a:ext>
                  </a:extLst>
                </a:gridCol>
                <a:gridCol w="2587510">
                  <a:extLst>
                    <a:ext uri="{9D8B030D-6E8A-4147-A177-3AD203B41FA5}">
                      <a16:colId xmlns:a16="http://schemas.microsoft.com/office/drawing/2014/main" val="2298387133"/>
                    </a:ext>
                  </a:extLst>
                </a:gridCol>
                <a:gridCol w="3102795">
                  <a:extLst>
                    <a:ext uri="{9D8B030D-6E8A-4147-A177-3AD203B41FA5}">
                      <a16:colId xmlns:a16="http://schemas.microsoft.com/office/drawing/2014/main" val="862055410"/>
                    </a:ext>
                  </a:extLst>
                </a:gridCol>
                <a:gridCol w="842339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&lt;</a:t>
                      </a:r>
                    </a:p>
                  </a:txBody>
                  <a:tcPr anchor="ctr"/>
                </a:tc>
                <a:tc>
                  <a:txBody>
                    <a:bodyPr/>
                    <a:lstStyle/>
                    <a:p>
                      <a:pPr algn="ctr"/>
                      <a:r>
                        <a:rPr lang="en-US" sz="3200" dirty="0"/>
                        <a:t>Less than</a:t>
                      </a:r>
                    </a:p>
                  </a:txBody>
                  <a:tcPr anchor="ctr"/>
                </a:tc>
                <a:tc>
                  <a:txBody>
                    <a:bodyPr/>
                    <a:lstStyle/>
                    <a:p>
                      <a:pPr algn="ctr"/>
                      <a:r>
                        <a:rPr lang="en-US" sz="3200" dirty="0"/>
                        <a:t>A &lt; B</a:t>
                      </a:r>
                    </a:p>
                  </a:txBody>
                  <a:tcPr anchor="ctr"/>
                </a:tc>
                <a:tc>
                  <a:txBody>
                    <a:bodyPr/>
                    <a:lstStyle/>
                    <a:p>
                      <a:pPr algn="ctr"/>
                      <a:r>
                        <a:rPr lang="en-US" sz="3200" dirty="0"/>
                        <a:t>Value in A is less than that of B</a:t>
                      </a:r>
                    </a:p>
                  </a:txBody>
                  <a:tcPr anchor="ctr"/>
                </a:tc>
                <a:extLst>
                  <a:ext uri="{0D108BD9-81ED-4DB2-BD59-A6C34878D82A}">
                    <a16:rowId xmlns:a16="http://schemas.microsoft.com/office/drawing/2014/main" val="3586444918"/>
                  </a:ext>
                </a:extLst>
              </a:tr>
              <a:tr h="370840">
                <a:tc>
                  <a:txBody>
                    <a:bodyPr/>
                    <a:lstStyle/>
                    <a:p>
                      <a:pPr algn="ctr"/>
                      <a:r>
                        <a:rPr lang="en-US" sz="3200" dirty="0"/>
                        <a:t>&lt;=</a:t>
                      </a:r>
                    </a:p>
                  </a:txBody>
                  <a:tcPr anchor="ctr"/>
                </a:tc>
                <a:tc>
                  <a:txBody>
                    <a:bodyPr/>
                    <a:lstStyle/>
                    <a:p>
                      <a:pPr algn="ctr"/>
                      <a:r>
                        <a:rPr lang="en-US" sz="3200" dirty="0"/>
                        <a:t>Less than or equal to</a:t>
                      </a:r>
                    </a:p>
                  </a:txBody>
                  <a:tcPr anchor="ctr"/>
                </a:tc>
                <a:tc>
                  <a:txBody>
                    <a:bodyPr/>
                    <a:lstStyle/>
                    <a:p>
                      <a:pPr algn="ctr"/>
                      <a:r>
                        <a:rPr lang="en-US" sz="3200" dirty="0"/>
                        <a:t>A &lt;= B</a:t>
                      </a:r>
                    </a:p>
                  </a:txBody>
                  <a:tcPr anchor="ctr"/>
                </a:tc>
                <a:tc>
                  <a:txBody>
                    <a:bodyPr/>
                    <a:lstStyle/>
                    <a:p>
                      <a:pPr algn="ctr"/>
                      <a:r>
                        <a:rPr lang="en-US" sz="3200" dirty="0"/>
                        <a:t>Value in A is less than or equal to that of B</a:t>
                      </a:r>
                    </a:p>
                  </a:txBody>
                  <a:tcPr anchor="ctr"/>
                </a:tc>
                <a:extLst>
                  <a:ext uri="{0D108BD9-81ED-4DB2-BD59-A6C34878D82A}">
                    <a16:rowId xmlns:a16="http://schemas.microsoft.com/office/drawing/2014/main" val="2527144111"/>
                  </a:ext>
                </a:extLst>
              </a:tr>
              <a:tr h="370840">
                <a:tc>
                  <a:txBody>
                    <a:bodyPr/>
                    <a:lstStyle/>
                    <a:p>
                      <a:pPr algn="ctr"/>
                      <a:r>
                        <a:rPr lang="en-US" sz="3200" dirty="0"/>
                        <a:t>= or ==</a:t>
                      </a:r>
                    </a:p>
                  </a:txBody>
                  <a:tcPr anchor="ctr"/>
                </a:tc>
                <a:tc>
                  <a:txBody>
                    <a:bodyPr/>
                    <a:lstStyle/>
                    <a:p>
                      <a:pPr algn="ctr"/>
                      <a:r>
                        <a:rPr lang="en-US" sz="3200" dirty="0"/>
                        <a:t>Equal to</a:t>
                      </a:r>
                    </a:p>
                  </a:txBody>
                  <a:tcPr anchor="ctr"/>
                </a:tc>
                <a:tc>
                  <a:txBody>
                    <a:bodyPr/>
                    <a:lstStyle/>
                    <a:p>
                      <a:pPr algn="ctr"/>
                      <a:r>
                        <a:rPr lang="en-US" sz="3200" dirty="0"/>
                        <a:t>A = B or 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and B are equal</a:t>
                      </a:r>
                    </a:p>
                  </a:txBody>
                  <a:tcPr anchor="ctr"/>
                </a:tc>
                <a:extLst>
                  <a:ext uri="{0D108BD9-81ED-4DB2-BD59-A6C34878D82A}">
                    <a16:rowId xmlns:a16="http://schemas.microsoft.com/office/drawing/2014/main" val="4212700526"/>
                  </a:ext>
                </a:extLst>
              </a:tr>
              <a:tr h="370840">
                <a:tc>
                  <a:txBody>
                    <a:bodyPr/>
                    <a:lstStyle/>
                    <a:p>
                      <a:pPr algn="ctr"/>
                      <a:r>
                        <a:rPr lang="en-US" sz="3200" dirty="0"/>
                        <a:t># or !=</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Not Equal to</a:t>
                      </a:r>
                    </a:p>
                  </a:txBody>
                  <a:tcPr anchor="ctr"/>
                </a:tc>
                <a:tc>
                  <a:txBody>
                    <a:bodyPr/>
                    <a:lstStyle/>
                    <a:p>
                      <a:pPr algn="ctr"/>
                      <a:r>
                        <a:rPr lang="en-US" sz="3200" dirty="0"/>
                        <a:t>A # B, 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and B are not equal</a:t>
                      </a:r>
                    </a:p>
                  </a:txBody>
                  <a:tcPr anchor="ctr"/>
                </a:tc>
                <a:extLst>
                  <a:ext uri="{0D108BD9-81ED-4DB2-BD59-A6C34878D82A}">
                    <a16:rowId xmlns:a16="http://schemas.microsoft.com/office/drawing/2014/main" val="1806780345"/>
                  </a:ext>
                </a:extLst>
              </a:tr>
              <a:tr h="370840">
                <a:tc>
                  <a:txBody>
                    <a:bodyPr/>
                    <a:lstStyle/>
                    <a:p>
                      <a:pPr algn="ctr"/>
                      <a:r>
                        <a:rPr lang="en-US" sz="3200" dirty="0"/>
                        <a:t>&gt;</a:t>
                      </a:r>
                    </a:p>
                  </a:txBody>
                  <a:tcPr anchor="ctr"/>
                </a:tc>
                <a:tc>
                  <a:txBody>
                    <a:bodyPr/>
                    <a:lstStyle/>
                    <a:p>
                      <a:pPr algn="ctr"/>
                      <a:r>
                        <a:rPr lang="en-US" sz="3200" dirty="0"/>
                        <a:t>Greater than</a:t>
                      </a:r>
                    </a:p>
                  </a:txBody>
                  <a:tcPr anchor="ctr"/>
                </a:tc>
                <a:tc>
                  <a:txBody>
                    <a:bodyPr/>
                    <a:lstStyle/>
                    <a:p>
                      <a:pPr algn="ctr"/>
                      <a:r>
                        <a:rPr lang="en-US" sz="3200" dirty="0"/>
                        <a:t>A &gt; B</a:t>
                      </a:r>
                    </a:p>
                  </a:txBody>
                  <a:tcPr anchor="ctr"/>
                </a:tc>
                <a:tc>
                  <a:txBody>
                    <a:bodyPr/>
                    <a:lstStyle/>
                    <a:p>
                      <a:pPr algn="ctr"/>
                      <a:r>
                        <a:rPr lang="en-US" sz="3200" dirty="0"/>
                        <a:t>Value in A is greater than that of B</a:t>
                      </a:r>
                    </a:p>
                  </a:txBody>
                  <a:tcPr anchor="ctr"/>
                </a:tc>
                <a:extLst>
                  <a:ext uri="{0D108BD9-81ED-4DB2-BD59-A6C34878D82A}">
                    <a16:rowId xmlns:a16="http://schemas.microsoft.com/office/drawing/2014/main" val="2458715818"/>
                  </a:ext>
                </a:extLst>
              </a:tr>
              <a:tr h="370840">
                <a:tc>
                  <a:txBody>
                    <a:bodyPr/>
                    <a:lstStyle/>
                    <a:p>
                      <a:pPr algn="ctr"/>
                      <a:r>
                        <a:rPr lang="en-US" sz="3200" dirty="0"/>
                        <a:t>&gt;=</a:t>
                      </a:r>
                    </a:p>
                  </a:txBody>
                  <a:tcPr anchor="ctr"/>
                </a:tc>
                <a:tc>
                  <a:txBody>
                    <a:bodyPr/>
                    <a:lstStyle/>
                    <a:p>
                      <a:pPr algn="ctr"/>
                      <a:r>
                        <a:rPr lang="en-US" sz="3200" dirty="0"/>
                        <a:t>Greater than or equal to</a:t>
                      </a:r>
                    </a:p>
                  </a:txBody>
                  <a:tcPr anchor="ctr"/>
                </a:tc>
                <a:tc>
                  <a:txBody>
                    <a:bodyPr/>
                    <a:lstStyle/>
                    <a:p>
                      <a:pPr algn="ctr"/>
                      <a:r>
                        <a:rPr lang="en-US" sz="3200" dirty="0"/>
                        <a:t>A &gt;= B</a:t>
                      </a:r>
                    </a:p>
                  </a:txBody>
                  <a:tcPr anchor="ctr"/>
                </a:tc>
                <a:tc>
                  <a:txBody>
                    <a:bodyPr/>
                    <a:lstStyle/>
                    <a:p>
                      <a:pPr algn="ctr"/>
                      <a:r>
                        <a:rPr lang="en-US" sz="3200" dirty="0"/>
                        <a:t>Value in A is greater than or equal to that of B</a:t>
                      </a:r>
                    </a:p>
                  </a:txBody>
                  <a:tcPr anchor="ctr"/>
                </a:tc>
                <a:extLst>
                  <a:ext uri="{0D108BD9-81ED-4DB2-BD59-A6C34878D82A}">
                    <a16:rowId xmlns:a16="http://schemas.microsoft.com/office/drawing/2014/main" val="1004858722"/>
                  </a:ext>
                </a:extLst>
              </a:tr>
            </a:tbl>
          </a:graphicData>
        </a:graphic>
      </p:graphicFrame>
    </p:spTree>
    <p:extLst>
      <p:ext uri="{BB962C8B-B14F-4D97-AF65-F5344CB8AC3E}">
        <p14:creationId xmlns:p14="http://schemas.microsoft.com/office/powerpoint/2010/main" val="3137445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logical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381000"/>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4" name="Table 4">
            <a:extLst>
              <a:ext uri="{FF2B5EF4-FFF2-40B4-BE49-F238E27FC236}">
                <a16:creationId xmlns:a16="http://schemas.microsoft.com/office/drawing/2014/main" id="{E8B85E96-4EC0-1654-EB8C-DFE17DC979D8}"/>
              </a:ext>
            </a:extLst>
          </p:cNvPr>
          <p:cNvGraphicFramePr>
            <a:graphicFrameLocks noGrp="1"/>
          </p:cNvGraphicFramePr>
          <p:nvPr>
            <p:extLst>
              <p:ext uri="{D42A27DB-BD31-4B8C-83A1-F6EECF244321}">
                <p14:modId xmlns:p14="http://schemas.microsoft.com/office/powerpoint/2010/main" val="3784465870"/>
              </p:ext>
            </p:extLst>
          </p:nvPr>
        </p:nvGraphicFramePr>
        <p:xfrm>
          <a:off x="190500" y="2589717"/>
          <a:ext cx="16078200" cy="2316480"/>
        </p:xfrm>
        <a:graphic>
          <a:graphicData uri="http://schemas.openxmlformats.org/drawingml/2006/table">
            <a:tbl>
              <a:tblPr firstRow="1" bandRow="1">
                <a:tableStyleId>{5C22544A-7EE6-4342-B048-85BDC9FD1C3A}</a:tableStyleId>
              </a:tblPr>
              <a:tblGrid>
                <a:gridCol w="1964505">
                  <a:extLst>
                    <a:ext uri="{9D8B030D-6E8A-4147-A177-3AD203B41FA5}">
                      <a16:colId xmlns:a16="http://schemas.microsoft.com/office/drawing/2014/main" val="2141846097"/>
                    </a:ext>
                  </a:extLst>
                </a:gridCol>
                <a:gridCol w="2587510">
                  <a:extLst>
                    <a:ext uri="{9D8B030D-6E8A-4147-A177-3AD203B41FA5}">
                      <a16:colId xmlns:a16="http://schemas.microsoft.com/office/drawing/2014/main" val="2298387133"/>
                    </a:ext>
                  </a:extLst>
                </a:gridCol>
                <a:gridCol w="3102795">
                  <a:extLst>
                    <a:ext uri="{9D8B030D-6E8A-4147-A177-3AD203B41FA5}">
                      <a16:colId xmlns:a16="http://schemas.microsoft.com/office/drawing/2014/main" val="862055410"/>
                    </a:ext>
                  </a:extLst>
                </a:gridCol>
                <a:gridCol w="842339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AND</a:t>
                      </a:r>
                    </a:p>
                  </a:txBody>
                  <a:tcPr anchor="ctr"/>
                </a:tc>
                <a:tc>
                  <a:txBody>
                    <a:bodyPr/>
                    <a:lstStyle/>
                    <a:p>
                      <a:pPr algn="ctr"/>
                      <a:r>
                        <a:rPr lang="en-US" sz="3200" dirty="0"/>
                        <a:t>Logical AND</a:t>
                      </a:r>
                    </a:p>
                  </a:txBody>
                  <a:tcPr anchor="ctr"/>
                </a:tc>
                <a:tc>
                  <a:txBody>
                    <a:bodyPr/>
                    <a:lstStyle/>
                    <a:p>
                      <a:pPr algn="ctr"/>
                      <a:r>
                        <a:rPr lang="en-US" sz="3200" dirty="0"/>
                        <a:t>A˄B</a:t>
                      </a:r>
                    </a:p>
                  </a:txBody>
                  <a:tcPr anchor="ctr"/>
                </a:tc>
                <a:tc>
                  <a:txBody>
                    <a:bodyPr/>
                    <a:lstStyle/>
                    <a:p>
                      <a:pPr algn="ctr"/>
                      <a:r>
                        <a:rPr lang="en-US" sz="3200" dirty="0"/>
                        <a:t>Values in A and B will be ANDed</a:t>
                      </a:r>
                    </a:p>
                  </a:txBody>
                  <a:tcPr anchor="ctr"/>
                </a:tc>
                <a:extLst>
                  <a:ext uri="{0D108BD9-81ED-4DB2-BD59-A6C34878D82A}">
                    <a16:rowId xmlns:a16="http://schemas.microsoft.com/office/drawing/2014/main" val="3586444918"/>
                  </a:ext>
                </a:extLst>
              </a:tr>
              <a:tr h="370840">
                <a:tc>
                  <a:txBody>
                    <a:bodyPr/>
                    <a:lstStyle/>
                    <a:p>
                      <a:pPr algn="ctr"/>
                      <a:r>
                        <a:rPr lang="en-US" sz="3200" dirty="0"/>
                        <a:t>OR</a:t>
                      </a:r>
                    </a:p>
                  </a:txBody>
                  <a:tcPr anchor="ctr"/>
                </a:tc>
                <a:tc>
                  <a:txBody>
                    <a:bodyPr/>
                    <a:lstStyle/>
                    <a:p>
                      <a:pPr algn="ctr"/>
                      <a:r>
                        <a:rPr lang="en-US" sz="3200" dirty="0"/>
                        <a:t>Logical OR</a:t>
                      </a:r>
                    </a:p>
                  </a:txBody>
                  <a:tcPr anchor="ctr"/>
                </a:tc>
                <a:tc>
                  <a:txBody>
                    <a:bodyPr/>
                    <a:lstStyle/>
                    <a:p>
                      <a:pPr algn="ctr"/>
                      <a:r>
                        <a:rPr lang="en-US" sz="3200" dirty="0"/>
                        <a:t>A˅B</a:t>
                      </a:r>
                    </a:p>
                  </a:txBody>
                  <a:tcPr anchor="ctr"/>
                </a:tc>
                <a:tc>
                  <a:txBody>
                    <a:bodyPr/>
                    <a:lstStyle/>
                    <a:p>
                      <a:pPr algn="ctr"/>
                      <a:r>
                        <a:rPr lang="en-US" sz="3200" dirty="0"/>
                        <a:t>Values in A and B will be </a:t>
                      </a:r>
                      <a:r>
                        <a:rPr lang="en-US" sz="3200" dirty="0" err="1"/>
                        <a:t>ORed</a:t>
                      </a:r>
                      <a:endParaRPr lang="en-US" sz="3200" dirty="0"/>
                    </a:p>
                  </a:txBody>
                  <a:tcPr anchor="ctr"/>
                </a:tc>
                <a:extLst>
                  <a:ext uri="{0D108BD9-81ED-4DB2-BD59-A6C34878D82A}">
                    <a16:rowId xmlns:a16="http://schemas.microsoft.com/office/drawing/2014/main" val="2527144111"/>
                  </a:ext>
                </a:extLst>
              </a:tr>
              <a:tr h="370840">
                <a:tc>
                  <a:txBody>
                    <a:bodyPr/>
                    <a:lstStyle/>
                    <a:p>
                      <a:pPr algn="ctr"/>
                      <a:r>
                        <a:rPr lang="en-US" sz="3200" dirty="0"/>
                        <a:t>NOT</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Logical NOT</a:t>
                      </a:r>
                    </a:p>
                  </a:txBody>
                  <a:tcPr anchor="ctr"/>
                </a:tc>
                <a:tc>
                  <a:txBody>
                    <a:bodyPr/>
                    <a:lstStyle/>
                    <a:p>
                      <a:pPr algn="ctr"/>
                      <a:r>
                        <a:rPr lang="en-US" sz="3200" dirty="0"/>
                        <a:t>!A</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in A will be inverted</a:t>
                      </a:r>
                    </a:p>
                  </a:txBody>
                  <a:tcPr anchor="ctr"/>
                </a:tc>
                <a:extLst>
                  <a:ext uri="{0D108BD9-81ED-4DB2-BD59-A6C34878D82A}">
                    <a16:rowId xmlns:a16="http://schemas.microsoft.com/office/drawing/2014/main" val="1806780345"/>
                  </a:ext>
                </a:extLst>
              </a:tr>
            </a:tbl>
          </a:graphicData>
        </a:graphic>
      </p:graphicFrame>
    </p:spTree>
    <p:extLst>
      <p:ext uri="{BB962C8B-B14F-4D97-AF65-F5344CB8AC3E}">
        <p14:creationId xmlns:p14="http://schemas.microsoft.com/office/powerpoint/2010/main" val="420556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0" y="1676400"/>
            <a:ext cx="9601200" cy="1143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a flowchart, the following symbols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228600"/>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Symbols in Flowchart</a:t>
            </a:r>
          </a:p>
        </p:txBody>
      </p:sp>
      <p:sp>
        <p:nvSpPr>
          <p:cNvPr id="5" name="Rectangle 4"/>
          <p:cNvSpPr/>
          <p:nvPr/>
        </p:nvSpPr>
        <p:spPr>
          <a:xfrm>
            <a:off x="6629400" y="2828359"/>
            <a:ext cx="9677400" cy="3801041"/>
          </a:xfrm>
          <a:prstGeom prst="rect">
            <a:avLst/>
          </a:prstGeom>
        </p:spPr>
        <p:txBody>
          <a:bodyPr wrap="square">
            <a:spAutoFit/>
          </a:bodyPr>
          <a:lstStyle/>
          <a:p>
            <a:pPr marL="457200" indent="-457200">
              <a:spcAft>
                <a:spcPts val="600"/>
              </a:spcAft>
              <a:buFont typeface="Wingdings" panose="05000000000000000000" pitchFamily="2" charset="2"/>
              <a:buChar char="Ø"/>
            </a:pPr>
            <a:r>
              <a:rPr lang="en-US" sz="3600" dirty="0"/>
              <a:t>Rectangle Shape - Represents a process</a:t>
            </a:r>
          </a:p>
          <a:p>
            <a:pPr marL="457200" indent="-457200">
              <a:spcAft>
                <a:spcPts val="600"/>
              </a:spcAft>
              <a:buFont typeface="Wingdings" panose="05000000000000000000" pitchFamily="2" charset="2"/>
              <a:buChar char="Ø"/>
            </a:pPr>
            <a:r>
              <a:rPr lang="en-US" sz="3600" dirty="0"/>
              <a:t>Oval or Pill Shape - Represents the start or end</a:t>
            </a:r>
          </a:p>
          <a:p>
            <a:pPr marL="457200" indent="-457200">
              <a:spcAft>
                <a:spcPts val="600"/>
              </a:spcAft>
              <a:buFont typeface="Wingdings" panose="05000000000000000000" pitchFamily="2" charset="2"/>
              <a:buChar char="Ø"/>
            </a:pPr>
            <a:r>
              <a:rPr lang="en-US" sz="3600" dirty="0"/>
              <a:t>Diamond Shape - Represents a decision</a:t>
            </a:r>
          </a:p>
          <a:p>
            <a:pPr marL="457200" indent="-457200">
              <a:spcAft>
                <a:spcPts val="600"/>
              </a:spcAft>
              <a:buFont typeface="Wingdings" panose="05000000000000000000" pitchFamily="2" charset="2"/>
              <a:buChar char="Ø"/>
            </a:pPr>
            <a:r>
              <a:rPr lang="en-US" sz="3600" dirty="0"/>
              <a:t>Parallelogram - Represents input/output</a:t>
            </a:r>
          </a:p>
          <a:p>
            <a:pPr marL="457200" indent="-457200">
              <a:spcAft>
                <a:spcPts val="600"/>
              </a:spcAft>
              <a:buFont typeface="Wingdings" panose="05000000000000000000" pitchFamily="2" charset="2"/>
              <a:buChar char="Ø"/>
            </a:pPr>
            <a:r>
              <a:rPr lang="en-US" sz="3600" dirty="0"/>
              <a:t>Circle - Represents reference/page connector</a:t>
            </a:r>
          </a:p>
          <a:p>
            <a:pPr marL="457200" indent="-457200">
              <a:spcAft>
                <a:spcPts val="600"/>
              </a:spcAft>
              <a:buFont typeface="Wingdings" panose="05000000000000000000" pitchFamily="2" charset="2"/>
              <a:buChar char="Ø"/>
            </a:pPr>
            <a:r>
              <a:rPr lang="en-US" sz="3600" dirty="0"/>
              <a:t>Arrow - Represents a connection between shapes</a:t>
            </a:r>
          </a:p>
        </p:txBody>
      </p:sp>
      <p:pic>
        <p:nvPicPr>
          <p:cNvPr id="7" name="Picture 6">
            <a:extLst>
              <a:ext uri="{FF2B5EF4-FFF2-40B4-BE49-F238E27FC236}">
                <a16:creationId xmlns:a16="http://schemas.microsoft.com/office/drawing/2014/main" id="{AFAEE584-788D-868F-2C81-9C62CBD0D02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81000" y="1052512"/>
            <a:ext cx="6248400" cy="6948488"/>
          </a:xfrm>
          <a:prstGeom prst="rect">
            <a:avLst/>
          </a:prstGeom>
        </p:spPr>
      </p:pic>
    </p:spTree>
    <p:extLst>
      <p:ext uri="{BB962C8B-B14F-4D97-AF65-F5344CB8AC3E}">
        <p14:creationId xmlns:p14="http://schemas.microsoft.com/office/powerpoint/2010/main" val="2229750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Draw a flowchart along with its algorithm to add two numbers entered by the user.</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6633550" y="2438400"/>
            <a:ext cx="9063650" cy="5078313"/>
          </a:xfrm>
          <a:prstGeom prst="rect">
            <a:avLst/>
          </a:prstGeom>
        </p:spPr>
        <p:txBody>
          <a:bodyPr wrap="square">
            <a:spAutoFit/>
          </a:bodyPr>
          <a:lstStyle/>
          <a:p>
            <a:r>
              <a:rPr lang="en-US" sz="3600" dirty="0"/>
              <a:t>An algorithm to find the sum of two numbers:</a:t>
            </a:r>
          </a:p>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three variables</a:t>
            </a:r>
          </a:p>
          <a:p>
            <a:pPr marL="571500" indent="-571500">
              <a:buFont typeface="Wingdings" panose="05000000000000000000" pitchFamily="2" charset="2"/>
              <a:buChar char="Ø"/>
            </a:pPr>
            <a:r>
              <a:rPr lang="en-US" sz="3600" dirty="0"/>
              <a:t>Step 3: Read numbers and store them in the declared variables</a:t>
            </a:r>
          </a:p>
          <a:p>
            <a:pPr marL="571500" indent="-571500">
              <a:buFont typeface="Wingdings" panose="05000000000000000000" pitchFamily="2" charset="2"/>
              <a:buChar char="Ø"/>
            </a:pPr>
            <a:r>
              <a:rPr lang="en-US" sz="3600" dirty="0"/>
              <a:t>Step 4: Sum these two numbers and assign them to the declared variable</a:t>
            </a:r>
          </a:p>
          <a:p>
            <a:pPr marL="571500" indent="-571500">
              <a:buFont typeface="Wingdings" panose="05000000000000000000" pitchFamily="2" charset="2"/>
              <a:buChar char="Ø"/>
            </a:pPr>
            <a:r>
              <a:rPr lang="en-US" sz="3600" dirty="0"/>
              <a:t>Step 5: Display the sum</a:t>
            </a:r>
          </a:p>
          <a:p>
            <a:pPr marL="571500" indent="-571500">
              <a:buFont typeface="Wingdings" panose="05000000000000000000" pitchFamily="2" charset="2"/>
              <a:buChar char="Ø"/>
            </a:pPr>
            <a:r>
              <a:rPr lang="en-US" sz="3600" dirty="0"/>
              <a:t>Step 6: Stop</a:t>
            </a:r>
          </a:p>
        </p:txBody>
      </p:sp>
      <p:pic>
        <p:nvPicPr>
          <p:cNvPr id="11" name="Picture 10">
            <a:extLst>
              <a:ext uri="{FF2B5EF4-FFF2-40B4-BE49-F238E27FC236}">
                <a16:creationId xmlns:a16="http://schemas.microsoft.com/office/drawing/2014/main" id="{3F240DB9-3C28-F41D-4D50-0CFFD9F1FADA}"/>
              </a:ext>
            </a:extLst>
          </p:cNvPr>
          <p:cNvPicPr>
            <a:picLocks noChangeAspect="1"/>
          </p:cNvPicPr>
          <p:nvPr/>
        </p:nvPicPr>
        <p:blipFill>
          <a:blip r:embed="rId2"/>
          <a:stretch>
            <a:fillRect/>
          </a:stretch>
        </p:blipFill>
        <p:spPr>
          <a:xfrm>
            <a:off x="1676400" y="2179618"/>
            <a:ext cx="1905000" cy="5349240"/>
          </a:xfrm>
          <a:prstGeom prst="rect">
            <a:avLst/>
          </a:prstGeom>
        </p:spPr>
      </p:pic>
    </p:spTree>
    <p:extLst>
      <p:ext uri="{BB962C8B-B14F-4D97-AF65-F5344CB8AC3E}">
        <p14:creationId xmlns:p14="http://schemas.microsoft.com/office/powerpoint/2010/main" val="190497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D565-303F-1CB1-1CB5-67C6983F7BF7}"/>
              </a:ext>
            </a:extLst>
          </p:cNvPr>
          <p:cNvSpPr>
            <a:spLocks noGrp="1"/>
          </p:cNvSpPr>
          <p:nvPr>
            <p:ph type="title"/>
          </p:nvPr>
        </p:nvSpPr>
        <p:spPr>
          <a:xfrm>
            <a:off x="2362200" y="424946"/>
            <a:ext cx="11963399" cy="870454"/>
          </a:xfrm>
        </p:spPr>
        <p:txBody>
          <a:bodyPr>
            <a:noAutofit/>
          </a:bodyPr>
          <a:lstStyle/>
          <a:p>
            <a:r>
              <a:rPr lang="en-US" dirty="0"/>
              <a:t>AVR Architecture of CPU</a:t>
            </a:r>
          </a:p>
        </p:txBody>
      </p:sp>
      <p:pic>
        <p:nvPicPr>
          <p:cNvPr id="5" name="Content Placeholder 4">
            <a:extLst>
              <a:ext uri="{FF2B5EF4-FFF2-40B4-BE49-F238E27FC236}">
                <a16:creationId xmlns:a16="http://schemas.microsoft.com/office/drawing/2014/main" id="{0E03B81F-C765-4CCC-CACF-40DC4BB30944}"/>
              </a:ext>
            </a:extLst>
          </p:cNvPr>
          <p:cNvPicPr>
            <a:picLocks noChangeAspect="1"/>
          </p:cNvPicPr>
          <p:nvPr/>
        </p:nvPicPr>
        <p:blipFill>
          <a:blip r:embed="rId2"/>
          <a:stretch>
            <a:fillRect/>
          </a:stretch>
        </p:blipFill>
        <p:spPr>
          <a:xfrm>
            <a:off x="914400" y="1295400"/>
            <a:ext cx="6483802" cy="6297296"/>
          </a:xfrm>
          <a:prstGeom prst="rect">
            <a:avLst/>
          </a:prstGeom>
        </p:spPr>
      </p:pic>
      <p:sp>
        <p:nvSpPr>
          <p:cNvPr id="21" name="Content Placeholder 8">
            <a:extLst>
              <a:ext uri="{FF2B5EF4-FFF2-40B4-BE49-F238E27FC236}">
                <a16:creationId xmlns:a16="http://schemas.microsoft.com/office/drawing/2014/main" id="{0447B229-0A4F-D851-A21D-76E026672E11}"/>
              </a:ext>
            </a:extLst>
          </p:cNvPr>
          <p:cNvSpPr>
            <a:spLocks noGrp="1"/>
          </p:cNvSpPr>
          <p:nvPr>
            <p:ph idx="1"/>
          </p:nvPr>
        </p:nvSpPr>
        <p:spPr>
          <a:xfrm>
            <a:off x="7772400" y="1828800"/>
            <a:ext cx="8153400" cy="4404216"/>
          </a:xfrm>
        </p:spPr>
        <p:txBody>
          <a:bodyPr>
            <a:normAutofit/>
          </a:bodyPr>
          <a:lstStyle/>
          <a:p>
            <a:pPr>
              <a:buFont typeface="Wingdings" panose="05000000000000000000" pitchFamily="2" charset="2"/>
              <a:buChar char="§"/>
            </a:pPr>
            <a:r>
              <a:rPr lang="en-US" sz="3600" dirty="0"/>
              <a:t>Arithmetic Logic Unit (ALU)</a:t>
            </a:r>
          </a:p>
          <a:p>
            <a:pPr>
              <a:buFont typeface="Wingdings" panose="05000000000000000000" pitchFamily="2" charset="2"/>
              <a:buChar char="§"/>
            </a:pPr>
            <a:r>
              <a:rPr lang="en-US" sz="3600" dirty="0"/>
              <a:t>32 General Purpose Register (GPR) </a:t>
            </a:r>
            <a:r>
              <a:rPr lang="en-US" sz="3600" dirty="0">
                <a:sym typeface="Wingdings" panose="05000000000000000000" pitchFamily="2" charset="2"/>
              </a:rPr>
              <a:t></a:t>
            </a:r>
            <a:r>
              <a:rPr lang="en-US" sz="3600" dirty="0"/>
              <a:t> each 8-bit</a:t>
            </a:r>
          </a:p>
          <a:p>
            <a:pPr>
              <a:buFont typeface="Wingdings" panose="05000000000000000000" pitchFamily="2" charset="2"/>
              <a:buChar char="§"/>
            </a:pPr>
            <a:r>
              <a:rPr lang="en-US" sz="3600" dirty="0"/>
              <a:t>Program Counter (PC)</a:t>
            </a:r>
          </a:p>
          <a:p>
            <a:pPr>
              <a:buFont typeface="Wingdings" panose="05000000000000000000" pitchFamily="2" charset="2"/>
              <a:buChar char="§"/>
            </a:pPr>
            <a:r>
              <a:rPr lang="en-US" sz="3600" dirty="0"/>
              <a:t>Instruction Decoder</a:t>
            </a:r>
          </a:p>
          <a:p>
            <a:pPr>
              <a:buFont typeface="Wingdings" panose="05000000000000000000" pitchFamily="2" charset="2"/>
              <a:buChar char="§"/>
            </a:pPr>
            <a:r>
              <a:rPr lang="en-US" sz="3600" dirty="0"/>
              <a:t>Status Register (SREG)</a:t>
            </a:r>
          </a:p>
          <a:p>
            <a:pPr marL="548640" indent="-548640">
              <a:buFont typeface="+mj-lt"/>
              <a:buAutoNum type="arabicPeriod"/>
            </a:pPr>
            <a:endParaRPr lang="en-US" sz="3600" dirty="0"/>
          </a:p>
          <a:p>
            <a:pPr>
              <a:buFont typeface="Wingdings" panose="05000000000000000000" pitchFamily="2" charset="2"/>
              <a:buChar char="§"/>
            </a:pPr>
            <a:endParaRPr lang="en-US" sz="3600" dirty="0"/>
          </a:p>
        </p:txBody>
      </p:sp>
    </p:spTree>
    <p:extLst>
      <p:ext uri="{BB962C8B-B14F-4D97-AF65-F5344CB8AC3E}">
        <p14:creationId xmlns:p14="http://schemas.microsoft.com/office/powerpoint/2010/main" val="1273813157"/>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200" dirty="0">
                <a:latin typeface="Times New Roman" panose="02020603050405020304" pitchFamily="18" charset="0"/>
                <a:cs typeface="Times New Roman" panose="02020603050405020304" pitchFamily="18" charset="0"/>
              </a:rPr>
              <a:t>Draw a flowchart along with its algorithm to convert temperature from Celsius to Fahrenheit.</a:t>
            </a:r>
            <a:endParaRPr lang="en-CA"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4724400" y="2438400"/>
            <a:ext cx="11430000" cy="5078313"/>
          </a:xfrm>
          <a:prstGeom prst="rect">
            <a:avLst/>
          </a:prstGeom>
        </p:spPr>
        <p:txBody>
          <a:bodyPr wrap="square">
            <a:spAutoFit/>
          </a:bodyPr>
          <a:lstStyle/>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two variables</a:t>
            </a:r>
          </a:p>
          <a:p>
            <a:pPr marL="571500" indent="-571500">
              <a:buFont typeface="Wingdings" panose="05000000000000000000" pitchFamily="2" charset="2"/>
              <a:buChar char="Ø"/>
            </a:pPr>
            <a:r>
              <a:rPr lang="en-US" sz="3600" dirty="0"/>
              <a:t>Step 3: Read the temperature value in Celsius scale and store it in one of the declared variables</a:t>
            </a:r>
          </a:p>
          <a:p>
            <a:pPr marL="571500" indent="-571500">
              <a:buFont typeface="Wingdings" panose="05000000000000000000" pitchFamily="2" charset="2"/>
              <a:buChar char="Ø"/>
            </a:pPr>
            <a:r>
              <a:rPr lang="en-US" sz="3600" dirty="0"/>
              <a:t>Step 4: Apply the formula of temperature conversion i.e., </a:t>
            </a:r>
            <a:r>
              <a:rPr lang="en-US" sz="3600" i="1" dirty="0"/>
              <a:t>F</a:t>
            </a:r>
            <a:r>
              <a:rPr lang="en-US" sz="3600" dirty="0"/>
              <a:t> = (9*</a:t>
            </a:r>
            <a:r>
              <a:rPr lang="en-US" sz="3600" i="1" dirty="0"/>
              <a:t>C</a:t>
            </a:r>
            <a:r>
              <a:rPr lang="en-US" sz="3600" dirty="0"/>
              <a:t>)/5 + 32 to the convert Celsius value in Fahrenheit scale and store it in the declared variable</a:t>
            </a:r>
          </a:p>
          <a:p>
            <a:pPr marL="571500" indent="-571500">
              <a:buFont typeface="Wingdings" panose="05000000000000000000" pitchFamily="2" charset="2"/>
              <a:buChar char="Ø"/>
            </a:pPr>
            <a:r>
              <a:rPr lang="en-US" sz="3600" dirty="0"/>
              <a:t>Step 5: Display the temperature in Fahrenheit scale</a:t>
            </a:r>
          </a:p>
          <a:p>
            <a:pPr marL="571500" indent="-571500">
              <a:buFont typeface="Wingdings" panose="05000000000000000000" pitchFamily="2" charset="2"/>
              <a:buChar char="Ø"/>
            </a:pPr>
            <a:r>
              <a:rPr lang="en-US" sz="3600" dirty="0"/>
              <a:t>Step 6: Stop</a:t>
            </a:r>
          </a:p>
        </p:txBody>
      </p:sp>
      <p:pic>
        <p:nvPicPr>
          <p:cNvPr id="5" name="Picture 4">
            <a:extLst>
              <a:ext uri="{FF2B5EF4-FFF2-40B4-BE49-F238E27FC236}">
                <a16:creationId xmlns:a16="http://schemas.microsoft.com/office/drawing/2014/main" id="{54A8C0F9-8851-59A2-F992-3D6143AFF618}"/>
              </a:ext>
            </a:extLst>
          </p:cNvPr>
          <p:cNvPicPr>
            <a:picLocks noChangeAspect="1"/>
          </p:cNvPicPr>
          <p:nvPr/>
        </p:nvPicPr>
        <p:blipFill>
          <a:blip r:embed="rId2"/>
          <a:stretch>
            <a:fillRect/>
          </a:stretch>
        </p:blipFill>
        <p:spPr>
          <a:xfrm>
            <a:off x="1636526" y="2057400"/>
            <a:ext cx="2227217" cy="5485987"/>
          </a:xfrm>
          <a:prstGeom prst="rect">
            <a:avLst/>
          </a:prstGeom>
        </p:spPr>
      </p:pic>
    </p:spTree>
    <p:extLst>
      <p:ext uri="{BB962C8B-B14F-4D97-AF65-F5344CB8AC3E}">
        <p14:creationId xmlns:p14="http://schemas.microsoft.com/office/powerpoint/2010/main" val="575273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200" dirty="0">
                <a:latin typeface="Times New Roman" panose="02020603050405020304" pitchFamily="18" charset="0"/>
                <a:cs typeface="Times New Roman" panose="02020603050405020304" pitchFamily="18" charset="0"/>
              </a:rPr>
              <a:t>Draw a flowchart along with its algorithm to print numbers from 1 to 20.</a:t>
            </a:r>
            <a:endParaRPr lang="en-CA"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5486400" y="2667000"/>
            <a:ext cx="10668000" cy="4524315"/>
          </a:xfrm>
          <a:prstGeom prst="rect">
            <a:avLst/>
          </a:prstGeom>
        </p:spPr>
        <p:txBody>
          <a:bodyPr wrap="square">
            <a:spAutoFit/>
          </a:bodyPr>
          <a:lstStyle/>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and initialize a variable with a 0 value</a:t>
            </a:r>
          </a:p>
          <a:p>
            <a:pPr marL="571500" indent="-571500">
              <a:buFont typeface="Wingdings" panose="05000000000000000000" pitchFamily="2" charset="2"/>
              <a:buChar char="Ø"/>
            </a:pPr>
            <a:r>
              <a:rPr lang="en-US" sz="3600" dirty="0"/>
              <a:t>Step 3: Increment the variable value by 1 and store it in the same declared variable</a:t>
            </a:r>
          </a:p>
          <a:p>
            <a:pPr marL="571500" indent="-571500">
              <a:buFont typeface="Wingdings" panose="05000000000000000000" pitchFamily="2" charset="2"/>
              <a:buChar char="Ø"/>
            </a:pPr>
            <a:r>
              <a:rPr lang="en-US" sz="3600" dirty="0"/>
              <a:t>Step 4: Print the value stored in the variable</a:t>
            </a:r>
          </a:p>
          <a:p>
            <a:pPr marL="571500" indent="-571500">
              <a:buFont typeface="Wingdings" panose="05000000000000000000" pitchFamily="2" charset="2"/>
              <a:buChar char="Ø"/>
            </a:pPr>
            <a:r>
              <a:rPr lang="en-US" sz="3600" dirty="0"/>
              <a:t>Step 5: If the variable is &lt; 20 then go to step 3, otherwise go to the next step</a:t>
            </a:r>
          </a:p>
          <a:p>
            <a:pPr marL="571500" indent="-571500">
              <a:buFont typeface="Wingdings" panose="05000000000000000000" pitchFamily="2" charset="2"/>
              <a:buChar char="Ø"/>
            </a:pPr>
            <a:r>
              <a:rPr lang="en-US" sz="3600" dirty="0"/>
              <a:t>Step 6: Stop</a:t>
            </a:r>
          </a:p>
        </p:txBody>
      </p:sp>
      <p:pic>
        <p:nvPicPr>
          <p:cNvPr id="4" name="Picture 3">
            <a:extLst>
              <a:ext uri="{FF2B5EF4-FFF2-40B4-BE49-F238E27FC236}">
                <a16:creationId xmlns:a16="http://schemas.microsoft.com/office/drawing/2014/main" id="{F5BE74BA-6DE4-77D3-F525-B73290F20B5B}"/>
              </a:ext>
            </a:extLst>
          </p:cNvPr>
          <p:cNvPicPr>
            <a:picLocks noChangeAspect="1"/>
          </p:cNvPicPr>
          <p:nvPr/>
        </p:nvPicPr>
        <p:blipFill>
          <a:blip r:embed="rId2"/>
          <a:stretch>
            <a:fillRect/>
          </a:stretch>
        </p:blipFill>
        <p:spPr>
          <a:xfrm>
            <a:off x="1447800" y="2150974"/>
            <a:ext cx="2362200" cy="5392826"/>
          </a:xfrm>
          <a:prstGeom prst="rect">
            <a:avLst/>
          </a:prstGeom>
        </p:spPr>
      </p:pic>
    </p:spTree>
    <p:extLst>
      <p:ext uri="{BB962C8B-B14F-4D97-AF65-F5344CB8AC3E}">
        <p14:creationId xmlns:p14="http://schemas.microsoft.com/office/powerpoint/2010/main" val="557464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1235075" y="1828800"/>
            <a:ext cx="13989050" cy="914400"/>
          </a:xfrm>
        </p:spPr>
        <p:txBody>
          <a:bodyPr/>
          <a:lstStyle/>
          <a:p>
            <a:pPr marL="0" indent="0" eaLnBrk="1" hangingPunct="1">
              <a:buFont typeface="Wingdings" panose="05000000000000000000" pitchFamily="2" charset="2"/>
              <a:buNone/>
            </a:pPr>
            <a:r>
              <a:rPr lang="en-US" altLang="en-US" sz="4800" b="1" dirty="0">
                <a:solidFill>
                  <a:srgbClr val="0070C0"/>
                </a:solidFill>
              </a:rPr>
              <a:t>Thanks for attending….</a:t>
            </a:r>
            <a:endParaRPr lang="en-US" altLang="en-US" sz="4400" dirty="0"/>
          </a:p>
        </p:txBody>
      </p:sp>
      <p:grpSp>
        <p:nvGrpSpPr>
          <p:cNvPr id="92164" name="Group 6"/>
          <p:cNvGrpSpPr>
            <a:grpSpLocks/>
          </p:cNvGrpSpPr>
          <p:nvPr/>
        </p:nvGrpSpPr>
        <p:grpSpPr bwMode="auto">
          <a:xfrm>
            <a:off x="8382000" y="2133600"/>
            <a:ext cx="5257800" cy="4953000"/>
            <a:chOff x="432" y="1584"/>
            <a:chExt cx="3072" cy="2426"/>
          </a:xfrm>
        </p:grpSpPr>
        <p:sp>
          <p:nvSpPr>
            <p:cNvPr id="5"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n-US" altLang="en-US" sz="2800"/>
            </a:p>
          </p:txBody>
        </p:sp>
        <p:pic>
          <p:nvPicPr>
            <p:cNvPr id="92166" name="Picture 4" descr="j0301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2598"/>
              <a:ext cx="1651"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WordArt 5"/>
            <p:cNvSpPr>
              <a:spLocks noChangeArrowheads="1" noChangeShapeType="1" noTextEdit="1"/>
            </p:cNvSpPr>
            <p:nvPr/>
          </p:nvSpPr>
          <p:spPr bwMode="auto">
            <a:xfrm>
              <a:off x="2083" y="1728"/>
              <a:ext cx="1008" cy="1231"/>
            </a:xfrm>
            <a:prstGeom prst="rect">
              <a:avLst/>
            </a:prstGeom>
          </p:spPr>
          <p:txBody>
            <a:bodyPr wrap="none" fromWordArt="1">
              <a:prstTxWarp prst="textPlain">
                <a:avLst>
                  <a:gd name="adj" fmla="val 50000"/>
                </a:avLst>
              </a:prstTxWarp>
            </a:bodyPr>
            <a:lstStyle/>
            <a:p>
              <a:pPr algn="ctr"/>
              <a:r>
                <a:rPr lang="en-US" sz="5520" kern="10">
                  <a:ln w="9525">
                    <a:solidFill>
                      <a:srgbClr val="60C99C"/>
                    </a:solidFill>
                    <a:round/>
                    <a:headEnd/>
                    <a:tailEnd/>
                  </a:ln>
                  <a:solidFill>
                    <a:srgbClr val="00B050"/>
                  </a:solidFill>
                  <a:latin typeface="Arial Black" panose="020B0A04020102020204" pitchFamily="34" charset="0"/>
                </a:rPr>
                <a:t>?</a:t>
              </a:r>
            </a:p>
          </p:txBody>
        </p:sp>
      </p:gr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0DE5-4EC1-092C-CD9B-2D6244499171}"/>
              </a:ext>
            </a:extLst>
          </p:cNvPr>
          <p:cNvSpPr>
            <a:spLocks noGrp="1"/>
          </p:cNvSpPr>
          <p:nvPr>
            <p:ph type="title"/>
          </p:nvPr>
        </p:nvSpPr>
        <p:spPr>
          <a:xfrm>
            <a:off x="1505244" y="763651"/>
            <a:ext cx="3701813" cy="6775450"/>
          </a:xfrm>
        </p:spPr>
        <p:txBody>
          <a:bodyPr anchor="ctr">
            <a:normAutofit/>
          </a:bodyPr>
          <a:lstStyle/>
          <a:p>
            <a:r>
              <a:rPr lang="en-US" sz="4320">
                <a:solidFill>
                  <a:srgbClr val="FFFFFF"/>
                </a:solidFill>
              </a:rPr>
              <a:t>Status Register</a:t>
            </a:r>
          </a:p>
        </p:txBody>
      </p:sp>
      <p:sp>
        <p:nvSpPr>
          <p:cNvPr id="17" name="Content Placeholder 2">
            <a:extLst>
              <a:ext uri="{FF2B5EF4-FFF2-40B4-BE49-F238E27FC236}">
                <a16:creationId xmlns:a16="http://schemas.microsoft.com/office/drawing/2014/main" id="{04852E81-1757-4F42-4DBA-68180F1F9923}"/>
              </a:ext>
            </a:extLst>
          </p:cNvPr>
          <p:cNvSpPr>
            <a:spLocks noGrp="1"/>
          </p:cNvSpPr>
          <p:nvPr>
            <p:ph idx="1"/>
          </p:nvPr>
        </p:nvSpPr>
        <p:spPr>
          <a:xfrm>
            <a:off x="457200" y="1600200"/>
            <a:ext cx="15621000" cy="6096000"/>
          </a:xfrm>
        </p:spPr>
        <p:txBody>
          <a:bodyPr anchor="t">
            <a:noAutofit/>
          </a:bodyPr>
          <a:lstStyle/>
          <a:p>
            <a:pPr defTabSz="1097280">
              <a:spcBef>
                <a:spcPct val="0"/>
              </a:spcBef>
            </a:pPr>
            <a:r>
              <a:rPr lang="en-US" dirty="0"/>
              <a:t>C</a:t>
            </a:r>
            <a:r>
              <a:rPr kumimoji="0" lang="en-US" altLang="en-US" b="0" i="0" u="none" strike="noStrike" cap="none" normalizeH="0" baseline="0" dirty="0">
                <a:ln>
                  <a:noFill/>
                </a:ln>
                <a:effectLst/>
              </a:rPr>
              <a:t> = Carry Flag, This flag is set whenever there is a carry out from the D7 bit after an arithmetic operation(Addition, subtraction, increment, decrement, etc.). This flag bit is affected after an 8-bit addition or substruction.</a:t>
            </a:r>
          </a:p>
          <a:p>
            <a:pPr defTabSz="1097280">
              <a:spcBef>
                <a:spcPct val="0"/>
              </a:spcBef>
            </a:pPr>
            <a:r>
              <a:rPr kumimoji="0" lang="en-US" altLang="en-US" b="0" i="0" u="none" strike="noStrike" cap="none" normalizeH="0" baseline="0" dirty="0">
                <a:ln>
                  <a:noFill/>
                </a:ln>
                <a:effectLst/>
              </a:rPr>
              <a:t>Z = Zero Flag, This flag is affected after an arithmetic or logic operation. If the result is zero than Z = 1, else Z = 0.</a:t>
            </a:r>
          </a:p>
          <a:p>
            <a:pPr defTabSz="1097280">
              <a:spcBef>
                <a:spcPct val="0"/>
              </a:spcBef>
            </a:pPr>
            <a:r>
              <a:rPr kumimoji="0" lang="en-US" altLang="en-US" b="0" i="0" u="none" strike="noStrike" cap="none" normalizeH="0" baseline="0" dirty="0">
                <a:ln>
                  <a:noFill/>
                </a:ln>
                <a:effectLst/>
              </a:rPr>
              <a:t>N = Negative Flag, It reflects the result of an arithmetic operation. If the D7 bit of the result is zero, then N = 0 and the result is positive. Else N = 1 and the result is negative.</a:t>
            </a:r>
          </a:p>
          <a:p>
            <a:pPr defTabSz="1097280">
              <a:spcBef>
                <a:spcPct val="0"/>
              </a:spcBef>
            </a:pPr>
            <a:r>
              <a:rPr kumimoji="0" lang="en-US" altLang="en-US" b="0" i="0" u="none" strike="noStrike" cap="none" normalizeH="0" baseline="0" dirty="0">
                <a:ln>
                  <a:noFill/>
                </a:ln>
                <a:effectLst/>
              </a:rPr>
              <a:t>V = Overflow Flag,</a:t>
            </a:r>
          </a:p>
          <a:p>
            <a:pPr defTabSz="1097280">
              <a:spcBef>
                <a:spcPct val="0"/>
              </a:spcBef>
            </a:pPr>
            <a:r>
              <a:rPr kumimoji="0" lang="en-US" altLang="en-US" b="0" i="0" u="none" strike="noStrike" cap="none" normalizeH="0" baseline="0" dirty="0">
                <a:ln>
                  <a:noFill/>
                </a:ln>
                <a:effectLst/>
              </a:rPr>
              <a:t>S = Sign Flag,</a:t>
            </a:r>
          </a:p>
          <a:p>
            <a:pPr defTabSz="1097280">
              <a:spcBef>
                <a:spcPct val="0"/>
              </a:spcBef>
            </a:pPr>
            <a:r>
              <a:rPr kumimoji="0" lang="en-US" altLang="en-US" b="0" i="0" u="none" strike="noStrike" cap="none" normalizeH="0" baseline="0" dirty="0">
                <a:ln>
                  <a:noFill/>
                </a:ln>
                <a:effectLst/>
              </a:rPr>
              <a:t>H = Half Carry Flag, this bit is set if there is a carry from D3 to D4 bit after ADD or SUB instruction.</a:t>
            </a:r>
          </a:p>
          <a:p>
            <a:pPr defTabSz="1097280">
              <a:spcBef>
                <a:spcPct val="0"/>
              </a:spcBef>
            </a:pPr>
            <a:r>
              <a:rPr kumimoji="0" lang="en-US" altLang="en-US" b="0" i="0" u="none" strike="noStrike" cap="none" normalizeH="0" baseline="0" dirty="0">
                <a:ln>
                  <a:noFill/>
                </a:ln>
                <a:effectLst/>
              </a:rPr>
              <a:t>T = Bit Copy Storage. Used as a temporary storage for bit. It can be used to copy a bit from a GPR to another GPR.</a:t>
            </a:r>
          </a:p>
          <a:p>
            <a:pPr defTabSz="1097280">
              <a:spcBef>
                <a:spcPct val="0"/>
              </a:spcBef>
            </a:pPr>
            <a:r>
              <a:rPr kumimoji="0" lang="en-US" altLang="en-US" b="0" i="0" u="none" strike="noStrike" cap="none" normalizeH="0" baseline="0" dirty="0">
                <a:ln>
                  <a:noFill/>
                </a:ln>
                <a:effectLst/>
              </a:rPr>
              <a:t>I = Global Interrupt Enable</a:t>
            </a:r>
          </a:p>
          <a:p>
            <a:pPr marL="0" indent="0">
              <a:buNone/>
            </a:pPr>
            <a:endParaRPr lang="en-US" dirty="0"/>
          </a:p>
        </p:txBody>
      </p:sp>
      <p:sp>
        <p:nvSpPr>
          <p:cNvPr id="5" name="Rectangle 2">
            <a:extLst>
              <a:ext uri="{FF2B5EF4-FFF2-40B4-BE49-F238E27FC236}">
                <a16:creationId xmlns:a16="http://schemas.microsoft.com/office/drawing/2014/main" id="{EB5CBE2B-E1D2-B4FB-B22D-D578C75CD64C}"/>
              </a:ext>
            </a:extLst>
          </p:cNvPr>
          <p:cNvSpPr>
            <a:spLocks noChangeArrowheads="1"/>
          </p:cNvSpPr>
          <p:nvPr/>
        </p:nvSpPr>
        <p:spPr bwMode="auto">
          <a:xfrm>
            <a:off x="914401" y="108121"/>
            <a:ext cx="65" cy="332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097280"/>
            <a:endParaRPr lang="en-US" altLang="en-US" sz="2160" dirty="0"/>
          </a:p>
        </p:txBody>
      </p:sp>
      <p:sp>
        <p:nvSpPr>
          <p:cNvPr id="8" name="Title 1">
            <a:extLst>
              <a:ext uri="{FF2B5EF4-FFF2-40B4-BE49-F238E27FC236}">
                <a16:creationId xmlns:a16="http://schemas.microsoft.com/office/drawing/2014/main" id="{C4A3D565-303F-1CB1-1CB5-67C6983F7BF7}"/>
              </a:ext>
            </a:extLst>
          </p:cNvPr>
          <p:cNvSpPr txBox="1">
            <a:spLocks/>
          </p:cNvSpPr>
          <p:nvPr/>
        </p:nvSpPr>
        <p:spPr bwMode="auto">
          <a:xfrm>
            <a:off x="2362200" y="424946"/>
            <a:ext cx="11963399" cy="87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US" kern="0" dirty="0"/>
              <a:t>AVR Flags/Status Register</a:t>
            </a:r>
          </a:p>
        </p:txBody>
      </p:sp>
    </p:spTree>
    <p:extLst>
      <p:ext uri="{BB962C8B-B14F-4D97-AF65-F5344CB8AC3E}">
        <p14:creationId xmlns:p14="http://schemas.microsoft.com/office/powerpoint/2010/main" val="2577645899"/>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0311-6DFB-C38F-201B-F61A13B018C5}"/>
              </a:ext>
            </a:extLst>
          </p:cNvPr>
          <p:cNvSpPr>
            <a:spLocks noGrp="1"/>
          </p:cNvSpPr>
          <p:nvPr>
            <p:ph type="title"/>
          </p:nvPr>
        </p:nvSpPr>
        <p:spPr>
          <a:xfrm>
            <a:off x="1235075" y="533400"/>
            <a:ext cx="13989050" cy="823912"/>
          </a:xfrm>
        </p:spPr>
        <p:txBody>
          <a:bodyPr/>
          <a:lstStyle/>
          <a:p>
            <a:r>
              <a:rPr lang="en-US" dirty="0"/>
              <a:t>Direct Data Register Method</a:t>
            </a:r>
          </a:p>
        </p:txBody>
      </p:sp>
      <p:sp>
        <p:nvSpPr>
          <p:cNvPr id="3" name="Content Placeholder 2">
            <a:extLst>
              <a:ext uri="{FF2B5EF4-FFF2-40B4-BE49-F238E27FC236}">
                <a16:creationId xmlns:a16="http://schemas.microsoft.com/office/drawing/2014/main" id="{656AC109-9B6D-172A-2D8A-DA307BF4DEE2}"/>
              </a:ext>
            </a:extLst>
          </p:cNvPr>
          <p:cNvSpPr>
            <a:spLocks noGrp="1"/>
          </p:cNvSpPr>
          <p:nvPr>
            <p:ph idx="1"/>
          </p:nvPr>
        </p:nvSpPr>
        <p:spPr>
          <a:xfrm>
            <a:off x="552364" y="1825752"/>
            <a:ext cx="8506292" cy="5184647"/>
          </a:xfrm>
        </p:spPr>
        <p:txBody>
          <a:bodyPr vert="horz" wrap="square" lIns="0" tIns="54864" rIns="0" bIns="54864" numCol="1" rtlCol="0" anchor="t" anchorCtr="0" compatLnSpc="1">
            <a:prstTxWarp prst="textNoShape">
              <a:avLst/>
            </a:prstTxWarp>
            <a:noAutofit/>
          </a:bodyPr>
          <a:lstStyle/>
          <a:p>
            <a:r>
              <a:rPr lang="en-US" sz="3200" dirty="0"/>
              <a:t>To assign input- </a:t>
            </a:r>
            <a:r>
              <a:rPr lang="en-US" sz="3200" b="1" dirty="0">
                <a:solidFill>
                  <a:srgbClr val="FF0000"/>
                </a:solidFill>
              </a:rPr>
              <a:t>0</a:t>
            </a:r>
            <a:endParaRPr lang="en-US" sz="3200" b="1" dirty="0">
              <a:solidFill>
                <a:srgbClr val="FF0000"/>
              </a:solidFill>
              <a:cs typeface="Calibri"/>
            </a:endParaRPr>
          </a:p>
          <a:p>
            <a:r>
              <a:rPr lang="en-US" sz="3200" dirty="0"/>
              <a:t>To assign output- </a:t>
            </a:r>
            <a:r>
              <a:rPr lang="en-US" sz="3200" b="1" dirty="0">
                <a:solidFill>
                  <a:srgbClr val="0000FF"/>
                </a:solidFill>
              </a:rPr>
              <a:t>1</a:t>
            </a:r>
          </a:p>
          <a:p>
            <a:r>
              <a:rPr lang="en-US" sz="3200" dirty="0"/>
              <a:t>DDRB= 0x 05; </a:t>
            </a:r>
          </a:p>
          <a:p>
            <a:r>
              <a:rPr lang="en-US" sz="3200" dirty="0"/>
              <a:t>Or DDRB= 0b 00000101; PB0 and PB2 are output pin while rest are input.</a:t>
            </a:r>
          </a:p>
          <a:p>
            <a:r>
              <a:rPr lang="en-US" sz="3200" dirty="0"/>
              <a:t>To write High-1</a:t>
            </a:r>
          </a:p>
          <a:p>
            <a:r>
              <a:rPr lang="en-US" sz="3200" dirty="0"/>
              <a:t>To write Low-0</a:t>
            </a:r>
          </a:p>
          <a:p>
            <a:r>
              <a:rPr lang="en-US" sz="3200" dirty="0"/>
              <a:t>PORTB= 0x01;</a:t>
            </a:r>
          </a:p>
          <a:p>
            <a:r>
              <a:rPr lang="en-US" sz="3200" dirty="0"/>
              <a:t>PORTB= 0b00000001; write PB0 as high.</a:t>
            </a:r>
          </a:p>
        </p:txBody>
      </p:sp>
      <p:graphicFrame>
        <p:nvGraphicFramePr>
          <p:cNvPr id="6" name="Table 6">
            <a:extLst>
              <a:ext uri="{FF2B5EF4-FFF2-40B4-BE49-F238E27FC236}">
                <a16:creationId xmlns:a16="http://schemas.microsoft.com/office/drawing/2014/main" id="{B6DCD12B-3E91-6CF4-EC93-09976410DFEE}"/>
              </a:ext>
            </a:extLst>
          </p:cNvPr>
          <p:cNvGraphicFramePr>
            <a:graphicFrameLocks noGrp="1"/>
          </p:cNvGraphicFramePr>
          <p:nvPr>
            <p:extLst>
              <p:ext uri="{D42A27DB-BD31-4B8C-83A1-F6EECF244321}">
                <p14:modId xmlns:p14="http://schemas.microsoft.com/office/powerpoint/2010/main" val="2736290750"/>
              </p:ext>
            </p:extLst>
          </p:nvPr>
        </p:nvGraphicFramePr>
        <p:xfrm>
          <a:off x="9448801" y="5040779"/>
          <a:ext cx="6781800" cy="1026570"/>
        </p:xfrm>
        <a:graphic>
          <a:graphicData uri="http://schemas.openxmlformats.org/drawingml/2006/table">
            <a:tbl>
              <a:tblPr firstRow="1" bandRow="1">
                <a:tableStyleId>{D7AC3CCA-C797-4891-BE02-D94E43425B78}</a:tableStyleId>
              </a:tblPr>
              <a:tblGrid>
                <a:gridCol w="847725">
                  <a:extLst>
                    <a:ext uri="{9D8B030D-6E8A-4147-A177-3AD203B41FA5}">
                      <a16:colId xmlns:a16="http://schemas.microsoft.com/office/drawing/2014/main" val="1787849861"/>
                    </a:ext>
                  </a:extLst>
                </a:gridCol>
                <a:gridCol w="847725">
                  <a:extLst>
                    <a:ext uri="{9D8B030D-6E8A-4147-A177-3AD203B41FA5}">
                      <a16:colId xmlns:a16="http://schemas.microsoft.com/office/drawing/2014/main" val="917799899"/>
                    </a:ext>
                  </a:extLst>
                </a:gridCol>
                <a:gridCol w="847725">
                  <a:extLst>
                    <a:ext uri="{9D8B030D-6E8A-4147-A177-3AD203B41FA5}">
                      <a16:colId xmlns:a16="http://schemas.microsoft.com/office/drawing/2014/main" val="1419689249"/>
                    </a:ext>
                  </a:extLst>
                </a:gridCol>
                <a:gridCol w="847725">
                  <a:extLst>
                    <a:ext uri="{9D8B030D-6E8A-4147-A177-3AD203B41FA5}">
                      <a16:colId xmlns:a16="http://schemas.microsoft.com/office/drawing/2014/main" val="1988398595"/>
                    </a:ext>
                  </a:extLst>
                </a:gridCol>
                <a:gridCol w="847725">
                  <a:extLst>
                    <a:ext uri="{9D8B030D-6E8A-4147-A177-3AD203B41FA5}">
                      <a16:colId xmlns:a16="http://schemas.microsoft.com/office/drawing/2014/main" val="535832957"/>
                    </a:ext>
                  </a:extLst>
                </a:gridCol>
                <a:gridCol w="847725">
                  <a:extLst>
                    <a:ext uri="{9D8B030D-6E8A-4147-A177-3AD203B41FA5}">
                      <a16:colId xmlns:a16="http://schemas.microsoft.com/office/drawing/2014/main" val="1675849524"/>
                    </a:ext>
                  </a:extLst>
                </a:gridCol>
                <a:gridCol w="847725">
                  <a:extLst>
                    <a:ext uri="{9D8B030D-6E8A-4147-A177-3AD203B41FA5}">
                      <a16:colId xmlns:a16="http://schemas.microsoft.com/office/drawing/2014/main" val="3294324509"/>
                    </a:ext>
                  </a:extLst>
                </a:gridCol>
                <a:gridCol w="847725">
                  <a:extLst>
                    <a:ext uri="{9D8B030D-6E8A-4147-A177-3AD203B41FA5}">
                      <a16:colId xmlns:a16="http://schemas.microsoft.com/office/drawing/2014/main" val="416964194"/>
                    </a:ext>
                  </a:extLst>
                </a:gridCol>
              </a:tblGrid>
              <a:tr h="521821">
                <a:tc>
                  <a:txBody>
                    <a:bodyPr/>
                    <a:lstStyle/>
                    <a:p>
                      <a:pPr algn="ctr"/>
                      <a:r>
                        <a:rPr lang="en-US" sz="2400" dirty="0"/>
                        <a:t>PB7</a:t>
                      </a:r>
                    </a:p>
                  </a:txBody>
                  <a:tcPr marL="109728" marR="109728" marT="54864" marB="54864"/>
                </a:tc>
                <a:tc>
                  <a:txBody>
                    <a:bodyPr/>
                    <a:lstStyle/>
                    <a:p>
                      <a:pPr algn="ctr"/>
                      <a:r>
                        <a:rPr lang="en-US" sz="2400" dirty="0"/>
                        <a:t>PB6</a:t>
                      </a:r>
                    </a:p>
                  </a:txBody>
                  <a:tcPr marL="109728" marR="109728" marT="54864" marB="54864"/>
                </a:tc>
                <a:tc>
                  <a:txBody>
                    <a:bodyPr/>
                    <a:lstStyle/>
                    <a:p>
                      <a:pPr algn="ctr"/>
                      <a:r>
                        <a:rPr lang="en-US" sz="2400" dirty="0"/>
                        <a:t>PB5</a:t>
                      </a:r>
                    </a:p>
                  </a:txBody>
                  <a:tcPr marL="109728" marR="109728" marT="54864" marB="54864"/>
                </a:tc>
                <a:tc>
                  <a:txBody>
                    <a:bodyPr/>
                    <a:lstStyle/>
                    <a:p>
                      <a:pPr algn="ctr"/>
                      <a:r>
                        <a:rPr lang="en-US" sz="2400" dirty="0"/>
                        <a:t>PB4</a:t>
                      </a:r>
                    </a:p>
                  </a:txBody>
                  <a:tcPr marL="109728" marR="109728" marT="54864" marB="54864"/>
                </a:tc>
                <a:tc>
                  <a:txBody>
                    <a:bodyPr/>
                    <a:lstStyle/>
                    <a:p>
                      <a:pPr algn="ctr"/>
                      <a:r>
                        <a:rPr lang="en-US" sz="2400" dirty="0"/>
                        <a:t>PB3</a:t>
                      </a:r>
                    </a:p>
                  </a:txBody>
                  <a:tcPr marL="109728" marR="109728" marT="54864" marB="54864"/>
                </a:tc>
                <a:tc>
                  <a:txBody>
                    <a:bodyPr/>
                    <a:lstStyle/>
                    <a:p>
                      <a:pPr algn="ctr"/>
                      <a:r>
                        <a:rPr lang="en-US" sz="2400" dirty="0"/>
                        <a:t>PB2</a:t>
                      </a:r>
                    </a:p>
                  </a:txBody>
                  <a:tcPr marL="109728" marR="109728" marT="54864" marB="54864"/>
                </a:tc>
                <a:tc>
                  <a:txBody>
                    <a:bodyPr/>
                    <a:lstStyle/>
                    <a:p>
                      <a:pPr algn="ctr"/>
                      <a:r>
                        <a:rPr lang="en-US" sz="2400" dirty="0"/>
                        <a:t>PB1</a:t>
                      </a:r>
                    </a:p>
                  </a:txBody>
                  <a:tcPr marL="109728" marR="109728" marT="54864" marB="54864"/>
                </a:tc>
                <a:tc>
                  <a:txBody>
                    <a:bodyPr/>
                    <a:lstStyle/>
                    <a:p>
                      <a:pPr algn="ctr"/>
                      <a:r>
                        <a:rPr lang="en-US" sz="2400" dirty="0"/>
                        <a:t>PB0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tc>
                  <a:txBody>
                    <a:bodyPr/>
                    <a:lstStyle/>
                    <a:p>
                      <a:pPr algn="ctr"/>
                      <a:r>
                        <a:rPr lang="en-US" sz="2400" b="1" dirty="0">
                          <a:solidFill>
                            <a:srgbClr val="FF0000"/>
                          </a:solidFill>
                        </a:rPr>
                        <a:t>0</a:t>
                      </a:r>
                    </a:p>
                  </a:txBody>
                  <a:tcPr marL="109728" marR="109728" marT="54864" marB="54864"/>
                </a:tc>
                <a:tc>
                  <a:txBody>
                    <a:bodyPr/>
                    <a:lstStyle/>
                    <a:p>
                      <a:pPr algn="ctr"/>
                      <a:r>
                        <a:rPr lang="en-US" sz="2400" b="1" dirty="0">
                          <a:solidFill>
                            <a:srgbClr val="0000FF"/>
                          </a:solidFill>
                        </a:rPr>
                        <a:t>1</a:t>
                      </a:r>
                    </a:p>
                  </a:txBody>
                  <a:tcPr marL="109728" marR="109728" marT="54864" marB="54864"/>
                </a:tc>
                <a:extLst>
                  <a:ext uri="{0D108BD9-81ED-4DB2-BD59-A6C34878D82A}">
                    <a16:rowId xmlns:a16="http://schemas.microsoft.com/office/drawing/2014/main" val="3965709337"/>
                  </a:ext>
                </a:extLst>
              </a:tr>
            </a:tbl>
          </a:graphicData>
        </a:graphic>
      </p:graphicFrame>
      <p:sp>
        <p:nvSpPr>
          <p:cNvPr id="7" name="TextBox 6">
            <a:extLst>
              <a:ext uri="{FF2B5EF4-FFF2-40B4-BE49-F238E27FC236}">
                <a16:creationId xmlns:a16="http://schemas.microsoft.com/office/drawing/2014/main" id="{47D844CC-76FD-C0FA-2443-866DB21EB4D7}"/>
              </a:ext>
            </a:extLst>
          </p:cNvPr>
          <p:cNvSpPr txBox="1"/>
          <p:nvPr/>
        </p:nvSpPr>
        <p:spPr>
          <a:xfrm>
            <a:off x="9817776" y="4168388"/>
            <a:ext cx="6031823" cy="775597"/>
          </a:xfrm>
          <a:prstGeom prst="rect">
            <a:avLst/>
          </a:prstGeom>
          <a:noFill/>
        </p:spPr>
        <p:txBody>
          <a:bodyPr wrap="square" rtlCol="0">
            <a:spAutoFit/>
          </a:bodyPr>
          <a:lstStyle/>
          <a:p>
            <a:pPr algn="ctr"/>
            <a:r>
              <a:rPr lang="en-US" sz="4440" b="1" dirty="0"/>
              <a:t>DDRB Register</a:t>
            </a:r>
          </a:p>
        </p:txBody>
      </p:sp>
      <p:graphicFrame>
        <p:nvGraphicFramePr>
          <p:cNvPr id="8" name="Table 6">
            <a:extLst>
              <a:ext uri="{FF2B5EF4-FFF2-40B4-BE49-F238E27FC236}">
                <a16:creationId xmlns:a16="http://schemas.microsoft.com/office/drawing/2014/main" id="{40A3F512-3DE4-17F7-1E90-AAEE8A293537}"/>
              </a:ext>
            </a:extLst>
          </p:cNvPr>
          <p:cNvGraphicFramePr>
            <a:graphicFrameLocks noGrp="1"/>
          </p:cNvGraphicFramePr>
          <p:nvPr/>
        </p:nvGraphicFramePr>
        <p:xfrm>
          <a:off x="9448801" y="2478024"/>
          <a:ext cx="6781800" cy="1074725"/>
        </p:xfrm>
        <a:graphic>
          <a:graphicData uri="http://schemas.openxmlformats.org/drawingml/2006/table">
            <a:tbl>
              <a:tblPr firstRow="1" bandRow="1">
                <a:tableStyleId>{D7AC3CCA-C797-4891-BE02-D94E43425B78}</a:tableStyleId>
              </a:tblPr>
              <a:tblGrid>
                <a:gridCol w="847725">
                  <a:extLst>
                    <a:ext uri="{9D8B030D-6E8A-4147-A177-3AD203B41FA5}">
                      <a16:colId xmlns:a16="http://schemas.microsoft.com/office/drawing/2014/main" val="1787849861"/>
                    </a:ext>
                  </a:extLst>
                </a:gridCol>
                <a:gridCol w="847725">
                  <a:extLst>
                    <a:ext uri="{9D8B030D-6E8A-4147-A177-3AD203B41FA5}">
                      <a16:colId xmlns:a16="http://schemas.microsoft.com/office/drawing/2014/main" val="917799899"/>
                    </a:ext>
                  </a:extLst>
                </a:gridCol>
                <a:gridCol w="847725">
                  <a:extLst>
                    <a:ext uri="{9D8B030D-6E8A-4147-A177-3AD203B41FA5}">
                      <a16:colId xmlns:a16="http://schemas.microsoft.com/office/drawing/2014/main" val="1419689249"/>
                    </a:ext>
                  </a:extLst>
                </a:gridCol>
                <a:gridCol w="847725">
                  <a:extLst>
                    <a:ext uri="{9D8B030D-6E8A-4147-A177-3AD203B41FA5}">
                      <a16:colId xmlns:a16="http://schemas.microsoft.com/office/drawing/2014/main" val="1988398595"/>
                    </a:ext>
                  </a:extLst>
                </a:gridCol>
                <a:gridCol w="847725">
                  <a:extLst>
                    <a:ext uri="{9D8B030D-6E8A-4147-A177-3AD203B41FA5}">
                      <a16:colId xmlns:a16="http://schemas.microsoft.com/office/drawing/2014/main" val="535832957"/>
                    </a:ext>
                  </a:extLst>
                </a:gridCol>
                <a:gridCol w="847725">
                  <a:extLst>
                    <a:ext uri="{9D8B030D-6E8A-4147-A177-3AD203B41FA5}">
                      <a16:colId xmlns:a16="http://schemas.microsoft.com/office/drawing/2014/main" val="1675849524"/>
                    </a:ext>
                  </a:extLst>
                </a:gridCol>
                <a:gridCol w="847725">
                  <a:extLst>
                    <a:ext uri="{9D8B030D-6E8A-4147-A177-3AD203B41FA5}">
                      <a16:colId xmlns:a16="http://schemas.microsoft.com/office/drawing/2014/main" val="3294324509"/>
                    </a:ext>
                  </a:extLst>
                </a:gridCol>
                <a:gridCol w="847725">
                  <a:extLst>
                    <a:ext uri="{9D8B030D-6E8A-4147-A177-3AD203B41FA5}">
                      <a16:colId xmlns:a16="http://schemas.microsoft.com/office/drawing/2014/main" val="416964194"/>
                    </a:ext>
                  </a:extLst>
                </a:gridCol>
              </a:tblGrid>
              <a:tr h="569976">
                <a:tc>
                  <a:txBody>
                    <a:bodyPr/>
                    <a:lstStyle/>
                    <a:p>
                      <a:pPr algn="ctr"/>
                      <a:r>
                        <a:rPr lang="en-US" sz="2400" dirty="0"/>
                        <a:t>PB7</a:t>
                      </a:r>
                    </a:p>
                  </a:txBody>
                  <a:tcPr marL="109728" marR="109728" marT="54864" marB="54864"/>
                </a:tc>
                <a:tc>
                  <a:txBody>
                    <a:bodyPr/>
                    <a:lstStyle/>
                    <a:p>
                      <a:pPr algn="ctr"/>
                      <a:r>
                        <a:rPr lang="en-US" sz="2400" dirty="0"/>
                        <a:t>PB6</a:t>
                      </a:r>
                    </a:p>
                  </a:txBody>
                  <a:tcPr marL="109728" marR="109728" marT="54864" marB="54864"/>
                </a:tc>
                <a:tc>
                  <a:txBody>
                    <a:bodyPr/>
                    <a:lstStyle/>
                    <a:p>
                      <a:pPr algn="ctr"/>
                      <a:r>
                        <a:rPr lang="en-US" sz="2400" dirty="0"/>
                        <a:t>PB5</a:t>
                      </a:r>
                    </a:p>
                  </a:txBody>
                  <a:tcPr marL="109728" marR="109728" marT="54864" marB="54864"/>
                </a:tc>
                <a:tc>
                  <a:txBody>
                    <a:bodyPr/>
                    <a:lstStyle/>
                    <a:p>
                      <a:pPr algn="ctr"/>
                      <a:r>
                        <a:rPr lang="en-US" sz="2400" dirty="0"/>
                        <a:t>PB4</a:t>
                      </a:r>
                    </a:p>
                  </a:txBody>
                  <a:tcPr marL="109728" marR="109728" marT="54864" marB="54864"/>
                </a:tc>
                <a:tc>
                  <a:txBody>
                    <a:bodyPr/>
                    <a:lstStyle/>
                    <a:p>
                      <a:pPr algn="ctr"/>
                      <a:r>
                        <a:rPr lang="en-US" sz="2400" dirty="0"/>
                        <a:t>PB3</a:t>
                      </a:r>
                    </a:p>
                  </a:txBody>
                  <a:tcPr marL="109728" marR="109728" marT="54864" marB="54864"/>
                </a:tc>
                <a:tc>
                  <a:txBody>
                    <a:bodyPr/>
                    <a:lstStyle/>
                    <a:p>
                      <a:pPr algn="ctr"/>
                      <a:r>
                        <a:rPr lang="en-US" sz="2400" dirty="0"/>
                        <a:t>PB2</a:t>
                      </a:r>
                    </a:p>
                  </a:txBody>
                  <a:tcPr marL="109728" marR="109728" marT="54864" marB="54864"/>
                </a:tc>
                <a:tc>
                  <a:txBody>
                    <a:bodyPr/>
                    <a:lstStyle/>
                    <a:p>
                      <a:pPr algn="ctr"/>
                      <a:r>
                        <a:rPr lang="en-US" sz="2400" dirty="0"/>
                        <a:t>PB1</a:t>
                      </a:r>
                    </a:p>
                  </a:txBody>
                  <a:tcPr marL="109728" marR="109728" marT="54864" marB="54864"/>
                </a:tc>
                <a:tc>
                  <a:txBody>
                    <a:bodyPr/>
                    <a:lstStyle/>
                    <a:p>
                      <a:pPr algn="ctr"/>
                      <a:r>
                        <a:rPr lang="en-US" sz="2400" dirty="0"/>
                        <a:t>PB0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extLst>
                  <a:ext uri="{0D108BD9-81ED-4DB2-BD59-A6C34878D82A}">
                    <a16:rowId xmlns:a16="http://schemas.microsoft.com/office/drawing/2014/main" val="3965709337"/>
                  </a:ext>
                </a:extLst>
              </a:tr>
            </a:tbl>
          </a:graphicData>
        </a:graphic>
      </p:graphicFrame>
      <p:sp>
        <p:nvSpPr>
          <p:cNvPr id="9" name="TextBox 8">
            <a:extLst>
              <a:ext uri="{FF2B5EF4-FFF2-40B4-BE49-F238E27FC236}">
                <a16:creationId xmlns:a16="http://schemas.microsoft.com/office/drawing/2014/main" id="{E7117E7F-F208-DDB0-2E4D-0D0E6E6871D7}"/>
              </a:ext>
            </a:extLst>
          </p:cNvPr>
          <p:cNvSpPr txBox="1"/>
          <p:nvPr/>
        </p:nvSpPr>
        <p:spPr>
          <a:xfrm>
            <a:off x="9800843" y="1635054"/>
            <a:ext cx="6048755" cy="775597"/>
          </a:xfrm>
          <a:prstGeom prst="rect">
            <a:avLst/>
          </a:prstGeom>
          <a:noFill/>
        </p:spPr>
        <p:txBody>
          <a:bodyPr wrap="square" rtlCol="0">
            <a:spAutoFit/>
          </a:bodyPr>
          <a:lstStyle/>
          <a:p>
            <a:pPr algn="ctr"/>
            <a:r>
              <a:rPr lang="en-US" sz="4440" b="1" dirty="0"/>
              <a:t>PORTB Register</a:t>
            </a:r>
          </a:p>
        </p:txBody>
      </p:sp>
    </p:spTree>
    <p:extLst>
      <p:ext uri="{BB962C8B-B14F-4D97-AF65-F5344CB8AC3E}">
        <p14:creationId xmlns:p14="http://schemas.microsoft.com/office/powerpoint/2010/main" val="403106891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075" y="457200"/>
            <a:ext cx="13989050" cy="823912"/>
          </a:xfrm>
        </p:spPr>
        <p:txBody>
          <a:bodyPr/>
          <a:lstStyle/>
          <a:p>
            <a:r>
              <a:rPr lang="en-CA" dirty="0"/>
              <a:t>Instruction Set Summary</a:t>
            </a:r>
          </a:p>
        </p:txBody>
      </p:sp>
      <p:graphicFrame>
        <p:nvGraphicFramePr>
          <p:cNvPr id="3" name="Table 2"/>
          <p:cNvGraphicFramePr>
            <a:graphicFrameLocks noGrp="1"/>
          </p:cNvGraphicFramePr>
          <p:nvPr/>
        </p:nvGraphicFramePr>
        <p:xfrm>
          <a:off x="685800" y="1676400"/>
          <a:ext cx="15468599" cy="5885530"/>
        </p:xfrm>
        <a:graphic>
          <a:graphicData uri="http://schemas.openxmlformats.org/drawingml/2006/table">
            <a:tbl>
              <a:tblPr firstRow="1" bandRow="1">
                <a:tableStyleId>{5C22544A-7EE6-4342-B048-85BDC9FD1C3A}</a:tableStyleId>
              </a:tblPr>
              <a:tblGrid>
                <a:gridCol w="2111824">
                  <a:extLst>
                    <a:ext uri="{9D8B030D-6E8A-4147-A177-3AD203B41FA5}">
                      <a16:colId xmlns:a16="http://schemas.microsoft.com/office/drawing/2014/main" val="1707375788"/>
                    </a:ext>
                  </a:extLst>
                </a:gridCol>
                <a:gridCol w="2171031">
                  <a:extLst>
                    <a:ext uri="{9D8B030D-6E8A-4147-A177-3AD203B41FA5}">
                      <a16:colId xmlns:a16="http://schemas.microsoft.com/office/drawing/2014/main" val="2938357721"/>
                    </a:ext>
                  </a:extLst>
                </a:gridCol>
                <a:gridCol w="4687454">
                  <a:extLst>
                    <a:ext uri="{9D8B030D-6E8A-4147-A177-3AD203B41FA5}">
                      <a16:colId xmlns:a16="http://schemas.microsoft.com/office/drawing/2014/main" val="3180324687"/>
                    </a:ext>
                  </a:extLst>
                </a:gridCol>
                <a:gridCol w="2993091">
                  <a:extLst>
                    <a:ext uri="{9D8B030D-6E8A-4147-A177-3AD203B41FA5}">
                      <a16:colId xmlns:a16="http://schemas.microsoft.com/office/drawing/2014/main" val="3344509786"/>
                    </a:ext>
                  </a:extLst>
                </a:gridCol>
                <a:gridCol w="1676400">
                  <a:extLst>
                    <a:ext uri="{9D8B030D-6E8A-4147-A177-3AD203B41FA5}">
                      <a16:colId xmlns:a16="http://schemas.microsoft.com/office/drawing/2014/main" val="224585883"/>
                    </a:ext>
                  </a:extLst>
                </a:gridCol>
                <a:gridCol w="1828799">
                  <a:extLst>
                    <a:ext uri="{9D8B030D-6E8A-4147-A177-3AD203B41FA5}">
                      <a16:colId xmlns:a16="http://schemas.microsoft.com/office/drawing/2014/main" val="344122607"/>
                    </a:ext>
                  </a:extLst>
                </a:gridCol>
              </a:tblGrid>
              <a:tr h="688570">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519696">
                <a:tc>
                  <a:txBody>
                    <a:bodyPr/>
                    <a:lstStyle/>
                    <a:p>
                      <a:pPr algn="ctr"/>
                      <a:r>
                        <a:rPr lang="en-CA" sz="2400" dirty="0">
                          <a:latin typeface="+mn-lt"/>
                        </a:rPr>
                        <a:t>ADD</a:t>
                      </a:r>
                    </a:p>
                  </a:txBody>
                  <a:tcPr marL="109728" marR="109728" marT="54864" marB="54864" anchor="ctr"/>
                </a:tc>
                <a:tc>
                  <a:txBody>
                    <a:bodyPr/>
                    <a:lstStyle/>
                    <a:p>
                      <a:pPr algn="ct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Add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421797610"/>
                  </a:ext>
                </a:extLst>
              </a:tr>
              <a:tr h="519696">
                <a:tc>
                  <a:txBody>
                    <a:bodyPr/>
                    <a:lstStyle/>
                    <a:p>
                      <a:pPr algn="ctr"/>
                      <a:r>
                        <a:rPr lang="en-CA" sz="2400" dirty="0">
                          <a:latin typeface="+mn-lt"/>
                        </a:rPr>
                        <a:t>ADC</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Add with Carry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 + C</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976972884"/>
                  </a:ext>
                </a:extLst>
              </a:tr>
              <a:tr h="519696">
                <a:tc>
                  <a:txBody>
                    <a:bodyPr/>
                    <a:lstStyle/>
                    <a:p>
                      <a:pPr algn="ctr"/>
                      <a:r>
                        <a:rPr lang="en-CA" sz="2400" dirty="0">
                          <a:latin typeface="+mn-lt"/>
                        </a:rPr>
                        <a:t>SUB</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Subtract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4204261125"/>
                  </a:ext>
                </a:extLst>
              </a:tr>
              <a:tr h="519696">
                <a:tc>
                  <a:txBody>
                    <a:bodyPr/>
                    <a:lstStyle/>
                    <a:p>
                      <a:pPr algn="ctr"/>
                      <a:r>
                        <a:rPr lang="en-CA" sz="2400" dirty="0">
                          <a:latin typeface="+mn-lt"/>
                        </a:rPr>
                        <a:t>SUBI</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Rd,K</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Subtract Constant from Register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3588263806"/>
                  </a:ext>
                </a:extLst>
              </a:tr>
              <a:tr h="519696">
                <a:tc>
                  <a:txBody>
                    <a:bodyPr/>
                    <a:lstStyle/>
                    <a:p>
                      <a:pPr algn="ctr"/>
                      <a:r>
                        <a:rPr lang="en-CA" sz="2400" dirty="0">
                          <a:latin typeface="+mn-lt"/>
                        </a:rPr>
                        <a:t>AND</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Logical AND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91103944"/>
                  </a:ext>
                </a:extLst>
              </a:tr>
              <a:tr h="519696">
                <a:tc>
                  <a:txBody>
                    <a:bodyPr/>
                    <a:lstStyle/>
                    <a:p>
                      <a:pPr algn="ctr"/>
                      <a:r>
                        <a:rPr lang="en-CA" sz="2400" dirty="0">
                          <a:latin typeface="+mn-lt"/>
                        </a:rPr>
                        <a:t>OR</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Logical OR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V Rr</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4174736348"/>
                  </a:ext>
                </a:extLst>
              </a:tr>
              <a:tr h="519696">
                <a:tc>
                  <a:txBody>
                    <a:bodyPr/>
                    <a:lstStyle/>
                    <a:p>
                      <a:pPr algn="ctr"/>
                      <a:r>
                        <a:rPr lang="en-CA" sz="2400" dirty="0">
                          <a:latin typeface="+mn-lt"/>
                        </a:rPr>
                        <a:t>NEG</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Two’s Complement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0x00 - Rd</a:t>
                      </a:r>
                      <a:endParaRPr lang="en-CA" sz="2400" dirty="0">
                        <a:effectLst/>
                        <a:latin typeface="+mn-lt"/>
                      </a:endParaRPr>
                    </a:p>
                  </a:txBody>
                  <a:tcPr marL="109728" marR="109728" marT="54864" marB="54864" anchor="ctr"/>
                </a:tc>
                <a:tc>
                  <a:txBody>
                    <a:bodyPr/>
                    <a:lstStyle/>
                    <a:p>
                      <a:pPr algn="ctr"/>
                      <a:r>
                        <a:rPr lang="en-CA" sz="2400" dirty="0">
                          <a:latin typeface="+mn-lt"/>
                        </a:rPr>
                        <a:t>Z,C,N,V,H</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752467480"/>
                  </a:ext>
                </a:extLst>
              </a:tr>
              <a:tr h="519696">
                <a:tc>
                  <a:txBody>
                    <a:bodyPr/>
                    <a:lstStyle/>
                    <a:p>
                      <a:pPr algn="ctr"/>
                      <a:r>
                        <a:rPr lang="en-CA" sz="2400" dirty="0">
                          <a:latin typeface="+mn-lt"/>
                        </a:rPr>
                        <a:t>INC</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Increment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+ 1</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537417992"/>
                  </a:ext>
                </a:extLst>
              </a:tr>
              <a:tr h="519696">
                <a:tc>
                  <a:txBody>
                    <a:bodyPr/>
                    <a:lstStyle/>
                    <a:p>
                      <a:pPr algn="ctr"/>
                      <a:r>
                        <a:rPr lang="en-CA" sz="2400" dirty="0">
                          <a:latin typeface="+mn-lt"/>
                        </a:rPr>
                        <a:t>DEC</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Decrement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- 1</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284440235"/>
                  </a:ext>
                </a:extLst>
              </a:tr>
              <a:tr h="519696">
                <a:tc>
                  <a:txBody>
                    <a:bodyPr/>
                    <a:lstStyle/>
                    <a:p>
                      <a:pPr algn="ctr"/>
                      <a:r>
                        <a:rPr lang="en-CA" sz="2400" dirty="0">
                          <a:latin typeface="+mn-lt"/>
                        </a:rPr>
                        <a:t>MUL</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Multiply Unsigned</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R1:R0 ← Rd x Rr</a:t>
                      </a:r>
                      <a:endParaRPr lang="en-CA" sz="2400" dirty="0">
                        <a:effectLst/>
                        <a:latin typeface="+mn-lt"/>
                      </a:endParaRPr>
                    </a:p>
                  </a:txBody>
                  <a:tcPr marL="109728" marR="109728" marT="54864" marB="54864" anchor="ctr"/>
                </a:tc>
                <a:tc>
                  <a:txBody>
                    <a:bodyPr/>
                    <a:lstStyle/>
                    <a:p>
                      <a:pPr algn="ctr"/>
                      <a:r>
                        <a:rPr lang="en-CA" sz="2400" dirty="0">
                          <a:latin typeface="+mn-lt"/>
                        </a:rPr>
                        <a:t>Z,C</a:t>
                      </a:r>
                    </a:p>
                  </a:txBody>
                  <a:tcPr marL="109728" marR="109728" marT="54864" marB="54864" anchor="ctr"/>
                </a:tc>
                <a:tc>
                  <a:txBody>
                    <a:bodyPr/>
                    <a:lstStyle/>
                    <a:p>
                      <a:pPr algn="ctr"/>
                      <a:r>
                        <a:rPr lang="en-CA" sz="2400" dirty="0">
                          <a:latin typeface="+mn-lt"/>
                        </a:rPr>
                        <a:t>2</a:t>
                      </a:r>
                    </a:p>
                  </a:txBody>
                  <a:tcPr marL="109728" marR="109728" marT="54864" marB="54864" anchor="ctr"/>
                </a:tc>
                <a:extLst>
                  <a:ext uri="{0D108BD9-81ED-4DB2-BD59-A6C34878D82A}">
                    <a16:rowId xmlns:a16="http://schemas.microsoft.com/office/drawing/2014/main" val="4249253573"/>
                  </a:ext>
                </a:extLst>
              </a:tr>
            </a:tbl>
          </a:graphicData>
        </a:graphic>
      </p:graphicFrame>
    </p:spTree>
    <p:extLst>
      <p:ext uri="{BB962C8B-B14F-4D97-AF65-F5344CB8AC3E}">
        <p14:creationId xmlns:p14="http://schemas.microsoft.com/office/powerpoint/2010/main" val="172094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1000"/>
            <a:ext cx="12070080" cy="838200"/>
          </a:xfrm>
        </p:spPr>
        <p:txBody>
          <a:bodyPr/>
          <a:lstStyle/>
          <a:p>
            <a:r>
              <a:rPr lang="en-CA" dirty="0"/>
              <a:t>Instruction Set Summary</a:t>
            </a:r>
          </a:p>
        </p:txBody>
      </p:sp>
      <p:graphicFrame>
        <p:nvGraphicFramePr>
          <p:cNvPr id="3" name="Table 2"/>
          <p:cNvGraphicFramePr>
            <a:graphicFrameLocks noGrp="1"/>
          </p:cNvGraphicFramePr>
          <p:nvPr/>
        </p:nvGraphicFramePr>
        <p:xfrm>
          <a:off x="381001" y="1600200"/>
          <a:ext cx="15773399" cy="5943604"/>
        </p:xfrm>
        <a:graphic>
          <a:graphicData uri="http://schemas.openxmlformats.org/drawingml/2006/table">
            <a:tbl>
              <a:tblPr firstRow="1" bandRow="1">
                <a:tableStyleId>{5C22544A-7EE6-4342-B048-85BDC9FD1C3A}</a:tableStyleId>
              </a:tblPr>
              <a:tblGrid>
                <a:gridCol w="2154416">
                  <a:extLst>
                    <a:ext uri="{9D8B030D-6E8A-4147-A177-3AD203B41FA5}">
                      <a16:colId xmlns:a16="http://schemas.microsoft.com/office/drawing/2014/main" val="1707375788"/>
                    </a:ext>
                  </a:extLst>
                </a:gridCol>
                <a:gridCol w="1769699">
                  <a:extLst>
                    <a:ext uri="{9D8B030D-6E8A-4147-A177-3AD203B41FA5}">
                      <a16:colId xmlns:a16="http://schemas.microsoft.com/office/drawing/2014/main" val="2938357721"/>
                    </a:ext>
                  </a:extLst>
                </a:gridCol>
                <a:gridCol w="5616869">
                  <a:extLst>
                    <a:ext uri="{9D8B030D-6E8A-4147-A177-3AD203B41FA5}">
                      <a16:colId xmlns:a16="http://schemas.microsoft.com/office/drawing/2014/main" val="3180324687"/>
                    </a:ext>
                  </a:extLst>
                </a:gridCol>
                <a:gridCol w="3539397">
                  <a:extLst>
                    <a:ext uri="{9D8B030D-6E8A-4147-A177-3AD203B41FA5}">
                      <a16:colId xmlns:a16="http://schemas.microsoft.com/office/drawing/2014/main" val="3344509786"/>
                    </a:ext>
                  </a:extLst>
                </a:gridCol>
                <a:gridCol w="1308038">
                  <a:extLst>
                    <a:ext uri="{9D8B030D-6E8A-4147-A177-3AD203B41FA5}">
                      <a16:colId xmlns:a16="http://schemas.microsoft.com/office/drawing/2014/main" val="224585883"/>
                    </a:ext>
                  </a:extLst>
                </a:gridCol>
                <a:gridCol w="1384980">
                  <a:extLst>
                    <a:ext uri="{9D8B030D-6E8A-4147-A177-3AD203B41FA5}">
                      <a16:colId xmlns:a16="http://schemas.microsoft.com/office/drawing/2014/main" val="344122607"/>
                    </a:ext>
                  </a:extLst>
                </a:gridCol>
              </a:tblGrid>
              <a:tr h="510682">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493902">
                <a:tc>
                  <a:txBody>
                    <a:bodyPr/>
                    <a:lstStyle/>
                    <a:p>
                      <a:pPr algn="ctr"/>
                      <a:r>
                        <a:rPr lang="en-CA" sz="2400" b="0" i="0" dirty="0">
                          <a:solidFill>
                            <a:srgbClr val="000000"/>
                          </a:solidFill>
                          <a:effectLst/>
                          <a:latin typeface="+mn-lt"/>
                        </a:rPr>
                        <a:t>TST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Test for Zero or Minus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Rd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Z,N,V </a:t>
                      </a:r>
                      <a:endParaRPr lang="en-CA" sz="2400">
                        <a:effectLst/>
                        <a:latin typeface="+mn-lt"/>
                      </a:endParaRPr>
                    </a:p>
                  </a:txBody>
                  <a:tcPr marL="109728" marR="109728" marT="54864" marB="54864" anchor="ctr"/>
                </a:tc>
                <a:tc>
                  <a:txBody>
                    <a:bodyPr/>
                    <a:lstStyle/>
                    <a:p>
                      <a:pPr algn="ctr"/>
                      <a:r>
                        <a:rPr lang="en-CA" sz="2400" b="0" i="0">
                          <a:solidFill>
                            <a:srgbClr val="000000"/>
                          </a:solidFill>
                          <a:effectLst/>
                          <a:latin typeface="+mn-lt"/>
                        </a:rPr>
                        <a:t>1</a:t>
                      </a:r>
                      <a:endParaRPr lang="en-CA" sz="2400">
                        <a:effectLst/>
                        <a:latin typeface="+mn-lt"/>
                      </a:endParaRPr>
                    </a:p>
                  </a:txBody>
                  <a:tcPr marL="109728" marR="109728" marT="54864" marB="54864" anchor="ctr"/>
                </a:tc>
                <a:extLst>
                  <a:ext uri="{0D108BD9-81ED-4DB2-BD59-A6C34878D82A}">
                    <a16:rowId xmlns:a16="http://schemas.microsoft.com/office/drawing/2014/main" val="1684904885"/>
                  </a:ext>
                </a:extLst>
              </a:tr>
              <a:tr h="493902">
                <a:tc>
                  <a:txBody>
                    <a:bodyPr/>
                    <a:lstStyle/>
                    <a:p>
                      <a:pPr algn="ctr"/>
                      <a:r>
                        <a:rPr lang="en-CA" sz="2400" b="0" i="0">
                          <a:solidFill>
                            <a:srgbClr val="000000"/>
                          </a:solidFill>
                          <a:effectLst/>
                          <a:latin typeface="+mn-lt"/>
                        </a:rPr>
                        <a:t>CLR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Clear Register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Rd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Z,N,V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421797610"/>
                  </a:ext>
                </a:extLst>
              </a:tr>
              <a:tr h="493902">
                <a:tc>
                  <a:txBody>
                    <a:bodyPr/>
                    <a:lstStyle/>
                    <a:p>
                      <a:pPr algn="ctr"/>
                      <a:r>
                        <a:rPr lang="en-CA" sz="2400" dirty="0"/>
                        <a:t>MOV</a:t>
                      </a:r>
                    </a:p>
                  </a:txBody>
                  <a:tcPr marL="109728" marR="109728" marT="54864" marB="54864" anchor="ctr"/>
                </a:tc>
                <a:tc>
                  <a:txBody>
                    <a:bodyPr/>
                    <a:lstStyle/>
                    <a:p>
                      <a:pPr algn="ctr"/>
                      <a:r>
                        <a:rPr lang="en-CA" sz="2400" b="0" i="0" dirty="0">
                          <a:solidFill>
                            <a:srgbClr val="000000"/>
                          </a:solidFill>
                          <a:effectLst/>
                          <a:latin typeface="+mn-lt"/>
                        </a:rPr>
                        <a:t>Rd,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Move Between Registers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976972884"/>
                  </a:ext>
                </a:extLst>
              </a:tr>
              <a:tr h="493902">
                <a:tc>
                  <a:txBody>
                    <a:bodyPr/>
                    <a:lstStyle/>
                    <a:p>
                      <a:pPr algn="ctr"/>
                      <a:r>
                        <a:rPr lang="en-CA" sz="2400" dirty="0"/>
                        <a:t>LDI</a:t>
                      </a:r>
                    </a:p>
                  </a:txBody>
                  <a:tcPr marL="109728" marR="109728" marT="54864" marB="54864" anchor="ctr"/>
                </a:tc>
                <a:tc>
                  <a:txBody>
                    <a:bodyPr/>
                    <a:lstStyle/>
                    <a:p>
                      <a:pPr algn="ctr"/>
                      <a:r>
                        <a:rPr lang="en-CA" sz="2400" b="0" i="0" dirty="0">
                          <a:solidFill>
                            <a:srgbClr val="000000"/>
                          </a:solidFill>
                          <a:effectLst/>
                          <a:latin typeface="+mn-lt"/>
                        </a:rPr>
                        <a:t>Rd, 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Load Immediate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K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4204261125"/>
                  </a:ext>
                </a:extLst>
              </a:tr>
              <a:tr h="493902">
                <a:tc>
                  <a:txBody>
                    <a:bodyPr/>
                    <a:lstStyle/>
                    <a:p>
                      <a:pPr algn="ctr"/>
                      <a:r>
                        <a:rPr lang="en-CA" sz="2400" dirty="0"/>
                        <a:t>LDS</a:t>
                      </a:r>
                    </a:p>
                  </a:txBody>
                  <a:tcPr marL="109728" marR="109728" marT="54864" marB="54864" anchor="ctr"/>
                </a:tc>
                <a:tc>
                  <a:txBody>
                    <a:bodyPr/>
                    <a:lstStyle/>
                    <a:p>
                      <a:pPr algn="ctr"/>
                      <a:r>
                        <a:rPr lang="en-CA" sz="2400" dirty="0">
                          <a:effectLst/>
                          <a:latin typeface="+mn-lt"/>
                        </a:rPr>
                        <a:t>Rd, K</a:t>
                      </a:r>
                    </a:p>
                  </a:txBody>
                  <a:tcPr marL="109728" marR="109728" marT="54864" marB="54864" anchor="ctr"/>
                </a:tc>
                <a:tc>
                  <a:txBody>
                    <a:bodyPr/>
                    <a:lstStyle/>
                    <a:p>
                      <a:pPr algn="ctr"/>
                      <a:r>
                        <a:rPr lang="en-CA" sz="2400" dirty="0">
                          <a:effectLst/>
                          <a:latin typeface="+mn-lt"/>
                        </a:rPr>
                        <a:t>Load Direct from data space location K </a:t>
                      </a:r>
                    </a:p>
                  </a:txBody>
                  <a:tcPr marL="109728" marR="109728" marT="54864" marB="54864" anchor="ctr"/>
                </a:tc>
                <a:tc>
                  <a:txBody>
                    <a:bodyPr/>
                    <a:lstStyle/>
                    <a:p>
                      <a:pPr algn="ctr"/>
                      <a:r>
                        <a:rPr lang="en-CA" sz="2400" b="0" i="0" dirty="0">
                          <a:solidFill>
                            <a:srgbClr val="000000"/>
                          </a:solidFill>
                          <a:effectLst/>
                          <a:latin typeface="+mn-lt"/>
                        </a:rPr>
                        <a:t>Rd←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4141633497"/>
                  </a:ext>
                </a:extLst>
              </a:tr>
              <a:tr h="493902">
                <a:tc>
                  <a:txBody>
                    <a:bodyPr/>
                    <a:lstStyle/>
                    <a:p>
                      <a:pPr algn="ctr"/>
                      <a:r>
                        <a:rPr lang="en-CA" sz="2400" dirty="0"/>
                        <a:t>IN</a:t>
                      </a:r>
                    </a:p>
                  </a:txBody>
                  <a:tcPr marL="109728" marR="109728" marT="54864" marB="54864" anchor="ctr"/>
                </a:tc>
                <a:tc>
                  <a:txBody>
                    <a:bodyPr/>
                    <a:lstStyle/>
                    <a:p>
                      <a:pPr algn="ctr"/>
                      <a:r>
                        <a:rPr lang="en-CA" sz="2400" b="0" i="0" dirty="0">
                          <a:solidFill>
                            <a:srgbClr val="000000"/>
                          </a:solidFill>
                          <a:effectLst/>
                          <a:latin typeface="+mn-lt"/>
                        </a:rPr>
                        <a:t>Rd, P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From In Port P/ address to Rd register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P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3588263806"/>
                  </a:ext>
                </a:extLst>
              </a:tr>
              <a:tr h="493902">
                <a:tc>
                  <a:txBody>
                    <a:bodyPr/>
                    <a:lstStyle/>
                    <a:p>
                      <a:pPr algn="ctr"/>
                      <a:r>
                        <a:rPr lang="en-CA" sz="2400" dirty="0"/>
                        <a:t>OUT</a:t>
                      </a:r>
                    </a:p>
                  </a:txBody>
                  <a:tcPr marL="109728" marR="109728" marT="54864" marB="54864" anchor="ctr"/>
                </a:tc>
                <a:tc>
                  <a:txBody>
                    <a:bodyPr/>
                    <a:lstStyle/>
                    <a:p>
                      <a:pPr algn="ctr"/>
                      <a:r>
                        <a:rPr lang="en-CA" sz="2400" b="0" i="0" dirty="0">
                          <a:solidFill>
                            <a:srgbClr val="000000"/>
                          </a:solidFill>
                          <a:effectLst/>
                          <a:latin typeface="+mn-lt"/>
                        </a:rPr>
                        <a:t> P,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From Rr register to Out Port P/ address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P ← Rr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191103944"/>
                  </a:ext>
                </a:extLst>
              </a:tr>
              <a:tr h="493902">
                <a:tc>
                  <a:txBody>
                    <a:bodyPr/>
                    <a:lstStyle/>
                    <a:p>
                      <a:pPr algn="ctr"/>
                      <a:r>
                        <a:rPr lang="en-CA" sz="2400" dirty="0"/>
                        <a:t>PUSH</a:t>
                      </a:r>
                    </a:p>
                  </a:txBody>
                  <a:tcPr marL="109728" marR="109728" marT="54864" marB="54864" anchor="ctr"/>
                </a:tc>
                <a:tc>
                  <a:txBody>
                    <a:bodyPr/>
                    <a:lstStyle/>
                    <a:p>
                      <a:pPr algn="ctr"/>
                      <a:r>
                        <a:rPr lang="en-CA" sz="2400" b="0" i="0" dirty="0">
                          <a:solidFill>
                            <a:srgbClr val="000000"/>
                          </a:solidFill>
                          <a:effectLst/>
                          <a:latin typeface="+mn-lt"/>
                        </a:rPr>
                        <a:t>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Push Register on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STACK ← Rr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2</a:t>
                      </a:r>
                      <a:endParaRPr lang="en-CA" sz="2400" dirty="0">
                        <a:effectLst/>
                        <a:latin typeface="+mn-lt"/>
                      </a:endParaRPr>
                    </a:p>
                  </a:txBody>
                  <a:tcPr marL="109728" marR="109728" marT="54864" marB="54864" anchor="ctr"/>
                </a:tc>
                <a:extLst>
                  <a:ext uri="{0D108BD9-81ED-4DB2-BD59-A6C34878D82A}">
                    <a16:rowId xmlns:a16="http://schemas.microsoft.com/office/drawing/2014/main" val="4174736348"/>
                  </a:ext>
                </a:extLst>
              </a:tr>
              <a:tr h="493902">
                <a:tc>
                  <a:txBody>
                    <a:bodyPr/>
                    <a:lstStyle/>
                    <a:p>
                      <a:pPr algn="ctr"/>
                      <a:r>
                        <a:rPr lang="en-CA" sz="2400" dirty="0"/>
                        <a:t>POP</a:t>
                      </a: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 Pop Register from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 Rd ←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a:t>
                      </a:r>
                      <a:endParaRPr lang="en-CA" sz="2400" dirty="0">
                        <a:effectLst/>
                        <a:latin typeface="+mn-lt"/>
                      </a:endParaRPr>
                    </a:p>
                  </a:txBody>
                  <a:tcPr marL="109728" marR="109728" marT="54864" marB="54864" anchor="ctr"/>
                </a:tc>
                <a:tc>
                  <a:txBody>
                    <a:bodyPr/>
                    <a:lstStyle/>
                    <a:p>
                      <a:pPr algn="ctr"/>
                      <a:r>
                        <a:rPr lang="en-CA" sz="2400" dirty="0">
                          <a:latin typeface="+mn-lt"/>
                        </a:rPr>
                        <a:t>2</a:t>
                      </a:r>
                    </a:p>
                  </a:txBody>
                  <a:tcPr marL="109728" marR="109728" marT="54864" marB="54864" anchor="ctr"/>
                </a:tc>
                <a:extLst>
                  <a:ext uri="{0D108BD9-81ED-4DB2-BD59-A6C34878D82A}">
                    <a16:rowId xmlns:a16="http://schemas.microsoft.com/office/drawing/2014/main" val="1752467480"/>
                  </a:ext>
                </a:extLst>
              </a:tr>
              <a:tr h="493902">
                <a:tc>
                  <a:txBody>
                    <a:bodyPr/>
                    <a:lstStyle/>
                    <a:p>
                      <a:pPr algn="ctr"/>
                      <a:r>
                        <a:rPr lang="en-CA" sz="2400" dirty="0"/>
                        <a:t>NOP</a:t>
                      </a:r>
                    </a:p>
                  </a:txBody>
                  <a:tcPr marL="109728" marR="109728" marT="54864" marB="54864" anchor="ctr"/>
                </a:tc>
                <a:tc>
                  <a:txBody>
                    <a:bodyPr/>
                    <a:lstStyle/>
                    <a:p>
                      <a:pPr algn="ct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No Operation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tc>
                  <a:txBody>
                    <a:bodyPr/>
                    <a:lstStyle/>
                    <a:p>
                      <a:pPr algn="ctr"/>
                      <a:endParaRPr lang="en-CA" sz="2400" dirty="0">
                        <a:latin typeface="+mn-lt"/>
                      </a:endParaRPr>
                    </a:p>
                  </a:txBody>
                  <a:tcPr marL="109728" marR="109728" marT="54864" marB="54864" anchor="ctr"/>
                </a:tc>
                <a:extLst>
                  <a:ext uri="{0D108BD9-81ED-4DB2-BD59-A6C34878D82A}">
                    <a16:rowId xmlns:a16="http://schemas.microsoft.com/office/drawing/2014/main" val="2537417992"/>
                  </a:ext>
                </a:extLst>
              </a:tr>
              <a:tr h="493902">
                <a:tc>
                  <a:txBody>
                    <a:bodyPr/>
                    <a:lstStyle/>
                    <a:p>
                      <a:pPr algn="ctr"/>
                      <a:r>
                        <a:rPr lang="en-CA" sz="2400" dirty="0"/>
                        <a:t>BREAK</a:t>
                      </a:r>
                    </a:p>
                  </a:txBody>
                  <a:tcPr marL="109728" marR="109728" marT="54864" marB="54864" anchor="ctr"/>
                </a:tc>
                <a:tc>
                  <a:txBody>
                    <a:bodyPr/>
                    <a:lstStyle/>
                    <a:p>
                      <a:pPr algn="ct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Break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For On-chip Debug Only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N/A</a:t>
                      </a:r>
                      <a:endParaRPr lang="en-CA" sz="2400" dirty="0">
                        <a:effectLst/>
                        <a:latin typeface="+mn-lt"/>
                      </a:endParaRPr>
                    </a:p>
                  </a:txBody>
                  <a:tcPr marL="109728" marR="109728" marT="54864" marB="54864" anchor="ctr"/>
                </a:tc>
                <a:extLst>
                  <a:ext uri="{0D108BD9-81ED-4DB2-BD59-A6C34878D82A}">
                    <a16:rowId xmlns:a16="http://schemas.microsoft.com/office/drawing/2014/main" val="1284440235"/>
                  </a:ext>
                </a:extLst>
              </a:tr>
            </a:tbl>
          </a:graphicData>
        </a:graphic>
      </p:graphicFrame>
    </p:spTree>
    <p:extLst>
      <p:ext uri="{BB962C8B-B14F-4D97-AF65-F5344CB8AC3E}">
        <p14:creationId xmlns:p14="http://schemas.microsoft.com/office/powerpoint/2010/main" val="134169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Instruction Set Summary</a:t>
            </a:r>
          </a:p>
        </p:txBody>
      </p:sp>
      <p:graphicFrame>
        <p:nvGraphicFramePr>
          <p:cNvPr id="3" name="Table 2"/>
          <p:cNvGraphicFramePr>
            <a:graphicFrameLocks noGrp="1"/>
          </p:cNvGraphicFramePr>
          <p:nvPr/>
        </p:nvGraphicFramePr>
        <p:xfrm>
          <a:off x="457199" y="1700785"/>
          <a:ext cx="15697201" cy="5614415"/>
        </p:xfrm>
        <a:graphic>
          <a:graphicData uri="http://schemas.openxmlformats.org/drawingml/2006/table">
            <a:tbl>
              <a:tblPr firstRow="1" bandRow="1">
                <a:tableStyleId>{5C22544A-7EE6-4342-B048-85BDC9FD1C3A}</a:tableStyleId>
              </a:tblPr>
              <a:tblGrid>
                <a:gridCol w="2231465">
                  <a:extLst>
                    <a:ext uri="{9D8B030D-6E8A-4147-A177-3AD203B41FA5}">
                      <a16:colId xmlns:a16="http://schemas.microsoft.com/office/drawing/2014/main" val="1707375788"/>
                    </a:ext>
                  </a:extLst>
                </a:gridCol>
                <a:gridCol w="1769782">
                  <a:extLst>
                    <a:ext uri="{9D8B030D-6E8A-4147-A177-3AD203B41FA5}">
                      <a16:colId xmlns:a16="http://schemas.microsoft.com/office/drawing/2014/main" val="2938357721"/>
                    </a:ext>
                  </a:extLst>
                </a:gridCol>
                <a:gridCol w="5281232">
                  <a:extLst>
                    <a:ext uri="{9D8B030D-6E8A-4147-A177-3AD203B41FA5}">
                      <a16:colId xmlns:a16="http://schemas.microsoft.com/office/drawing/2014/main" val="3180324687"/>
                    </a:ext>
                  </a:extLst>
                </a:gridCol>
                <a:gridCol w="3893656">
                  <a:extLst>
                    <a:ext uri="{9D8B030D-6E8A-4147-A177-3AD203B41FA5}">
                      <a16:colId xmlns:a16="http://schemas.microsoft.com/office/drawing/2014/main" val="3344509786"/>
                    </a:ext>
                  </a:extLst>
                </a:gridCol>
                <a:gridCol w="1136019">
                  <a:extLst>
                    <a:ext uri="{9D8B030D-6E8A-4147-A177-3AD203B41FA5}">
                      <a16:colId xmlns:a16="http://schemas.microsoft.com/office/drawing/2014/main" val="224585883"/>
                    </a:ext>
                  </a:extLst>
                </a:gridCol>
                <a:gridCol w="1385047">
                  <a:extLst>
                    <a:ext uri="{9D8B030D-6E8A-4147-A177-3AD203B41FA5}">
                      <a16:colId xmlns:a16="http://schemas.microsoft.com/office/drawing/2014/main" val="344122607"/>
                    </a:ext>
                  </a:extLst>
                </a:gridCol>
              </a:tblGrid>
              <a:tr h="710183">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444289">
                <a:tc>
                  <a:txBody>
                    <a:bodyPr/>
                    <a:lstStyle/>
                    <a:p>
                      <a:pPr algn="ctr"/>
                      <a:r>
                        <a:rPr lang="en-CA" sz="2400" b="0" i="0" dirty="0">
                          <a:solidFill>
                            <a:srgbClr val="000000"/>
                          </a:solidFill>
                          <a:effectLst/>
                          <a:latin typeface="+mn-lt"/>
                        </a:rPr>
                        <a:t>STS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K,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Store Rr to data space location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[K] ←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1</a:t>
                      </a:r>
                      <a:endParaRPr lang="en-CA" sz="2400">
                        <a:effectLst/>
                        <a:latin typeface="+mn-lt"/>
                      </a:endParaRPr>
                    </a:p>
                  </a:txBody>
                  <a:tcPr marL="109728" marR="109728" marT="54864" marB="54864" anchor="ctr"/>
                </a:tc>
                <a:extLst>
                  <a:ext uri="{0D108BD9-81ED-4DB2-BD59-A6C34878D82A}">
                    <a16:rowId xmlns:a16="http://schemas.microsoft.com/office/drawing/2014/main" val="1684904885"/>
                  </a:ext>
                </a:extLst>
              </a:tr>
              <a:tr h="768096">
                <a:tc>
                  <a:txBody>
                    <a:bodyPr/>
                    <a:lstStyle/>
                    <a:p>
                      <a:pPr algn="ctr"/>
                      <a:r>
                        <a:rPr lang="en-CA" sz="2400" b="0" i="0" dirty="0">
                          <a:solidFill>
                            <a:srgbClr val="000000"/>
                          </a:solidFill>
                          <a:effectLst/>
                          <a:latin typeface="+mn-lt"/>
                        </a:rPr>
                        <a:t>SBI</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kern="1200" dirty="0">
                          <a:solidFill>
                            <a:schemeClr val="dk1"/>
                          </a:solidFill>
                          <a:effectLst/>
                          <a:latin typeface="+mn-lt"/>
                          <a:ea typeface="+mn-ea"/>
                          <a:cs typeface="+mn-cs"/>
                        </a:rPr>
                        <a:t>Sets a specified bit in an I/O Register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Sets the b no. bits of the A register</a:t>
                      </a:r>
                      <a:endParaRPr lang="en-CA" sz="2400" dirty="0">
                        <a:effectLst/>
                        <a:latin typeface="+mn-lt"/>
                      </a:endParaRPr>
                    </a:p>
                  </a:txBody>
                  <a:tcPr marL="109728" marR="109728" marT="54864" marB="54864" anchor="ctr"/>
                </a:tc>
                <a:tc>
                  <a:txBody>
                    <a:bodyPr/>
                    <a:lstStyle/>
                    <a:p>
                      <a:pPr algn="ctr"/>
                      <a:r>
                        <a:rPr lang="en-CA" sz="2400" dirty="0">
                          <a:effectLst/>
                          <a:latin typeface="+mn-lt"/>
                        </a:rPr>
                        <a:t>None</a:t>
                      </a: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421797610"/>
                  </a:ext>
                </a:extLst>
              </a:tr>
              <a:tr h="768096">
                <a:tc>
                  <a:txBody>
                    <a:bodyPr/>
                    <a:lstStyle/>
                    <a:p>
                      <a:pPr algn="ctr"/>
                      <a:r>
                        <a:rPr lang="en-CA" sz="2400" dirty="0">
                          <a:effectLst/>
                          <a:latin typeface="+mn-lt"/>
                        </a:rPr>
                        <a:t>CBI</a:t>
                      </a:r>
                    </a:p>
                  </a:txBody>
                  <a:tcPr marL="109728" marR="109728" marT="54864" marB="54864" anchor="ctr"/>
                </a:tc>
                <a:tc>
                  <a:txBody>
                    <a:bodyPr/>
                    <a:lstStyle/>
                    <a:p>
                      <a:pPr algn="ctr"/>
                      <a:r>
                        <a:rPr lang="en-CA" sz="2400" dirty="0">
                          <a:effectLst/>
                          <a:latin typeface="+mn-lt"/>
                        </a:rPr>
                        <a:t>A, b</a:t>
                      </a:r>
                    </a:p>
                  </a:txBody>
                  <a:tcPr marL="109728" marR="109728" marT="54864" marB="54864" anchor="ctr"/>
                </a:tc>
                <a:tc>
                  <a:txBody>
                    <a:bodyPr/>
                    <a:lstStyle/>
                    <a:p>
                      <a:pPr algn="ctr"/>
                      <a:r>
                        <a:rPr lang="en-CA" sz="2400" dirty="0">
                          <a:effectLst/>
                          <a:latin typeface="+mn-lt"/>
                        </a:rPr>
                        <a:t>Resets </a:t>
                      </a:r>
                      <a:r>
                        <a:rPr lang="en-US" sz="2400" b="0" i="0" kern="1200" dirty="0">
                          <a:solidFill>
                            <a:schemeClr val="dk1"/>
                          </a:solidFill>
                          <a:effectLst/>
                          <a:latin typeface="+mn-lt"/>
                          <a:ea typeface="+mn-ea"/>
                          <a:cs typeface="+mn-cs"/>
                        </a:rPr>
                        <a:t>a specified bit in an I/O Register</a:t>
                      </a:r>
                      <a:endParaRPr lang="en-CA" sz="2400" dirty="0">
                        <a:effectLst/>
                        <a:latin typeface="+mn-lt"/>
                      </a:endParaRP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400" b="0" i="0" dirty="0">
                          <a:solidFill>
                            <a:srgbClr val="000000"/>
                          </a:solidFill>
                          <a:effectLst/>
                          <a:latin typeface="+mn-lt"/>
                        </a:rPr>
                        <a:t>Resets the b no bits of the A register</a:t>
                      </a:r>
                      <a:endParaRPr lang="en-CA" sz="2400" dirty="0">
                        <a:effectLst/>
                        <a:latin typeface="+mn-lt"/>
                      </a:endParaRPr>
                    </a:p>
                  </a:txBody>
                  <a:tcPr marL="109728" marR="109728" marT="54864" marB="54864" anchor="ctr"/>
                </a:tc>
                <a:tc>
                  <a:txBody>
                    <a:bodyPr/>
                    <a:lstStyle/>
                    <a:p>
                      <a:pPr algn="ctr"/>
                      <a:r>
                        <a:rPr lang="en-CA" sz="2400" dirty="0">
                          <a:effectLst/>
                          <a:latin typeface="+mn-lt"/>
                        </a:rPr>
                        <a:t>None</a:t>
                      </a: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3483146704"/>
                  </a:ext>
                </a:extLst>
              </a:tr>
              <a:tr h="1097280">
                <a:tc>
                  <a:txBody>
                    <a:bodyPr/>
                    <a:lstStyle/>
                    <a:p>
                      <a:pPr algn="ctr"/>
                      <a:r>
                        <a:rPr lang="en-CA" sz="2400" dirty="0"/>
                        <a:t>SBIC</a:t>
                      </a: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dirty="0">
                          <a:solidFill>
                            <a:srgbClr val="000000"/>
                          </a:solidFill>
                          <a:effectLst/>
                          <a:latin typeface="+mn-lt"/>
                        </a:rPr>
                        <a:t>Skip if Bit in I/O Register is Cleared/ Reset</a:t>
                      </a:r>
                      <a:endParaRPr lang="en-CA" sz="2400" dirty="0">
                        <a:effectLst/>
                        <a:latin typeface="+mn-lt"/>
                      </a:endParaRPr>
                    </a:p>
                  </a:txBody>
                  <a:tcPr marL="109728" marR="109728" marT="54864" marB="54864" anchor="ctr"/>
                </a:tc>
                <a:tc>
                  <a:txBody>
                    <a:bodyPr/>
                    <a:lstStyle/>
                    <a:p>
                      <a:pPr algn="ctr"/>
                      <a:r>
                        <a:rPr lang="en-CA" sz="2400" dirty="0">
                          <a:effectLst/>
                          <a:latin typeface="+mn-lt"/>
                        </a:rPr>
                        <a:t>If b no bit of A register is 0, then skip PC by 2 or 3.</a:t>
                      </a: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2976972884"/>
                  </a:ext>
                </a:extLst>
              </a:tr>
              <a:tr h="963168">
                <a:tc>
                  <a:txBody>
                    <a:bodyPr/>
                    <a:lstStyle/>
                    <a:p>
                      <a:pPr algn="ctr"/>
                      <a:r>
                        <a:rPr lang="en-CA" sz="2400" dirty="0"/>
                        <a:t>SBIS</a:t>
                      </a: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dirty="0">
                          <a:solidFill>
                            <a:srgbClr val="000000"/>
                          </a:solidFill>
                          <a:effectLst/>
                          <a:latin typeface="+mn-lt"/>
                        </a:rPr>
                        <a:t>Skip if Bit in I/O Register is set</a:t>
                      </a:r>
                      <a:endParaRPr lang="en-CA" sz="2400" dirty="0">
                        <a:effectLst/>
                        <a:latin typeface="+mn-lt"/>
                      </a:endParaRPr>
                    </a:p>
                  </a:txBody>
                  <a:tcPr marL="109728" marR="109728" marT="54864" marB="54864" anchor="ctr"/>
                </a:tc>
                <a:tc>
                  <a:txBody>
                    <a:bodyPr/>
                    <a:lstStyle/>
                    <a:p>
                      <a:pPr algn="ctr"/>
                      <a:r>
                        <a:rPr lang="en-CA" sz="2400" dirty="0">
                          <a:effectLst/>
                          <a:latin typeface="+mn-lt"/>
                        </a:rPr>
                        <a:t>If b no bit of A register is 1, then skip PC by 2 or 3.</a:t>
                      </a: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3244922213"/>
                  </a:ext>
                </a:extLst>
              </a:tr>
              <a:tr h="685800">
                <a:tc>
                  <a:txBody>
                    <a:bodyPr/>
                    <a:lstStyle/>
                    <a:p>
                      <a:pPr algn="ctr"/>
                      <a:r>
                        <a:rPr lang="en-CA" sz="2400" dirty="0"/>
                        <a:t>RJUMP</a:t>
                      </a:r>
                    </a:p>
                  </a:txBody>
                  <a:tcPr marL="109728" marR="109728" marT="54864" marB="54864" anchor="ctr"/>
                </a:tc>
                <a:tc>
                  <a:txBody>
                    <a:bodyPr/>
                    <a:lstStyle/>
                    <a:p>
                      <a:pPr algn="ctr"/>
                      <a:r>
                        <a:rPr lang="en-CA" sz="2400" b="0" i="0" dirty="0">
                          <a:solidFill>
                            <a:srgbClr val="000000"/>
                          </a:solidFill>
                          <a:effectLst/>
                          <a:latin typeface="+mn-lt"/>
                        </a:rPr>
                        <a:t>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Relative jump</a:t>
                      </a:r>
                      <a:endParaRPr lang="en-CA" sz="2400" dirty="0">
                        <a:effectLst/>
                        <a:latin typeface="+mn-lt"/>
                      </a:endParaRPr>
                    </a:p>
                  </a:txBody>
                  <a:tcPr marL="109728" marR="109728" marT="54864" marB="54864" anchor="ctr"/>
                </a:tc>
                <a:tc>
                  <a:txBody>
                    <a:bodyPr/>
                    <a:lstStyle/>
                    <a:p>
                      <a:pPr algn="ctr"/>
                      <a:r>
                        <a:rPr lang="en-US" sz="2400" b="0" i="0" kern="1200" dirty="0">
                          <a:solidFill>
                            <a:schemeClr val="dk1"/>
                          </a:solidFill>
                          <a:effectLst/>
                          <a:latin typeface="+mn-lt"/>
                          <a:ea typeface="+mn-ea"/>
                          <a:cs typeface="+mn-cs"/>
                        </a:rPr>
                        <a:t>PC</a:t>
                      </a:r>
                      <a:r>
                        <a:rPr lang="en-CA" sz="2400" b="0" i="0" dirty="0">
                          <a:solidFill>
                            <a:srgbClr val="000000"/>
                          </a:solidFill>
                          <a:effectLst/>
                          <a:latin typeface="+mn-lt"/>
                        </a:rPr>
                        <a:t>← PC+K+1</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554901294"/>
                  </a:ext>
                </a:extLst>
              </a:tr>
            </a:tbl>
          </a:graphicData>
        </a:graphic>
      </p:graphicFrame>
    </p:spTree>
    <p:extLst>
      <p:ext uri="{BB962C8B-B14F-4D97-AF65-F5344CB8AC3E}">
        <p14:creationId xmlns:p14="http://schemas.microsoft.com/office/powerpoint/2010/main" val="24998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Memory Locations</a:t>
            </a:r>
          </a:p>
        </p:txBody>
      </p:sp>
      <p:pic>
        <p:nvPicPr>
          <p:cNvPr id="4" name="Picture 3" descr="Diagram&#10;&#10;Description automatically generated">
            <a:extLst>
              <a:ext uri="{FF2B5EF4-FFF2-40B4-BE49-F238E27FC236}">
                <a16:creationId xmlns:a16="http://schemas.microsoft.com/office/drawing/2014/main" id="{03BA349C-415A-7BE7-9BB5-2BBA162DC4E1}"/>
              </a:ext>
            </a:extLst>
          </p:cNvPr>
          <p:cNvPicPr>
            <a:picLocks noChangeAspect="1"/>
          </p:cNvPicPr>
          <p:nvPr/>
        </p:nvPicPr>
        <p:blipFill rotWithShape="1">
          <a:blip r:embed="rId3">
            <a:extLst>
              <a:ext uri="{28A0092B-C50C-407E-A947-70E740481C1C}">
                <a14:useLocalDpi xmlns:a14="http://schemas.microsoft.com/office/drawing/2010/main" val="0"/>
              </a:ext>
            </a:extLst>
          </a:blip>
          <a:srcRect l="6702" t="1845" r="3242" b="3259"/>
          <a:stretch/>
        </p:blipFill>
        <p:spPr>
          <a:xfrm>
            <a:off x="609600" y="1219200"/>
            <a:ext cx="7467600" cy="6629400"/>
          </a:xfrm>
          <a:prstGeom prst="rect">
            <a:avLst/>
          </a:prstGeom>
        </p:spPr>
      </p:pic>
      <p:sp>
        <p:nvSpPr>
          <p:cNvPr id="5" name="TextBox 4">
            <a:extLst>
              <a:ext uri="{FF2B5EF4-FFF2-40B4-BE49-F238E27FC236}">
                <a16:creationId xmlns:a16="http://schemas.microsoft.com/office/drawing/2014/main" id="{95053E3A-5CA2-812F-1C78-A97A9AF94F73}"/>
              </a:ext>
            </a:extLst>
          </p:cNvPr>
          <p:cNvSpPr txBox="1"/>
          <p:nvPr/>
        </p:nvSpPr>
        <p:spPr>
          <a:xfrm>
            <a:off x="10345783" y="2638697"/>
            <a:ext cx="4428308" cy="714103"/>
          </a:xfrm>
          <a:prstGeom prst="rect">
            <a:avLst/>
          </a:prstGeom>
        </p:spPr>
        <p:txBody>
          <a:bodyPr vert="horz" lIns="0" tIns="54864" rIns="0" bIns="54864" rtlCol="0">
            <a:normAutofit/>
          </a:bodyPr>
          <a:lstStyle/>
          <a:p>
            <a:pPr>
              <a:lnSpc>
                <a:spcPct val="90000"/>
              </a:lnSpc>
              <a:spcAft>
                <a:spcPts val="720"/>
              </a:spcAft>
              <a:buClr>
                <a:schemeClr val="accent1"/>
              </a:buClr>
              <a:buFont typeface="Calibri" panose="020F0502020204030204" pitchFamily="34" charset="0"/>
            </a:pPr>
            <a:r>
              <a:rPr lang="en-US" sz="4400" b="1" dirty="0">
                <a:solidFill>
                  <a:schemeClr val="accent1">
                    <a:lumMod val="75000"/>
                  </a:schemeClr>
                </a:solidFill>
              </a:rPr>
              <a:t>STS 0x60, R0</a:t>
            </a:r>
          </a:p>
        </p:txBody>
      </p:sp>
      <p:sp>
        <p:nvSpPr>
          <p:cNvPr id="6" name="Arrow: Curved Right 11">
            <a:extLst>
              <a:ext uri="{FF2B5EF4-FFF2-40B4-BE49-F238E27FC236}">
                <a16:creationId xmlns:a16="http://schemas.microsoft.com/office/drawing/2014/main" id="{44C33F20-96A2-4FF4-5653-AB4517DFFE68}"/>
              </a:ext>
            </a:extLst>
          </p:cNvPr>
          <p:cNvSpPr/>
          <p:nvPr/>
        </p:nvSpPr>
        <p:spPr>
          <a:xfrm>
            <a:off x="5199708" y="1770695"/>
            <a:ext cx="678181" cy="21466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40">
              <a:solidFill>
                <a:schemeClr val="tx1"/>
              </a:solidFill>
            </a:endParaRPr>
          </a:p>
        </p:txBody>
      </p:sp>
      <p:sp>
        <p:nvSpPr>
          <p:cNvPr id="7" name="TextBox 6">
            <a:extLst>
              <a:ext uri="{FF2B5EF4-FFF2-40B4-BE49-F238E27FC236}">
                <a16:creationId xmlns:a16="http://schemas.microsoft.com/office/drawing/2014/main" id="{CA208E15-53F3-5C0C-66CF-981E5E66C1F9}"/>
              </a:ext>
            </a:extLst>
          </p:cNvPr>
          <p:cNvSpPr txBox="1"/>
          <p:nvPr/>
        </p:nvSpPr>
        <p:spPr>
          <a:xfrm>
            <a:off x="10277857" y="3925825"/>
            <a:ext cx="4657343" cy="769441"/>
          </a:xfrm>
          <a:prstGeom prst="rect">
            <a:avLst/>
          </a:prstGeom>
          <a:noFill/>
        </p:spPr>
        <p:txBody>
          <a:bodyPr wrap="square" rtlCol="0">
            <a:spAutoFit/>
          </a:bodyPr>
          <a:lstStyle/>
          <a:p>
            <a:r>
              <a:rPr lang="en-US" sz="4400" dirty="0">
                <a:solidFill>
                  <a:srgbClr val="FF0000"/>
                </a:solidFill>
              </a:rPr>
              <a:t>LDS R31, 0x01FF</a:t>
            </a:r>
          </a:p>
        </p:txBody>
      </p:sp>
      <p:sp>
        <p:nvSpPr>
          <p:cNvPr id="8" name="Arrow: Curved Right 19">
            <a:extLst>
              <a:ext uri="{FF2B5EF4-FFF2-40B4-BE49-F238E27FC236}">
                <a16:creationId xmlns:a16="http://schemas.microsoft.com/office/drawing/2014/main" id="{ED9A010B-B9F6-BE25-E537-9479F6CCF012}"/>
              </a:ext>
            </a:extLst>
          </p:cNvPr>
          <p:cNvSpPr/>
          <p:nvPr/>
        </p:nvSpPr>
        <p:spPr>
          <a:xfrm flipV="1">
            <a:off x="5382589" y="2355522"/>
            <a:ext cx="495300" cy="2219525"/>
          </a:xfrm>
          <a:prstGeom prst="curvedRightArrow">
            <a:avLst>
              <a:gd name="adj1" fmla="val 25000"/>
              <a:gd name="adj2" fmla="val 50000"/>
              <a:gd name="adj3" fmla="val 5918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4440" dirty="0">
              <a:solidFill>
                <a:schemeClr val="tx1"/>
              </a:solidFill>
            </a:endParaRPr>
          </a:p>
        </p:txBody>
      </p:sp>
      <p:sp>
        <p:nvSpPr>
          <p:cNvPr id="3" name="Right Brace 2">
            <a:extLst>
              <a:ext uri="{FF2B5EF4-FFF2-40B4-BE49-F238E27FC236}">
                <a16:creationId xmlns:a16="http://schemas.microsoft.com/office/drawing/2014/main" id="{B1C93879-337B-8443-4B19-A1BED04C37CC}"/>
              </a:ext>
            </a:extLst>
          </p:cNvPr>
          <p:cNvSpPr/>
          <p:nvPr/>
        </p:nvSpPr>
        <p:spPr>
          <a:xfrm>
            <a:off x="2743200" y="6781800"/>
            <a:ext cx="152400" cy="685800"/>
          </a:xfrm>
          <a:prstGeom prst="rightBrace">
            <a:avLst>
              <a:gd name="adj1" fmla="val 492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793FBC05-1694-58FE-2629-ADCA50DA62B3}"/>
              </a:ext>
            </a:extLst>
          </p:cNvPr>
          <p:cNvSpPr/>
          <p:nvPr/>
        </p:nvSpPr>
        <p:spPr>
          <a:xfrm>
            <a:off x="7924800" y="6667500"/>
            <a:ext cx="152400" cy="1028700"/>
          </a:xfrm>
          <a:prstGeom prst="rightBrace">
            <a:avLst>
              <a:gd name="adj1" fmla="val 492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1C375407-3D38-3C7A-EA7C-1DBFEC10B340}"/>
              </a:ext>
            </a:extLst>
          </p:cNvPr>
          <p:cNvSpPr/>
          <p:nvPr/>
        </p:nvSpPr>
        <p:spPr>
          <a:xfrm>
            <a:off x="7924800" y="3600450"/>
            <a:ext cx="152400" cy="1028700"/>
          </a:xfrm>
          <a:prstGeom prst="rightBrace">
            <a:avLst>
              <a:gd name="adj1" fmla="val 49286"/>
              <a:gd name="adj2"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37244240-A429-E512-551C-581023DF8950}"/>
              </a:ext>
            </a:extLst>
          </p:cNvPr>
          <p:cNvSpPr/>
          <p:nvPr/>
        </p:nvSpPr>
        <p:spPr>
          <a:xfrm>
            <a:off x="2854925" y="3634345"/>
            <a:ext cx="152400" cy="1028700"/>
          </a:xfrm>
          <a:prstGeom prst="rightBrace">
            <a:avLst>
              <a:gd name="adj1" fmla="val 49286"/>
              <a:gd name="adj2"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EEA4F2A6-B2BC-D64F-85A1-222C40B933D1}"/>
              </a:ext>
            </a:extLst>
          </p:cNvPr>
          <p:cNvSpPr/>
          <p:nvPr/>
        </p:nvSpPr>
        <p:spPr>
          <a:xfrm>
            <a:off x="7924800" y="4705350"/>
            <a:ext cx="152400" cy="1028700"/>
          </a:xfrm>
          <a:prstGeom prst="rightBrace">
            <a:avLst>
              <a:gd name="adj1" fmla="val 49286"/>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818F3233-0AD7-8366-4311-C7AC8B6771FD}"/>
              </a:ext>
            </a:extLst>
          </p:cNvPr>
          <p:cNvSpPr/>
          <p:nvPr/>
        </p:nvSpPr>
        <p:spPr>
          <a:xfrm>
            <a:off x="2891935" y="4712772"/>
            <a:ext cx="152400" cy="1028700"/>
          </a:xfrm>
          <a:prstGeom prst="rightBrace">
            <a:avLst>
              <a:gd name="adj1" fmla="val 49286"/>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90039742-EB77-4E73-AA37-5FC689AF30D4}"/>
              </a:ext>
            </a:extLst>
          </p:cNvPr>
          <p:cNvSpPr/>
          <p:nvPr/>
        </p:nvSpPr>
        <p:spPr>
          <a:xfrm>
            <a:off x="2854925" y="5822768"/>
            <a:ext cx="152400" cy="756904"/>
          </a:xfrm>
          <a:prstGeom prst="rightBrace">
            <a:avLst>
              <a:gd name="adj1" fmla="val 49286"/>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92D5A59E-C4A4-4C92-B37D-E4C6D4F04F0F}"/>
              </a:ext>
            </a:extLst>
          </p:cNvPr>
          <p:cNvSpPr/>
          <p:nvPr/>
        </p:nvSpPr>
        <p:spPr>
          <a:xfrm>
            <a:off x="7924800" y="5764727"/>
            <a:ext cx="152400" cy="756904"/>
          </a:xfrm>
          <a:prstGeom prst="rightBrace">
            <a:avLst>
              <a:gd name="adj1" fmla="val 49286"/>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D03ACF7-B723-2761-A5A3-9C8DE38E96AE}"/>
              </a:ext>
            </a:extLst>
          </p:cNvPr>
          <p:cNvSpPr/>
          <p:nvPr/>
        </p:nvSpPr>
        <p:spPr>
          <a:xfrm>
            <a:off x="7905498" y="1700498"/>
            <a:ext cx="203964" cy="966502"/>
          </a:xfrm>
          <a:prstGeom prst="rightBrace">
            <a:avLst>
              <a:gd name="adj1" fmla="val 49286"/>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71FD52A6-521E-EAA8-341F-31E24FD14CE8}"/>
              </a:ext>
            </a:extLst>
          </p:cNvPr>
          <p:cNvSpPr/>
          <p:nvPr/>
        </p:nvSpPr>
        <p:spPr>
          <a:xfrm>
            <a:off x="2819400" y="1700498"/>
            <a:ext cx="203964" cy="966502"/>
          </a:xfrm>
          <a:prstGeom prst="rightBrace">
            <a:avLst>
              <a:gd name="adj1" fmla="val 49286"/>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50CDEC54-AEA9-9961-39AC-CA3F2175536D}"/>
              </a:ext>
            </a:extLst>
          </p:cNvPr>
          <p:cNvSpPr/>
          <p:nvPr/>
        </p:nvSpPr>
        <p:spPr>
          <a:xfrm>
            <a:off x="7903030" y="2716610"/>
            <a:ext cx="151203" cy="807640"/>
          </a:xfrm>
          <a:prstGeom prst="rightBrace">
            <a:avLst>
              <a:gd name="adj1" fmla="val 49286"/>
              <a:gd name="adj2" fmla="val 50000"/>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797A9760-AA29-C3CD-BB76-6079336FA034}"/>
              </a:ext>
            </a:extLst>
          </p:cNvPr>
          <p:cNvSpPr/>
          <p:nvPr/>
        </p:nvSpPr>
        <p:spPr>
          <a:xfrm>
            <a:off x="2872161" y="2752029"/>
            <a:ext cx="151203" cy="807640"/>
          </a:xfrm>
          <a:prstGeom prst="rightBrace">
            <a:avLst>
              <a:gd name="adj1" fmla="val 49286"/>
              <a:gd name="adj2" fmla="val 50000"/>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377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8468</TotalTime>
  <Words>3436</Words>
  <Application>Microsoft Office PowerPoint</Application>
  <PresentationFormat>Custom</PresentationFormat>
  <Paragraphs>674</Paragraphs>
  <Slides>32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Courier</vt:lpstr>
      <vt:lpstr>Courier-Bold</vt:lpstr>
      <vt:lpstr>Courier-Oblique</vt:lpstr>
      <vt:lpstr>Arial</vt:lpstr>
      <vt:lpstr>Arial Black</vt:lpstr>
      <vt:lpstr>Calibri</vt:lpstr>
      <vt:lpstr>Times New Roman</vt:lpstr>
      <vt:lpstr>Wingdings</vt:lpstr>
      <vt:lpstr>Default Design</vt:lpstr>
      <vt:lpstr>Lecture # 06M:  Assembly Language Programming for ATmega328P</vt:lpstr>
      <vt:lpstr>Outline</vt:lpstr>
      <vt:lpstr>AVR Architecture of CPU</vt:lpstr>
      <vt:lpstr>Status Register</vt:lpstr>
      <vt:lpstr>Direct Data Register Method</vt:lpstr>
      <vt:lpstr>Instruction Set Summary</vt:lpstr>
      <vt:lpstr>Instruction Set Summary</vt:lpstr>
      <vt:lpstr>Instruction Set Summary</vt:lpstr>
      <vt:lpstr>Memory Locations</vt:lpstr>
      <vt:lpstr>Register Contents</vt:lpstr>
      <vt:lpstr>Programming Examples</vt:lpstr>
      <vt:lpstr>Difference Between Assembly and C</vt:lpstr>
      <vt:lpstr>EEPROM Control Register (EECR)</vt:lpstr>
      <vt:lpstr>Difference Between Assembly and C</vt:lpstr>
      <vt:lpstr>The next code examples show assembly and C functions for reading the EEPROM.  The examples assume that interrupts are controlled so that no interrupts will occur during the execution of these functions. </vt:lpstr>
      <vt:lpstr>Bit 0 – IVCE: Interrupt Vector Change Enable The IVCE bit must be written to logic one to enable change of the IVSEL bit. IVCE is cleared by hardware four cycles after it is written or when IVSEL is written. Setting the IVCE bit will disable interrupts, </vt:lpstr>
      <vt:lpstr>The assembly code example returns the TCNT1 value in the r17:r16 register pair. If an interrupt occurs between the two instructions accessing the 16-bit register, the interrupt code updates the temporary register by accessing the same or any other of the 16-bit Timer Registers, then the result of the access outside the interrupt will be corrupted. Therefore, when both the main code and the interrupt code update the temporary register, the main code must disable the interrupts during the 16-bit access. </vt:lpstr>
      <vt:lpstr>The following code examples show how to do an atomic read of the TCNT1 Register contents.   Reading any of the OCR1A/B or ICR1 Registers can be done by using the same principle</vt:lpstr>
      <vt:lpstr>The assembly code example returns the TCNT1 value in the r17:r16 register pair.  The following code examples show how to do an atomic write of the TCNT1 Register contents. Writing any of the OCR1A/B or ICR1 Registers can be done by using the same principle  </vt:lpstr>
      <vt:lpstr>The assembly code example requires that the r17:r16 register pair contains the value to be written to TCNT1.</vt:lpstr>
      <vt:lpstr>Difference Between Assembly and C</vt:lpstr>
      <vt:lpstr>Difference Between Assembly and C</vt:lpstr>
      <vt:lpstr>The first design of flowchart goes back to 1945 which was designed by John Von Neumann. Unlike an algorithm, Flowchart uses different symbols to design a solution to a problem. It is another commonly used programming tool. By looking at a Flowchart, one can understand the operations and sequence of operations performed in a system. A flowchart is often considered a blueprint of a design used for solving a specific problem. A flowchart is a diagrammatic representation of an algorithm. Flowcharts are very helpful in writing programs and explaining programs to others. Though, flowcharts are useful in efficient coding, debugging, and analysis of a program, drawing flowcharts for very complicated in case of complex programs is often ignored. Flowcharts use special shapes to represent different types of actions or steps in a process. Lines and arrows show the sequence of the steps and the relationships among them. These are known as flowchart symbols. So, flowchart symbols are specific shapes used to create a visual representation of a program.</vt:lpstr>
      <vt:lpstr>1. A flowchart is an excellent way of communicating the logic of a program. 2. Easy and efficient to analyze the problem using a flowchart. 3. During the program development cycle, the flowchart plays the role of a blueprint, which makes the program development process easier. 4. After the successful development of a program, it needs continuous timely maintenance during the course of its operation. The flowchart makes a program or system maintenance easier. 5. It is easy to convert the flowchart into any programming language code.</vt:lpstr>
      <vt:lpstr>While creating flowchart, the following mathematical operators are used.</vt:lpstr>
      <vt:lpstr>While creating flowchart, the following relational operators are used.</vt:lpstr>
      <vt:lpstr>While creating flowchart, the following logical operators are used.</vt:lpstr>
      <vt:lpstr>While creating a flowchart, the following symbols are used.</vt:lpstr>
      <vt:lpstr>Draw a flowchart along with its algorithm to add two numbers entered by the user.</vt:lpstr>
      <vt:lpstr>Draw a flowchart along with its algorithm to convert temperature from Celsius to Fahrenheit.</vt:lpstr>
      <vt:lpstr>Draw a flowchart along with its algorithm to print numbers from 1 to 20.</vt:lpstr>
      <vt:lpstr>PowerPoint Presentation</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Harris</dc:creator>
  <cp:lastModifiedBy>Muhibul Haque Bhuyan</cp:lastModifiedBy>
  <cp:revision>422</cp:revision>
  <dcterms:created xsi:type="dcterms:W3CDTF">2003-12-29T03:13:39Z</dcterms:created>
  <dcterms:modified xsi:type="dcterms:W3CDTF">2023-06-16T03:09:51Z</dcterms:modified>
</cp:coreProperties>
</file>