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57"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5E37-3A3E-4C4B-917B-F3E8572BC9E2}" type="datetimeFigureOut">
              <a:rPr lang="en-US" smtClean="0"/>
              <a:t>11/29/2020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0E5BF-CDDD-4056-B940-B78F190C91ED}" type="slidenum">
              <a:rPr lang="en-US" smtClean="0"/>
              <a:t>‹#›</a:t>
            </a:fld>
            <a:endParaRPr lang="en-US"/>
          </a:p>
        </p:txBody>
      </p:sp>
    </p:spTree>
    <p:extLst>
      <p:ext uri="{BB962C8B-B14F-4D97-AF65-F5344CB8AC3E}">
        <p14:creationId xmlns:p14="http://schemas.microsoft.com/office/powerpoint/2010/main" val="353188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E0E5BF-CDDD-4056-B940-B78F190C91ED}" type="slidenum">
              <a:rPr lang="en-US" smtClean="0"/>
              <a:t>17</a:t>
            </a:fld>
            <a:endParaRPr lang="en-US"/>
          </a:p>
        </p:txBody>
      </p:sp>
    </p:spTree>
    <p:extLst>
      <p:ext uri="{BB962C8B-B14F-4D97-AF65-F5344CB8AC3E}">
        <p14:creationId xmlns:p14="http://schemas.microsoft.com/office/powerpoint/2010/main" val="367920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527027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Mahmud</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905774" y="2634446"/>
            <a:ext cx="4050657"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cxnSp>
        <p:nvCxnSpPr>
          <p:cNvPr id="4" name="Straight Connector 3">
            <a:extLst>
              <a:ext uri="{FF2B5EF4-FFF2-40B4-BE49-F238E27FC236}">
                <a16:creationId xmlns:a16="http://schemas.microsoft.com/office/drawing/2014/main" id="{E7CA8864-37D8-4511-ACED-78A7F7E575F1}"/>
              </a:ext>
            </a:extLst>
          </p:cNvPr>
          <p:cNvCxnSpPr/>
          <p:nvPr/>
        </p:nvCxnSpPr>
        <p:spPr>
          <a:xfrm>
            <a:off x="4572000" y="1399057"/>
            <a:ext cx="0" cy="5013011"/>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361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923330"/>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p:txBody>
      </p:sp>
    </p:spTree>
    <p:extLst>
      <p:ext uri="{BB962C8B-B14F-4D97-AF65-F5344CB8AC3E}">
        <p14:creationId xmlns:p14="http://schemas.microsoft.com/office/powerpoint/2010/main" val="57349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6198" y="1660635"/>
            <a:ext cx="8456063" cy="4492554"/>
          </a:xfrm>
          <a:prstGeom prst="rect">
            <a:avLst/>
          </a:prstGeom>
        </p:spPr>
      </p:pic>
      <p:sp>
        <p:nvSpPr>
          <p:cNvPr id="3" name="TextBox 2">
            <a:extLst>
              <a:ext uri="{FF2B5EF4-FFF2-40B4-BE49-F238E27FC236}">
                <a16:creationId xmlns:a16="http://schemas.microsoft.com/office/drawing/2014/main" id="{D01CA94B-7781-4C56-8D0B-7BE28D3EA5BE}"/>
              </a:ext>
            </a:extLst>
          </p:cNvPr>
          <p:cNvSpPr txBox="1"/>
          <p:nvPr/>
        </p:nvSpPr>
        <p:spPr>
          <a:xfrm>
            <a:off x="3856892" y="4759569"/>
            <a:ext cx="1148862" cy="369332"/>
          </a:xfrm>
          <a:prstGeom prst="rect">
            <a:avLst/>
          </a:prstGeom>
          <a:noFill/>
        </p:spPr>
        <p:txBody>
          <a:bodyPr wrap="square" rtlCol="0">
            <a:spAutoFit/>
          </a:bodyPr>
          <a:lstStyle/>
          <a:p>
            <a:r>
              <a:rPr lang="en-US" dirty="0"/>
              <a:t>IS A</a:t>
            </a:r>
          </a:p>
        </p:txBody>
      </p:sp>
      <p:sp>
        <p:nvSpPr>
          <p:cNvPr id="4" name="TextBox 3">
            <a:extLst>
              <a:ext uri="{FF2B5EF4-FFF2-40B4-BE49-F238E27FC236}">
                <a16:creationId xmlns:a16="http://schemas.microsoft.com/office/drawing/2014/main" id="{F5EC1F5E-62E7-4F2A-833B-733DB5B52895}"/>
              </a:ext>
            </a:extLst>
          </p:cNvPr>
          <p:cNvSpPr txBox="1"/>
          <p:nvPr/>
        </p:nvSpPr>
        <p:spPr>
          <a:xfrm>
            <a:off x="4958862" y="2239109"/>
            <a:ext cx="1148862" cy="369332"/>
          </a:xfrm>
          <a:prstGeom prst="rect">
            <a:avLst/>
          </a:prstGeom>
          <a:noFill/>
        </p:spPr>
        <p:txBody>
          <a:bodyPr wrap="square" rtlCol="0">
            <a:spAutoFit/>
          </a:bodyPr>
          <a:lstStyle/>
          <a:p>
            <a:r>
              <a:rPr lang="en-US" dirty="0"/>
              <a:t>HAS A</a:t>
            </a:r>
          </a:p>
        </p:txBody>
      </p:sp>
      <p:sp>
        <p:nvSpPr>
          <p:cNvPr id="8" name="TextBox 7">
            <a:extLst>
              <a:ext uri="{FF2B5EF4-FFF2-40B4-BE49-F238E27FC236}">
                <a16:creationId xmlns:a16="http://schemas.microsoft.com/office/drawing/2014/main" id="{841C21A9-C7E1-4C61-8AC4-27C65FB9852A}"/>
              </a:ext>
            </a:extLst>
          </p:cNvPr>
          <p:cNvSpPr txBox="1"/>
          <p:nvPr/>
        </p:nvSpPr>
        <p:spPr>
          <a:xfrm>
            <a:off x="7843399" y="1869777"/>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7889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
        <p:nvSpPr>
          <p:cNvPr id="3" name="TextBox 2">
            <a:extLst>
              <a:ext uri="{FF2B5EF4-FFF2-40B4-BE49-F238E27FC236}">
                <a16:creationId xmlns:a16="http://schemas.microsoft.com/office/drawing/2014/main" id="{4E10047A-B9FB-4385-8783-DB130284789A}"/>
              </a:ext>
            </a:extLst>
          </p:cNvPr>
          <p:cNvSpPr txBox="1"/>
          <p:nvPr/>
        </p:nvSpPr>
        <p:spPr>
          <a:xfrm>
            <a:off x="3305908" y="2608441"/>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2109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
        <p:nvSpPr>
          <p:cNvPr id="3" name="TextBox 2">
            <a:extLst>
              <a:ext uri="{FF2B5EF4-FFF2-40B4-BE49-F238E27FC236}">
                <a16:creationId xmlns:a16="http://schemas.microsoft.com/office/drawing/2014/main" id="{05FC9AF2-8822-4C8B-BAFC-79C67AAFF7FA}"/>
              </a:ext>
            </a:extLst>
          </p:cNvPr>
          <p:cNvSpPr txBox="1"/>
          <p:nvPr/>
        </p:nvSpPr>
        <p:spPr>
          <a:xfrm>
            <a:off x="3880339" y="3030491"/>
            <a:ext cx="1148862" cy="369332"/>
          </a:xfrm>
          <a:prstGeom prst="rect">
            <a:avLst/>
          </a:prstGeom>
          <a:noFill/>
        </p:spPr>
        <p:txBody>
          <a:bodyPr wrap="square" rtlCol="0">
            <a:spAutoFit/>
          </a:bodyPr>
          <a:lstStyle/>
          <a:p>
            <a:r>
              <a:rPr lang="en-US" dirty="0"/>
              <a:t>HAS</a:t>
            </a:r>
          </a:p>
        </p:txBody>
      </p:sp>
      <p:sp>
        <p:nvSpPr>
          <p:cNvPr id="7" name="TextBox 6">
            <a:extLst>
              <a:ext uri="{FF2B5EF4-FFF2-40B4-BE49-F238E27FC236}">
                <a16:creationId xmlns:a16="http://schemas.microsoft.com/office/drawing/2014/main" id="{D1C483A8-9A31-42F1-B745-46F54D86518A}"/>
              </a:ext>
            </a:extLst>
          </p:cNvPr>
          <p:cNvSpPr txBox="1"/>
          <p:nvPr/>
        </p:nvSpPr>
        <p:spPr>
          <a:xfrm>
            <a:off x="4314093" y="2101336"/>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358274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
        <p:nvSpPr>
          <p:cNvPr id="3" name="TextBox 2">
            <a:extLst>
              <a:ext uri="{FF2B5EF4-FFF2-40B4-BE49-F238E27FC236}">
                <a16:creationId xmlns:a16="http://schemas.microsoft.com/office/drawing/2014/main" id="{9BE1FC84-EBE7-4F56-8CD6-08A99C6E293C}"/>
              </a:ext>
            </a:extLst>
          </p:cNvPr>
          <p:cNvSpPr txBox="1"/>
          <p:nvPr/>
        </p:nvSpPr>
        <p:spPr>
          <a:xfrm>
            <a:off x="3997569" y="1869777"/>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222516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2021872669"/>
              </p:ext>
            </p:extLst>
          </p:nvPr>
        </p:nvGraphicFramePr>
        <p:xfrm>
          <a:off x="6002216" y="2585666"/>
          <a:ext cx="2454740" cy="1112520"/>
        </p:xfrm>
        <a:graphic>
          <a:graphicData uri="http://schemas.openxmlformats.org/drawingml/2006/table">
            <a:tbl>
              <a:tblPr firstRow="1" bandRow="1">
                <a:tableStyleId>{5940675A-B579-460E-94D1-54222C63F5DA}</a:tableStyleId>
              </a:tblPr>
              <a:tblGrid>
                <a:gridCol w="1328421">
                  <a:extLst>
                    <a:ext uri="{9D8B030D-6E8A-4147-A177-3AD203B41FA5}">
                      <a16:colId xmlns:a16="http://schemas.microsoft.com/office/drawing/2014/main" val="20000"/>
                    </a:ext>
                  </a:extLst>
                </a:gridCol>
                <a:gridCol w="1126319">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interestRate</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3603885261"/>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tenureYear</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a:t>Example of Polymorphism</a:t>
            </a:r>
            <a:endParaRPr lang="en-FI" sz="2800"/>
          </a:p>
          <a:p>
            <a:pPr marL="0" indent="0">
              <a:buNone/>
            </a:pPr>
            <a:endParaRPr lang="en-FI" sz="2800" dirty="0"/>
          </a:p>
        </p:txBody>
      </p:sp>
      <p:pic>
        <p:nvPicPr>
          <p:cNvPr id="5" name="Picture 4">
            <a:extLst>
              <a:ext uri="{FF2B5EF4-FFF2-40B4-BE49-F238E27FC236}">
                <a16:creationId xmlns:a16="http://schemas.microsoft.com/office/drawing/2014/main" id="{EE282F88-9C95-49CE-A093-952B1A22A5E8}"/>
              </a:ext>
            </a:extLst>
          </p:cNvPr>
          <p:cNvPicPr>
            <a:picLocks noChangeAspect="1"/>
          </p:cNvPicPr>
          <p:nvPr/>
        </p:nvPicPr>
        <p:blipFill>
          <a:blip r:embed="rId2"/>
          <a:stretch>
            <a:fillRect/>
          </a:stretch>
        </p:blipFill>
        <p:spPr>
          <a:xfrm>
            <a:off x="1035294" y="1799125"/>
            <a:ext cx="6838950" cy="4010025"/>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2" ma:contentTypeDescription="Create a new document." ma:contentTypeScope="" ma:versionID="13b2fa2a10d2a5a6888adc446fb9fcca">
  <xsd:schema xmlns:xsd="http://www.w3.org/2001/XMLSchema" xmlns:xs="http://www.w3.org/2001/XMLSchema" xmlns:p="http://schemas.microsoft.com/office/2006/metadata/properties" xmlns:ns2="f05aa4fc-6785-42fa-879e-4fefad1725f6" targetNamespace="http://schemas.microsoft.com/office/2006/metadata/properties" ma:root="true" ma:fieldsID="b38b42db5e3fefbe59a5f90102d5ac39" ns2:_="">
    <xsd:import namespace="f05aa4fc-6785-42fa-879e-4fefad1725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570AC-7C20-4EA0-8613-7CF57CCAB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E0DC4D-FDF3-4518-B2DF-33E71627AF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202</TotalTime>
  <Words>1364</Words>
  <Application>Microsoft Office PowerPoint</Application>
  <PresentationFormat>On-screen Show (4:3)</PresentationFormat>
  <Paragraphs>260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vt:lpstr>
      <vt:lpstr>Copperplate Gothic Bold</vt:lpstr>
      <vt:lpstr>Corbel</vt:lpstr>
      <vt:lpstr>Rage Italic</vt:lpstr>
      <vt:lpstr>Times New Roman</vt:lpstr>
      <vt:lpstr>Wingdings</vt:lpstr>
      <vt:lpstr>Spectrum</vt:lpstr>
      <vt:lpstr>      Polymorphism</vt:lpstr>
      <vt:lpstr>Lecture Outline</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39</cp:revision>
  <dcterms:created xsi:type="dcterms:W3CDTF">2018-12-10T17:20:29Z</dcterms:created>
  <dcterms:modified xsi:type="dcterms:W3CDTF">2020-11-29T03:24:33Z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