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89" r:id="rId7"/>
    <p:sldId id="266" r:id="rId8"/>
    <p:sldId id="284" r:id="rId9"/>
    <p:sldId id="282" r:id="rId10"/>
    <p:sldId id="286" r:id="rId11"/>
    <p:sldId id="290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. SHOHANUR RAHMAN SHOHAN" userId="5d7f12b6-0a6a-48dd-adaa-5f72beb33e17" providerId="ADAL" clId="{EA60AE6A-4F12-41AF-9A76-F56DB2C189DB}"/>
    <pc:docChg chg="modSld">
      <pc:chgData name="MD. SHOHANUR RAHMAN SHOHAN" userId="5d7f12b6-0a6a-48dd-adaa-5f72beb33e17" providerId="ADAL" clId="{EA60AE6A-4F12-41AF-9A76-F56DB2C189DB}" dt="2024-11-25T18:03:48.300" v="1" actId="1076"/>
      <pc:docMkLst>
        <pc:docMk/>
      </pc:docMkLst>
      <pc:sldChg chg="modSp mod">
        <pc:chgData name="MD. SHOHANUR RAHMAN SHOHAN" userId="5d7f12b6-0a6a-48dd-adaa-5f72beb33e17" providerId="ADAL" clId="{EA60AE6A-4F12-41AF-9A76-F56DB2C189DB}" dt="2024-11-25T18:03:48.300" v="1" actId="1076"/>
        <pc:sldMkLst>
          <pc:docMk/>
          <pc:sldMk cId="2134390752" sldId="266"/>
        </pc:sldMkLst>
        <pc:spChg chg="mod">
          <ac:chgData name="MD. SHOHANUR RAHMAN SHOHAN" userId="5d7f12b6-0a6a-48dd-adaa-5f72beb33e17" providerId="ADAL" clId="{EA60AE6A-4F12-41AF-9A76-F56DB2C189DB}" dt="2024-11-25T18:03:26.324" v="0" actId="13926"/>
          <ac:spMkLst>
            <pc:docMk/>
            <pc:sldMk cId="2134390752" sldId="266"/>
            <ac:spMk id="6" creationId="{37C26D19-85DA-834B-9600-C9820C508897}"/>
          </ac:spMkLst>
        </pc:spChg>
        <pc:picChg chg="mod">
          <ac:chgData name="MD. SHOHANUR RAHMAN SHOHAN" userId="5d7f12b6-0a6a-48dd-adaa-5f72beb33e17" providerId="ADAL" clId="{EA60AE6A-4F12-41AF-9A76-F56DB2C189DB}" dt="2024-11-25T18:03:48.300" v="1" actId="1076"/>
          <ac:picMkLst>
            <pc:docMk/>
            <pc:sldMk cId="2134390752" sldId="266"/>
            <ac:picMk id="1027" creationId="{00000000-0000-0000-0000-000000000000}"/>
          </ac:picMkLst>
        </pc:picChg>
      </pc:sldChg>
    </pc:docChg>
  </pc:docChgLst>
  <pc:docChgLst>
    <pc:chgData name="Md. Al-Amin" userId="bcbe49e6-e4a7-45c5-8a0e-d548ae8c8143" providerId="ADAL" clId="{09BC19A8-30AB-4D51-8B66-FE0675911570}"/>
    <pc:docChg chg="modSld">
      <pc:chgData name="Md. Al-Amin" userId="bcbe49e6-e4a7-45c5-8a0e-d548ae8c8143" providerId="ADAL" clId="{09BC19A8-30AB-4D51-8B66-FE0675911570}" dt="2024-10-24T15:52:57.624" v="1" actId="20577"/>
      <pc:docMkLst>
        <pc:docMk/>
      </pc:docMkLst>
      <pc:sldChg chg="modSp mod">
        <pc:chgData name="Md. Al-Amin" userId="bcbe49e6-e4a7-45c5-8a0e-d548ae8c8143" providerId="ADAL" clId="{09BC19A8-30AB-4D51-8B66-FE0675911570}" dt="2024-10-24T15:52:57.624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09BC19A8-30AB-4D51-8B66-FE0675911570}" dt="2024-10-24T15:52:57.624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php_form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hp.net/docs.php" TargetMode="External"/><Relationship Id="rId2" Type="http://schemas.openxmlformats.org/officeDocument/2006/relationships/hyperlink" Target="http://www.w3schools.com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 dirty="0"/>
              <a:t>CSC 3222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12682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3252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0982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84594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2024-2025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7720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https://www.w3schools.com/php/php_forms.asp</a:t>
            </a:r>
            <a:br>
              <a:rPr lang="en-US" dirty="0"/>
            </a:b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142309"/>
            <a:ext cx="7754112" cy="394498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Learning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 Form Handling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PHP Form Validation</a:t>
            </a: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r>
              <a:rPr lang="en-US" sz="2600" b="1" dirty="0">
                <a:solidFill>
                  <a:schemeClr val="tx1"/>
                </a:solidFill>
              </a:rPr>
              <a:t>Books and References</a:t>
            </a:r>
            <a:endParaRPr lang="en-US" dirty="0">
              <a:solidFill>
                <a:schemeClr val="tx1"/>
              </a:solidFill>
            </a:endParaRPr>
          </a:p>
          <a:p>
            <a:pPr marL="1428750" lvl="2" indent="-51435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romanUcPeriod"/>
            </a:pPr>
            <a:endParaRPr lang="en-US" dirty="0">
              <a:solidFill>
                <a:schemeClr val="tx1"/>
              </a:solidFill>
            </a:endParaRPr>
          </a:p>
          <a:p>
            <a:pPr marL="514350" indent="-514350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x-none" sz="1800"/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</a:endParaRPr>
          </a:p>
          <a:p>
            <a:pPr marL="1028700" lvl="1" indent="-571500" algn="l">
              <a:buClr>
                <a:prstClr val="black">
                  <a:lumMod val="75000"/>
                  <a:lumOff val="25000"/>
                </a:prstClr>
              </a:buClr>
              <a:buFont typeface="+mj-lt"/>
              <a:buAutoNum type="arabicPeriod"/>
            </a:pPr>
            <a:endParaRPr lang="en-US" sz="2800" b="1" dirty="0">
              <a:solidFill>
                <a:prstClr val="black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8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916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lecture , we will learn more details about </a:t>
            </a:r>
            <a:r>
              <a:rPr lang="en-US" sz="2800" dirty="0"/>
              <a:t>HTML form elements i.e. different type of form, designing different type of HTML form.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We will also learn HTTP GET and POST.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800" dirty="0"/>
              <a:t>Handling form data using $_GET or $_POST methods and validations form data using PHP.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8197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PHP </a:t>
            </a:r>
            <a:r>
              <a:rPr lang="en-US" sz="2400" dirty="0" err="1">
                <a:highlight>
                  <a:srgbClr val="FFFF00"/>
                </a:highlight>
              </a:rPr>
              <a:t>superglobals</a:t>
            </a:r>
            <a:r>
              <a:rPr lang="en-US" sz="2400" dirty="0"/>
              <a:t> </a:t>
            </a:r>
            <a:r>
              <a:rPr lang="en-US" sz="2400" b="1" dirty="0"/>
              <a:t>$_GET </a:t>
            </a:r>
            <a:r>
              <a:rPr lang="en-US" sz="2400" dirty="0"/>
              <a:t>and </a:t>
            </a:r>
            <a:r>
              <a:rPr lang="en-US" sz="2400" b="1" dirty="0"/>
              <a:t>$_POST </a:t>
            </a:r>
            <a:r>
              <a:rPr lang="en-US" sz="2400" dirty="0"/>
              <a:t>are used to collect form-data.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example displays a simple HTML form with two input fields and a submit button using “get” and “post”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And See the difference.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itchFamily="49" charset="0"/>
              </a:rPr>
              <a:t>welcome.php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</a:t>
            </a:r>
            <a:r>
              <a:rPr lang="en-US" sz="1600" b="1" dirty="0">
                <a:solidFill>
                  <a:srgbClr val="FF0000"/>
                </a:solidFill>
                <a:latin typeface="Consolas" pitchFamily="49" charset="0"/>
              </a:rPr>
              <a:t>method</a:t>
            </a:r>
            <a:r>
              <a:rPr lang="en-US" sz="1600" b="1" dirty="0">
                <a:solidFill>
                  <a:srgbClr val="0000CD"/>
                </a:solidFill>
                <a:latin typeface="Consolas" pitchFamily="49" charset="0"/>
              </a:rPr>
              <a:t>="post"&gt;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Name: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="name"&gt;&lt;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itchFamily="49" charset="0"/>
              </a:rPr>
              <a:t>E-mail: 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="text"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name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="email"&gt;&lt;</a:t>
            </a:r>
            <a:r>
              <a:rPr lang="en-US" sz="1600" dirty="0" err="1">
                <a:solidFill>
                  <a:srgbClr val="A52A2A"/>
                </a:solidFill>
                <a:latin typeface="Consolas" pitchFamily="49" charset="0"/>
              </a:rPr>
              <a:t>br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="submit"&gt;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/body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br>
              <a:rPr lang="en-US" sz="1600" dirty="0">
                <a:latin typeface="Consolas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itchFamily="49" charset="0"/>
              </a:rPr>
              <a:t>/html</a:t>
            </a:r>
            <a:r>
              <a:rPr lang="en-US" sz="1600" dirty="0">
                <a:solidFill>
                  <a:srgbClr val="0000CD"/>
                </a:solidFill>
                <a:latin typeface="Consolas" pitchFamily="49" charset="0"/>
              </a:rPr>
              <a:t>&gt;</a:t>
            </a:r>
            <a:endParaRPr lang="en-US" altLang="en-US" sz="1600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27" name="Picture 3" descr="C:\Users\teacher\Pictures\Screenshots\Screenshot (3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2517" y="4991509"/>
            <a:ext cx="2861483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 Form Handling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same result could also be achieved using the HTTP GET/POST method: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 err="1"/>
              <a:t>Welcome_get.php</a:t>
            </a:r>
            <a:r>
              <a:rPr lang="en-US" sz="2400" dirty="0"/>
              <a:t> file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&lt;html&gt;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Welcome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</a:t>
            </a:r>
            <a:r>
              <a:rPr lang="en-US" dirty="0"/>
              <a:t> </a:t>
            </a:r>
            <a:r>
              <a:rPr lang="en-US" b="1" dirty="0"/>
              <a:t>$_GET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["name"]; ?&gt;&lt;</a:t>
            </a:r>
            <a:r>
              <a:rPr lang="en-US" dirty="0" err="1">
                <a:solidFill>
                  <a:srgbClr val="000000"/>
                </a:solidFill>
                <a:latin typeface="Consolas" pitchFamily="49" charset="0"/>
              </a:rPr>
              <a:t>br</a:t>
            </a: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Your email address is: 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&lt;?</a:t>
            </a:r>
            <a:r>
              <a:rPr lang="en-US" b="1" dirty="0" err="1">
                <a:solidFill>
                  <a:srgbClr val="000000"/>
                </a:solidFill>
                <a:latin typeface="Consolas" pitchFamily="49" charset="0"/>
              </a:rPr>
              <a:t>php</a:t>
            </a:r>
            <a:r>
              <a:rPr lang="en-US" b="1" dirty="0">
                <a:solidFill>
                  <a:srgbClr val="000000"/>
                </a:solidFill>
                <a:latin typeface="Consolas" pitchFamily="49" charset="0"/>
              </a:rPr>
              <a:t> echo $_GET["email"]; ?&gt;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&lt;/body&gt;</a:t>
            </a:r>
            <a:br>
              <a:rPr lang="en-US" dirty="0">
                <a:latin typeface="Consolas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itchFamily="49" charset="0"/>
              </a:rPr>
              <a:t>&lt;/html&gt;</a:t>
            </a:r>
            <a:endParaRPr lang="en-US" altLang="en-US" dirty="0">
              <a:latin typeface="Consolas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HTTP GET</a:t>
            </a:r>
          </a:p>
        </p:txBody>
      </p:sp>
    </p:spTree>
    <p:extLst>
      <p:ext uri="{BB962C8B-B14F-4D97-AF65-F5344CB8AC3E}">
        <p14:creationId xmlns:p14="http://schemas.microsoft.com/office/powerpoint/2010/main" val="26845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Proper validation of form data is important to protect your form from hackers and spammers!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Lets consider the example.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2050" name="Picture 2" descr="C:\Users\teacher\Pictures\Screenshots\Screenshot (36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10" y="3448594"/>
            <a:ext cx="4846320" cy="316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448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PHP Form Validation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35452"/>
            <a:ext cx="791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dirty="0"/>
              <a:t>The validation rules for the form above are as follows: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812878"/>
              </p:ext>
            </p:extLst>
          </p:nvPr>
        </p:nvGraphicFramePr>
        <p:xfrm>
          <a:off x="1376227" y="2597117"/>
          <a:ext cx="7077075" cy="2148060"/>
        </p:xfrm>
        <a:graphic>
          <a:graphicData uri="http://schemas.openxmlformats.org/drawingml/2006/table">
            <a:tbl>
              <a:tblPr/>
              <a:tblGrid>
                <a:gridCol w="1773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7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93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Field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 dirty="0">
                          <a:effectLst/>
                        </a:rPr>
                        <a:t>Validation Rules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Name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only contain letters and whitespace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E-mail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+ Must contain a valid email address (with @ and .)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Website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If present, it must contain a valid URL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Comment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Optional. Multi-line input field (textarea)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950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Gender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Required. Must select one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4810491"/>
            <a:ext cx="84979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b="1" dirty="0"/>
              <a:t>$_SERVER["PHP_SELF"] </a:t>
            </a:r>
            <a:r>
              <a:rPr lang="en-US" dirty="0"/>
              <a:t>is a super global variable that returns the filename of the currently executing script and sends the submitted form data to the page itself, instead of jumping to a different page.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method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="post"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 action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="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&lt;?</a:t>
            </a:r>
            <a:r>
              <a:rPr lang="en-US" dirty="0" err="1">
                <a:solidFill>
                  <a:srgbClr val="FF0000"/>
                </a:solidFill>
                <a:latin typeface="Consolas"/>
              </a:rPr>
              <a:t>php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echo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htmlspecialchars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>
                <a:solidFill>
                  <a:srgbClr val="DAA520"/>
                </a:solidFill>
                <a:latin typeface="Consolas"/>
              </a:rPr>
              <a:t>$_SERVER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"PHP_SELF"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]);</a:t>
            </a:r>
            <a:r>
              <a:rPr lang="en-US" dirty="0">
                <a:solidFill>
                  <a:srgbClr val="FF0000"/>
                </a:solidFill>
                <a:latin typeface="Consolas"/>
              </a:rPr>
              <a:t>?&gt;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9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PHP Form Validation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444137" y="1325554"/>
            <a:ext cx="8321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When your validation is passed, the hold the data in object.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Now write a class for student using name, email, etc. attributes(See the form).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000" dirty="0"/>
              <a:t>Use this student object to hold the student data. </a:t>
            </a:r>
          </a:p>
        </p:txBody>
      </p:sp>
    </p:spTree>
    <p:extLst>
      <p:ext uri="{BB962C8B-B14F-4D97-AF65-F5344CB8AC3E}">
        <p14:creationId xmlns:p14="http://schemas.microsoft.com/office/powerpoint/2010/main" val="1531166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496388" y="1415086"/>
            <a:ext cx="81773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W3Schools Online Web Tutorials; URL: </a:t>
            </a:r>
            <a:r>
              <a:rPr lang="en-US" sz="2000" b="1" u="sng" dirty="0">
                <a:hlinkClick r:id="rId2"/>
              </a:rPr>
              <a:t>http://www.w3schools.com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Documentation; URL: </a:t>
            </a:r>
            <a:r>
              <a:rPr lang="en-US" sz="2000" b="1" u="sng" dirty="0">
                <a:hlinkClick r:id="rId3"/>
              </a:rPr>
              <a:t>http://www.php.net/docs.php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 err="1"/>
              <a:t>Sams</a:t>
            </a:r>
            <a:r>
              <a:rPr lang="en-US" sz="2000" b="1" dirty="0"/>
              <a:t> Teach Yourself Ajax JavaScript and PHP All in One; Phil Ballard and Michael </a:t>
            </a:r>
            <a:r>
              <a:rPr lang="en-US" sz="2000" b="1" dirty="0" err="1"/>
              <a:t>Moncur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2010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Phrasebook; Christian </a:t>
            </a:r>
            <a:r>
              <a:rPr lang="en-US" sz="2000" b="1" dirty="0" err="1"/>
              <a:t>Wenz</a:t>
            </a:r>
            <a:r>
              <a:rPr lang="en-US" sz="2000" b="1" dirty="0"/>
              <a:t>; </a:t>
            </a:r>
            <a:r>
              <a:rPr lang="en-US" sz="2000" b="1" dirty="0" err="1"/>
              <a:t>Sams</a:t>
            </a:r>
            <a:r>
              <a:rPr lang="en-US" sz="2000" b="1" dirty="0"/>
              <a:t> Publishing; 2007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PHP and MySQL Web Development, 4/E; Luke Welling and Laura Thomson; Addison-Wesley Professional;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JavaScript for Programmers Paul J. </a:t>
            </a:r>
            <a:r>
              <a:rPr lang="en-US" sz="2000" b="1" dirty="0" err="1"/>
              <a:t>Deitel</a:t>
            </a:r>
            <a:r>
              <a:rPr lang="en-US" sz="2000" b="1" dirty="0"/>
              <a:t> and Harvey M. </a:t>
            </a:r>
            <a:r>
              <a:rPr lang="en-US" sz="2000" b="1" dirty="0" err="1"/>
              <a:t>Deitel</a:t>
            </a:r>
            <a:r>
              <a:rPr lang="en-US" sz="2000" b="1" dirty="0"/>
              <a:t>; Prentice Hall; 2009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Beginning PHP5, Apache, and MySQL Web Development; Elizabeth </a:t>
            </a:r>
            <a:r>
              <a:rPr lang="en-US" sz="2000" b="1" dirty="0" err="1"/>
              <a:t>Naramore</a:t>
            </a:r>
            <a:r>
              <a:rPr lang="en-US" sz="2000" b="1" dirty="0"/>
              <a:t>, Jason </a:t>
            </a:r>
            <a:r>
              <a:rPr lang="en-US" sz="2000" b="1" dirty="0" err="1"/>
              <a:t>Gerner</a:t>
            </a:r>
            <a:r>
              <a:rPr lang="en-US" sz="2000" b="1" dirty="0"/>
              <a:t>, </a:t>
            </a:r>
            <a:r>
              <a:rPr lang="en-US" sz="2000" b="1" dirty="0" err="1"/>
              <a:t>Yann</a:t>
            </a:r>
            <a:r>
              <a:rPr lang="en-US" sz="2000" b="1" dirty="0"/>
              <a:t> Le </a:t>
            </a:r>
            <a:r>
              <a:rPr lang="en-US" sz="2000" b="1" dirty="0" err="1"/>
              <a:t>Scouarnec</a:t>
            </a:r>
            <a:r>
              <a:rPr lang="en-US" sz="2000" b="1" dirty="0"/>
              <a:t>, Jeremy </a:t>
            </a:r>
            <a:r>
              <a:rPr lang="en-US" sz="2000" b="1" dirty="0" err="1"/>
              <a:t>Stolz</a:t>
            </a:r>
            <a:r>
              <a:rPr lang="en-US" sz="2000" b="1" dirty="0"/>
              <a:t> and Michael K. Glass; Wiley Publishing; 2005</a:t>
            </a:r>
            <a:endParaRPr lang="en-US" sz="2000" dirty="0"/>
          </a:p>
          <a:p>
            <a:pPr marL="342900" lvl="0" indent="-342900">
              <a:buFont typeface="Arial" pitchFamily="34" charset="0"/>
              <a:buChar char="•"/>
            </a:pPr>
            <a:r>
              <a:rPr lang="en-US" sz="2000" b="1" dirty="0"/>
              <a:t>XML in a Nutshell, 3/E; </a:t>
            </a:r>
            <a:r>
              <a:rPr lang="en-US" sz="2000" b="1" dirty="0" err="1"/>
              <a:t>Elliotte</a:t>
            </a:r>
            <a:r>
              <a:rPr lang="en-US" sz="2000" b="1" dirty="0"/>
              <a:t> Rusty Harold and W. Scott Means; O'Reilly Media; 2004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85783F-61A3-40B7-97DA-C9F1546A206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7DDE882-D0DD-4F77-AC9D-E7DF313CA3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F9C09F-50AB-4742-9048-C6A3771AD2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396</TotalTime>
  <Words>671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Times New Roman</vt:lpstr>
      <vt:lpstr>Wingdings</vt:lpstr>
      <vt:lpstr>Spectrum</vt:lpstr>
      <vt:lpstr>PHP Form Validation</vt:lpstr>
      <vt:lpstr>Lecture Outline</vt:lpstr>
      <vt:lpstr>Learning Objectives</vt:lpstr>
      <vt:lpstr>PHP Form Handling</vt:lpstr>
      <vt:lpstr>PHP Form Handling</vt:lpstr>
      <vt:lpstr>PHP Form Validation</vt:lpstr>
      <vt:lpstr>PHP Form Validation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SHOHANUR RAHMAN SHOHAN</cp:lastModifiedBy>
  <cp:revision>82</cp:revision>
  <dcterms:created xsi:type="dcterms:W3CDTF">2018-12-10T17:20:29Z</dcterms:created>
  <dcterms:modified xsi:type="dcterms:W3CDTF">2024-11-25T18:03:54Z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