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7" r:id="rId7"/>
    <p:sldId id="25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0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6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dfsbfs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Graph Traversing and 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59883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4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3395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6934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4" name="Group 57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3</a:t>
              </a:r>
            </a:p>
          </p:txBody>
        </p:sp>
      </p:grp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7315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772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2254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2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3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0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4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60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5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8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1" name="Rectangle 53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2" name="Group 56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5" name="Rectangle 57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60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8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1"/>
          <p:cNvSpPr>
            <a:spLocks noChangeArrowheads="1"/>
          </p:cNvSpPr>
          <p:nvPr/>
        </p:nvSpPr>
        <p:spPr bwMode="auto">
          <a:xfrm>
            <a:off x="7010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5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1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289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3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94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99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040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18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708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23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662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948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6913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4533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8353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693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6473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73935"/>
            <a:ext cx="533400" cy="990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21735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5493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643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929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739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025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12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407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93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361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647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93135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1673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4533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9793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3268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8813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7853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9448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1213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70885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292935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66294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59"/>
          <p:cNvGrpSpPr>
            <a:grpSpLocks/>
          </p:cNvGrpSpPr>
          <p:nvPr/>
        </p:nvGrpSpPr>
        <p:grpSpPr bwMode="auto">
          <a:xfrm>
            <a:off x="1682750" y="4966285"/>
            <a:ext cx="444500" cy="466725"/>
            <a:chOff x="1060" y="2980"/>
            <a:chExt cx="280" cy="294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70104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60" name="Group 63"/>
          <p:cNvGrpSpPr>
            <a:grpSpLocks/>
          </p:cNvGrpSpPr>
          <p:nvPr/>
        </p:nvGrpSpPr>
        <p:grpSpPr bwMode="auto">
          <a:xfrm>
            <a:off x="3968750" y="3823285"/>
            <a:ext cx="444500" cy="466725"/>
            <a:chOff x="2500" y="2260"/>
            <a:chExt cx="280" cy="294"/>
          </a:xfrm>
        </p:grpSpPr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74676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4" name="Group 67"/>
          <p:cNvGrpSpPr>
            <a:grpSpLocks/>
          </p:cNvGrpSpPr>
          <p:nvPr/>
        </p:nvGrpSpPr>
        <p:grpSpPr bwMode="auto">
          <a:xfrm>
            <a:off x="3663950" y="5194885"/>
            <a:ext cx="444500" cy="466725"/>
            <a:chOff x="2308" y="3124"/>
            <a:chExt cx="280" cy="294"/>
          </a:xfrm>
        </p:grpSpPr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7848600" y="252153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5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22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 autoUpdateAnimBg="0"/>
      <p:bldP spid="6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911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529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57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625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769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293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81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247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5332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2757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0377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4197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2777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2317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3237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8017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1337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227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513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323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609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70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991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51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945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2317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5157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7517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0377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5637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9112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4657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3697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5292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47057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2932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25137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3</a:t>
              </a:r>
            </a:p>
          </p:txBody>
        </p:sp>
      </p:grp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66294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6" name="Group 59"/>
          <p:cNvGrpSpPr>
            <a:grpSpLocks/>
          </p:cNvGrpSpPr>
          <p:nvPr/>
        </p:nvGrpSpPr>
        <p:grpSpPr bwMode="auto">
          <a:xfrm>
            <a:off x="1682750" y="4924720"/>
            <a:ext cx="444500" cy="466725"/>
            <a:chOff x="1060" y="2980"/>
            <a:chExt cx="280" cy="294"/>
          </a:xfrm>
        </p:grpSpPr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70104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60" name="Group 63"/>
          <p:cNvGrpSpPr>
            <a:grpSpLocks/>
          </p:cNvGrpSpPr>
          <p:nvPr/>
        </p:nvGrpSpPr>
        <p:grpSpPr bwMode="auto">
          <a:xfrm>
            <a:off x="3968750" y="3781720"/>
            <a:ext cx="444500" cy="466725"/>
            <a:chOff x="2500" y="2260"/>
            <a:chExt cx="280" cy="294"/>
          </a:xfrm>
        </p:grpSpPr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74676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4" name="Group 67"/>
          <p:cNvGrpSpPr>
            <a:grpSpLocks/>
          </p:cNvGrpSpPr>
          <p:nvPr/>
        </p:nvGrpSpPr>
        <p:grpSpPr bwMode="auto">
          <a:xfrm>
            <a:off x="3663950" y="5153320"/>
            <a:ext cx="444500" cy="466725"/>
            <a:chOff x="2308" y="3124"/>
            <a:chExt cx="280" cy="294"/>
          </a:xfrm>
        </p:grpSpPr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7848600" y="247997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3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706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311150" y="29296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1301750" y="20914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901950" y="2396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4502150" y="27010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20750" y="36154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444750" y="37678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968750" y="3920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1682750" y="50632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3663950" y="529187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685800" y="246612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1600200" y="254232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85800" y="338052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1295400" y="406632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133600" y="536172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2743200" y="277092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2743200" y="421872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4191000" y="315192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1371600" y="21613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2971800" y="23899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4572000" y="27709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381000" y="29995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990600" y="3609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2514600" y="38377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4038600" y="3990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1752600" y="51331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3733800" y="536172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2895600" y="399012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1752600" y="231372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1447800" y="254232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 flipV="1">
            <a:off x="2133600" y="429492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7" name="Group 41"/>
          <p:cNvGrpSpPr>
            <a:grpSpLocks/>
          </p:cNvGrpSpPr>
          <p:nvPr/>
        </p:nvGrpSpPr>
        <p:grpSpPr bwMode="auto">
          <a:xfrm>
            <a:off x="311150" y="2929670"/>
            <a:ext cx="444500" cy="466725"/>
            <a:chOff x="196" y="1636"/>
            <a:chExt cx="280" cy="294"/>
          </a:xfrm>
        </p:grpSpPr>
        <p:sp>
          <p:nvSpPr>
            <p:cNvPr id="38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6172200" y="208512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1" name="Freeform 43"/>
          <p:cNvSpPr>
            <a:spLocks/>
          </p:cNvSpPr>
          <p:nvPr/>
        </p:nvSpPr>
        <p:spPr bwMode="auto">
          <a:xfrm>
            <a:off x="5478463" y="147552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209147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5" name="Group 49"/>
          <p:cNvGrpSpPr>
            <a:grpSpLocks/>
          </p:cNvGrpSpPr>
          <p:nvPr/>
        </p:nvGrpSpPr>
        <p:grpSpPr bwMode="auto">
          <a:xfrm>
            <a:off x="920750" y="3609120"/>
            <a:ext cx="444500" cy="450850"/>
            <a:chOff x="580" y="2064"/>
            <a:chExt cx="280" cy="284"/>
          </a:xfrm>
        </p:grpSpPr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8" name="Group 52"/>
          <p:cNvGrpSpPr>
            <a:grpSpLocks/>
          </p:cNvGrpSpPr>
          <p:nvPr/>
        </p:nvGrpSpPr>
        <p:grpSpPr bwMode="auto">
          <a:xfrm>
            <a:off x="2444750" y="3767870"/>
            <a:ext cx="444500" cy="466725"/>
            <a:chOff x="1540" y="2164"/>
            <a:chExt cx="280" cy="294"/>
          </a:xfrm>
        </p:grpSpPr>
        <p:sp>
          <p:nvSpPr>
            <p:cNvPr id="49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1" name="Group 55"/>
          <p:cNvGrpSpPr>
            <a:grpSpLocks/>
          </p:cNvGrpSpPr>
          <p:nvPr/>
        </p:nvGrpSpPr>
        <p:grpSpPr bwMode="auto">
          <a:xfrm>
            <a:off x="2901950" y="2389920"/>
            <a:ext cx="444500" cy="450850"/>
            <a:chOff x="1828" y="1296"/>
            <a:chExt cx="280" cy="284"/>
          </a:xfrm>
        </p:grpSpPr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4" name="Group 58"/>
          <p:cNvGrpSpPr>
            <a:grpSpLocks/>
          </p:cNvGrpSpPr>
          <p:nvPr/>
        </p:nvGrpSpPr>
        <p:grpSpPr bwMode="auto">
          <a:xfrm>
            <a:off x="1682750" y="5063270"/>
            <a:ext cx="444500" cy="466725"/>
            <a:chOff x="1060" y="2980"/>
            <a:chExt cx="280" cy="294"/>
          </a:xfrm>
        </p:grpSpPr>
        <p:sp>
          <p:nvSpPr>
            <p:cNvPr id="55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70104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58" name="Group 62"/>
          <p:cNvGrpSpPr>
            <a:grpSpLocks/>
          </p:cNvGrpSpPr>
          <p:nvPr/>
        </p:nvGrpSpPr>
        <p:grpSpPr bwMode="auto">
          <a:xfrm>
            <a:off x="3968750" y="3920270"/>
            <a:ext cx="444500" cy="466725"/>
            <a:chOff x="2500" y="2260"/>
            <a:chExt cx="280" cy="294"/>
          </a:xfrm>
        </p:grpSpPr>
        <p:sp>
          <p:nvSpPr>
            <p:cNvPr id="59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1" name="Rectangle 63"/>
          <p:cNvSpPr>
            <a:spLocks noChangeArrowheads="1"/>
          </p:cNvSpPr>
          <p:nvPr/>
        </p:nvSpPr>
        <p:spPr bwMode="auto">
          <a:xfrm>
            <a:off x="74676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2" name="Group 66"/>
          <p:cNvGrpSpPr>
            <a:grpSpLocks/>
          </p:cNvGrpSpPr>
          <p:nvPr/>
        </p:nvGrpSpPr>
        <p:grpSpPr bwMode="auto">
          <a:xfrm>
            <a:off x="3663950" y="5291870"/>
            <a:ext cx="444500" cy="466725"/>
            <a:chOff x="2308" y="3124"/>
            <a:chExt cx="280" cy="294"/>
          </a:xfrm>
        </p:grpSpPr>
        <p:sp>
          <p:nvSpPr>
            <p:cNvPr id="63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67"/>
          <p:cNvSpPr>
            <a:spLocks noChangeArrowheads="1"/>
          </p:cNvSpPr>
          <p:nvPr/>
        </p:nvSpPr>
        <p:spPr bwMode="auto">
          <a:xfrm>
            <a:off x="7848600" y="261852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3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833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742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36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40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456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60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712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64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5007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36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4107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869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251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40109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3063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155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633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965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1059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34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15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441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53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82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34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77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306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347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583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869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395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742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20297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20360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537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7124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3345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50078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70104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  <p:grpSp>
        <p:nvGrpSpPr>
          <p:cNvPr id="59" name="Group 62"/>
          <p:cNvGrpSpPr>
            <a:grpSpLocks/>
          </p:cNvGrpSpPr>
          <p:nvPr/>
        </p:nvGrpSpPr>
        <p:grpSpPr bwMode="auto">
          <a:xfrm>
            <a:off x="3968750" y="3864850"/>
            <a:ext cx="444500" cy="466725"/>
            <a:chOff x="2500" y="2260"/>
            <a:chExt cx="280" cy="294"/>
          </a:xfrm>
        </p:grpSpPr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2" name="Rectangle 63"/>
          <p:cNvSpPr>
            <a:spLocks noChangeArrowheads="1"/>
          </p:cNvSpPr>
          <p:nvPr/>
        </p:nvSpPr>
        <p:spPr bwMode="auto">
          <a:xfrm>
            <a:off x="7467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3" name="Group 66"/>
          <p:cNvGrpSpPr>
            <a:grpSpLocks/>
          </p:cNvGrpSpPr>
          <p:nvPr/>
        </p:nvGrpSpPr>
        <p:grpSpPr bwMode="auto">
          <a:xfrm>
            <a:off x="3663950" y="5236450"/>
            <a:ext cx="444500" cy="466725"/>
            <a:chOff x="2308" y="3124"/>
            <a:chExt cx="280" cy="294"/>
          </a:xfrm>
        </p:grpSpPr>
        <p:sp>
          <p:nvSpPr>
            <p:cNvPr id="64" name="Oval 6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6" name="Rectangle 67"/>
          <p:cNvSpPr>
            <a:spLocks noChangeArrowheads="1"/>
          </p:cNvSpPr>
          <p:nvPr/>
        </p:nvSpPr>
        <p:spPr bwMode="auto">
          <a:xfrm>
            <a:off x="7848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6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3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grpSp>
        <p:nvGrpSpPr>
          <p:cNvPr id="62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6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78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Rectangle 62"/>
          <p:cNvSpPr>
            <a:spLocks noChangeArrowheads="1"/>
          </p:cNvSpPr>
          <p:nvPr/>
        </p:nvSpPr>
        <p:spPr bwMode="auto">
          <a:xfrm>
            <a:off x="7467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9</a:t>
            </a:r>
          </a:p>
        </p:txBody>
      </p:sp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7848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/>
              <a:t>8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0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3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2" name="Group 65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6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068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603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221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26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317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461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985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50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939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225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9684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47304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1124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9704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9244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0164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49445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082645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920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206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016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302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39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684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20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638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9244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20845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4444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47304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2564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6039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201584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40624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202219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53984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698595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320645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993995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850995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5222595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6629400" y="254924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4502150" y="263179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dirty="0"/>
              <a:t>8</a:t>
            </a:r>
            <a:endParaRPr lang="ja-JP" altLang="en-US" dirty="0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957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Breadth-First-Search (BFS)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BFS Example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5"/>
          <p:cNvSpPr>
            <a:spLocks noChangeArrowheads="1"/>
          </p:cNvSpPr>
          <p:nvPr/>
        </p:nvSpPr>
        <p:spPr bwMode="auto">
          <a:xfrm>
            <a:off x="66294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Rectangle 69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9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04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2029700"/>
            <a:ext cx="2819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chemeClr val="bg2"/>
                </a:solidFill>
              </a:rPr>
              <a:t>FIFO Queue</a:t>
            </a:r>
            <a:endParaRPr lang="en-US" altLang="ja-JP"/>
          </a:p>
          <a:p>
            <a:pPr>
              <a:spcBef>
                <a:spcPct val="50000"/>
              </a:spcBef>
            </a:pPr>
            <a:endParaRPr lang="ja-JP" altLang="en-US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5"/>
          <p:cNvSpPr>
            <a:spLocks noChangeArrowheads="1"/>
          </p:cNvSpPr>
          <p:nvPr/>
        </p:nvSpPr>
        <p:spPr bwMode="auto">
          <a:xfrm>
            <a:off x="66294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7</a:t>
            </a:r>
          </a:p>
        </p:txBody>
      </p:sp>
      <p:sp>
        <p:nvSpPr>
          <p:cNvPr id="6" name="Rectangle 69"/>
          <p:cNvSpPr>
            <a:spLocks noChangeArrowheads="1"/>
          </p:cNvSpPr>
          <p:nvPr/>
        </p:nvSpPr>
        <p:spPr bwMode="auto">
          <a:xfrm>
            <a:off x="7086600" y="25631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311150" y="28742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301750" y="2036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901950" y="2340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502150" y="26456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920750" y="35600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444750" y="3712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968750" y="3864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1682750" y="50078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3663950" y="52364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685800" y="24107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600200" y="24869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685800" y="33251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295400" y="40109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133600" y="53063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2743200" y="27155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743200" y="41633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191000" y="30965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371600" y="21059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971800" y="2334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572000" y="27155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81000" y="29441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990600" y="3553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514600" y="3782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4038600" y="3934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752600" y="50777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3733800" y="53063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2895600" y="39347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752600" y="22583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447800" y="24869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2133600" y="42395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311150" y="2874250"/>
            <a:ext cx="444500" cy="466725"/>
            <a:chOff x="196" y="1636"/>
            <a:chExt cx="280" cy="294"/>
          </a:xfrm>
        </p:grpSpPr>
        <p:sp>
          <p:nvSpPr>
            <p:cNvPr id="43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1301750" y="2036050"/>
            <a:ext cx="444500" cy="466725"/>
            <a:chOff x="820" y="1108"/>
            <a:chExt cx="280" cy="294"/>
          </a:xfrm>
        </p:grpSpPr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920750" y="3553700"/>
            <a:ext cx="444500" cy="450850"/>
            <a:chOff x="580" y="2064"/>
            <a:chExt cx="280" cy="284"/>
          </a:xfrm>
        </p:grpSpPr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2444750" y="3712450"/>
            <a:ext cx="444500" cy="466725"/>
            <a:chOff x="1540" y="2164"/>
            <a:chExt cx="280" cy="294"/>
          </a:xfrm>
        </p:grpSpPr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4" name="Group 55"/>
          <p:cNvGrpSpPr>
            <a:grpSpLocks/>
          </p:cNvGrpSpPr>
          <p:nvPr/>
        </p:nvGrpSpPr>
        <p:grpSpPr bwMode="auto">
          <a:xfrm>
            <a:off x="2901950" y="2334500"/>
            <a:ext cx="444500" cy="450850"/>
            <a:chOff x="1828" y="1296"/>
            <a:chExt cx="280" cy="284"/>
          </a:xfrm>
        </p:grpSpPr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7" name="Group 58"/>
          <p:cNvGrpSpPr>
            <a:grpSpLocks/>
          </p:cNvGrpSpPr>
          <p:nvPr/>
        </p:nvGrpSpPr>
        <p:grpSpPr bwMode="auto">
          <a:xfrm>
            <a:off x="1682750" y="5007850"/>
            <a:ext cx="444500" cy="466725"/>
            <a:chOff x="1060" y="2980"/>
            <a:chExt cx="280" cy="294"/>
          </a:xfrm>
        </p:grpSpPr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3968750" y="3864850"/>
            <a:ext cx="444500" cy="466725"/>
            <a:chOff x="2500" y="2260"/>
            <a:chExt cx="280" cy="294"/>
          </a:xfrm>
        </p:grpSpPr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3" name="Group 64"/>
          <p:cNvGrpSpPr>
            <a:grpSpLocks/>
          </p:cNvGrpSpPr>
          <p:nvPr/>
        </p:nvGrpSpPr>
        <p:grpSpPr bwMode="auto">
          <a:xfrm>
            <a:off x="3663950" y="5236450"/>
            <a:ext cx="444500" cy="466725"/>
            <a:chOff x="2308" y="3124"/>
            <a:chExt cx="280" cy="294"/>
          </a:xfrm>
        </p:grpSpPr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6" name="Group 68"/>
          <p:cNvGrpSpPr>
            <a:grpSpLocks/>
          </p:cNvGrpSpPr>
          <p:nvPr/>
        </p:nvGrpSpPr>
        <p:grpSpPr bwMode="auto">
          <a:xfrm>
            <a:off x="4502150" y="2645650"/>
            <a:ext cx="444500" cy="466725"/>
            <a:chOff x="2836" y="1492"/>
            <a:chExt cx="280" cy="294"/>
          </a:xfrm>
        </p:grpSpPr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7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96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3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4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7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215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1430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70866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8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1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4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50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3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6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2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5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6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52400" y="588357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8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773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Queue</a:t>
            </a:r>
            <a:r>
              <a:rPr lang="en-US" altLang="ja-JP" dirty="0"/>
              <a:t> is empty. Search terminates.</a:t>
            </a:r>
          </a:p>
        </p:txBody>
      </p:sp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>
            <a:off x="5478463" y="144781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0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grpSp>
        <p:nvGrpSpPr>
          <p:cNvPr id="49" name="Group 52"/>
          <p:cNvGrpSpPr>
            <a:grpSpLocks/>
          </p:cNvGrpSpPr>
          <p:nvPr/>
        </p:nvGrpSpPr>
        <p:grpSpPr bwMode="auto">
          <a:xfrm>
            <a:off x="2444750" y="3435350"/>
            <a:ext cx="444500" cy="466725"/>
            <a:chOff x="1540" y="2164"/>
            <a:chExt cx="280" cy="294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2901950" y="2057400"/>
            <a:ext cx="444500" cy="450850"/>
            <a:chOff x="1828" y="1296"/>
            <a:chExt cx="280" cy="2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682750" y="4730750"/>
            <a:ext cx="444500" cy="466725"/>
            <a:chOff x="1060" y="2980"/>
            <a:chExt cx="280" cy="294"/>
          </a:xfrm>
        </p:grpSpPr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6</a:t>
              </a:r>
            </a:p>
          </p:txBody>
        </p:sp>
      </p:grp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3968750" y="3587750"/>
            <a:ext cx="444500" cy="466725"/>
            <a:chOff x="2500" y="226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</p:grp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3663950" y="4959350"/>
            <a:ext cx="444500" cy="466725"/>
            <a:chOff x="2308" y="3124"/>
            <a:chExt cx="280" cy="294"/>
          </a:xfrm>
        </p:grpSpPr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</p:grpSp>
      <p:grpSp>
        <p:nvGrpSpPr>
          <p:cNvPr id="64" name="Group 68"/>
          <p:cNvGrpSpPr>
            <a:grpSpLocks/>
          </p:cNvGrpSpPr>
          <p:nvPr/>
        </p:nvGrpSpPr>
        <p:grpSpPr bwMode="auto">
          <a:xfrm>
            <a:off x="4502150" y="2368550"/>
            <a:ext cx="444500" cy="466725"/>
            <a:chOff x="2836" y="1492"/>
            <a:chExt cx="280" cy="294"/>
          </a:xfrm>
        </p:grpSpPr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</p:grpSp>
      <p:grpSp>
        <p:nvGrpSpPr>
          <p:cNvPr id="67" name="図形グループ 164"/>
          <p:cNvGrpSpPr/>
          <p:nvPr/>
        </p:nvGrpSpPr>
        <p:grpSpPr>
          <a:xfrm>
            <a:off x="6260889" y="4330698"/>
            <a:ext cx="2623566" cy="2388553"/>
            <a:chOff x="4175125" y="3047999"/>
            <a:chExt cx="4635500" cy="3673475"/>
          </a:xfrm>
        </p:grpSpPr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4549775" y="3422650"/>
              <a:ext cx="609600" cy="533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>
              <a:off x="5464175" y="3498850"/>
              <a:ext cx="990600" cy="12954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>
              <a:off x="6607175" y="5175250"/>
              <a:ext cx="1066800" cy="1143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H="1">
              <a:off x="8054975" y="4108450"/>
              <a:ext cx="457200" cy="7620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6759575" y="4946650"/>
              <a:ext cx="1143000" cy="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>
              <a:off x="5616575" y="3270250"/>
              <a:ext cx="11430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sp>
          <p:nvSpPr>
            <p:cNvPr id="74" name="Line 37"/>
            <p:cNvSpPr>
              <a:spLocks noChangeShapeType="1"/>
            </p:cNvSpPr>
            <p:nvPr/>
          </p:nvSpPr>
          <p:spPr bwMode="auto">
            <a:xfrm>
              <a:off x="5311775" y="3498850"/>
              <a:ext cx="533400" cy="25146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75" name="Group 41"/>
            <p:cNvGrpSpPr>
              <a:grpSpLocks/>
            </p:cNvGrpSpPr>
            <p:nvPr/>
          </p:nvGrpSpPr>
          <p:grpSpPr bwMode="auto">
            <a:xfrm>
              <a:off x="4175125" y="3886199"/>
              <a:ext cx="444500" cy="473075"/>
              <a:chOff x="196" y="1636"/>
              <a:chExt cx="280" cy="298"/>
            </a:xfrm>
          </p:grpSpPr>
          <p:sp>
            <p:nvSpPr>
              <p:cNvPr id="101" name="Oval 39"/>
              <p:cNvSpPr>
                <a:spLocks noChangeArrowheads="1"/>
              </p:cNvSpPr>
              <p:nvPr/>
            </p:nvSpPr>
            <p:spPr bwMode="auto">
              <a:xfrm>
                <a:off x="196" y="1636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02" name="Rectangle 40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1</a:t>
                </a:r>
              </a:p>
            </p:txBody>
          </p:sp>
        </p:grpSp>
        <p:grpSp>
          <p:nvGrpSpPr>
            <p:cNvPr id="76" name="Group 46"/>
            <p:cNvGrpSpPr>
              <a:grpSpLocks/>
            </p:cNvGrpSpPr>
            <p:nvPr/>
          </p:nvGrpSpPr>
          <p:grpSpPr bwMode="auto">
            <a:xfrm>
              <a:off x="5165725" y="3047999"/>
              <a:ext cx="444500" cy="473075"/>
              <a:chOff x="820" y="1108"/>
              <a:chExt cx="280" cy="298"/>
            </a:xfrm>
          </p:grpSpPr>
          <p:sp>
            <p:nvSpPr>
              <p:cNvPr id="99" name="Oval 44"/>
              <p:cNvSpPr>
                <a:spLocks noChangeArrowheads="1"/>
              </p:cNvSpPr>
              <p:nvPr/>
            </p:nvSpPr>
            <p:spPr bwMode="auto">
              <a:xfrm>
                <a:off x="820" y="110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100" name="Rectangle 45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2</a:t>
                </a:r>
              </a:p>
            </p:txBody>
          </p:sp>
        </p:grpSp>
        <p:grpSp>
          <p:nvGrpSpPr>
            <p:cNvPr id="77" name="Group 49"/>
            <p:cNvGrpSpPr>
              <a:grpSpLocks/>
            </p:cNvGrpSpPr>
            <p:nvPr/>
          </p:nvGrpSpPr>
          <p:grpSpPr bwMode="auto">
            <a:xfrm>
              <a:off x="4784725" y="4565650"/>
              <a:ext cx="444500" cy="450850"/>
              <a:chOff x="580" y="2064"/>
              <a:chExt cx="280" cy="284"/>
            </a:xfrm>
          </p:grpSpPr>
          <p:sp>
            <p:nvSpPr>
              <p:cNvPr id="97" name="Oval 47"/>
              <p:cNvSpPr>
                <a:spLocks noChangeArrowheads="1"/>
              </p:cNvSpPr>
              <p:nvPr/>
            </p:nvSpPr>
            <p:spPr bwMode="auto">
              <a:xfrm>
                <a:off x="580" y="2068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8" name="Rectangle 48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4</a:t>
                </a:r>
              </a:p>
            </p:txBody>
          </p:sp>
        </p:grpSp>
        <p:grpSp>
          <p:nvGrpSpPr>
            <p:cNvPr id="78" name="Group 52"/>
            <p:cNvGrpSpPr>
              <a:grpSpLocks/>
            </p:cNvGrpSpPr>
            <p:nvPr/>
          </p:nvGrpSpPr>
          <p:grpSpPr bwMode="auto">
            <a:xfrm>
              <a:off x="6308725" y="4724400"/>
              <a:ext cx="444500" cy="473075"/>
              <a:chOff x="1540" y="2164"/>
              <a:chExt cx="280" cy="298"/>
            </a:xfrm>
          </p:grpSpPr>
          <p:sp>
            <p:nvSpPr>
              <p:cNvPr id="95" name="Oval 50"/>
              <p:cNvSpPr>
                <a:spLocks noChangeArrowheads="1"/>
              </p:cNvSpPr>
              <p:nvPr/>
            </p:nvSpPr>
            <p:spPr bwMode="auto">
              <a:xfrm>
                <a:off x="1540" y="216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5</a:t>
                </a:r>
              </a:p>
            </p:txBody>
          </p:sp>
        </p:grpSp>
        <p:grpSp>
          <p:nvGrpSpPr>
            <p:cNvPr id="79" name="Group 55"/>
            <p:cNvGrpSpPr>
              <a:grpSpLocks/>
            </p:cNvGrpSpPr>
            <p:nvPr/>
          </p:nvGrpSpPr>
          <p:grpSpPr bwMode="auto">
            <a:xfrm>
              <a:off x="6765925" y="3346450"/>
              <a:ext cx="444500" cy="450850"/>
              <a:chOff x="1828" y="1296"/>
              <a:chExt cx="280" cy="284"/>
            </a:xfrm>
          </p:grpSpPr>
          <p:sp>
            <p:nvSpPr>
              <p:cNvPr id="93" name="Oval 53"/>
              <p:cNvSpPr>
                <a:spLocks noChangeArrowheads="1"/>
              </p:cNvSpPr>
              <p:nvPr/>
            </p:nvSpPr>
            <p:spPr bwMode="auto">
              <a:xfrm>
                <a:off x="1828" y="130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4" name="Rectangle 54"/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3</a:t>
                </a:r>
              </a:p>
            </p:txBody>
          </p:sp>
        </p:grpSp>
        <p:grpSp>
          <p:nvGrpSpPr>
            <p:cNvPr id="80" name="Group 61"/>
            <p:cNvGrpSpPr>
              <a:grpSpLocks/>
            </p:cNvGrpSpPr>
            <p:nvPr/>
          </p:nvGrpSpPr>
          <p:grpSpPr bwMode="auto">
            <a:xfrm>
              <a:off x="7832725" y="4876799"/>
              <a:ext cx="444500" cy="473075"/>
              <a:chOff x="2500" y="2260"/>
              <a:chExt cx="280" cy="298"/>
            </a:xfrm>
          </p:grpSpPr>
          <p:sp>
            <p:nvSpPr>
              <p:cNvPr id="91" name="Oval 59"/>
              <p:cNvSpPr>
                <a:spLocks noChangeArrowheads="1"/>
              </p:cNvSpPr>
              <p:nvPr/>
            </p:nvSpPr>
            <p:spPr bwMode="auto">
              <a:xfrm>
                <a:off x="2500" y="226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2" name="Rectangle 60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9</a:t>
                </a:r>
              </a:p>
            </p:txBody>
          </p:sp>
        </p:grpSp>
        <p:grpSp>
          <p:nvGrpSpPr>
            <p:cNvPr id="81" name="Group 64"/>
            <p:cNvGrpSpPr>
              <a:grpSpLocks/>
            </p:cNvGrpSpPr>
            <p:nvPr/>
          </p:nvGrpSpPr>
          <p:grpSpPr bwMode="auto">
            <a:xfrm>
              <a:off x="7527925" y="6248399"/>
              <a:ext cx="444500" cy="473075"/>
              <a:chOff x="2308" y="3124"/>
              <a:chExt cx="280" cy="298"/>
            </a:xfrm>
          </p:grpSpPr>
          <p:sp>
            <p:nvSpPr>
              <p:cNvPr id="89" name="Oval 62"/>
              <p:cNvSpPr>
                <a:spLocks noChangeArrowheads="1"/>
              </p:cNvSpPr>
              <p:nvPr/>
            </p:nvSpPr>
            <p:spPr bwMode="auto">
              <a:xfrm>
                <a:off x="2308" y="3124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90" name="Rectangle 6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7</a:t>
                </a:r>
              </a:p>
            </p:txBody>
          </p:sp>
        </p:grpSp>
        <p:grpSp>
          <p:nvGrpSpPr>
            <p:cNvPr id="82" name="Group 68"/>
            <p:cNvGrpSpPr>
              <a:grpSpLocks/>
            </p:cNvGrpSpPr>
            <p:nvPr/>
          </p:nvGrpSpPr>
          <p:grpSpPr bwMode="auto">
            <a:xfrm>
              <a:off x="8366125" y="3657600"/>
              <a:ext cx="444500" cy="473075"/>
              <a:chOff x="2836" y="1492"/>
              <a:chExt cx="280" cy="298"/>
            </a:xfrm>
          </p:grpSpPr>
          <p:sp>
            <p:nvSpPr>
              <p:cNvPr id="87" name="Oval 66"/>
              <p:cNvSpPr>
                <a:spLocks noChangeArrowheads="1"/>
              </p:cNvSpPr>
              <p:nvPr/>
            </p:nvSpPr>
            <p:spPr bwMode="auto">
              <a:xfrm>
                <a:off x="2836" y="1492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88" name="Rectangle 67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/>
                  <a:t>8</a:t>
                </a:r>
              </a:p>
            </p:txBody>
          </p:sp>
        </p:grpSp>
        <p:sp>
          <p:nvSpPr>
            <p:cNvPr id="83" name="Line 17"/>
            <p:cNvSpPr>
              <a:spLocks noChangeShapeType="1"/>
            </p:cNvSpPr>
            <p:nvPr/>
          </p:nvSpPr>
          <p:spPr bwMode="auto">
            <a:xfrm>
              <a:off x="4549775" y="4343400"/>
              <a:ext cx="304800" cy="304800"/>
            </a:xfrm>
            <a:prstGeom prst="line">
              <a:avLst/>
            </a:prstGeom>
            <a:noFill/>
            <a:ln w="76200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 sz="1050"/>
            </a:p>
          </p:txBody>
        </p:sp>
        <p:grpSp>
          <p:nvGrpSpPr>
            <p:cNvPr id="84" name="Group 58"/>
            <p:cNvGrpSpPr>
              <a:grpSpLocks/>
            </p:cNvGrpSpPr>
            <p:nvPr/>
          </p:nvGrpSpPr>
          <p:grpSpPr bwMode="auto">
            <a:xfrm>
              <a:off x="5546725" y="6026149"/>
              <a:ext cx="444500" cy="473075"/>
              <a:chOff x="1060" y="2980"/>
              <a:chExt cx="280" cy="298"/>
            </a:xfrm>
          </p:grpSpPr>
          <p:sp>
            <p:nvSpPr>
              <p:cNvPr id="85" name="Oval 56"/>
              <p:cNvSpPr>
                <a:spLocks noChangeArrowheads="1"/>
              </p:cNvSpPr>
              <p:nvPr/>
            </p:nvSpPr>
            <p:spPr bwMode="auto">
              <a:xfrm>
                <a:off x="1060" y="2980"/>
                <a:ext cx="280" cy="2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 sz="1050"/>
              </a:p>
            </p:txBody>
          </p:sp>
          <p:sp>
            <p:nvSpPr>
              <p:cNvPr id="86" name="Rectangle 57"/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ja-JP" sz="1100" dirty="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21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Applications of Breadth First Search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2078182"/>
            <a:ext cx="8839200" cy="36298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To find Shortest Path and Minimum Spanning Tree for unweighted graph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To find all neighbor nodes in Peer to Peer Networks.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Crawlers in Search Engines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Social Networking Websites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GPS Navigation systems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Broadcasting in Network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In Garbage Collection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Cycle detection in undirected graph: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Finding all nodes within one connected component: 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Ford–Fulkerson algorithm 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To test if a graph is Bipartite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Path Finding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https://visualgo.net/en/dfsbfs?slide=1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Breadth-First Search (</a:t>
            </a:r>
            <a:r>
              <a:rPr lang="en-US" altLang="ja-JP" dirty="0">
                <a:solidFill>
                  <a:srgbClr val="FF0000"/>
                </a:solidFill>
              </a:rPr>
              <a:t>BFS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2230582"/>
            <a:ext cx="8839200" cy="36298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Visit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start vertex  and put into a </a:t>
            </a:r>
            <a:r>
              <a:rPr lang="en-US" altLang="ja-JP" sz="2400" dirty="0">
                <a:solidFill>
                  <a:srgbClr val="FF0000"/>
                </a:solidFill>
              </a:rPr>
              <a:t>FIFO queue</a:t>
            </a:r>
            <a:r>
              <a:rPr lang="en-US" altLang="ja-JP" sz="24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Repeatedly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rgbClr val="FF0000"/>
                </a:solidFill>
              </a:rPr>
              <a:t>remove</a:t>
            </a:r>
            <a:r>
              <a:rPr lang="en-US" altLang="ja-JP" sz="2400" dirty="0">
                <a:solidFill>
                  <a:schemeClr val="tx1"/>
                </a:solidFill>
              </a:rPr>
              <a:t> a vertex from the queue,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rgbClr val="FF0000"/>
                </a:solidFill>
              </a:rPr>
              <a:t>visit</a:t>
            </a:r>
            <a:r>
              <a:rPr lang="en-US" altLang="ja-JP" sz="2400" dirty="0">
                <a:solidFill>
                  <a:schemeClr val="tx1"/>
                </a:solidFill>
              </a:rPr>
              <a:t> its unvisited adjacent vertices, </a:t>
            </a:r>
          </a:p>
          <a:p>
            <a:pPr marL="800100" lvl="1" indent="-342900" algn="just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rgbClr val="FF0000"/>
                </a:solidFill>
              </a:rPr>
              <a:t>put </a:t>
            </a:r>
            <a:r>
              <a:rPr lang="en-US" altLang="ja-JP" sz="2400" dirty="0">
                <a:solidFill>
                  <a:schemeClr val="tx1"/>
                </a:solidFill>
              </a:rPr>
              <a:t>newly visited vertices into the queue.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Breadth-First Search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3700" y="5994400"/>
            <a:ext cx="7772400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/>
              <a:t>Start search at vertex </a:t>
            </a:r>
            <a:r>
              <a:rPr lang="en-US" altLang="ja-JP">
                <a:solidFill>
                  <a:schemeClr val="hlink"/>
                </a:solidFill>
              </a:rPr>
              <a:t>1</a:t>
            </a:r>
            <a:r>
              <a:rPr lang="en-US" altLang="ja-JP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142450" y="1758950"/>
            <a:ext cx="4635500" cy="3667125"/>
            <a:chOff x="196" y="1108"/>
            <a:chExt cx="2920" cy="231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836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500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308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432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008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32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816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344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1728" y="1536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728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2640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880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8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544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9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352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7</a:t>
              </a: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1824" y="2304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1104" y="1248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912" y="1392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V="1">
              <a:off x="1344" y="2496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613295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/>
              <a:t>Visit/mark/label start vertex and put in a FIFO queue.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357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8975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02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071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215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5739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26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8693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09790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27215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4835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18655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87235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16775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57695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2475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5795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9673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1959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5769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055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15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437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796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391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16775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7961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1975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4835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0095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3570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478463" y="1281550"/>
            <a:ext cx="3513137" cy="2363788"/>
            <a:chOff x="3451" y="720"/>
            <a:chExt cx="2213" cy="1489"/>
          </a:xfrm>
        </p:grpSpPr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dirty="0">
                  <a:solidFill>
                    <a:srgbClr val="FF0000"/>
                  </a:solidFill>
                </a:rPr>
                <a:t>FIFO Queue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dirty="0"/>
                <a:t>1</a:t>
              </a: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994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9270" y="587896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1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8881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20499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354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6595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5739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7263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878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50217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25030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424555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500755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33895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402475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32015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72935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17715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311035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1197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3483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7293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9579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567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7961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948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50915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32015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94855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272155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500755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25335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88810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478463" y="1433955"/>
            <a:ext cx="3513137" cy="2363788"/>
            <a:chOff x="3451" y="720"/>
            <a:chExt cx="2213" cy="1489"/>
          </a:xfrm>
        </p:grpSpPr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888" y="1104"/>
              <a:ext cx="1776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dirty="0">
                  <a:solidFill>
                    <a:srgbClr val="FF0000"/>
                  </a:solidFill>
                </a:rPr>
                <a:t>FIFO Queue</a:t>
              </a:r>
            </a:p>
            <a:p>
              <a:pPr>
                <a:spcBef>
                  <a:spcPct val="50000"/>
                </a:spcBef>
              </a:pPr>
              <a:r>
                <a:rPr lang="en-US" altLang="ja-JP" dirty="0"/>
                <a:t>1</a:t>
              </a: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451" y="720"/>
              <a:ext cx="2206" cy="1489"/>
            </a:xfrm>
            <a:custGeom>
              <a:avLst/>
              <a:gdLst>
                <a:gd name="T0" fmla="*/ 2022 w 2206"/>
                <a:gd name="T1" fmla="*/ 22 h 1489"/>
                <a:gd name="T2" fmla="*/ 1897 w 2206"/>
                <a:gd name="T3" fmla="*/ 29 h 1489"/>
                <a:gd name="T4" fmla="*/ 1714 w 2206"/>
                <a:gd name="T5" fmla="*/ 29 h 1489"/>
                <a:gd name="T6" fmla="*/ 1600 w 2206"/>
                <a:gd name="T7" fmla="*/ 37 h 1489"/>
                <a:gd name="T8" fmla="*/ 1326 w 2206"/>
                <a:gd name="T9" fmla="*/ 37 h 1489"/>
                <a:gd name="T10" fmla="*/ 1166 w 2206"/>
                <a:gd name="T11" fmla="*/ 37 h 1489"/>
                <a:gd name="T12" fmla="*/ 937 w 2206"/>
                <a:gd name="T13" fmla="*/ 45 h 1489"/>
                <a:gd name="T14" fmla="*/ 754 w 2206"/>
                <a:gd name="T15" fmla="*/ 53 h 1489"/>
                <a:gd name="T16" fmla="*/ 571 w 2206"/>
                <a:gd name="T17" fmla="*/ 53 h 1489"/>
                <a:gd name="T18" fmla="*/ 366 w 2206"/>
                <a:gd name="T19" fmla="*/ 53 h 1489"/>
                <a:gd name="T20" fmla="*/ 206 w 2206"/>
                <a:gd name="T21" fmla="*/ 68 h 1489"/>
                <a:gd name="T22" fmla="*/ 126 w 2206"/>
                <a:gd name="T23" fmla="*/ 75 h 1489"/>
                <a:gd name="T24" fmla="*/ 92 w 2206"/>
                <a:gd name="T25" fmla="*/ 121 h 1489"/>
                <a:gd name="T26" fmla="*/ 57 w 2206"/>
                <a:gd name="T27" fmla="*/ 182 h 1489"/>
                <a:gd name="T28" fmla="*/ 23 w 2206"/>
                <a:gd name="T29" fmla="*/ 235 h 1489"/>
                <a:gd name="T30" fmla="*/ 0 w 2206"/>
                <a:gd name="T31" fmla="*/ 334 h 1489"/>
                <a:gd name="T32" fmla="*/ 0 w 2206"/>
                <a:gd name="T33" fmla="*/ 409 h 1489"/>
                <a:gd name="T34" fmla="*/ 0 w 2206"/>
                <a:gd name="T35" fmla="*/ 531 h 1489"/>
                <a:gd name="T36" fmla="*/ 12 w 2206"/>
                <a:gd name="T37" fmla="*/ 607 h 1489"/>
                <a:gd name="T38" fmla="*/ 12 w 2206"/>
                <a:gd name="T39" fmla="*/ 713 h 1489"/>
                <a:gd name="T40" fmla="*/ 23 w 2206"/>
                <a:gd name="T41" fmla="*/ 819 h 1489"/>
                <a:gd name="T42" fmla="*/ 80 w 2206"/>
                <a:gd name="T43" fmla="*/ 926 h 1489"/>
                <a:gd name="T44" fmla="*/ 103 w 2206"/>
                <a:gd name="T45" fmla="*/ 971 h 1489"/>
                <a:gd name="T46" fmla="*/ 160 w 2206"/>
                <a:gd name="T47" fmla="*/ 1024 h 1489"/>
                <a:gd name="T48" fmla="*/ 183 w 2206"/>
                <a:gd name="T49" fmla="*/ 1093 h 1489"/>
                <a:gd name="T50" fmla="*/ 194 w 2206"/>
                <a:gd name="T51" fmla="*/ 1177 h 1489"/>
                <a:gd name="T52" fmla="*/ 263 w 2206"/>
                <a:gd name="T53" fmla="*/ 1313 h 1489"/>
                <a:gd name="T54" fmla="*/ 423 w 2206"/>
                <a:gd name="T55" fmla="*/ 1427 h 1489"/>
                <a:gd name="T56" fmla="*/ 640 w 2206"/>
                <a:gd name="T57" fmla="*/ 1457 h 1489"/>
                <a:gd name="T58" fmla="*/ 800 w 2206"/>
                <a:gd name="T59" fmla="*/ 1465 h 1489"/>
                <a:gd name="T60" fmla="*/ 1120 w 2206"/>
                <a:gd name="T61" fmla="*/ 1488 h 1489"/>
                <a:gd name="T62" fmla="*/ 1303 w 2206"/>
                <a:gd name="T63" fmla="*/ 1488 h 1489"/>
                <a:gd name="T64" fmla="*/ 1531 w 2206"/>
                <a:gd name="T65" fmla="*/ 1465 h 1489"/>
                <a:gd name="T66" fmla="*/ 1737 w 2206"/>
                <a:gd name="T67" fmla="*/ 1404 h 1489"/>
                <a:gd name="T68" fmla="*/ 1920 w 2206"/>
                <a:gd name="T69" fmla="*/ 1366 h 1489"/>
                <a:gd name="T70" fmla="*/ 2080 w 2206"/>
                <a:gd name="T71" fmla="*/ 1290 h 1489"/>
                <a:gd name="T72" fmla="*/ 2114 w 2206"/>
                <a:gd name="T73" fmla="*/ 1199 h 1489"/>
                <a:gd name="T74" fmla="*/ 2171 w 2206"/>
                <a:gd name="T75" fmla="*/ 1093 h 1489"/>
                <a:gd name="T76" fmla="*/ 2205 w 2206"/>
                <a:gd name="T77" fmla="*/ 987 h 1489"/>
                <a:gd name="T78" fmla="*/ 2205 w 2206"/>
                <a:gd name="T79" fmla="*/ 896 h 1489"/>
                <a:gd name="T80" fmla="*/ 2205 w 2206"/>
                <a:gd name="T81" fmla="*/ 804 h 1489"/>
                <a:gd name="T82" fmla="*/ 2205 w 2206"/>
                <a:gd name="T83" fmla="*/ 698 h 1489"/>
                <a:gd name="T84" fmla="*/ 2205 w 2206"/>
                <a:gd name="T85" fmla="*/ 607 h 1489"/>
                <a:gd name="T86" fmla="*/ 2205 w 2206"/>
                <a:gd name="T87" fmla="*/ 485 h 1489"/>
                <a:gd name="T88" fmla="*/ 2205 w 2206"/>
                <a:gd name="T89" fmla="*/ 409 h 1489"/>
                <a:gd name="T90" fmla="*/ 2205 w 2206"/>
                <a:gd name="T91" fmla="*/ 318 h 1489"/>
                <a:gd name="T92" fmla="*/ 2205 w 2206"/>
                <a:gd name="T93" fmla="*/ 212 h 1489"/>
                <a:gd name="T94" fmla="*/ 2205 w 2206"/>
                <a:gd name="T95" fmla="*/ 136 h 1489"/>
                <a:gd name="T96" fmla="*/ 2171 w 2206"/>
                <a:gd name="T97" fmla="*/ 75 h 1489"/>
                <a:gd name="T98" fmla="*/ 2069 w 2206"/>
                <a:gd name="T99" fmla="*/ 0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6" h="1489">
                  <a:moveTo>
                    <a:pt x="2069" y="0"/>
                  </a:moveTo>
                  <a:lnTo>
                    <a:pt x="2022" y="22"/>
                  </a:lnTo>
                  <a:lnTo>
                    <a:pt x="1988" y="22"/>
                  </a:lnTo>
                  <a:lnTo>
                    <a:pt x="1897" y="29"/>
                  </a:lnTo>
                  <a:lnTo>
                    <a:pt x="1805" y="29"/>
                  </a:lnTo>
                  <a:lnTo>
                    <a:pt x="1714" y="29"/>
                  </a:lnTo>
                  <a:lnTo>
                    <a:pt x="1668" y="29"/>
                  </a:lnTo>
                  <a:lnTo>
                    <a:pt x="1600" y="37"/>
                  </a:lnTo>
                  <a:lnTo>
                    <a:pt x="1463" y="37"/>
                  </a:lnTo>
                  <a:lnTo>
                    <a:pt x="1326" y="37"/>
                  </a:lnTo>
                  <a:lnTo>
                    <a:pt x="1234" y="37"/>
                  </a:lnTo>
                  <a:lnTo>
                    <a:pt x="1166" y="37"/>
                  </a:lnTo>
                  <a:lnTo>
                    <a:pt x="1051" y="45"/>
                  </a:lnTo>
                  <a:lnTo>
                    <a:pt x="937" y="45"/>
                  </a:lnTo>
                  <a:lnTo>
                    <a:pt x="846" y="45"/>
                  </a:lnTo>
                  <a:lnTo>
                    <a:pt x="754" y="53"/>
                  </a:lnTo>
                  <a:lnTo>
                    <a:pt x="686" y="53"/>
                  </a:lnTo>
                  <a:lnTo>
                    <a:pt x="571" y="53"/>
                  </a:lnTo>
                  <a:lnTo>
                    <a:pt x="457" y="53"/>
                  </a:lnTo>
                  <a:lnTo>
                    <a:pt x="366" y="53"/>
                  </a:lnTo>
                  <a:lnTo>
                    <a:pt x="297" y="53"/>
                  </a:lnTo>
                  <a:lnTo>
                    <a:pt x="206" y="68"/>
                  </a:lnTo>
                  <a:lnTo>
                    <a:pt x="160" y="68"/>
                  </a:lnTo>
                  <a:lnTo>
                    <a:pt x="126" y="75"/>
                  </a:lnTo>
                  <a:lnTo>
                    <a:pt x="114" y="98"/>
                  </a:lnTo>
                  <a:lnTo>
                    <a:pt x="92" y="121"/>
                  </a:lnTo>
                  <a:lnTo>
                    <a:pt x="69" y="151"/>
                  </a:lnTo>
                  <a:lnTo>
                    <a:pt x="57" y="182"/>
                  </a:lnTo>
                  <a:lnTo>
                    <a:pt x="35" y="204"/>
                  </a:lnTo>
                  <a:lnTo>
                    <a:pt x="23" y="235"/>
                  </a:lnTo>
                  <a:lnTo>
                    <a:pt x="23" y="280"/>
                  </a:lnTo>
                  <a:lnTo>
                    <a:pt x="0" y="334"/>
                  </a:lnTo>
                  <a:lnTo>
                    <a:pt x="0" y="364"/>
                  </a:lnTo>
                  <a:lnTo>
                    <a:pt x="0" y="409"/>
                  </a:lnTo>
                  <a:lnTo>
                    <a:pt x="0" y="485"/>
                  </a:lnTo>
                  <a:lnTo>
                    <a:pt x="0" y="531"/>
                  </a:lnTo>
                  <a:lnTo>
                    <a:pt x="12" y="561"/>
                  </a:lnTo>
                  <a:lnTo>
                    <a:pt x="12" y="607"/>
                  </a:lnTo>
                  <a:lnTo>
                    <a:pt x="12" y="668"/>
                  </a:lnTo>
                  <a:lnTo>
                    <a:pt x="12" y="713"/>
                  </a:lnTo>
                  <a:lnTo>
                    <a:pt x="12" y="759"/>
                  </a:lnTo>
                  <a:lnTo>
                    <a:pt x="23" y="819"/>
                  </a:lnTo>
                  <a:lnTo>
                    <a:pt x="46" y="865"/>
                  </a:lnTo>
                  <a:lnTo>
                    <a:pt x="80" y="926"/>
                  </a:lnTo>
                  <a:lnTo>
                    <a:pt x="92" y="949"/>
                  </a:lnTo>
                  <a:lnTo>
                    <a:pt x="103" y="971"/>
                  </a:lnTo>
                  <a:lnTo>
                    <a:pt x="126" y="994"/>
                  </a:lnTo>
                  <a:lnTo>
                    <a:pt x="160" y="1024"/>
                  </a:lnTo>
                  <a:lnTo>
                    <a:pt x="183" y="1070"/>
                  </a:lnTo>
                  <a:lnTo>
                    <a:pt x="183" y="1093"/>
                  </a:lnTo>
                  <a:lnTo>
                    <a:pt x="194" y="1123"/>
                  </a:lnTo>
                  <a:lnTo>
                    <a:pt x="194" y="1177"/>
                  </a:lnTo>
                  <a:lnTo>
                    <a:pt x="194" y="1237"/>
                  </a:lnTo>
                  <a:lnTo>
                    <a:pt x="263" y="1313"/>
                  </a:lnTo>
                  <a:lnTo>
                    <a:pt x="332" y="1374"/>
                  </a:lnTo>
                  <a:lnTo>
                    <a:pt x="423" y="1427"/>
                  </a:lnTo>
                  <a:lnTo>
                    <a:pt x="526" y="1450"/>
                  </a:lnTo>
                  <a:lnTo>
                    <a:pt x="640" y="1457"/>
                  </a:lnTo>
                  <a:lnTo>
                    <a:pt x="731" y="1465"/>
                  </a:lnTo>
                  <a:lnTo>
                    <a:pt x="800" y="1465"/>
                  </a:lnTo>
                  <a:lnTo>
                    <a:pt x="914" y="1480"/>
                  </a:lnTo>
                  <a:lnTo>
                    <a:pt x="1120" y="1488"/>
                  </a:lnTo>
                  <a:lnTo>
                    <a:pt x="1234" y="1488"/>
                  </a:lnTo>
                  <a:lnTo>
                    <a:pt x="1303" y="1488"/>
                  </a:lnTo>
                  <a:lnTo>
                    <a:pt x="1394" y="1472"/>
                  </a:lnTo>
                  <a:lnTo>
                    <a:pt x="1531" y="1465"/>
                  </a:lnTo>
                  <a:lnTo>
                    <a:pt x="1645" y="1419"/>
                  </a:lnTo>
                  <a:lnTo>
                    <a:pt x="1737" y="1404"/>
                  </a:lnTo>
                  <a:lnTo>
                    <a:pt x="1851" y="1374"/>
                  </a:lnTo>
                  <a:lnTo>
                    <a:pt x="1920" y="1366"/>
                  </a:lnTo>
                  <a:lnTo>
                    <a:pt x="1988" y="1351"/>
                  </a:lnTo>
                  <a:lnTo>
                    <a:pt x="2080" y="1290"/>
                  </a:lnTo>
                  <a:lnTo>
                    <a:pt x="2091" y="1244"/>
                  </a:lnTo>
                  <a:lnTo>
                    <a:pt x="2114" y="1199"/>
                  </a:lnTo>
                  <a:lnTo>
                    <a:pt x="2137" y="1153"/>
                  </a:lnTo>
                  <a:lnTo>
                    <a:pt x="2171" y="1093"/>
                  </a:lnTo>
                  <a:lnTo>
                    <a:pt x="2194" y="1032"/>
                  </a:lnTo>
                  <a:lnTo>
                    <a:pt x="2205" y="987"/>
                  </a:lnTo>
                  <a:lnTo>
                    <a:pt x="2205" y="941"/>
                  </a:lnTo>
                  <a:lnTo>
                    <a:pt x="2205" y="896"/>
                  </a:lnTo>
                  <a:lnTo>
                    <a:pt x="2205" y="850"/>
                  </a:lnTo>
                  <a:lnTo>
                    <a:pt x="2205" y="804"/>
                  </a:lnTo>
                  <a:lnTo>
                    <a:pt x="2205" y="744"/>
                  </a:lnTo>
                  <a:lnTo>
                    <a:pt x="2205" y="698"/>
                  </a:lnTo>
                  <a:lnTo>
                    <a:pt x="2205" y="668"/>
                  </a:lnTo>
                  <a:lnTo>
                    <a:pt x="2205" y="607"/>
                  </a:lnTo>
                  <a:lnTo>
                    <a:pt x="2205" y="546"/>
                  </a:lnTo>
                  <a:lnTo>
                    <a:pt x="2205" y="485"/>
                  </a:lnTo>
                  <a:lnTo>
                    <a:pt x="2205" y="440"/>
                  </a:lnTo>
                  <a:lnTo>
                    <a:pt x="2205" y="409"/>
                  </a:lnTo>
                  <a:lnTo>
                    <a:pt x="2205" y="379"/>
                  </a:lnTo>
                  <a:lnTo>
                    <a:pt x="2205" y="318"/>
                  </a:lnTo>
                  <a:lnTo>
                    <a:pt x="2205" y="273"/>
                  </a:lnTo>
                  <a:lnTo>
                    <a:pt x="2205" y="212"/>
                  </a:lnTo>
                  <a:lnTo>
                    <a:pt x="2205" y="166"/>
                  </a:lnTo>
                  <a:lnTo>
                    <a:pt x="2205" y="136"/>
                  </a:lnTo>
                  <a:lnTo>
                    <a:pt x="2205" y="106"/>
                  </a:lnTo>
                  <a:lnTo>
                    <a:pt x="2171" y="75"/>
                  </a:lnTo>
                  <a:lnTo>
                    <a:pt x="2125" y="53"/>
                  </a:lnTo>
                  <a:lnTo>
                    <a:pt x="2069" y="0"/>
                  </a:lnTo>
                  <a:lnTo>
                    <a:pt x="2069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335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68960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1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758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063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368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435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587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730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495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13360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2098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04800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7338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0292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4384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38862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8194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828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057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438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667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276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505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657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800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029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657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19812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2098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39624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59715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75260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1301750" y="1758950"/>
            <a:ext cx="444500" cy="466725"/>
            <a:chOff x="820" y="1108"/>
            <a:chExt cx="280" cy="294"/>
          </a:xfrm>
        </p:grpSpPr>
        <p:sp>
          <p:nvSpPr>
            <p:cNvPr id="43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45" name="Rectangle 47"/>
          <p:cNvSpPr>
            <a:spLocks noChangeArrowheads="1"/>
          </p:cNvSpPr>
          <p:nvPr/>
        </p:nvSpPr>
        <p:spPr bwMode="auto">
          <a:xfrm>
            <a:off x="6172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46" name="Group 50"/>
          <p:cNvGrpSpPr>
            <a:grpSpLocks/>
          </p:cNvGrpSpPr>
          <p:nvPr/>
        </p:nvGrpSpPr>
        <p:grpSpPr bwMode="auto">
          <a:xfrm>
            <a:off x="920750" y="3276600"/>
            <a:ext cx="444500" cy="450850"/>
            <a:chOff x="580" y="2064"/>
            <a:chExt cx="280" cy="284"/>
          </a:xfrm>
        </p:grpSpPr>
        <p:sp>
          <p:nvSpPr>
            <p:cNvPr id="47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4</a:t>
              </a:r>
            </a:p>
          </p:txBody>
        </p:sp>
      </p:grp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6553200" y="22860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5478463" y="142010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260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utoUpdateAnimBg="0"/>
      <p:bldP spid="4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855860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2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634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252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30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348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492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016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54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8970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2561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299860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7606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14260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0006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19546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0466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5246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8566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19950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236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046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332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42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714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23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668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19546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2386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4746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7606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2866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63410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18860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09260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25210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6172200" y="245226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grpSp>
        <p:nvGrpSpPr>
          <p:cNvPr id="47" name="Group 50"/>
          <p:cNvGrpSpPr>
            <a:grpSpLocks/>
          </p:cNvGrpSpPr>
          <p:nvPr/>
        </p:nvGrpSpPr>
        <p:grpSpPr bwMode="auto">
          <a:xfrm>
            <a:off x="920750" y="3442860"/>
            <a:ext cx="444500" cy="450850"/>
            <a:chOff x="580" y="2064"/>
            <a:chExt cx="280" cy="284"/>
          </a:xfrm>
        </p:grpSpPr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4</a:t>
              </a:r>
            </a:p>
          </p:txBody>
        </p:sp>
      </p:grp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6553200" y="245226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3823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5869715"/>
            <a:ext cx="8990013" cy="711200"/>
          </a:xfrm>
          <a:prstGeom prst="rect">
            <a:avLst/>
          </a:prstGeom>
          <a:noFill/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dirty="0">
                <a:solidFill>
                  <a:srgbClr val="FF0000"/>
                </a:solidFill>
              </a:rPr>
              <a:t>Remove 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2 from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; </a:t>
            </a:r>
            <a:r>
              <a:rPr lang="en-US" altLang="ja-JP" dirty="0">
                <a:solidFill>
                  <a:srgbClr val="FF0000"/>
                </a:solidFill>
              </a:rPr>
              <a:t>visit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adjacent unvisited vertices; </a:t>
            </a:r>
            <a:r>
              <a:rPr lang="en-US" altLang="ja-JP" dirty="0">
                <a:solidFill>
                  <a:srgbClr val="FF0000"/>
                </a:solidFill>
              </a:rPr>
              <a:t>put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n-US" altLang="ja-JP" dirty="0">
                <a:solidFill>
                  <a:srgbClr val="FF0000"/>
                </a:solidFill>
              </a:rPr>
              <a:t>Q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11150" y="277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301750" y="193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2901950" y="2243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502150" y="25486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920750" y="3463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444750" y="3615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968750" y="3767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1682750" y="49108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3663950" y="5139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685800" y="2313715"/>
            <a:ext cx="609600" cy="533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600200" y="2389915"/>
            <a:ext cx="990600" cy="12954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85800" y="3228115"/>
            <a:ext cx="3048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295400" y="391391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133600" y="520931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H="1">
            <a:off x="2743200" y="261851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2743200" y="406631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191000" y="299951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371600" y="20089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2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971800" y="22375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3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4572000" y="26185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8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81000" y="28471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990600" y="3456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4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514600" y="36853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5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4038600" y="3837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9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1752600" y="49807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733800" y="520931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/>
              <a:t>7</a:t>
            </a:r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2895600" y="383771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752600" y="2161315"/>
            <a:ext cx="1143000" cy="3048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1447800" y="2389915"/>
            <a:ext cx="533400" cy="251460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133600" y="414251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11150" y="2777265"/>
            <a:ext cx="444500" cy="466725"/>
            <a:chOff x="196" y="1636"/>
            <a:chExt cx="280" cy="29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1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4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1</a:t>
              </a:r>
            </a:p>
          </p:txBody>
        </p:sp>
      </p:grp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6172200" y="1932715"/>
            <a:ext cx="2819400" cy="78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FF0000"/>
                </a:solidFill>
              </a:rPr>
              <a:t>FIFO Queue</a:t>
            </a:r>
          </a:p>
          <a:p>
            <a:pPr>
              <a:spcBef>
                <a:spcPct val="50000"/>
              </a:spcBef>
            </a:pPr>
            <a:endParaRPr lang="ja-JP" altLang="en-US" dirty="0"/>
          </a:p>
        </p:txBody>
      </p:sp>
      <p:sp>
        <p:nvSpPr>
          <p:cNvPr id="42" name="Freeform 43"/>
          <p:cNvSpPr>
            <a:spLocks/>
          </p:cNvSpPr>
          <p:nvPr/>
        </p:nvSpPr>
        <p:spPr bwMode="auto">
          <a:xfrm>
            <a:off x="5478463" y="1323115"/>
            <a:ext cx="3502025" cy="2363788"/>
          </a:xfrm>
          <a:custGeom>
            <a:avLst/>
            <a:gdLst>
              <a:gd name="T0" fmla="*/ 2022 w 2206"/>
              <a:gd name="T1" fmla="*/ 22 h 1489"/>
              <a:gd name="T2" fmla="*/ 1897 w 2206"/>
              <a:gd name="T3" fmla="*/ 29 h 1489"/>
              <a:gd name="T4" fmla="*/ 1714 w 2206"/>
              <a:gd name="T5" fmla="*/ 29 h 1489"/>
              <a:gd name="T6" fmla="*/ 1600 w 2206"/>
              <a:gd name="T7" fmla="*/ 37 h 1489"/>
              <a:gd name="T8" fmla="*/ 1326 w 2206"/>
              <a:gd name="T9" fmla="*/ 37 h 1489"/>
              <a:gd name="T10" fmla="*/ 1166 w 2206"/>
              <a:gd name="T11" fmla="*/ 37 h 1489"/>
              <a:gd name="T12" fmla="*/ 937 w 2206"/>
              <a:gd name="T13" fmla="*/ 45 h 1489"/>
              <a:gd name="T14" fmla="*/ 754 w 2206"/>
              <a:gd name="T15" fmla="*/ 53 h 1489"/>
              <a:gd name="T16" fmla="*/ 571 w 2206"/>
              <a:gd name="T17" fmla="*/ 53 h 1489"/>
              <a:gd name="T18" fmla="*/ 366 w 2206"/>
              <a:gd name="T19" fmla="*/ 53 h 1489"/>
              <a:gd name="T20" fmla="*/ 206 w 2206"/>
              <a:gd name="T21" fmla="*/ 68 h 1489"/>
              <a:gd name="T22" fmla="*/ 126 w 2206"/>
              <a:gd name="T23" fmla="*/ 75 h 1489"/>
              <a:gd name="T24" fmla="*/ 92 w 2206"/>
              <a:gd name="T25" fmla="*/ 121 h 1489"/>
              <a:gd name="T26" fmla="*/ 57 w 2206"/>
              <a:gd name="T27" fmla="*/ 182 h 1489"/>
              <a:gd name="T28" fmla="*/ 23 w 2206"/>
              <a:gd name="T29" fmla="*/ 235 h 1489"/>
              <a:gd name="T30" fmla="*/ 0 w 2206"/>
              <a:gd name="T31" fmla="*/ 334 h 1489"/>
              <a:gd name="T32" fmla="*/ 0 w 2206"/>
              <a:gd name="T33" fmla="*/ 409 h 1489"/>
              <a:gd name="T34" fmla="*/ 0 w 2206"/>
              <a:gd name="T35" fmla="*/ 531 h 1489"/>
              <a:gd name="T36" fmla="*/ 12 w 2206"/>
              <a:gd name="T37" fmla="*/ 607 h 1489"/>
              <a:gd name="T38" fmla="*/ 12 w 2206"/>
              <a:gd name="T39" fmla="*/ 713 h 1489"/>
              <a:gd name="T40" fmla="*/ 23 w 2206"/>
              <a:gd name="T41" fmla="*/ 819 h 1489"/>
              <a:gd name="T42" fmla="*/ 80 w 2206"/>
              <a:gd name="T43" fmla="*/ 926 h 1489"/>
              <a:gd name="T44" fmla="*/ 103 w 2206"/>
              <a:gd name="T45" fmla="*/ 971 h 1489"/>
              <a:gd name="T46" fmla="*/ 160 w 2206"/>
              <a:gd name="T47" fmla="*/ 1024 h 1489"/>
              <a:gd name="T48" fmla="*/ 183 w 2206"/>
              <a:gd name="T49" fmla="*/ 1093 h 1489"/>
              <a:gd name="T50" fmla="*/ 194 w 2206"/>
              <a:gd name="T51" fmla="*/ 1177 h 1489"/>
              <a:gd name="T52" fmla="*/ 263 w 2206"/>
              <a:gd name="T53" fmla="*/ 1313 h 1489"/>
              <a:gd name="T54" fmla="*/ 423 w 2206"/>
              <a:gd name="T55" fmla="*/ 1427 h 1489"/>
              <a:gd name="T56" fmla="*/ 640 w 2206"/>
              <a:gd name="T57" fmla="*/ 1457 h 1489"/>
              <a:gd name="T58" fmla="*/ 800 w 2206"/>
              <a:gd name="T59" fmla="*/ 1465 h 1489"/>
              <a:gd name="T60" fmla="*/ 1120 w 2206"/>
              <a:gd name="T61" fmla="*/ 1488 h 1489"/>
              <a:gd name="T62" fmla="*/ 1303 w 2206"/>
              <a:gd name="T63" fmla="*/ 1488 h 1489"/>
              <a:gd name="T64" fmla="*/ 1531 w 2206"/>
              <a:gd name="T65" fmla="*/ 1465 h 1489"/>
              <a:gd name="T66" fmla="*/ 1737 w 2206"/>
              <a:gd name="T67" fmla="*/ 1404 h 1489"/>
              <a:gd name="T68" fmla="*/ 1920 w 2206"/>
              <a:gd name="T69" fmla="*/ 1366 h 1489"/>
              <a:gd name="T70" fmla="*/ 2080 w 2206"/>
              <a:gd name="T71" fmla="*/ 1290 h 1489"/>
              <a:gd name="T72" fmla="*/ 2114 w 2206"/>
              <a:gd name="T73" fmla="*/ 1199 h 1489"/>
              <a:gd name="T74" fmla="*/ 2171 w 2206"/>
              <a:gd name="T75" fmla="*/ 1093 h 1489"/>
              <a:gd name="T76" fmla="*/ 2205 w 2206"/>
              <a:gd name="T77" fmla="*/ 987 h 1489"/>
              <a:gd name="T78" fmla="*/ 2205 w 2206"/>
              <a:gd name="T79" fmla="*/ 896 h 1489"/>
              <a:gd name="T80" fmla="*/ 2205 w 2206"/>
              <a:gd name="T81" fmla="*/ 804 h 1489"/>
              <a:gd name="T82" fmla="*/ 2205 w 2206"/>
              <a:gd name="T83" fmla="*/ 698 h 1489"/>
              <a:gd name="T84" fmla="*/ 2205 w 2206"/>
              <a:gd name="T85" fmla="*/ 607 h 1489"/>
              <a:gd name="T86" fmla="*/ 2205 w 2206"/>
              <a:gd name="T87" fmla="*/ 485 h 1489"/>
              <a:gd name="T88" fmla="*/ 2205 w 2206"/>
              <a:gd name="T89" fmla="*/ 409 h 1489"/>
              <a:gd name="T90" fmla="*/ 2205 w 2206"/>
              <a:gd name="T91" fmla="*/ 318 h 1489"/>
              <a:gd name="T92" fmla="*/ 2205 w 2206"/>
              <a:gd name="T93" fmla="*/ 212 h 1489"/>
              <a:gd name="T94" fmla="*/ 2205 w 2206"/>
              <a:gd name="T95" fmla="*/ 136 h 1489"/>
              <a:gd name="T96" fmla="*/ 2171 w 2206"/>
              <a:gd name="T97" fmla="*/ 75 h 1489"/>
              <a:gd name="T98" fmla="*/ 2069 w 2206"/>
              <a:gd name="T99" fmla="*/ 0 h 1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06" h="1489">
                <a:moveTo>
                  <a:pt x="2069" y="0"/>
                </a:moveTo>
                <a:lnTo>
                  <a:pt x="2022" y="22"/>
                </a:lnTo>
                <a:lnTo>
                  <a:pt x="1988" y="22"/>
                </a:lnTo>
                <a:lnTo>
                  <a:pt x="1897" y="29"/>
                </a:lnTo>
                <a:lnTo>
                  <a:pt x="1805" y="29"/>
                </a:lnTo>
                <a:lnTo>
                  <a:pt x="1714" y="29"/>
                </a:lnTo>
                <a:lnTo>
                  <a:pt x="1668" y="29"/>
                </a:lnTo>
                <a:lnTo>
                  <a:pt x="1600" y="37"/>
                </a:lnTo>
                <a:lnTo>
                  <a:pt x="1463" y="37"/>
                </a:lnTo>
                <a:lnTo>
                  <a:pt x="1326" y="37"/>
                </a:lnTo>
                <a:lnTo>
                  <a:pt x="1234" y="37"/>
                </a:lnTo>
                <a:lnTo>
                  <a:pt x="1166" y="37"/>
                </a:lnTo>
                <a:lnTo>
                  <a:pt x="1051" y="45"/>
                </a:lnTo>
                <a:lnTo>
                  <a:pt x="937" y="45"/>
                </a:lnTo>
                <a:lnTo>
                  <a:pt x="846" y="45"/>
                </a:lnTo>
                <a:lnTo>
                  <a:pt x="754" y="53"/>
                </a:lnTo>
                <a:lnTo>
                  <a:pt x="686" y="53"/>
                </a:lnTo>
                <a:lnTo>
                  <a:pt x="571" y="53"/>
                </a:lnTo>
                <a:lnTo>
                  <a:pt x="457" y="53"/>
                </a:lnTo>
                <a:lnTo>
                  <a:pt x="366" y="53"/>
                </a:lnTo>
                <a:lnTo>
                  <a:pt x="297" y="53"/>
                </a:lnTo>
                <a:lnTo>
                  <a:pt x="206" y="68"/>
                </a:lnTo>
                <a:lnTo>
                  <a:pt x="160" y="68"/>
                </a:lnTo>
                <a:lnTo>
                  <a:pt x="126" y="75"/>
                </a:lnTo>
                <a:lnTo>
                  <a:pt x="114" y="98"/>
                </a:lnTo>
                <a:lnTo>
                  <a:pt x="92" y="121"/>
                </a:lnTo>
                <a:lnTo>
                  <a:pt x="69" y="151"/>
                </a:lnTo>
                <a:lnTo>
                  <a:pt x="57" y="182"/>
                </a:lnTo>
                <a:lnTo>
                  <a:pt x="35" y="204"/>
                </a:lnTo>
                <a:lnTo>
                  <a:pt x="23" y="235"/>
                </a:lnTo>
                <a:lnTo>
                  <a:pt x="23" y="280"/>
                </a:lnTo>
                <a:lnTo>
                  <a:pt x="0" y="334"/>
                </a:lnTo>
                <a:lnTo>
                  <a:pt x="0" y="364"/>
                </a:lnTo>
                <a:lnTo>
                  <a:pt x="0" y="409"/>
                </a:lnTo>
                <a:lnTo>
                  <a:pt x="0" y="485"/>
                </a:lnTo>
                <a:lnTo>
                  <a:pt x="0" y="531"/>
                </a:lnTo>
                <a:lnTo>
                  <a:pt x="12" y="561"/>
                </a:lnTo>
                <a:lnTo>
                  <a:pt x="12" y="607"/>
                </a:lnTo>
                <a:lnTo>
                  <a:pt x="12" y="668"/>
                </a:lnTo>
                <a:lnTo>
                  <a:pt x="12" y="713"/>
                </a:lnTo>
                <a:lnTo>
                  <a:pt x="12" y="759"/>
                </a:lnTo>
                <a:lnTo>
                  <a:pt x="23" y="819"/>
                </a:lnTo>
                <a:lnTo>
                  <a:pt x="46" y="865"/>
                </a:lnTo>
                <a:lnTo>
                  <a:pt x="80" y="926"/>
                </a:lnTo>
                <a:lnTo>
                  <a:pt x="92" y="949"/>
                </a:lnTo>
                <a:lnTo>
                  <a:pt x="103" y="971"/>
                </a:lnTo>
                <a:lnTo>
                  <a:pt x="126" y="994"/>
                </a:lnTo>
                <a:lnTo>
                  <a:pt x="160" y="1024"/>
                </a:lnTo>
                <a:lnTo>
                  <a:pt x="183" y="1070"/>
                </a:lnTo>
                <a:lnTo>
                  <a:pt x="183" y="1093"/>
                </a:lnTo>
                <a:lnTo>
                  <a:pt x="194" y="1123"/>
                </a:lnTo>
                <a:lnTo>
                  <a:pt x="194" y="1177"/>
                </a:lnTo>
                <a:lnTo>
                  <a:pt x="194" y="1237"/>
                </a:lnTo>
                <a:lnTo>
                  <a:pt x="263" y="1313"/>
                </a:lnTo>
                <a:lnTo>
                  <a:pt x="332" y="1374"/>
                </a:lnTo>
                <a:lnTo>
                  <a:pt x="423" y="1427"/>
                </a:lnTo>
                <a:lnTo>
                  <a:pt x="526" y="1450"/>
                </a:lnTo>
                <a:lnTo>
                  <a:pt x="640" y="1457"/>
                </a:lnTo>
                <a:lnTo>
                  <a:pt x="731" y="1465"/>
                </a:lnTo>
                <a:lnTo>
                  <a:pt x="800" y="1465"/>
                </a:lnTo>
                <a:lnTo>
                  <a:pt x="914" y="1480"/>
                </a:lnTo>
                <a:lnTo>
                  <a:pt x="1120" y="1488"/>
                </a:lnTo>
                <a:lnTo>
                  <a:pt x="1234" y="1488"/>
                </a:lnTo>
                <a:lnTo>
                  <a:pt x="1303" y="1488"/>
                </a:lnTo>
                <a:lnTo>
                  <a:pt x="1394" y="1472"/>
                </a:lnTo>
                <a:lnTo>
                  <a:pt x="1531" y="1465"/>
                </a:lnTo>
                <a:lnTo>
                  <a:pt x="1645" y="1419"/>
                </a:lnTo>
                <a:lnTo>
                  <a:pt x="1737" y="1404"/>
                </a:lnTo>
                <a:lnTo>
                  <a:pt x="1851" y="1374"/>
                </a:lnTo>
                <a:lnTo>
                  <a:pt x="1920" y="1366"/>
                </a:lnTo>
                <a:lnTo>
                  <a:pt x="1988" y="1351"/>
                </a:lnTo>
                <a:lnTo>
                  <a:pt x="2080" y="1290"/>
                </a:lnTo>
                <a:lnTo>
                  <a:pt x="2091" y="1244"/>
                </a:lnTo>
                <a:lnTo>
                  <a:pt x="2114" y="1199"/>
                </a:lnTo>
                <a:lnTo>
                  <a:pt x="2137" y="1153"/>
                </a:lnTo>
                <a:lnTo>
                  <a:pt x="2171" y="1093"/>
                </a:lnTo>
                <a:lnTo>
                  <a:pt x="2194" y="1032"/>
                </a:lnTo>
                <a:lnTo>
                  <a:pt x="2205" y="987"/>
                </a:lnTo>
                <a:lnTo>
                  <a:pt x="2205" y="941"/>
                </a:lnTo>
                <a:lnTo>
                  <a:pt x="2205" y="896"/>
                </a:lnTo>
                <a:lnTo>
                  <a:pt x="2205" y="850"/>
                </a:lnTo>
                <a:lnTo>
                  <a:pt x="2205" y="804"/>
                </a:lnTo>
                <a:lnTo>
                  <a:pt x="2205" y="744"/>
                </a:lnTo>
                <a:lnTo>
                  <a:pt x="2205" y="698"/>
                </a:lnTo>
                <a:lnTo>
                  <a:pt x="2205" y="668"/>
                </a:lnTo>
                <a:lnTo>
                  <a:pt x="2205" y="607"/>
                </a:lnTo>
                <a:lnTo>
                  <a:pt x="2205" y="546"/>
                </a:lnTo>
                <a:lnTo>
                  <a:pt x="2205" y="485"/>
                </a:lnTo>
                <a:lnTo>
                  <a:pt x="2205" y="440"/>
                </a:lnTo>
                <a:lnTo>
                  <a:pt x="2205" y="409"/>
                </a:lnTo>
                <a:lnTo>
                  <a:pt x="2205" y="379"/>
                </a:lnTo>
                <a:lnTo>
                  <a:pt x="2205" y="318"/>
                </a:lnTo>
                <a:lnTo>
                  <a:pt x="2205" y="273"/>
                </a:lnTo>
                <a:lnTo>
                  <a:pt x="2205" y="212"/>
                </a:lnTo>
                <a:lnTo>
                  <a:pt x="2205" y="166"/>
                </a:lnTo>
                <a:lnTo>
                  <a:pt x="2205" y="136"/>
                </a:lnTo>
                <a:lnTo>
                  <a:pt x="2205" y="106"/>
                </a:lnTo>
                <a:lnTo>
                  <a:pt x="2171" y="75"/>
                </a:lnTo>
                <a:lnTo>
                  <a:pt x="2125" y="53"/>
                </a:lnTo>
                <a:lnTo>
                  <a:pt x="2069" y="0"/>
                </a:lnTo>
                <a:lnTo>
                  <a:pt x="2069" y="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3" name="Group 46"/>
          <p:cNvGrpSpPr>
            <a:grpSpLocks/>
          </p:cNvGrpSpPr>
          <p:nvPr/>
        </p:nvGrpSpPr>
        <p:grpSpPr bwMode="auto">
          <a:xfrm>
            <a:off x="1301750" y="1939065"/>
            <a:ext cx="444500" cy="466725"/>
            <a:chOff x="820" y="1108"/>
            <a:chExt cx="280" cy="294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820" y="110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864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2</a:t>
              </a:r>
            </a:p>
          </p:txBody>
        </p:sp>
      </p:grp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920750" y="3456715"/>
            <a:ext cx="444500" cy="450850"/>
            <a:chOff x="580" y="2064"/>
            <a:chExt cx="280" cy="284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580" y="2068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624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 dirty="0"/>
                <a:t>4</a:t>
              </a:r>
            </a:p>
          </p:txBody>
        </p:sp>
      </p:grp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6553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444750" y="3615465"/>
            <a:ext cx="444500" cy="466725"/>
            <a:chOff x="1540" y="2164"/>
            <a:chExt cx="280" cy="294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1540" y="2164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584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5</a:t>
              </a:r>
            </a:p>
          </p:txBody>
        </p:sp>
      </p:grp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6934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grpSp>
        <p:nvGrpSpPr>
          <p:cNvPr id="54" name="Group 57"/>
          <p:cNvGrpSpPr>
            <a:grpSpLocks/>
          </p:cNvGrpSpPr>
          <p:nvPr/>
        </p:nvGrpSpPr>
        <p:grpSpPr bwMode="auto">
          <a:xfrm>
            <a:off x="2901950" y="2237515"/>
            <a:ext cx="444500" cy="450850"/>
            <a:chOff x="1828" y="1296"/>
            <a:chExt cx="280" cy="284"/>
          </a:xfrm>
        </p:grpSpPr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1828" y="130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872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3</a:t>
              </a:r>
            </a:p>
          </p:txBody>
        </p:sp>
      </p:grp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73152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grpSp>
        <p:nvGrpSpPr>
          <p:cNvPr id="58" name="Group 61"/>
          <p:cNvGrpSpPr>
            <a:grpSpLocks/>
          </p:cNvGrpSpPr>
          <p:nvPr/>
        </p:nvGrpSpPr>
        <p:grpSpPr bwMode="auto">
          <a:xfrm>
            <a:off x="1682750" y="4910865"/>
            <a:ext cx="444500" cy="466725"/>
            <a:chOff x="1060" y="2980"/>
            <a:chExt cx="280" cy="294"/>
          </a:xfrm>
        </p:grpSpPr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1060" y="298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104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000"/>
                <a:t>6</a:t>
              </a:r>
            </a:p>
          </p:txBody>
        </p:sp>
      </p:grp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7772400" y="2466115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33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 autoUpdateAnimBg="0"/>
      <p:bldP spid="57" grpId="0" build="p" autoUpdateAnimBg="0"/>
      <p:bldP spid="61" grpId="0" build="p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53BFA0-B314-4C93-912D-C19CC7AABF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009158-A0A2-494E-87E9-5913651A19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F13966-DB5B-4309-A001-FE6AF209B5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129</TotalTime>
  <Words>1014</Words>
  <Application>Microsoft Office PowerPoint</Application>
  <PresentationFormat>On-screen Show (4:3)</PresentationFormat>
  <Paragraphs>464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Spectrum</vt:lpstr>
      <vt:lpstr>Graph Traversing and Searching</vt:lpstr>
      <vt:lpstr>Lecture Outline</vt:lpstr>
      <vt:lpstr>Breadth-First Search (BFS)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Breadth First Search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Prof. Dr. Md. Asraf Ali</cp:lastModifiedBy>
  <cp:revision>44</cp:revision>
  <dcterms:created xsi:type="dcterms:W3CDTF">2018-12-10T17:20:29Z</dcterms:created>
  <dcterms:modified xsi:type="dcterms:W3CDTF">2022-11-28T02:17:37Z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