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4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5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18.xml" ContentType="application/vnd.openxmlformats-officedocument.presentationml.slide+xml"/>
  <Override PartName="/ppt/notesSlides/notesSlide17.xml" ContentType="application/vnd.openxmlformats-officedocument.presentationml.notesSlide+xml"/>
  <Override PartName="/ppt/slides/slide19.xml" ContentType="application/vnd.openxmlformats-officedocument.presentationml.slide+xml"/>
  <Override PartName="/ppt/notesSlides/notesSlide18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23"/>
  </p:handoutMasterIdLst>
  <p:sldIdLst>
    <p:sldId id="460" r:id="rId3"/>
    <p:sldId id="953" r:id="rId5"/>
    <p:sldId id="1153" r:id="rId6"/>
    <p:sldId id="1154" r:id="rId7"/>
    <p:sldId id="1156" r:id="rId8"/>
    <p:sldId id="1350" r:id="rId9"/>
    <p:sldId id="462" r:id="rId10"/>
    <p:sldId id="276" r:id="rId11"/>
    <p:sldId id="1348" r:id="rId12"/>
    <p:sldId id="269" r:id="rId13"/>
    <p:sldId id="1157" r:id="rId14"/>
    <p:sldId id="1158" r:id="rId15"/>
    <p:sldId id="341" r:id="rId16"/>
    <p:sldId id="325" r:id="rId17"/>
    <p:sldId id="309" r:id="rId18"/>
    <p:sldId id="277" r:id="rId19"/>
    <p:sldId id="264" r:id="rId20"/>
    <p:sldId id="275" r:id="rId21"/>
    <p:sldId id="1159" r:id="rId22"/>
  </p:sldIdLst>
  <p:sldSz cx="9144000" cy="6858000" type="screen4x3"/>
  <p:notesSz cx="10234295" cy="7099300"/>
  <p:defaultTextStyle>
    <a:defPPr>
      <a:defRPr lang="tr-TR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anose="0204050205050503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anose="0204050205050503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anose="0204050205050503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anose="0204050205050503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anose="02040502050505030304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Palatino Linotype" panose="02040502050505030304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Palatino Linotype" panose="02040502050505030304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Palatino Linotype" panose="02040502050505030304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Palatino Linotype" panose="0204050205050503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B2B2"/>
    <a:srgbClr val="66FF33"/>
    <a:srgbClr val="3333FF"/>
    <a:srgbClr val="990033"/>
    <a:srgbClr val="FF6600"/>
    <a:srgbClr val="FF0000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662" autoAdjust="0"/>
    <p:restoredTop sz="94249" autoAdjust="0"/>
  </p:normalViewPr>
  <p:slideViewPr>
    <p:cSldViewPr showGuides="1">
      <p:cViewPr varScale="1">
        <p:scale>
          <a:sx n="110" d="100"/>
          <a:sy n="110" d="100"/>
        </p:scale>
        <p:origin x="-163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7132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1800" y="72"/>
      </p:cViewPr>
      <p:guideLst>
        <p:guide orient="horz" pos="2236"/>
        <p:guide pos="32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26" Type="http://schemas.openxmlformats.org/officeDocument/2006/relationships/tableStyles" Target="tableStyles.xml"/><Relationship Id="rId18" Type="http://schemas.openxmlformats.org/officeDocument/2006/relationships/slide" Target="slides/slide15.xml"/><Relationship Id="rId13" Type="http://schemas.openxmlformats.org/officeDocument/2006/relationships/slide" Target="slides/slide10.xml"/><Relationship Id="rId3" Type="http://schemas.openxmlformats.org/officeDocument/2006/relationships/slide" Target="slides/slide1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25" Type="http://schemas.openxmlformats.org/officeDocument/2006/relationships/viewProps" Target="viewProps.xml"/><Relationship Id="rId17" Type="http://schemas.openxmlformats.org/officeDocument/2006/relationships/slide" Target="slides/slide14.xml"/><Relationship Id="rId12" Type="http://schemas.openxmlformats.org/officeDocument/2006/relationships/slide" Target="slides/slide9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6" Type="http://schemas.openxmlformats.org/officeDocument/2006/relationships/slide" Target="slides/slide13.xml"/><Relationship Id="rId29" Type="http://schemas.openxmlformats.org/officeDocument/2006/relationships/customXml" Target="../customXml/item3.xml"/><Relationship Id="rId6" Type="http://schemas.openxmlformats.org/officeDocument/2006/relationships/slide" Target="slides/slide3.xml"/><Relationship Id="rId24" Type="http://schemas.openxmlformats.org/officeDocument/2006/relationships/presProps" Target="presProps.xml"/><Relationship Id="rId11" Type="http://schemas.openxmlformats.org/officeDocument/2006/relationships/slide" Target="slides/slide8.xml"/><Relationship Id="rId1" Type="http://schemas.openxmlformats.org/officeDocument/2006/relationships/slideMaster" Target="slideMasters/slideMaster1.xml"/><Relationship Id="rId5" Type="http://schemas.openxmlformats.org/officeDocument/2006/relationships/slide" Target="slides/slide2.xml"/><Relationship Id="rId23" Type="http://schemas.openxmlformats.org/officeDocument/2006/relationships/handoutMaster" Target="handoutMasters/handoutMaster1.xml"/><Relationship Id="rId15" Type="http://schemas.openxmlformats.org/officeDocument/2006/relationships/slide" Target="slides/slide12.xml"/><Relationship Id="rId28" Type="http://schemas.openxmlformats.org/officeDocument/2006/relationships/customXml" Target="../customXml/item2.xml"/><Relationship Id="rId19" Type="http://schemas.openxmlformats.org/officeDocument/2006/relationships/slide" Target="slides/slide16.xml"/><Relationship Id="rId10" Type="http://schemas.openxmlformats.org/officeDocument/2006/relationships/slide" Target="slides/slide7.xml"/><Relationship Id="rId9" Type="http://schemas.openxmlformats.org/officeDocument/2006/relationships/slide" Target="slides/slide6.xml"/><Relationship Id="rId4" Type="http://schemas.openxmlformats.org/officeDocument/2006/relationships/notesMaster" Target="notesMasters/notesMaster1.xml"/><Relationship Id="rId22" Type="http://schemas.openxmlformats.org/officeDocument/2006/relationships/slide" Target="slides/slide19.xml"/><Relationship Id="rId14" Type="http://schemas.openxmlformats.org/officeDocument/2006/relationships/slide" Target="slides/slide11.xml"/><Relationship Id="rId27" Type="http://schemas.openxmlformats.org/officeDocument/2006/relationships/customXml" Target="../customXml/item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11.vml.rels><?xml version="1.0" encoding="UTF-8" standalone="yes"?>
<Relationships xmlns="http://schemas.openxmlformats.org/package/2006/relationships"><Relationship Id="rId4" Type="http://schemas.openxmlformats.org/officeDocument/2006/relationships/image" Target="../media/image26.wmf"/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4" Type="http://schemas.openxmlformats.org/officeDocument/2006/relationships/image" Target="../media/image10.wmf"/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tr-TR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r"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tr-TR"/>
          </a:p>
        </p:txBody>
      </p:sp>
      <p:sp>
        <p:nvSpPr>
          <p:cNvPr id="129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tr-TR"/>
          </a:p>
        </p:txBody>
      </p:sp>
      <p:sp>
        <p:nvSpPr>
          <p:cNvPr id="129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algn="r" defTabSz="990600">
              <a:defRPr sz="1300">
                <a:latin typeface="Arial" panose="020B0604020202020204" pitchFamily="34" charset="0"/>
              </a:defRPr>
            </a:lvl1pPr>
          </a:lstStyle>
          <a:p>
            <a:fld id="{5FF5AA11-6FE7-4D92-860D-F09A5A1025BA}" type="slidenum">
              <a:rPr lang="tr-TR"/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tr-TR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r"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tr-TR"/>
          </a:p>
        </p:txBody>
      </p:sp>
      <p:sp>
        <p:nvSpPr>
          <p:cNvPr id="798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1688" y="531813"/>
            <a:ext cx="3549650" cy="26622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798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23938" y="3371850"/>
            <a:ext cx="8186737" cy="31956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/>
          <a:p>
            <a:pPr lvl="0"/>
            <a:r>
              <a:rPr lang="tr-TR"/>
              <a:t>Click to edit Master text styles</a:t>
            </a:r>
            <a:endParaRPr lang="tr-TR"/>
          </a:p>
          <a:p>
            <a:pPr lvl="1"/>
            <a:r>
              <a:rPr lang="tr-TR"/>
              <a:t>Second level</a:t>
            </a:r>
            <a:endParaRPr lang="tr-TR"/>
          </a:p>
          <a:p>
            <a:pPr lvl="2"/>
            <a:r>
              <a:rPr lang="tr-TR"/>
              <a:t>Third level</a:t>
            </a:r>
            <a:endParaRPr lang="tr-TR"/>
          </a:p>
          <a:p>
            <a:pPr lvl="3"/>
            <a:r>
              <a:rPr lang="tr-TR"/>
              <a:t>Fourth level</a:t>
            </a:r>
            <a:endParaRPr lang="tr-TR"/>
          </a:p>
          <a:p>
            <a:pPr lvl="4"/>
            <a:r>
              <a:rPr lang="tr-TR"/>
              <a:t>Fifth level</a:t>
            </a:r>
            <a:endParaRPr lang="tr-TR"/>
          </a:p>
        </p:txBody>
      </p:sp>
      <p:sp>
        <p:nvSpPr>
          <p:cNvPr id="798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tr-TR"/>
          </a:p>
        </p:txBody>
      </p:sp>
      <p:sp>
        <p:nvSpPr>
          <p:cNvPr id="798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algn="r" defTabSz="990600">
              <a:defRPr sz="1300">
                <a:latin typeface="Arial" panose="020B0604020202020204" pitchFamily="34" charset="0"/>
              </a:defRPr>
            </a:lvl1pPr>
          </a:lstStyle>
          <a:p>
            <a:fld id="{8B153843-1CF4-4938-B773-3DA6477B563D}" type="slidenum">
              <a:rPr lang="tr-TR"/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153843-1CF4-4938-B773-3DA6477B563D}" type="slidenum">
              <a:rPr lang="tr-TR" smtClean="0"/>
            </a:fld>
            <a:endParaRPr lang="tr-T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218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218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218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218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218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21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21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21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21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E198EBA5-845A-42D4-ABA8-6086A6C81EB1}" type="slidenum">
              <a:rPr lang="en-US" altLang="en-US">
                <a:latin typeface="Times New Roman" panose="02020603050405020304" pitchFamily="18" charset="0"/>
              </a:rPr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218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218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218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218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218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21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21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21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21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39403DE5-0E3C-4D26-B9A3-54ACE6A4FA61}" type="slidenum">
              <a:rPr lang="en-US" altLang="en-US">
                <a:latin typeface="Times New Roman" panose="02020603050405020304" pitchFamily="18" charset="0"/>
              </a:rPr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 defTabSz="990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 defTabSz="990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 defTabSz="990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 defTabSz="990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 eaLnBrk="1" hangingPunct="1"/>
            <a:fld id="{EF13BF67-FFD3-44D0-A727-5D730E486A1B}" type="slidenum">
              <a:rPr lang="tr-TR" altLang="en-US" sz="1300">
                <a:latin typeface="Arial" panose="020B0604020202020204" pitchFamily="34" charset="0"/>
              </a:rPr>
            </a:fld>
            <a:endParaRPr lang="tr-TR" altLang="en-US" sz="13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 defTabSz="990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 defTabSz="990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 defTabSz="990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 defTabSz="990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 eaLnBrk="1" hangingPunct="1"/>
            <a:fld id="{2BF61BBC-17C3-4274-9F4C-314F7E5FFA9E}" type="slidenum">
              <a:rPr lang="tr-TR" altLang="en-US" sz="1300">
                <a:latin typeface="Arial" panose="020B0604020202020204" pitchFamily="34" charset="0"/>
              </a:rPr>
            </a:fld>
            <a:endParaRPr lang="tr-TR" altLang="en-US" sz="13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 defTabSz="990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 defTabSz="990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 defTabSz="990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 defTabSz="990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 eaLnBrk="1" hangingPunct="1"/>
            <a:fld id="{A4FC75E0-E88B-4766-BAED-66D69B585FD8}" type="slidenum">
              <a:rPr lang="tr-TR" altLang="en-US" sz="1300">
                <a:latin typeface="Arial" panose="020B0604020202020204" pitchFamily="34" charset="0"/>
              </a:rPr>
            </a:fld>
            <a:endParaRPr lang="tr-TR" altLang="en-US" sz="13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786F06FC-0C2F-4683-8686-0491FD39BF29}" type="slidenum">
              <a:rPr lang="zh-CN" altLang="en-US"/>
            </a:fld>
            <a:endParaRPr lang="en-US" altLang="zh-CN"/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13ACB5CF-9202-44A4-B554-B02EF75EE251}" type="slidenum">
              <a:rPr lang="zh-CN" altLang="en-US"/>
            </a:fld>
            <a:endParaRPr lang="en-US" altLang="zh-CN"/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A6EDE09E-3622-49EF-BD8B-4B7D8D732501}" type="slidenum">
              <a:rPr lang="zh-CN" altLang="en-US"/>
            </a:fld>
            <a:endParaRPr lang="en-US" altLang="zh-CN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218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218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218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218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218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21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21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21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21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8A3E2BC2-7AD8-4951-A5F5-FBE73B36CBBC}" type="slidenum">
              <a:rPr lang="en-US" altLang="en-US">
                <a:latin typeface="Times New Roman" panose="02020603050405020304" pitchFamily="18" charset="0"/>
              </a:rPr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218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218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218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218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218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21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21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21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21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5EDE618B-651C-41A3-9B7E-02067E710D69}" type="slidenum">
              <a:rPr lang="en-US" altLang="en-US">
                <a:latin typeface="Times New Roman" panose="02020603050405020304" pitchFamily="18" charset="0"/>
              </a:rPr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218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218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218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218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218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21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21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21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21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00298657-4F4D-4114-BD83-BCADD0D47F5B}" type="slidenum">
              <a:rPr lang="en-US" altLang="en-US">
                <a:latin typeface="Times New Roman" panose="02020603050405020304" pitchFamily="18" charset="0"/>
              </a:rPr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218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218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218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218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218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21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21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21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21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BFCD9CD1-A581-4B96-99A9-58348EC9073C}" type="slidenum">
              <a:rPr lang="en-US" altLang="en-US">
                <a:latin typeface="Times New Roman" panose="02020603050405020304" pitchFamily="18" charset="0"/>
              </a:rPr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218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218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218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218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218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21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21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21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21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4FEE8BB2-00C6-46D4-B26D-D70BC16528B3}" type="slidenum">
              <a:rPr lang="en-US" altLang="en-US">
                <a:latin typeface="Times New Roman" panose="02020603050405020304" pitchFamily="18" charset="0"/>
              </a:rPr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75581417-58CC-476F-96F7-00B342DD3680}" type="slidenum">
              <a:rPr lang="zh-CN" altLang="en-US"/>
            </a:fld>
            <a:endParaRPr lang="en-US" altLang="zh-CN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00156B75-F194-4ABD-9F35-812486F82E45}" type="slidenum">
              <a:rPr lang="zh-CN" altLang="en-US"/>
            </a:fld>
            <a:endParaRPr lang="en-US" altLang="zh-CN"/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218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218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218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218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218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21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21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21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21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F4132E55-AEA5-4065-8835-79A0E5D1E26B}" type="slidenum">
              <a:rPr lang="en-US" altLang="en-US">
                <a:latin typeface="Times New Roman" panose="02020603050405020304" pitchFamily="18" charset="0"/>
              </a:rPr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BFD3D030-ECFD-496A-B220-8D9A1B80B3E8}" type="slidenum">
              <a:rPr lang="zh-CN" altLang="en-US"/>
            </a:fld>
            <a:endParaRPr lang="en-US" altLang="zh-CN"/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4" name="Picture 2" descr="Image result for AIUB logo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5236" y="112659"/>
            <a:ext cx="1233449" cy="1241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 userDrawn="1"/>
        </p:nvSpPr>
        <p:spPr>
          <a:xfrm>
            <a:off x="33261" y="2549455"/>
            <a:ext cx="357058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Course 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4232: Machine Learning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33AA1F7C-A0DB-4A2F-83FB-084B476C72CF}" type="slidenum">
              <a:rPr lang="tr-TR" smtClean="0"/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srgbClr val="696464"/>
                </a:solidFill>
              </a:rPr>
              <a:t>1/3/2010</a:t>
            </a:r>
            <a:endParaRPr lang="en-US">
              <a:solidFill>
                <a:srgbClr val="69646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10C795C2-9663-4CD9-B7AF-0C67447055CB}" type="slidenum">
              <a:rPr lang="tr-TR" smtClean="0"/>
            </a:fld>
            <a:endParaRPr lang="tr-T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0" y="6642100"/>
            <a:ext cx="6048375" cy="215900"/>
          </a:xfrm>
        </p:spPr>
        <p:txBody>
          <a:bodyPr/>
          <a:lstStyle>
            <a:lvl1pPr>
              <a:defRPr/>
            </a:lvl1pPr>
          </a:lstStyle>
          <a:p>
            <a:endParaRPr lang="tr-TR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981200"/>
            <a:ext cx="4038600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4000500"/>
            <a:ext cx="4038600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Lecture Notes for E Alpaydın 2004 Introduction to Machine Learning © The MIT Press (V1.1)</a:t>
            </a:r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10" name="Rounded Rectangle 9"/>
          <p:cNvSpPr/>
          <p:nvPr userDrawn="1"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srgbClr val="696464"/>
                </a:solidFill>
              </a:rPr>
              <a:t>1/3/2010</a:t>
            </a:r>
            <a:endParaRPr lang="en-US">
              <a:solidFill>
                <a:srgbClr val="696464"/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3473671" y="6453324"/>
            <a:ext cx="210644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100" dirty="0">
                <a:solidFill>
                  <a:srgbClr val="696464"/>
                </a:solidFill>
              </a:rPr>
              <a:t>Dr. M </a:t>
            </a:r>
            <a:r>
              <a:rPr lang="en-US" sz="1100" dirty="0" err="1">
                <a:solidFill>
                  <a:srgbClr val="696464"/>
                </a:solidFill>
              </a:rPr>
              <a:t>M</a:t>
            </a:r>
            <a:r>
              <a:rPr lang="en-US" sz="1100" dirty="0">
                <a:solidFill>
                  <a:srgbClr val="696464"/>
                </a:solidFill>
              </a:rPr>
              <a:t> Manjurul Islam</a:t>
            </a:r>
            <a:endParaRPr lang="tr-TR" sz="1100" dirty="0">
              <a:solidFill>
                <a:srgbClr val="696464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/>
          <a:lstStyle/>
          <a:p>
            <a:r>
              <a:rPr lang="en-US">
                <a:solidFill>
                  <a:srgbClr val="696464"/>
                </a:solidFill>
              </a:rPr>
              <a:t>1/3/2010</a:t>
            </a:r>
            <a:endParaRPr lang="en-US">
              <a:solidFill>
                <a:srgbClr val="696464"/>
              </a:solidFill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3473671" y="6453324"/>
            <a:ext cx="210644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100" dirty="0">
                <a:solidFill>
                  <a:srgbClr val="696464"/>
                </a:solidFill>
              </a:rPr>
              <a:t>Dr. M </a:t>
            </a:r>
            <a:r>
              <a:rPr lang="en-US" sz="1100" dirty="0" err="1">
                <a:solidFill>
                  <a:srgbClr val="696464"/>
                </a:solidFill>
              </a:rPr>
              <a:t>M</a:t>
            </a:r>
            <a:r>
              <a:rPr lang="en-US" sz="1100" dirty="0">
                <a:solidFill>
                  <a:srgbClr val="696464"/>
                </a:solidFill>
              </a:rPr>
              <a:t> Manjurul Islam</a:t>
            </a:r>
            <a:endParaRPr lang="tr-TR" sz="1100" dirty="0">
              <a:solidFill>
                <a:srgbClr val="696464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  <a:prstGeom prst="ellipse">
            <a:avLst/>
          </a:prstGeom>
        </p:spPr>
        <p:txBody>
          <a:bodyPr/>
          <a:lstStyle/>
          <a:p>
            <a:pPr>
              <a:defRPr/>
            </a:pPr>
            <a:fld id="{774CDB6B-34EF-4499-93D7-CDE73CE55E2B}" type="slidenum">
              <a:rPr lang="tr-TR" smtClean="0"/>
            </a:fld>
            <a:endParaRPr lang="tr-TR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  <a:p>
            <a:pPr lvl="1" eaLnBrk="1" latinLnBrk="0" hangingPunct="1"/>
            <a:r>
              <a:rPr kumimoji="0" lang="en-US"/>
              <a:t>Second level</a:t>
            </a:r>
            <a:endParaRPr kumimoji="0" lang="en-US"/>
          </a:p>
          <a:p>
            <a:pPr lvl="2" eaLnBrk="1" latinLnBrk="0" hangingPunct="1"/>
            <a:r>
              <a:rPr kumimoji="0" lang="en-US"/>
              <a:t>Third level</a:t>
            </a:r>
            <a:endParaRPr kumimoji="0" lang="en-US"/>
          </a:p>
          <a:p>
            <a:pPr lvl="3" eaLnBrk="1" latinLnBrk="0" hangingPunct="1"/>
            <a:r>
              <a:rPr kumimoji="0" lang="en-US"/>
              <a:t>Fourth level</a:t>
            </a:r>
            <a:endParaRPr kumimoji="0" lang="en-US"/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 panose="05020102010507070707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 panose="05020102010507070707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vmlDrawing" Target="../drawings/vmlDrawing6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5.wmf"/><Relationship Id="rId3" Type="http://schemas.openxmlformats.org/officeDocument/2006/relationships/oleObject" Target="../embeddings/oleObject13.bin"/><Relationship Id="rId2" Type="http://schemas.openxmlformats.org/officeDocument/2006/relationships/image" Target="../media/image14.wmf"/><Relationship Id="rId1" Type="http://schemas.openxmlformats.org/officeDocument/2006/relationships/oleObject" Target="../embeddings/oleObject12.bin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emf"/><Relationship Id="rId1" Type="http://schemas.openxmlformats.org/officeDocument/2006/relationships/oleObject" Target="../embeddings/oleObject14.bin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emf"/><Relationship Id="rId1" Type="http://schemas.openxmlformats.org/officeDocument/2006/relationships/oleObject" Target="../embeddings/oleObject15.bin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vmlDrawing" Target="../drawings/vmlDrawing9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9.wmf"/><Relationship Id="rId3" Type="http://schemas.openxmlformats.org/officeDocument/2006/relationships/oleObject" Target="../embeddings/oleObject17.bin"/><Relationship Id="rId2" Type="http://schemas.openxmlformats.org/officeDocument/2006/relationships/image" Target="../media/image18.wmf"/><Relationship Id="rId1" Type="http://schemas.openxmlformats.org/officeDocument/2006/relationships/oleObject" Target="../embeddings/oleObject16.bin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3.xml"/><Relationship Id="rId6" Type="http://schemas.openxmlformats.org/officeDocument/2006/relationships/vmlDrawing" Target="../drawings/vmlDrawing10.v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21.wmf"/><Relationship Id="rId3" Type="http://schemas.openxmlformats.org/officeDocument/2006/relationships/oleObject" Target="../embeddings/oleObject19.bin"/><Relationship Id="rId2" Type="http://schemas.openxmlformats.org/officeDocument/2006/relationships/image" Target="../media/image20.wmf"/><Relationship Id="rId1" Type="http://schemas.openxmlformats.org/officeDocument/2006/relationships/oleObject" Target="../embeddings/oleObject18.bin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26.wmf"/><Relationship Id="rId8" Type="http://schemas.openxmlformats.org/officeDocument/2006/relationships/oleObject" Target="../embeddings/oleObject23.bin"/><Relationship Id="rId7" Type="http://schemas.openxmlformats.org/officeDocument/2006/relationships/image" Target="../media/image25.wmf"/><Relationship Id="rId6" Type="http://schemas.openxmlformats.org/officeDocument/2006/relationships/oleObject" Target="../embeddings/oleObject22.bin"/><Relationship Id="rId5" Type="http://schemas.openxmlformats.org/officeDocument/2006/relationships/image" Target="../media/image24.wmf"/><Relationship Id="rId4" Type="http://schemas.openxmlformats.org/officeDocument/2006/relationships/oleObject" Target="../embeddings/oleObject21.bin"/><Relationship Id="rId3" Type="http://schemas.openxmlformats.org/officeDocument/2006/relationships/image" Target="../media/image23.wmf"/><Relationship Id="rId2" Type="http://schemas.openxmlformats.org/officeDocument/2006/relationships/oleObject" Target="../embeddings/oleObject20.bin"/><Relationship Id="rId12" Type="http://schemas.openxmlformats.org/officeDocument/2006/relationships/notesSlide" Target="../notesSlides/notesSlide14.xml"/><Relationship Id="rId11" Type="http://schemas.openxmlformats.org/officeDocument/2006/relationships/vmlDrawing" Target="../drawings/vmlDrawing11.vml"/><Relationship Id="rId10" Type="http://schemas.openxmlformats.org/officeDocument/2006/relationships/slideLayout" Target="../slideLayouts/slideLayout14.xml"/><Relationship Id="rId1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2.vml"/><Relationship Id="rId8" Type="http://schemas.openxmlformats.org/officeDocument/2006/relationships/slideLayout" Target="../slideLayouts/slideLayout2.xml"/><Relationship Id="rId7" Type="http://schemas.openxmlformats.org/officeDocument/2006/relationships/oleObject" Target="../embeddings/oleObject27.bin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28.wmf"/><Relationship Id="rId3" Type="http://schemas.openxmlformats.org/officeDocument/2006/relationships/oleObject" Target="../embeddings/oleObject25.bin"/><Relationship Id="rId2" Type="http://schemas.openxmlformats.org/officeDocument/2006/relationships/image" Target="../media/image27.wmf"/><Relationship Id="rId10" Type="http://schemas.openxmlformats.org/officeDocument/2006/relationships/notesSlide" Target="../notesSlides/notesSlide15.xml"/><Relationship Id="rId1" Type="http://schemas.openxmlformats.org/officeDocument/2006/relationships/oleObject" Target="../embeddings/oleObject24.bin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6.xml"/><Relationship Id="rId8" Type="http://schemas.openxmlformats.org/officeDocument/2006/relationships/vmlDrawing" Target="../drawings/vmlDrawing13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31.wmf"/><Relationship Id="rId3" Type="http://schemas.openxmlformats.org/officeDocument/2006/relationships/oleObject" Target="../embeddings/oleObject29.bin"/><Relationship Id="rId2" Type="http://schemas.openxmlformats.org/officeDocument/2006/relationships/image" Target="../media/image30.wmf"/><Relationship Id="rId1" Type="http://schemas.openxmlformats.org/officeDocument/2006/relationships/oleObject" Target="../embeddings/oleObject28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5.w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4.wmf"/><Relationship Id="rId1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0.wmf"/><Relationship Id="rId7" Type="http://schemas.openxmlformats.org/officeDocument/2006/relationships/oleObject" Target="../embeddings/oleObject8.bin"/><Relationship Id="rId6" Type="http://schemas.openxmlformats.org/officeDocument/2006/relationships/image" Target="../media/image9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8.w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7.wmf"/><Relationship Id="rId11" Type="http://schemas.openxmlformats.org/officeDocument/2006/relationships/notesSlide" Target="../notesSlides/notesSlide7.xml"/><Relationship Id="rId10" Type="http://schemas.openxmlformats.org/officeDocument/2006/relationships/vmlDrawing" Target="../drawings/vmlDrawing4.vml"/><Relationship Id="rId1" Type="http://schemas.openxmlformats.org/officeDocument/2006/relationships/oleObject" Target="../embeddings/oleObject5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8.xml"/><Relationship Id="rId8" Type="http://schemas.openxmlformats.org/officeDocument/2006/relationships/vmlDrawing" Target="../drawings/vmlDrawing5.vml"/><Relationship Id="rId7" Type="http://schemas.openxmlformats.org/officeDocument/2006/relationships/slideLayout" Target="../slideLayouts/slideLayout13.x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2.wmf"/><Relationship Id="rId3" Type="http://schemas.openxmlformats.org/officeDocument/2006/relationships/oleObject" Target="../embeddings/oleObject10.bin"/><Relationship Id="rId2" Type="http://schemas.openxmlformats.org/officeDocument/2006/relationships/image" Target="../media/image11.wmf"/><Relationship Id="rId1" Type="http://schemas.openxmlformats.org/officeDocument/2006/relationships/oleObject" Target="../embeddings/oleObject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259632" y="3407229"/>
            <a:ext cx="6400800" cy="757472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  <a:endParaRPr lang="en-US" sz="20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0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/>
          <p:cNvSpPr txBox="1"/>
          <p:nvPr/>
        </p:nvSpPr>
        <p:spPr>
          <a:xfrm>
            <a:off x="0" y="1556792"/>
            <a:ext cx="7808976" cy="1088136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Bayesian Theory &amp; Naïve Bayes Classifiers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Parameters estimation</a:t>
            </a:r>
            <a:endParaRPr lang="en-US" altLang="zh-CN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altLang="zh-CN" sz="2600" i="1">
                <a:latin typeface="Times New Roman" panose="02020603050405020304" pitchFamily="18" charset="0"/>
              </a:rPr>
              <a:t>P</a:t>
            </a:r>
            <a:r>
              <a:rPr lang="en-US" altLang="zh-CN" sz="2600">
                <a:latin typeface="Times New Roman" panose="02020603050405020304" pitchFamily="18" charset="0"/>
              </a:rPr>
              <a:t>(</a:t>
            </a:r>
            <a:r>
              <a:rPr lang="en-US" altLang="zh-CN" sz="2600" i="1">
                <a:latin typeface="Times New Roman" panose="02020603050405020304" pitchFamily="18" charset="0"/>
              </a:rPr>
              <a:t>c</a:t>
            </a:r>
            <a:r>
              <a:rPr lang="en-US" altLang="zh-CN" sz="2600" i="1" baseline="-25000">
                <a:latin typeface="Times New Roman" panose="02020603050405020304" pitchFamily="18" charset="0"/>
              </a:rPr>
              <a:t>j</a:t>
            </a:r>
            <a:r>
              <a:rPr lang="en-US" altLang="zh-CN" sz="2600">
                <a:latin typeface="Times New Roman" panose="02020603050405020304" pitchFamily="18" charset="0"/>
              </a:rPr>
              <a:t>)</a:t>
            </a:r>
            <a:endParaRPr lang="en-US" altLang="zh-CN" sz="2600">
              <a:latin typeface="Times New Roman" panose="02020603050405020304" pitchFamily="18" charset="0"/>
            </a:endParaRPr>
          </a:p>
          <a:p>
            <a:pPr marL="742950" lvl="1" indent="-285750" algn="just"/>
            <a:r>
              <a:rPr lang="en-US" altLang="zh-CN" sz="2200"/>
              <a:t>Can be estimated from the frequency of classes in the training examples.</a:t>
            </a:r>
            <a:endParaRPr lang="en-US" altLang="zh-CN" sz="2200"/>
          </a:p>
          <a:p>
            <a:pPr algn="just"/>
            <a:r>
              <a:rPr lang="en-US" altLang="zh-CN" sz="2600" i="1">
                <a:latin typeface="Times New Roman" panose="02020603050405020304" pitchFamily="18" charset="0"/>
              </a:rPr>
              <a:t>P</a:t>
            </a:r>
            <a:r>
              <a:rPr lang="en-US" altLang="zh-CN" sz="2600">
                <a:latin typeface="Times New Roman" panose="02020603050405020304" pitchFamily="18" charset="0"/>
              </a:rPr>
              <a:t>(</a:t>
            </a:r>
            <a:r>
              <a:rPr lang="en-US" altLang="zh-CN" sz="2600" i="1">
                <a:latin typeface="Times New Roman" panose="02020603050405020304" pitchFamily="18" charset="0"/>
              </a:rPr>
              <a:t>x</a:t>
            </a:r>
            <a:r>
              <a:rPr lang="en-US" altLang="zh-CN" sz="2600" i="1" baseline="-25000">
                <a:latin typeface="Times New Roman" panose="02020603050405020304" pitchFamily="18" charset="0"/>
              </a:rPr>
              <a:t>1</a:t>
            </a:r>
            <a:r>
              <a:rPr lang="en-US" altLang="zh-CN" sz="2600" i="1">
                <a:latin typeface="Times New Roman" panose="02020603050405020304" pitchFamily="18" charset="0"/>
              </a:rPr>
              <a:t>,x</a:t>
            </a:r>
            <a:r>
              <a:rPr lang="en-US" altLang="zh-CN" sz="2600" i="1" baseline="-25000">
                <a:latin typeface="Times New Roman" panose="02020603050405020304" pitchFamily="18" charset="0"/>
              </a:rPr>
              <a:t>2</a:t>
            </a:r>
            <a:r>
              <a:rPr lang="en-US" altLang="zh-CN" sz="2600" i="1">
                <a:latin typeface="Times New Roman" panose="02020603050405020304" pitchFamily="18" charset="0"/>
              </a:rPr>
              <a:t>,…,x</a:t>
            </a:r>
            <a:r>
              <a:rPr lang="en-US" altLang="zh-CN" sz="2600" i="1" baseline="-25000">
                <a:latin typeface="Times New Roman" panose="02020603050405020304" pitchFamily="18" charset="0"/>
              </a:rPr>
              <a:t>n</a:t>
            </a:r>
            <a:r>
              <a:rPr lang="en-US" altLang="zh-CN" sz="2600" i="1">
                <a:latin typeface="Times New Roman" panose="02020603050405020304" pitchFamily="18" charset="0"/>
              </a:rPr>
              <a:t>|c</a:t>
            </a:r>
            <a:r>
              <a:rPr lang="en-US" altLang="zh-CN" sz="2600" i="1" baseline="-25000">
                <a:latin typeface="Times New Roman" panose="02020603050405020304" pitchFamily="18" charset="0"/>
              </a:rPr>
              <a:t>j</a:t>
            </a:r>
            <a:r>
              <a:rPr lang="en-US" altLang="zh-CN" sz="2600">
                <a:latin typeface="Times New Roman" panose="02020603050405020304" pitchFamily="18" charset="0"/>
              </a:rPr>
              <a:t>) </a:t>
            </a:r>
            <a:endParaRPr lang="en-US" altLang="zh-CN" sz="2600">
              <a:latin typeface="Times New Roman" panose="02020603050405020304" pitchFamily="18" charset="0"/>
            </a:endParaRPr>
          </a:p>
          <a:p>
            <a:pPr marL="742950" lvl="1" indent="-285750" algn="just"/>
            <a:r>
              <a:rPr lang="en-US" altLang="zh-CN" sz="2200">
                <a:cs typeface="Arial" panose="020B0604020202020204" pitchFamily="34" charset="0"/>
              </a:rPr>
              <a:t>O(</a:t>
            </a:r>
            <a:r>
              <a:rPr lang="en-US" altLang="zh-CN" sz="2200" i="1">
                <a:cs typeface="Arial" panose="020B0604020202020204" pitchFamily="34" charset="0"/>
              </a:rPr>
              <a:t>|X|</a:t>
            </a:r>
            <a:r>
              <a:rPr lang="en-US" altLang="zh-CN" sz="2200" i="1" baseline="30000">
                <a:cs typeface="Arial" panose="020B0604020202020204" pitchFamily="34" charset="0"/>
              </a:rPr>
              <a:t>n</a:t>
            </a:r>
            <a:r>
              <a:rPr lang="en-US" altLang="zh-CN" sz="2200">
                <a:cs typeface="Arial" panose="020B0604020202020204" pitchFamily="34" charset="0"/>
                <a:sym typeface="Symbol" panose="05050102010706020507" pitchFamily="18" charset="2"/>
              </a:rPr>
              <a:t>•</a:t>
            </a:r>
            <a:r>
              <a:rPr lang="en-US" altLang="zh-CN" sz="2200" i="1">
                <a:cs typeface="Arial" panose="020B0604020202020204" pitchFamily="34" charset="0"/>
                <a:sym typeface="Symbol" panose="05050102010706020507" pitchFamily="18" charset="2"/>
              </a:rPr>
              <a:t>|C|</a:t>
            </a:r>
            <a:r>
              <a:rPr lang="en-US" altLang="zh-CN" sz="2200">
                <a:cs typeface="Arial" panose="020B0604020202020204" pitchFamily="34" charset="0"/>
                <a:sym typeface="Symbol" panose="05050102010706020507" pitchFamily="18" charset="2"/>
              </a:rPr>
              <a:t>) parameters</a:t>
            </a:r>
            <a:endParaRPr lang="en-US" altLang="zh-CN" sz="2200">
              <a:cs typeface="Arial" panose="020B0604020202020204" pitchFamily="34" charset="0"/>
            </a:endParaRPr>
          </a:p>
          <a:p>
            <a:pPr marL="742950" lvl="1" indent="-285750" algn="just"/>
            <a:r>
              <a:rPr lang="en-US" altLang="zh-CN" sz="2200"/>
              <a:t>Could only be estimated if a very, very large number of training examples was available.</a:t>
            </a:r>
            <a:endParaRPr lang="en-US" altLang="zh-CN" sz="2200"/>
          </a:p>
          <a:p>
            <a:pPr algn="just"/>
            <a:r>
              <a:rPr lang="en-US" altLang="zh-CN" sz="2200">
                <a:solidFill>
                  <a:srgbClr val="FF0000"/>
                </a:solidFill>
              </a:rPr>
              <a:t>Independence Assumption</a:t>
            </a:r>
            <a:r>
              <a:rPr lang="en-US" altLang="zh-CN" sz="2400">
                <a:sym typeface="Symbol" panose="05050102010706020507" pitchFamily="18" charset="2"/>
              </a:rPr>
              <a:t>: attribute values are conditionally independent given the target value: </a:t>
            </a:r>
            <a:r>
              <a:rPr lang="en-US" altLang="zh-CN" sz="2400" b="1" i="1">
                <a:solidFill>
                  <a:srgbClr val="FF0000"/>
                </a:solidFill>
                <a:sym typeface="Symbol" panose="05050102010706020507" pitchFamily="18" charset="2"/>
              </a:rPr>
              <a:t>naïve</a:t>
            </a:r>
            <a:r>
              <a:rPr lang="en-US" altLang="zh-CN" sz="2400">
                <a:sym typeface="Symbol" panose="05050102010706020507" pitchFamily="18" charset="2"/>
              </a:rPr>
              <a:t> </a:t>
            </a:r>
            <a:r>
              <a:rPr lang="en-US" altLang="zh-CN" sz="2400" i="1">
                <a:solidFill>
                  <a:srgbClr val="FF0000"/>
                </a:solidFill>
                <a:sym typeface="Symbol" panose="05050102010706020507" pitchFamily="18" charset="2"/>
              </a:rPr>
              <a:t>Bayes</a:t>
            </a:r>
            <a:r>
              <a:rPr lang="en-US" altLang="zh-CN" sz="2400">
                <a:sym typeface="Symbol" panose="05050102010706020507" pitchFamily="18" charset="2"/>
              </a:rPr>
              <a:t>.</a:t>
            </a:r>
            <a:endParaRPr lang="en-US" altLang="zh-CN" sz="2400">
              <a:sym typeface="Symbol" panose="05050102010706020507" pitchFamily="18" charset="2"/>
            </a:endParaRPr>
          </a:p>
        </p:txBody>
      </p:sp>
      <p:graphicFrame>
        <p:nvGraphicFramePr>
          <p:cNvPr id="33804" name="Object 12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209800" y="5467350"/>
          <a:ext cx="396240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name="Equation" r:id="rId1" imgW="2159000" imgH="342900" progId="Equation.3">
                  <p:embed/>
                </p:oleObj>
              </mc:Choice>
              <mc:Fallback>
                <p:oleObj name="Equation" r:id="rId1" imgW="2159000" imgH="3429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5467350"/>
                        <a:ext cx="3962400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6" name="Object 1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286000" y="6096000"/>
          <a:ext cx="3505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" name="Equation" r:id="rId3" imgW="2044065" imgH="355600" progId="Equation.3">
                  <p:embed/>
                </p:oleObj>
              </mc:Choice>
              <mc:Fallback>
                <p:oleObj name="Equation" r:id="rId3" imgW="2044065" imgH="3556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6096000"/>
                        <a:ext cx="35052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Naïve Bayes Classifier: Training Dataset</a:t>
            </a:r>
            <a:endParaRPr lang="en-US" altLang="en-US"/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152400" y="1828800"/>
            <a:ext cx="3411488" cy="374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en-US" sz="2400" dirty="0">
                <a:latin typeface="Calibri" panose="020F0502020204030204" pitchFamily="34" charset="0"/>
              </a:rPr>
              <a:t>Class:</a:t>
            </a:r>
            <a:endParaRPr lang="en-US" altLang="en-US" sz="2400" dirty="0">
              <a:latin typeface="Calibri" panose="020F0502020204030204" pitchFamily="34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en-US" sz="2400" dirty="0">
                <a:latin typeface="Calibri" panose="020F0502020204030204" pitchFamily="34" charset="0"/>
              </a:rPr>
              <a:t>C1:buys_computer = ‘yes’</a:t>
            </a:r>
            <a:endParaRPr lang="en-US" altLang="en-US" sz="2400" dirty="0">
              <a:latin typeface="Calibri" panose="020F0502020204030204" pitchFamily="34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en-US" sz="2400" dirty="0">
                <a:latin typeface="Calibri" panose="020F0502020204030204" pitchFamily="34" charset="0"/>
              </a:rPr>
              <a:t>C2:buys_computer = ‘no’</a:t>
            </a:r>
            <a:endParaRPr lang="en-US" altLang="en-US" sz="2400" dirty="0">
              <a:latin typeface="Calibri" panose="020F0502020204030204" pitchFamily="34" charset="0"/>
            </a:endParaRPr>
          </a:p>
          <a:p>
            <a:pPr eaLnBrk="1" hangingPunct="1">
              <a:lnSpc>
                <a:spcPct val="110000"/>
              </a:lnSpc>
            </a:pPr>
            <a:endParaRPr lang="en-US" altLang="en-US" sz="2400" dirty="0">
              <a:latin typeface="Calibri" panose="020F0502020204030204" pitchFamily="34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en-US" sz="2400" dirty="0">
                <a:latin typeface="Calibri" panose="020F0502020204030204" pitchFamily="34" charset="0"/>
              </a:rPr>
              <a:t>Data to be classified: </a:t>
            </a:r>
            <a:endParaRPr lang="en-US" altLang="en-US" sz="2400" dirty="0">
              <a:latin typeface="Calibri" panose="020F0502020204030204" pitchFamily="34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en-US" sz="2400" dirty="0">
                <a:latin typeface="Calibri" panose="020F0502020204030204" pitchFamily="34" charset="0"/>
              </a:rPr>
              <a:t>X = (age &lt;=30, </a:t>
            </a:r>
            <a:endParaRPr lang="en-US" altLang="en-US" sz="2400" dirty="0">
              <a:latin typeface="Calibri" panose="020F0502020204030204" pitchFamily="34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en-US" sz="2400" dirty="0">
                <a:latin typeface="Calibri" panose="020F0502020204030204" pitchFamily="34" charset="0"/>
              </a:rPr>
              <a:t>Income = medium,</a:t>
            </a:r>
            <a:endParaRPr lang="en-US" altLang="en-US" sz="2400" dirty="0">
              <a:latin typeface="Calibri" panose="020F0502020204030204" pitchFamily="34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en-US" sz="2400" dirty="0">
                <a:latin typeface="Calibri" panose="020F0502020204030204" pitchFamily="34" charset="0"/>
              </a:rPr>
              <a:t>Student = yes</a:t>
            </a:r>
            <a:endParaRPr lang="en-US" altLang="en-US" sz="2400" dirty="0">
              <a:latin typeface="Calibri" panose="020F0502020204030204" pitchFamily="34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en-US" sz="2400" dirty="0" err="1">
                <a:latin typeface="Calibri" panose="020F0502020204030204" pitchFamily="34" charset="0"/>
              </a:rPr>
              <a:t>Credit_rating</a:t>
            </a:r>
            <a:r>
              <a:rPr lang="en-US" altLang="en-US" sz="2400" dirty="0">
                <a:latin typeface="Calibri" panose="020F0502020204030204" pitchFamily="34" charset="0"/>
              </a:rPr>
              <a:t> = Fair)</a:t>
            </a:r>
            <a:endParaRPr lang="en-US" altLang="en-US" sz="2400" dirty="0">
              <a:latin typeface="Calibri" panose="020F0502020204030204" pitchFamily="34" charset="0"/>
            </a:endParaRPr>
          </a:p>
        </p:txBody>
      </p:sp>
      <p:graphicFrame>
        <p:nvGraphicFramePr>
          <p:cNvPr id="38917" name="Object 5"/>
          <p:cNvGraphicFramePr>
            <a:graphicFrameLocks noGrp="1"/>
          </p:cNvGraphicFramePr>
          <p:nvPr>
            <p:ph idx="1"/>
          </p:nvPr>
        </p:nvGraphicFramePr>
        <p:xfrm>
          <a:off x="3616742" y="1073944"/>
          <a:ext cx="5356275" cy="525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Worksheet" r:id="rId1" imgW="3714750" imgH="3829050" progId="Excel.Sheet.8">
                  <p:embed/>
                </p:oleObj>
              </mc:Choice>
              <mc:Fallback>
                <p:oleObj name="Worksheet" r:id="rId1" imgW="3714750" imgH="3829050" progId="Excel.Sheet.8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6742" y="1073944"/>
                        <a:ext cx="5356275" cy="525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0678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Naïve Bayes Classifier: An Example</a:t>
            </a:r>
            <a:endParaRPr lang="en-US" altLang="en-US"/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52525"/>
            <a:ext cx="8686800" cy="5715000"/>
          </a:xfrm>
        </p:spPr>
        <p:txBody>
          <a:bodyPr>
            <a:normAutofit lnSpcReduction="10000"/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sz="2000" dirty="0"/>
              <a:t>P(C</a:t>
            </a:r>
            <a:r>
              <a:rPr lang="en-US" altLang="en-US" sz="2000" baseline="-25000" dirty="0"/>
              <a:t>i</a:t>
            </a:r>
            <a:r>
              <a:rPr lang="en-US" altLang="en-US" sz="2000" dirty="0"/>
              <a:t>):    P(</a:t>
            </a:r>
            <a:r>
              <a:rPr lang="en-US" altLang="en-US" sz="2000" dirty="0" err="1"/>
              <a:t>buys_computer</a:t>
            </a:r>
            <a:r>
              <a:rPr lang="en-US" altLang="en-US" sz="2000" dirty="0"/>
              <a:t> = “yes”)  = 9/14 = 0.643</a:t>
            </a:r>
            <a:endParaRPr lang="en-US" altLang="en-US" sz="2000" dirty="0"/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/>
              <a:t>                   P(</a:t>
            </a:r>
            <a:r>
              <a:rPr lang="en-US" altLang="en-US" sz="2000" dirty="0" err="1"/>
              <a:t>buys_computer</a:t>
            </a:r>
            <a:r>
              <a:rPr lang="en-US" altLang="en-US" sz="2000" dirty="0"/>
              <a:t> = “no”) = 5/14= 0.357</a:t>
            </a:r>
            <a:endParaRPr lang="en-US" altLang="en-US" sz="2000" dirty="0"/>
          </a:p>
          <a:p>
            <a:pPr algn="just" eaLnBrk="1" hangingPunct="1">
              <a:lnSpc>
                <a:spcPct val="90000"/>
              </a:lnSpc>
            </a:pPr>
            <a:r>
              <a:rPr lang="en-US" altLang="en-US" sz="2000" dirty="0"/>
              <a:t>Compute P(</a:t>
            </a:r>
            <a:r>
              <a:rPr lang="en-US" altLang="en-US" sz="2000" dirty="0" err="1"/>
              <a:t>X|C</a:t>
            </a:r>
            <a:r>
              <a:rPr lang="en-US" altLang="en-US" sz="2000" baseline="-25000" dirty="0" err="1"/>
              <a:t>i</a:t>
            </a:r>
            <a:r>
              <a:rPr lang="en-US" altLang="en-US" sz="2000" dirty="0"/>
              <a:t>) for each class</a:t>
            </a:r>
            <a:endParaRPr lang="en-US" altLang="en-US" sz="2000" dirty="0"/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/>
              <a:t>     P(age = “&lt;=30” | </a:t>
            </a:r>
            <a:r>
              <a:rPr lang="en-US" altLang="en-US" sz="2000" dirty="0" err="1"/>
              <a:t>buys_computer</a:t>
            </a:r>
            <a:r>
              <a:rPr lang="en-US" altLang="en-US" sz="2000" dirty="0"/>
              <a:t> = “yes”)  = 2/9 = 0.222</a:t>
            </a:r>
            <a:endParaRPr lang="en-US" altLang="en-US" sz="2000" dirty="0"/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/>
              <a:t>     P(age = “&lt;= 30” | </a:t>
            </a:r>
            <a:r>
              <a:rPr lang="en-US" altLang="en-US" sz="2000" dirty="0" err="1"/>
              <a:t>buys_computer</a:t>
            </a:r>
            <a:r>
              <a:rPr lang="en-US" altLang="en-US" sz="2000" dirty="0"/>
              <a:t> = “no”) = 3/5 = 0.6</a:t>
            </a:r>
            <a:endParaRPr lang="en-US" altLang="en-US" sz="2000" dirty="0"/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/>
              <a:t>     P(income = “medium” | </a:t>
            </a:r>
            <a:r>
              <a:rPr lang="en-US" altLang="en-US" sz="2000" dirty="0" err="1"/>
              <a:t>buys_computer</a:t>
            </a:r>
            <a:r>
              <a:rPr lang="en-US" altLang="en-US" sz="2000" dirty="0"/>
              <a:t> = “yes”) = 4/9 = 0.444</a:t>
            </a:r>
            <a:endParaRPr lang="en-US" altLang="en-US" sz="2000" dirty="0"/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/>
              <a:t>     P(income = “medium” | </a:t>
            </a:r>
            <a:r>
              <a:rPr lang="en-US" altLang="en-US" sz="2000" dirty="0" err="1"/>
              <a:t>buys_computer</a:t>
            </a:r>
            <a:r>
              <a:rPr lang="en-US" altLang="en-US" sz="2000" dirty="0"/>
              <a:t> = “no”) = 2/5 = 0.4</a:t>
            </a:r>
            <a:endParaRPr lang="en-US" altLang="en-US" sz="2000" dirty="0"/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/>
              <a:t>     P(student = “yes” | </a:t>
            </a:r>
            <a:r>
              <a:rPr lang="en-US" altLang="en-US" sz="2000" dirty="0" err="1"/>
              <a:t>buys_computer</a:t>
            </a:r>
            <a:r>
              <a:rPr lang="en-US" altLang="en-US" sz="2000" dirty="0"/>
              <a:t> = “yes) = 6/9 = 0.667</a:t>
            </a:r>
            <a:endParaRPr lang="en-US" altLang="en-US" sz="2000" dirty="0"/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/>
              <a:t>     P(student = “yes” | </a:t>
            </a:r>
            <a:r>
              <a:rPr lang="en-US" altLang="en-US" sz="2000" dirty="0" err="1"/>
              <a:t>buys_computer</a:t>
            </a:r>
            <a:r>
              <a:rPr lang="en-US" altLang="en-US" sz="2000" dirty="0"/>
              <a:t> = “no”) = 1/5 = 0.2</a:t>
            </a:r>
            <a:endParaRPr lang="en-US" altLang="en-US" sz="2000" dirty="0"/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/>
              <a:t>     P(</a:t>
            </a:r>
            <a:r>
              <a:rPr lang="en-US" altLang="en-US" sz="2000" dirty="0" err="1"/>
              <a:t>credit_rating</a:t>
            </a:r>
            <a:r>
              <a:rPr lang="en-US" altLang="en-US" sz="2000" dirty="0"/>
              <a:t> = “fair” | </a:t>
            </a:r>
            <a:r>
              <a:rPr lang="en-US" altLang="en-US" sz="2000" dirty="0" err="1"/>
              <a:t>buys_computer</a:t>
            </a:r>
            <a:r>
              <a:rPr lang="en-US" altLang="en-US" sz="2000" dirty="0"/>
              <a:t> = “yes”) = 6/9 = 0.667</a:t>
            </a:r>
            <a:endParaRPr lang="en-US" altLang="en-US" sz="2000" dirty="0"/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/>
              <a:t>     P(</a:t>
            </a:r>
            <a:r>
              <a:rPr lang="en-US" altLang="en-US" sz="2000" dirty="0" err="1"/>
              <a:t>credit_rating</a:t>
            </a:r>
            <a:r>
              <a:rPr lang="en-US" altLang="en-US" sz="2000" dirty="0"/>
              <a:t> = “fair” | </a:t>
            </a:r>
            <a:r>
              <a:rPr lang="en-US" altLang="en-US" sz="2000" dirty="0" err="1"/>
              <a:t>buys_computer</a:t>
            </a:r>
            <a:r>
              <a:rPr lang="en-US" altLang="en-US" sz="2000" dirty="0"/>
              <a:t> = “no”) = 2/5 = 0.4</a:t>
            </a:r>
            <a:endParaRPr lang="en-US" altLang="en-US" sz="2000" dirty="0"/>
          </a:p>
          <a:p>
            <a:pPr algn="just" eaLnBrk="1" hangingPunct="1">
              <a:lnSpc>
                <a:spcPct val="90000"/>
              </a:lnSpc>
            </a:pPr>
            <a:r>
              <a:rPr lang="en-US" altLang="en-US" sz="2000" b="1" dirty="0"/>
              <a:t> X = (age &lt;= 30 , income = medium, student = yes, </a:t>
            </a:r>
            <a:r>
              <a:rPr lang="en-US" altLang="en-US" sz="2000" b="1" dirty="0" err="1"/>
              <a:t>credit_rating</a:t>
            </a:r>
            <a:r>
              <a:rPr lang="en-US" altLang="en-US" sz="2000" b="1" dirty="0"/>
              <a:t> = fair)</a:t>
            </a:r>
            <a:endParaRPr lang="en-US" altLang="en-US" sz="2000" b="1" dirty="0"/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/>
              <a:t> </a:t>
            </a:r>
            <a:r>
              <a:rPr lang="en-US" altLang="en-US" sz="2000" b="1" dirty="0"/>
              <a:t>P(</a:t>
            </a:r>
            <a:r>
              <a:rPr lang="en-US" altLang="en-US" sz="2000" b="1" dirty="0" err="1"/>
              <a:t>X|C</a:t>
            </a:r>
            <a:r>
              <a:rPr lang="en-US" altLang="en-US" sz="2000" b="1" baseline="-25000" dirty="0" err="1"/>
              <a:t>i</a:t>
            </a:r>
            <a:r>
              <a:rPr lang="en-US" altLang="en-US" sz="2000" b="1" dirty="0"/>
              <a:t>) :</a:t>
            </a:r>
            <a:r>
              <a:rPr lang="en-US" altLang="en-US" sz="2000" dirty="0"/>
              <a:t> P(</a:t>
            </a:r>
            <a:r>
              <a:rPr lang="en-US" altLang="en-US" sz="2000" dirty="0" err="1"/>
              <a:t>X|buys_computer</a:t>
            </a:r>
            <a:r>
              <a:rPr lang="en-US" altLang="en-US" sz="2000" dirty="0"/>
              <a:t> = “yes”) = 0.222 x 0.444 x 0.667 x 0.667 = 0.044</a:t>
            </a:r>
            <a:endParaRPr lang="en-US" altLang="en-US" sz="2000" dirty="0"/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/>
              <a:t>                P(</a:t>
            </a:r>
            <a:r>
              <a:rPr lang="en-US" altLang="en-US" sz="2000" dirty="0" err="1"/>
              <a:t>X|buys_computer</a:t>
            </a:r>
            <a:r>
              <a:rPr lang="en-US" altLang="en-US" sz="2000" dirty="0"/>
              <a:t> = “no”) = 0.6 x 0.4 x 0.2 x 0.4 = 0.019</a:t>
            </a:r>
            <a:endParaRPr lang="en-US" altLang="en-US" sz="2000" dirty="0"/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 dirty="0"/>
              <a:t>P(</a:t>
            </a:r>
            <a:r>
              <a:rPr lang="en-US" altLang="en-US" sz="2000" b="1" dirty="0" err="1"/>
              <a:t>X|C</a:t>
            </a:r>
            <a:r>
              <a:rPr lang="en-US" altLang="en-US" sz="2000" b="1" baseline="-25000" dirty="0" err="1"/>
              <a:t>i</a:t>
            </a:r>
            <a:r>
              <a:rPr lang="en-US" altLang="en-US" sz="2000" b="1" dirty="0"/>
              <a:t>)*P(C</a:t>
            </a:r>
            <a:r>
              <a:rPr lang="en-US" altLang="en-US" sz="2000" b="1" baseline="-25000" dirty="0"/>
              <a:t>i</a:t>
            </a:r>
            <a:r>
              <a:rPr lang="en-US" altLang="en-US" sz="2000" b="1" dirty="0"/>
              <a:t>) : </a:t>
            </a:r>
            <a:r>
              <a:rPr lang="en-US" altLang="en-US" sz="2000" dirty="0"/>
              <a:t>P(</a:t>
            </a:r>
            <a:r>
              <a:rPr lang="en-US" altLang="en-US" sz="2000" dirty="0" err="1"/>
              <a:t>X|buys_computer</a:t>
            </a:r>
            <a:r>
              <a:rPr lang="en-US" altLang="en-US" sz="2000" dirty="0"/>
              <a:t> = “yes”) * P(</a:t>
            </a:r>
            <a:r>
              <a:rPr lang="en-US" altLang="en-US" sz="2000" dirty="0" err="1"/>
              <a:t>buys_computer</a:t>
            </a:r>
            <a:r>
              <a:rPr lang="en-US" altLang="en-US" sz="2000" dirty="0"/>
              <a:t> = “yes”) = 0.028</a:t>
            </a:r>
            <a:endParaRPr lang="en-US" altLang="en-US" sz="2000" dirty="0"/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 dirty="0"/>
              <a:t>		             </a:t>
            </a:r>
            <a:r>
              <a:rPr lang="en-US" altLang="en-US" sz="2000" dirty="0"/>
              <a:t>P(</a:t>
            </a:r>
            <a:r>
              <a:rPr lang="en-US" altLang="en-US" sz="2000" dirty="0" err="1"/>
              <a:t>X|buys_computer</a:t>
            </a:r>
            <a:r>
              <a:rPr lang="en-US" altLang="en-US" sz="2000" dirty="0"/>
              <a:t> = “no”) * P(</a:t>
            </a:r>
            <a:r>
              <a:rPr lang="en-US" altLang="en-US" sz="2000" dirty="0" err="1"/>
              <a:t>buys_computer</a:t>
            </a:r>
            <a:r>
              <a:rPr lang="en-US" altLang="en-US" sz="2000" dirty="0"/>
              <a:t> = “no”) = 0.007</a:t>
            </a:r>
            <a:endParaRPr lang="en-US" altLang="en-US" sz="2000" b="1" dirty="0"/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b="1" dirty="0"/>
              <a:t>Therefore,  X belongs to class (“</a:t>
            </a:r>
            <a:r>
              <a:rPr lang="en-US" altLang="en-US" sz="2000" b="1" dirty="0" err="1"/>
              <a:t>buys_computer</a:t>
            </a:r>
            <a:r>
              <a:rPr lang="en-US" altLang="en-US" sz="2000" b="1" dirty="0"/>
              <a:t> = yes”)	</a:t>
            </a:r>
            <a:r>
              <a:rPr lang="en-US" altLang="en-US" sz="1800" b="1" dirty="0"/>
              <a:t>	</a:t>
            </a:r>
            <a:endParaRPr lang="en-US" altLang="en-US" sz="1800" b="1" dirty="0"/>
          </a:p>
        </p:txBody>
      </p:sp>
      <p:graphicFrame>
        <p:nvGraphicFramePr>
          <p:cNvPr id="39941" name="Object 1"/>
          <p:cNvGraphicFramePr/>
          <p:nvPr/>
        </p:nvGraphicFramePr>
        <p:xfrm>
          <a:off x="7062788" y="762000"/>
          <a:ext cx="2062162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Worksheet" r:id="rId1" imgW="6118225" imgH="6306820" progId="Excel.Sheet.8">
                  <p:embed/>
                </p:oleObj>
              </mc:Choice>
              <mc:Fallback>
                <p:oleObj name="Worksheet" r:id="rId1" imgW="6118225" imgH="6306820" progId="Excel.Sheet.8">
                  <p:embed/>
                  <p:pic>
                    <p:nvPicPr>
                      <p:cNvPr id="0" name="Object 1"/>
                      <p:cNvPicPr>
                        <a:picLocks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2788" y="762000"/>
                        <a:ext cx="2062162" cy="175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 discriminant Function</a:t>
            </a:r>
            <a:endParaRPr lang="en-US" altLang="en-US"/>
          </a:p>
        </p:txBody>
      </p:sp>
      <p:sp>
        <p:nvSpPr>
          <p:cNvPr id="102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en-US" dirty="0"/>
              <a:t>For classification problem, for each class, define a function                    such that we choose Ci if   </a:t>
            </a:r>
            <a:endParaRPr lang="en-US" altLang="en-US" dirty="0"/>
          </a:p>
          <a:p>
            <a:pPr algn="just"/>
            <a:endParaRPr lang="en-US" altLang="en-US" dirty="0"/>
          </a:p>
          <a:p>
            <a:pPr algn="just"/>
            <a:endParaRPr lang="en-US" altLang="en-US" dirty="0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2539206" y="2842480"/>
          <a:ext cx="1566862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6" name="Equation" r:id="rId1" imgW="1002665" imgH="228600" progId="Equation.DSMT4">
                  <p:embed/>
                </p:oleObj>
              </mc:Choice>
              <mc:Fallback>
                <p:oleObj name="Equation" r:id="rId1" imgW="1002665" imgH="228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9206" y="2842480"/>
                        <a:ext cx="1566862" cy="357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2073275" y="3624263"/>
          <a:ext cx="2498725" cy="61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7" name="Equation" r:id="rId3" imgW="1143000" imgH="279400" progId="Equation.DSMT4">
                  <p:embed/>
                </p:oleObj>
              </mc:Choice>
              <mc:Fallback>
                <p:oleObj name="Equation" r:id="rId3" imgW="1143000" imgH="2794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3275" y="3624263"/>
                        <a:ext cx="2498725" cy="611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2"/>
          <p:cNvSpPr>
            <a:spLocks noGrp="1" noChangeArrowheads="1"/>
          </p:cNvSpPr>
          <p:nvPr>
            <p:ph type="title"/>
          </p:nvPr>
        </p:nvSpPr>
        <p:spPr>
          <a:xfrm>
            <a:off x="272256" y="120650"/>
            <a:ext cx="8229600" cy="1371600"/>
          </a:xfrm>
        </p:spPr>
        <p:txBody>
          <a:bodyPr/>
          <a:lstStyle/>
          <a:p>
            <a:pPr eaLnBrk="1" hangingPunct="1"/>
            <a:r>
              <a:rPr lang="tr-TR" altLang="en-US" dirty="0"/>
              <a:t>K=2 Classes</a:t>
            </a:r>
            <a:endParaRPr lang="en-GB" altLang="en-US" dirty="0"/>
          </a:p>
        </p:txBody>
      </p:sp>
      <p:sp>
        <p:nvSpPr>
          <p:cNvPr id="30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81200"/>
            <a:ext cx="7859713" cy="3968750"/>
          </a:xfrm>
        </p:spPr>
        <p:txBody>
          <a:bodyPr/>
          <a:lstStyle/>
          <a:p>
            <a:pPr eaLnBrk="1" hangingPunct="1"/>
            <a:r>
              <a:rPr lang="tr-TR" altLang="en-US"/>
              <a:t>Dichotomizer (</a:t>
            </a:r>
            <a:r>
              <a:rPr lang="tr-TR" altLang="en-US" i="1"/>
              <a:t>K</a:t>
            </a:r>
            <a:r>
              <a:rPr lang="tr-TR" altLang="en-US"/>
              <a:t>=2) vs Polychotomizer (</a:t>
            </a:r>
            <a:r>
              <a:rPr lang="tr-TR" altLang="en-US" i="1"/>
              <a:t>K</a:t>
            </a:r>
            <a:r>
              <a:rPr lang="tr-TR" altLang="en-US"/>
              <a:t>&gt;2)</a:t>
            </a:r>
            <a:endParaRPr lang="tr-TR" altLang="en-US"/>
          </a:p>
          <a:p>
            <a:pPr eaLnBrk="1" hangingPunct="1"/>
            <a:r>
              <a:rPr lang="tr-TR" altLang="en-US" i="1"/>
              <a:t>g</a:t>
            </a:r>
            <a:r>
              <a:rPr lang="tr-TR" altLang="en-US"/>
              <a:t>(</a:t>
            </a:r>
            <a:r>
              <a:rPr lang="tr-TR" altLang="en-US" b="1" i="1"/>
              <a:t>x</a:t>
            </a:r>
            <a:r>
              <a:rPr lang="tr-TR" altLang="en-US"/>
              <a:t>) = </a:t>
            </a:r>
            <a:r>
              <a:rPr lang="tr-TR" altLang="en-US" i="1"/>
              <a:t>g</a:t>
            </a:r>
            <a:r>
              <a:rPr lang="tr-TR" altLang="en-US" baseline="-25000"/>
              <a:t>1</a:t>
            </a:r>
            <a:r>
              <a:rPr lang="tr-TR" altLang="en-US"/>
              <a:t>(</a:t>
            </a:r>
            <a:r>
              <a:rPr lang="tr-TR" altLang="en-US" b="1" i="1"/>
              <a:t>x</a:t>
            </a:r>
            <a:r>
              <a:rPr lang="tr-TR" altLang="en-US"/>
              <a:t>) – </a:t>
            </a:r>
            <a:r>
              <a:rPr lang="tr-TR" altLang="en-US" i="1"/>
              <a:t>g</a:t>
            </a:r>
            <a:r>
              <a:rPr lang="tr-TR" altLang="en-US" baseline="-25000"/>
              <a:t>2</a:t>
            </a:r>
            <a:r>
              <a:rPr lang="tr-TR" altLang="en-US"/>
              <a:t>(</a:t>
            </a:r>
            <a:r>
              <a:rPr lang="tr-TR" altLang="en-US" b="1" i="1"/>
              <a:t>x</a:t>
            </a:r>
            <a:r>
              <a:rPr lang="tr-TR" altLang="en-US"/>
              <a:t>)</a:t>
            </a:r>
            <a:endParaRPr lang="tr-TR" altLang="en-US"/>
          </a:p>
          <a:p>
            <a:pPr eaLnBrk="1" hangingPunct="1"/>
            <a:endParaRPr lang="tr-TR" altLang="en-US"/>
          </a:p>
          <a:p>
            <a:pPr eaLnBrk="1" hangingPunct="1"/>
            <a:endParaRPr lang="tr-TR" altLang="en-US"/>
          </a:p>
          <a:p>
            <a:pPr eaLnBrk="1" hangingPunct="1"/>
            <a:endParaRPr lang="tr-TR" altLang="en-US"/>
          </a:p>
          <a:p>
            <a:pPr eaLnBrk="1" hangingPunct="1"/>
            <a:r>
              <a:rPr lang="tr-TR" altLang="en-US" i="1"/>
              <a:t>Log odds:</a:t>
            </a:r>
            <a:r>
              <a:rPr lang="tr-TR" altLang="en-US"/>
              <a:t> </a:t>
            </a:r>
            <a:endParaRPr lang="en-GB" altLang="en-US"/>
          </a:p>
        </p:txBody>
      </p:sp>
      <p:graphicFrame>
        <p:nvGraphicFramePr>
          <p:cNvPr id="3074" name="Object 11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195513" y="3054350"/>
          <a:ext cx="3313112" cy="91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0" name="Equation" r:id="rId1" imgW="3124200" imgH="863600" progId="Equation.3">
                  <p:embed/>
                </p:oleObj>
              </mc:Choice>
              <mc:Fallback>
                <p:oleObj name="Equation" r:id="rId1" imgW="3124200" imgH="863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3054350"/>
                        <a:ext cx="3313112" cy="915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13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411413" y="4581525"/>
          <a:ext cx="1655762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1" name="Equation" r:id="rId3" imgW="1689100" imgH="800100" progId="Equation.3">
                  <p:embed/>
                </p:oleObj>
              </mc:Choice>
              <mc:Fallback>
                <p:oleObj name="Equation" r:id="rId3" imgW="1689100" imgH="8001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4581525"/>
                        <a:ext cx="1655762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tr-TR" dirty="0"/>
          </a:p>
        </p:txBody>
      </p:sp>
      <p:pic>
        <p:nvPicPr>
          <p:cNvPr id="2056" name="Picture 1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1989138"/>
            <a:ext cx="4500562" cy="408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7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146304" y="70531"/>
            <a:ext cx="8229600" cy="1371600"/>
          </a:xfrm>
        </p:spPr>
        <p:txBody>
          <a:bodyPr/>
          <a:lstStyle/>
          <a:p>
            <a:pPr eaLnBrk="1" hangingPunct="1"/>
            <a:r>
              <a:rPr lang="tr-TR" altLang="en-US" dirty="0"/>
              <a:t>Discriminant Functions</a:t>
            </a:r>
            <a:endParaRPr lang="tr-TR" altLang="en-US" dirty="0"/>
          </a:p>
        </p:txBody>
      </p:sp>
      <p:graphicFrame>
        <p:nvGraphicFramePr>
          <p:cNvPr id="2050" name="Object 25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6732588" y="1628775"/>
          <a:ext cx="2087562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2" name="Equation" r:id="rId2" imgW="1104265" imgH="215900" progId="Equation.3">
                  <p:embed/>
                </p:oleObj>
              </mc:Choice>
              <mc:Fallback>
                <p:oleObj name="Equation" r:id="rId2" imgW="1104265" imgH="2159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588" y="1628775"/>
                        <a:ext cx="2087562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27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468313" y="1628775"/>
          <a:ext cx="446405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3" name="Equation" r:id="rId4" imgW="2159000" imgH="215900" progId="Equation.3">
                  <p:embed/>
                </p:oleObj>
              </mc:Choice>
              <mc:Fallback>
                <p:oleObj name="Equation" r:id="rId4" imgW="2159000" imgH="2159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628775"/>
                        <a:ext cx="4464050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30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539750" y="5229225"/>
          <a:ext cx="3816350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4" name="Equation" r:id="rId6" imgW="1892300" imgH="215900" progId="Equation.3">
                  <p:embed/>
                </p:oleObj>
              </mc:Choice>
              <mc:Fallback>
                <p:oleObj name="Equation" r:id="rId6" imgW="1892300" imgH="21590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5229225"/>
                        <a:ext cx="3816350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8" name="Line 13"/>
          <p:cNvSpPr>
            <a:spLocks noChangeShapeType="1"/>
          </p:cNvSpPr>
          <p:nvPr/>
        </p:nvSpPr>
        <p:spPr bwMode="auto">
          <a:xfrm flipH="1">
            <a:off x="7596188" y="2060575"/>
            <a:ext cx="288925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9" name="Line 14"/>
          <p:cNvSpPr>
            <a:spLocks noChangeShapeType="1"/>
          </p:cNvSpPr>
          <p:nvPr/>
        </p:nvSpPr>
        <p:spPr bwMode="auto">
          <a:xfrm>
            <a:off x="7956550" y="2060575"/>
            <a:ext cx="0" cy="1008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0" name="Text Box 29"/>
          <p:cNvSpPr txBox="1">
            <a:spLocks noChangeArrowheads="1"/>
          </p:cNvSpPr>
          <p:nvPr/>
        </p:nvSpPr>
        <p:spPr bwMode="auto">
          <a:xfrm>
            <a:off x="395288" y="4437063"/>
            <a:ext cx="4113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Palatino Linotype" panose="02040502050505030304" pitchFamily="18" charset="0"/>
              </a:defRPr>
            </a:lvl9pPr>
          </a:lstStyle>
          <a:p>
            <a:pPr eaLnBrk="1" hangingPunct="1"/>
            <a:r>
              <a:rPr lang="tr-TR" altLang="en-US" sz="2400" i="1">
                <a:latin typeface="Lucida Bright" panose="02040602050505020304" pitchFamily="18" charset="0"/>
              </a:rPr>
              <a:t>K</a:t>
            </a:r>
            <a:r>
              <a:rPr lang="tr-TR" altLang="en-US" sz="2400">
                <a:latin typeface="Lucida Bright" panose="02040602050505020304" pitchFamily="18" charset="0"/>
              </a:rPr>
              <a:t> </a:t>
            </a:r>
            <a:r>
              <a:rPr lang="tr-TR" altLang="en-US" sz="2400" i="1">
                <a:latin typeface="Lucida Bright" panose="02040602050505020304" pitchFamily="18" charset="0"/>
              </a:rPr>
              <a:t>decision regions</a:t>
            </a:r>
            <a:r>
              <a:rPr lang="tr-TR" altLang="en-US" sz="2400">
                <a:latin typeface="Lucida Bright" panose="02040602050505020304" pitchFamily="18" charset="0"/>
              </a:rPr>
              <a:t> </a:t>
            </a:r>
            <a:r>
              <a:rPr lang="tr-TR" altLang="en-US" sz="2400">
                <a:latin typeface="Lucida Calligraphy" panose="03010101010101010101" pitchFamily="66" charset="0"/>
              </a:rPr>
              <a:t>R</a:t>
            </a:r>
            <a:r>
              <a:rPr lang="tr-TR" altLang="en-US" sz="2400" baseline="-25000">
                <a:latin typeface="Lucida Bright" panose="02040602050505020304" pitchFamily="18" charset="0"/>
              </a:rPr>
              <a:t>1</a:t>
            </a:r>
            <a:r>
              <a:rPr lang="tr-TR" altLang="en-US" sz="2400">
                <a:latin typeface="Lucida Bright" panose="02040602050505020304" pitchFamily="18" charset="0"/>
              </a:rPr>
              <a:t>,...,</a:t>
            </a:r>
            <a:r>
              <a:rPr lang="tr-TR" altLang="en-US" sz="2400">
                <a:latin typeface="Lucida Calligraphy" panose="03010101010101010101" pitchFamily="66" charset="0"/>
              </a:rPr>
              <a:t>R</a:t>
            </a:r>
            <a:r>
              <a:rPr lang="tr-TR" altLang="en-US" sz="2400" i="1" baseline="-25000">
                <a:latin typeface="Lucida Bright" panose="02040602050505020304" pitchFamily="18" charset="0"/>
              </a:rPr>
              <a:t>K</a:t>
            </a:r>
            <a:endParaRPr lang="tr-TR" altLang="en-US" sz="2400" i="1" baseline="-25000">
              <a:latin typeface="Lucida Bright" panose="02040602050505020304" pitchFamily="18" charset="0"/>
            </a:endParaRPr>
          </a:p>
        </p:txBody>
      </p:sp>
      <p:graphicFrame>
        <p:nvGraphicFramePr>
          <p:cNvPr id="2053" name="Object 32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827584" y="2451555"/>
          <a:ext cx="3024187" cy="143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5" name="Equation" r:id="rId8" imgW="1497965" imgH="711200" progId="Equation.3">
                  <p:embed/>
                </p:oleObj>
              </mc:Choice>
              <mc:Fallback>
                <p:oleObj name="Equation" r:id="rId8" imgW="1497965" imgH="7112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2451555"/>
                        <a:ext cx="3024187" cy="143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Properties </a:t>
            </a:r>
            <a:endParaRPr lang="en-US" altLang="en-US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altLang="en-US" sz="2600" dirty="0"/>
              <a:t>Estimating                instead of                           greatly reduces the number of parameters (and the data sparseness).</a:t>
            </a:r>
            <a:endParaRPr lang="en-US" altLang="en-US" sz="2600" dirty="0"/>
          </a:p>
          <a:p>
            <a:pPr algn="just"/>
            <a:r>
              <a:rPr lang="en-US" altLang="en-US" sz="2600" dirty="0"/>
              <a:t>The learning step in Naïve Bayes consists of estimating             and                 based on the frequencies in the training data</a:t>
            </a:r>
            <a:endParaRPr lang="en-US" altLang="en-US" sz="2600" dirty="0"/>
          </a:p>
          <a:p>
            <a:pPr algn="just"/>
            <a:r>
              <a:rPr lang="en-US" altLang="en-US" sz="2600" dirty="0"/>
              <a:t>An unseen instance is classified by computing the class that maximizes the posterior</a:t>
            </a:r>
            <a:endParaRPr lang="en-US" altLang="en-US" sz="2600" dirty="0"/>
          </a:p>
          <a:p>
            <a:pPr algn="just"/>
            <a:r>
              <a:rPr lang="en-US" altLang="en-US" sz="2600" dirty="0"/>
              <a:t>When conditioned independence is satisfied, Naïve Bayes corresponds to MAP classification.</a:t>
            </a:r>
            <a:endParaRPr lang="en-US" altLang="en-US" sz="2600" dirty="0"/>
          </a:p>
        </p:txBody>
      </p:sp>
      <p:graphicFrame>
        <p:nvGraphicFramePr>
          <p:cNvPr id="56324" name="Object 4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2627784" y="1477084"/>
          <a:ext cx="106680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6" name="Equation" r:id="rId1" imgW="609600" imgH="241300" progId="Equation.3">
                  <p:embed/>
                </p:oleObj>
              </mc:Choice>
              <mc:Fallback>
                <p:oleObj name="Equation" r:id="rId1" imgW="609600" imgH="241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1477084"/>
                        <a:ext cx="1066800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6" name="Object 6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5666214" y="1460500"/>
          <a:ext cx="1706167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7" name="Equation" r:id="rId3" imgW="1218565" imgH="241300" progId="Equation.3">
                  <p:embed/>
                </p:oleObj>
              </mc:Choice>
              <mc:Fallback>
                <p:oleObj name="Equation" r:id="rId3" imgW="1218565" imgH="2413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6214" y="1460500"/>
                        <a:ext cx="1706167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8" name="Object 8"/>
          <p:cNvGraphicFramePr>
            <a:graphicFrameLocks noChangeAspect="1"/>
          </p:cNvGraphicFramePr>
          <p:nvPr/>
        </p:nvGraphicFramePr>
        <p:xfrm>
          <a:off x="4184650" y="3640199"/>
          <a:ext cx="774700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8" name="Equation" r:id="rId5" imgW="393700" imgH="241300" progId="Equation.3">
                  <p:embed/>
                </p:oleObj>
              </mc:Choice>
              <mc:Fallback>
                <p:oleObj name="Equation" r:id="rId5" imgW="393700" imgH="2413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4650" y="3640199"/>
                        <a:ext cx="774700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9" name="Object 9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1835696" y="2773193"/>
          <a:ext cx="106680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9" name="Equation" r:id="rId7" imgW="609600" imgH="241300" progId="Equation.3">
                  <p:embed/>
                </p:oleObj>
              </mc:Choice>
              <mc:Fallback>
                <p:oleObj name="Equation" r:id="rId7" imgW="609600" imgH="2413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2773193"/>
                        <a:ext cx="1066800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Maximum A Posterior</a:t>
            </a:r>
            <a:endParaRPr lang="en-US" altLang="zh-CN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633538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altLang="zh-CN" sz="2600"/>
              <a:t>Based on Bayes Theorem, we can compute the </a:t>
            </a:r>
            <a:r>
              <a:rPr lang="en-US" altLang="zh-CN" sz="2600" i="1">
                <a:solidFill>
                  <a:srgbClr val="FF0000"/>
                </a:solidFill>
              </a:rPr>
              <a:t>Maximum A Posterior</a:t>
            </a:r>
            <a:r>
              <a:rPr lang="en-US" altLang="zh-CN" sz="2600"/>
              <a:t> (MAP) hypothesis for the data</a:t>
            </a:r>
            <a:endParaRPr lang="en-US" altLang="zh-CN" sz="2600"/>
          </a:p>
          <a:p>
            <a:pPr algn="just"/>
            <a:r>
              <a:rPr lang="en-US" altLang="zh-CN" sz="2600"/>
              <a:t>We are interested in the best hypothesis for some space H given observed training data D.</a:t>
            </a:r>
            <a:endParaRPr lang="en-US" altLang="zh-CN" sz="2600"/>
          </a:p>
        </p:txBody>
      </p:sp>
      <p:graphicFrame>
        <p:nvGraphicFramePr>
          <p:cNvPr id="25604" name="Object 4"/>
          <p:cNvGraphicFramePr>
            <a:graphicFrameLocks noChangeAspect="1"/>
          </p:cNvGraphicFramePr>
          <p:nvPr/>
        </p:nvGraphicFramePr>
        <p:xfrm>
          <a:off x="3294063" y="3540125"/>
          <a:ext cx="2497137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6" name="Equation" r:id="rId1" imgW="1447165" imgH="304800" progId="Equation.3">
                  <p:embed/>
                </p:oleObj>
              </mc:Choice>
              <mc:Fallback>
                <p:oleObj name="Equation" r:id="rId1" imgW="1447165" imgH="304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4063" y="3540125"/>
                        <a:ext cx="2497137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5" name="Object 5"/>
          <p:cNvGraphicFramePr>
            <a:graphicFrameLocks noChangeAspect="1"/>
          </p:cNvGraphicFramePr>
          <p:nvPr/>
        </p:nvGraphicFramePr>
        <p:xfrm>
          <a:off x="3859213" y="4100513"/>
          <a:ext cx="2541587" cy="70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7" name="Equation" r:id="rId3" imgW="1447800" imgH="419100" progId="Equation.3">
                  <p:embed/>
                </p:oleObj>
              </mc:Choice>
              <mc:Fallback>
                <p:oleObj name="Equation" r:id="rId3" imgW="1447800" imgH="4191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9213" y="4100513"/>
                        <a:ext cx="2541587" cy="700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6" name="Object 6"/>
          <p:cNvGraphicFramePr>
            <a:graphicFrameLocks noChangeAspect="1"/>
          </p:cNvGraphicFramePr>
          <p:nvPr/>
        </p:nvGraphicFramePr>
        <p:xfrm>
          <a:off x="3905250" y="4911725"/>
          <a:ext cx="245745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8" name="Equation" r:id="rId5" imgW="1422400" imgH="304800" progId="Equation.3">
                  <p:embed/>
                </p:oleObj>
              </mc:Choice>
              <mc:Fallback>
                <p:oleObj name="Equation" r:id="rId5" imgW="1422400" imgH="304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5250" y="4911725"/>
                        <a:ext cx="2457450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8" name="Text Box 8"/>
          <p:cNvSpPr txBox="1">
            <a:spLocks noChangeArrowheads="1"/>
          </p:cNvSpPr>
          <p:nvPr/>
        </p:nvSpPr>
        <p:spPr bwMode="auto">
          <a:xfrm>
            <a:off x="609600" y="5334000"/>
            <a:ext cx="7848600" cy="115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2000" i="1"/>
              <a:t>H</a:t>
            </a:r>
            <a:r>
              <a:rPr lang="en-US" altLang="zh-CN" sz="2000"/>
              <a:t>: set of all hypothesis.</a:t>
            </a:r>
            <a:endParaRPr lang="en-US" altLang="zh-CN" sz="2000"/>
          </a:p>
          <a:p>
            <a:pPr algn="just">
              <a:spcBef>
                <a:spcPct val="50000"/>
              </a:spcBef>
            </a:pPr>
            <a:r>
              <a:rPr lang="en-US" altLang="zh-CN" sz="2000"/>
              <a:t>Note that we can drop </a:t>
            </a:r>
            <a:r>
              <a:rPr lang="en-US" altLang="zh-CN" sz="2000" i="1"/>
              <a:t>P(D)</a:t>
            </a:r>
            <a:r>
              <a:rPr lang="en-US" altLang="zh-CN" sz="2000"/>
              <a:t> as the probability of the data is constant (and independent of the hypothesis).</a:t>
            </a:r>
            <a:endParaRPr lang="en-US" altLang="zh-CN" sz="2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22238"/>
            <a:ext cx="7696200" cy="1295400"/>
          </a:xfrm>
        </p:spPr>
        <p:txBody>
          <a:bodyPr/>
          <a:lstStyle/>
          <a:p>
            <a:r>
              <a:rPr lang="en-US" altLang="en-US" sz="3100"/>
              <a:t>Desirable Properties of Bayes Classifier</a:t>
            </a:r>
            <a:endParaRPr lang="en-US" altLang="en-US" sz="310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en-US" i="1">
                <a:solidFill>
                  <a:srgbClr val="FF0000"/>
                </a:solidFill>
              </a:rPr>
              <a:t>Incrementality:</a:t>
            </a:r>
            <a:r>
              <a:rPr lang="en-US" altLang="en-US"/>
              <a:t> with each training example, the prior and the likelihood can be updated dynamically: flexible and robust to errors.</a:t>
            </a:r>
            <a:endParaRPr lang="en-US" altLang="en-US"/>
          </a:p>
          <a:p>
            <a:pPr algn="just">
              <a:lnSpc>
                <a:spcPct val="90000"/>
              </a:lnSpc>
            </a:pPr>
            <a:r>
              <a:rPr lang="en-US" altLang="en-US" i="1">
                <a:solidFill>
                  <a:srgbClr val="FF0000"/>
                </a:solidFill>
              </a:rPr>
              <a:t>Combines prior knowledge and observed data:</a:t>
            </a:r>
            <a:r>
              <a:rPr lang="en-US" altLang="en-US"/>
              <a:t> prior probability of a hypothesis multiplied with probability of the hypothesis given the training data</a:t>
            </a:r>
            <a:endParaRPr lang="en-US" altLang="en-US"/>
          </a:p>
          <a:p>
            <a:pPr algn="just">
              <a:lnSpc>
                <a:spcPct val="90000"/>
              </a:lnSpc>
            </a:pPr>
            <a:r>
              <a:rPr lang="en-US" altLang="en-US" i="1">
                <a:solidFill>
                  <a:srgbClr val="FF0000"/>
                </a:solidFill>
              </a:rPr>
              <a:t>Probabilistic hypothesis:</a:t>
            </a:r>
            <a:r>
              <a:rPr lang="en-US" altLang="en-US"/>
              <a:t> outputs not only a classification, but a probability distribution over all classes</a:t>
            </a:r>
            <a:endParaRPr lang="en-US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9525" y="304800"/>
            <a:ext cx="91440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Naïve Bayes Classifier: Comments</a:t>
            </a:r>
            <a:endParaRPr lang="en-US" altLang="en-US"/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610600" cy="51054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sz="2400" dirty="0"/>
              <a:t>Advantages </a:t>
            </a:r>
            <a:endParaRPr lang="en-US" altLang="en-US" sz="2400" dirty="0"/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dirty="0"/>
              <a:t>Easy to implement </a:t>
            </a:r>
            <a:endParaRPr lang="en-US" altLang="en-US" sz="2400" dirty="0"/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dirty="0"/>
              <a:t>Good results obtained in most of the cases</a:t>
            </a:r>
            <a:endParaRPr lang="en-US" altLang="en-US" sz="2400" dirty="0"/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dirty="0"/>
              <a:t>Disadvantages</a:t>
            </a:r>
            <a:endParaRPr lang="en-US" altLang="en-US" sz="2400" dirty="0"/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dirty="0"/>
              <a:t>Assumption: class conditional independence, therefore loss of accuracy</a:t>
            </a:r>
            <a:endParaRPr lang="en-US" altLang="en-US" sz="2400" dirty="0"/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400" dirty="0"/>
              <a:t>Practically, dependencies exist among variables </a:t>
            </a:r>
            <a:endParaRPr lang="en-US" altLang="en-US" sz="2400" dirty="0"/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dirty="0"/>
              <a:t>E.g.,  hospitals: patients: Profile: age, family history, etc. </a:t>
            </a:r>
            <a:endParaRPr lang="en-US" altLang="en-US" dirty="0"/>
          </a:p>
          <a:p>
            <a:pPr lvl="3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/>
              <a:t> </a:t>
            </a:r>
            <a:r>
              <a:rPr lang="en-US" altLang="en-US" sz="2400" dirty="0"/>
              <a:t>Symptoms: fever, cough etc., Disease: lung cancer, diabetes, etc. </a:t>
            </a:r>
            <a:endParaRPr lang="en-US" altLang="en-US" sz="2400" dirty="0"/>
          </a:p>
          <a:p>
            <a:pPr lvl="2" algn="just" eaLnBrk="1" hangingPunct="1">
              <a:lnSpc>
                <a:spcPct val="90000"/>
              </a:lnSpc>
            </a:pPr>
            <a:r>
              <a:rPr lang="en-US" altLang="en-US" dirty="0"/>
              <a:t>Dependencies among these cannot be modeled by Naïve Bayes Classifier</a:t>
            </a:r>
            <a:endParaRPr lang="en-US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696200" cy="685800"/>
          </a:xfrm>
          <a:noFill/>
        </p:spPr>
        <p:txBody>
          <a:bodyPr lIns="92075" tIns="46038" rIns="92075" bIns="46038" anchor="ctr">
            <a:normAutofit fontScale="90000"/>
          </a:bodyPr>
          <a:lstStyle/>
          <a:p>
            <a:pPr eaLnBrk="1" hangingPunct="1"/>
            <a:r>
              <a:rPr lang="en-US" altLang="en-US" dirty="0"/>
              <a:t>Bayesian Classifier</a:t>
            </a:r>
            <a:endParaRPr lang="en-US" altLang="en-US" sz="2400" dirty="0"/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" y="1342793"/>
            <a:ext cx="8189540" cy="4246447"/>
          </a:xfrm>
          <a:noFill/>
        </p:spPr>
        <p:txBody>
          <a:bodyPr lIns="92075" tIns="46038" rIns="92075" bIns="46038"/>
          <a:lstStyle/>
          <a:p>
            <a:pPr algn="just" eaLnBrk="1" hangingPunct="1">
              <a:lnSpc>
                <a:spcPct val="110000"/>
              </a:lnSpc>
            </a:pPr>
            <a:r>
              <a:rPr lang="en-US" altLang="en-US" sz="2400" u="sng" dirty="0"/>
              <a:t>A statistical classifier</a:t>
            </a:r>
            <a:r>
              <a:rPr lang="en-US" altLang="en-US" sz="2400" dirty="0"/>
              <a:t>: performs </a:t>
            </a:r>
            <a:r>
              <a:rPr lang="en-US" altLang="en-US" sz="2400" i="1" dirty="0"/>
              <a:t>probabilistic prediction, i.e.,</a:t>
            </a:r>
            <a:r>
              <a:rPr lang="en-US" altLang="en-US" sz="2400" dirty="0"/>
              <a:t> predicts class membership probabilities</a:t>
            </a:r>
            <a:endParaRPr lang="en-US" altLang="en-US" sz="2400" dirty="0"/>
          </a:p>
          <a:p>
            <a:pPr algn="just" eaLnBrk="1" hangingPunct="1">
              <a:lnSpc>
                <a:spcPct val="110000"/>
              </a:lnSpc>
            </a:pPr>
            <a:r>
              <a:rPr lang="en-US" altLang="en-US" sz="2400" u="sng" dirty="0"/>
              <a:t>Foundation:</a:t>
            </a:r>
            <a:r>
              <a:rPr lang="en-US" altLang="en-US" sz="2400" dirty="0"/>
              <a:t> Based on Bayes’ Theorem. </a:t>
            </a:r>
            <a:endParaRPr lang="en-US" altLang="en-US" sz="2400" dirty="0"/>
          </a:p>
          <a:p>
            <a:pPr algn="just" eaLnBrk="1" hangingPunct="1">
              <a:lnSpc>
                <a:spcPct val="110000"/>
              </a:lnSpc>
            </a:pPr>
            <a:r>
              <a:rPr lang="en-US" altLang="en-US" sz="2400" u="sng" dirty="0"/>
              <a:t>Performance:</a:t>
            </a:r>
            <a:r>
              <a:rPr lang="en-US" altLang="en-US" sz="2400" dirty="0"/>
              <a:t> A basic Bayesian classifier, </a:t>
            </a:r>
            <a:r>
              <a:rPr lang="en-US" altLang="en-US" sz="2400" i="1" dirty="0"/>
              <a:t>naïve Bayesian classifier</a:t>
            </a:r>
            <a:r>
              <a:rPr lang="en-US" altLang="en-US" sz="2400" dirty="0"/>
              <a:t>, has comparable performance with decision tree and selected neural network classifiers</a:t>
            </a:r>
            <a:endParaRPr lang="en-US" altLang="en-US" sz="2400" dirty="0"/>
          </a:p>
          <a:p>
            <a:pPr algn="just" eaLnBrk="1" hangingPunct="1">
              <a:lnSpc>
                <a:spcPct val="110000"/>
              </a:lnSpc>
            </a:pPr>
            <a:r>
              <a:rPr lang="en-US" altLang="en-US" sz="2400" u="sng" dirty="0"/>
              <a:t>Standard</a:t>
            </a:r>
            <a:r>
              <a:rPr lang="en-US" altLang="en-US" sz="2400" dirty="0"/>
              <a:t>: Even when Bayesian methods are computationally intractable, they can provide a standard of optimal decision making against which other methods can be measured</a:t>
            </a:r>
            <a:endParaRPr lang="en-US" alt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848600" cy="762000"/>
          </a:xfrm>
        </p:spPr>
        <p:txBody>
          <a:bodyPr/>
          <a:lstStyle/>
          <a:p>
            <a:pPr eaLnBrk="1" hangingPunct="1"/>
            <a:r>
              <a:rPr lang="en-US" altLang="en-US"/>
              <a:t>Bayes’ Theorem: Basics</a:t>
            </a:r>
            <a:endParaRPr lang="en-US" altLang="en-US"/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610600" cy="5410200"/>
          </a:xfrm>
        </p:spPr>
        <p:txBody>
          <a:bodyPr/>
          <a:lstStyle/>
          <a:p>
            <a:pPr marL="0" indent="0" eaLnBrk="1" hangingPunct="1">
              <a:buNone/>
            </a:pPr>
            <a:endParaRPr lang="en-US" altLang="en-US" sz="2000" dirty="0"/>
          </a:p>
          <a:p>
            <a:pPr eaLnBrk="1" hangingPunct="1"/>
            <a:r>
              <a:rPr lang="en-US" altLang="en-US" sz="2000" dirty="0"/>
              <a:t>Bayes’ Theorem:</a:t>
            </a:r>
            <a:endParaRPr lang="en-US" altLang="en-US" sz="2000" dirty="0"/>
          </a:p>
          <a:p>
            <a:pPr eaLnBrk="1" hangingPunct="1"/>
            <a:endParaRPr lang="en-US" altLang="en-US" sz="2000" dirty="0"/>
          </a:p>
          <a:p>
            <a:pPr eaLnBrk="1" hangingPunct="1"/>
            <a:endParaRPr lang="en-US" altLang="en-US" sz="2000" dirty="0"/>
          </a:p>
          <a:p>
            <a:pPr lvl="1" eaLnBrk="1" hangingPunct="1"/>
            <a:r>
              <a:rPr lang="en-US" altLang="en-US" sz="2000" dirty="0"/>
              <a:t>Let </a:t>
            </a:r>
            <a:r>
              <a:rPr lang="en-US" altLang="en-US" sz="2000" b="1" dirty="0"/>
              <a:t>X</a:t>
            </a:r>
            <a:r>
              <a:rPr lang="en-US" altLang="en-US" sz="2000" dirty="0"/>
              <a:t> be a data sample (“</a:t>
            </a:r>
            <a:r>
              <a:rPr lang="en-US" altLang="en-US" sz="2000" i="1" dirty="0"/>
              <a:t>evidence</a:t>
            </a:r>
            <a:r>
              <a:rPr lang="en-US" altLang="en-US" sz="2000" dirty="0"/>
              <a:t>”): class label is unknown</a:t>
            </a:r>
            <a:endParaRPr lang="en-US" altLang="en-US" sz="2000" dirty="0"/>
          </a:p>
          <a:p>
            <a:pPr lvl="1" eaLnBrk="1" hangingPunct="1"/>
            <a:r>
              <a:rPr lang="en-US" altLang="en-US" sz="2000" dirty="0"/>
              <a:t>Let H be a </a:t>
            </a:r>
            <a:r>
              <a:rPr lang="en-US" altLang="en-US" sz="2000" i="1" dirty="0"/>
              <a:t>hypothesis</a:t>
            </a:r>
            <a:r>
              <a:rPr lang="en-US" altLang="en-US" sz="2000" dirty="0"/>
              <a:t> that X belongs to class C </a:t>
            </a:r>
            <a:endParaRPr lang="en-US" altLang="en-US" sz="2000" dirty="0"/>
          </a:p>
          <a:p>
            <a:pPr lvl="1" eaLnBrk="1" hangingPunct="1"/>
            <a:r>
              <a:rPr lang="en-US" altLang="en-US" sz="2000" dirty="0"/>
              <a:t>Classification is to determine P(H|</a:t>
            </a:r>
            <a:r>
              <a:rPr lang="en-US" altLang="en-US" sz="2000" b="1" dirty="0"/>
              <a:t>X</a:t>
            </a:r>
            <a:r>
              <a:rPr lang="en-US" altLang="en-US" sz="2000" dirty="0"/>
              <a:t>), (i.e., </a:t>
            </a:r>
            <a:r>
              <a:rPr lang="en-US" altLang="en-US" sz="2000" i="1" dirty="0"/>
              <a:t>posteriori probability): </a:t>
            </a:r>
            <a:r>
              <a:rPr lang="en-US" altLang="en-US" sz="2000" dirty="0"/>
              <a:t> the probability that the hypothesis holds given the observed data sample </a:t>
            </a:r>
            <a:r>
              <a:rPr lang="en-US" altLang="en-US" sz="2000" b="1" dirty="0"/>
              <a:t>X</a:t>
            </a:r>
            <a:endParaRPr lang="en-US" altLang="en-US" sz="2000" b="1" dirty="0"/>
          </a:p>
          <a:p>
            <a:pPr lvl="1" eaLnBrk="1" hangingPunct="1"/>
            <a:r>
              <a:rPr lang="en-US" altLang="en-US" sz="2000" dirty="0"/>
              <a:t>P(H) (</a:t>
            </a:r>
            <a:r>
              <a:rPr lang="en-US" altLang="en-US" sz="2000" i="1" dirty="0"/>
              <a:t>prior probability</a:t>
            </a:r>
            <a:r>
              <a:rPr lang="en-US" altLang="en-US" sz="2000" dirty="0"/>
              <a:t>): the initial probability</a:t>
            </a:r>
            <a:endParaRPr lang="en-US" altLang="en-US" sz="2000" dirty="0"/>
          </a:p>
          <a:p>
            <a:pPr lvl="2" eaLnBrk="1" hangingPunct="1"/>
            <a:r>
              <a:rPr lang="en-US" altLang="en-US" sz="2000" dirty="0"/>
              <a:t>E.g.,</a:t>
            </a:r>
            <a:r>
              <a:rPr lang="en-US" altLang="en-US" sz="2000" b="1" dirty="0"/>
              <a:t> X</a:t>
            </a:r>
            <a:r>
              <a:rPr lang="en-US" altLang="en-US" sz="2000" dirty="0"/>
              <a:t> will buy computer, regardless of age, income, …</a:t>
            </a:r>
            <a:endParaRPr lang="en-US" altLang="en-US" sz="2000" dirty="0"/>
          </a:p>
          <a:p>
            <a:pPr lvl="1" eaLnBrk="1" hangingPunct="1"/>
            <a:r>
              <a:rPr lang="en-US" altLang="en-US" sz="2000" dirty="0"/>
              <a:t>P(</a:t>
            </a:r>
            <a:r>
              <a:rPr lang="en-US" altLang="en-US" sz="2000" b="1" dirty="0"/>
              <a:t>X</a:t>
            </a:r>
            <a:r>
              <a:rPr lang="en-US" altLang="en-US" sz="2000" dirty="0"/>
              <a:t>): probability that sample data is observed</a:t>
            </a:r>
            <a:endParaRPr lang="en-US" altLang="en-US" sz="2000" dirty="0"/>
          </a:p>
          <a:p>
            <a:pPr lvl="1" eaLnBrk="1" hangingPunct="1"/>
            <a:r>
              <a:rPr lang="en-US" altLang="en-US" sz="2000" dirty="0"/>
              <a:t>P(</a:t>
            </a:r>
            <a:r>
              <a:rPr lang="en-US" altLang="en-US" sz="2000" b="1" dirty="0"/>
              <a:t>X</a:t>
            </a:r>
            <a:r>
              <a:rPr lang="en-US" altLang="en-US" sz="2000" dirty="0"/>
              <a:t>|H) (likelihood): the probability of observing the sample </a:t>
            </a:r>
            <a:r>
              <a:rPr lang="en-US" altLang="en-US" sz="2000" b="1" dirty="0"/>
              <a:t>X</a:t>
            </a:r>
            <a:r>
              <a:rPr lang="en-US" altLang="en-US" sz="2000" dirty="0"/>
              <a:t>, given that the hypothesis holds</a:t>
            </a:r>
            <a:endParaRPr lang="en-US" altLang="en-US" sz="2000" dirty="0"/>
          </a:p>
          <a:p>
            <a:pPr lvl="2" eaLnBrk="1" hangingPunct="1"/>
            <a:r>
              <a:rPr lang="en-US" altLang="en-US" sz="2000" dirty="0"/>
              <a:t>E.g.,</a:t>
            </a:r>
            <a:r>
              <a:rPr lang="en-US" altLang="en-US" sz="2000" b="1" dirty="0"/>
              <a:t> </a:t>
            </a:r>
            <a:r>
              <a:rPr lang="en-US" altLang="en-US" sz="2000" dirty="0"/>
              <a:t>Given that</a:t>
            </a:r>
            <a:r>
              <a:rPr lang="en-US" altLang="en-US" sz="2000" b="1" dirty="0"/>
              <a:t> X</a:t>
            </a:r>
            <a:r>
              <a:rPr lang="en-US" altLang="en-US" sz="2000" dirty="0"/>
              <a:t> will buy computer, the prob. that X is 31..40, medium income</a:t>
            </a:r>
            <a:endParaRPr lang="en-US" altLang="en-US" sz="2000" dirty="0"/>
          </a:p>
        </p:txBody>
      </p:sp>
      <p:graphicFrame>
        <p:nvGraphicFramePr>
          <p:cNvPr id="34822" name="Object 1"/>
          <p:cNvGraphicFramePr>
            <a:graphicFrameLocks noChangeAspect="1"/>
          </p:cNvGraphicFramePr>
          <p:nvPr/>
        </p:nvGraphicFramePr>
        <p:xfrm>
          <a:off x="2667000" y="1981200"/>
          <a:ext cx="6080125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1" imgW="4813300" imgH="558800" progId="Equation.3">
                  <p:embed/>
                </p:oleObj>
              </mc:Choice>
              <mc:Fallback>
                <p:oleObj name="Equation" r:id="rId1" imgW="4813300" imgH="5588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1981200"/>
                        <a:ext cx="6080125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Prediction Based on Bayes’ Theorem</a:t>
            </a:r>
            <a:endParaRPr lang="en-US" altLang="en-US"/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458200" cy="5029200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</a:pPr>
            <a:r>
              <a:rPr lang="en-US" altLang="en-US" sz="2400"/>
              <a:t>Given training data</a:t>
            </a:r>
            <a:r>
              <a:rPr lang="en-US" altLang="en-US" sz="2400" i="1"/>
              <a:t> </a:t>
            </a:r>
            <a:r>
              <a:rPr lang="en-US" altLang="en-US" sz="2400" b="1"/>
              <a:t>X</a:t>
            </a:r>
            <a:r>
              <a:rPr lang="en-US" altLang="en-US" sz="2400" i="1"/>
              <a:t>, posteriori probability of a hypothesis </a:t>
            </a:r>
            <a:r>
              <a:rPr lang="en-US" altLang="en-US" sz="2400"/>
              <a:t>H</a:t>
            </a:r>
            <a:r>
              <a:rPr lang="en-US" altLang="en-US" sz="2400" i="1"/>
              <a:t>, </a:t>
            </a:r>
            <a:r>
              <a:rPr lang="en-US" altLang="en-US" sz="2400"/>
              <a:t>P(H|</a:t>
            </a:r>
            <a:r>
              <a:rPr lang="en-US" altLang="en-US" sz="2400" b="1"/>
              <a:t>X</a:t>
            </a:r>
            <a:r>
              <a:rPr lang="en-US" altLang="en-US" sz="2400"/>
              <a:t>)</a:t>
            </a:r>
            <a:r>
              <a:rPr lang="en-US" altLang="en-US" sz="2400" i="1"/>
              <a:t>, </a:t>
            </a:r>
            <a:r>
              <a:rPr lang="en-US" altLang="en-US" sz="2400"/>
              <a:t>follows the Bayes’ theorem</a:t>
            </a:r>
            <a:endParaRPr lang="en-US" altLang="en-US" sz="2400"/>
          </a:p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			</a:t>
            </a:r>
            <a:endParaRPr lang="en-US" altLang="en-US" sz="2400"/>
          </a:p>
          <a:p>
            <a:pPr algn="just" eaLnBrk="1" hangingPunct="1">
              <a:lnSpc>
                <a:spcPct val="120000"/>
              </a:lnSpc>
            </a:pPr>
            <a:endParaRPr lang="en-US" altLang="en-US" sz="2400"/>
          </a:p>
          <a:p>
            <a:pPr algn="just" eaLnBrk="1" hangingPunct="1">
              <a:lnSpc>
                <a:spcPct val="120000"/>
              </a:lnSpc>
            </a:pPr>
            <a:r>
              <a:rPr lang="en-US" altLang="en-US" sz="2400"/>
              <a:t>Informally, this can be viewed as </a:t>
            </a:r>
            <a:endParaRPr lang="en-US" altLang="en-US" sz="2400"/>
          </a:p>
          <a:p>
            <a:pPr lvl="1"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en-US" sz="2400"/>
              <a:t>		posteriori = likelihood x prior/evidence</a:t>
            </a:r>
            <a:endParaRPr lang="en-US" altLang="en-US" sz="2400"/>
          </a:p>
          <a:p>
            <a:pPr algn="just" eaLnBrk="1" hangingPunct="1">
              <a:lnSpc>
                <a:spcPct val="120000"/>
              </a:lnSpc>
            </a:pPr>
            <a:r>
              <a:rPr lang="en-US" altLang="en-US" sz="2400"/>
              <a:t>Predicts </a:t>
            </a:r>
            <a:r>
              <a:rPr lang="en-US" altLang="en-US" sz="2400" b="1"/>
              <a:t>X</a:t>
            </a:r>
            <a:r>
              <a:rPr lang="en-US" altLang="en-US" sz="2400"/>
              <a:t> belongs to C</a:t>
            </a:r>
            <a:r>
              <a:rPr lang="en-US" altLang="en-US" sz="2400" baseline="-25000"/>
              <a:t>i</a:t>
            </a:r>
            <a:r>
              <a:rPr lang="en-US" altLang="en-US" sz="2400"/>
              <a:t> iff the probability P(C</a:t>
            </a:r>
            <a:r>
              <a:rPr lang="en-US" altLang="en-US" sz="2400" baseline="-25000"/>
              <a:t>i</a:t>
            </a:r>
            <a:r>
              <a:rPr lang="en-US" altLang="en-US" sz="2400"/>
              <a:t>|</a:t>
            </a:r>
            <a:r>
              <a:rPr lang="en-US" altLang="en-US" sz="2400" b="1"/>
              <a:t>X</a:t>
            </a:r>
            <a:r>
              <a:rPr lang="en-US" altLang="en-US" sz="2400"/>
              <a:t>) is the highest among all the P(C</a:t>
            </a:r>
            <a:r>
              <a:rPr lang="en-US" altLang="en-US" sz="2400" baseline="-25000"/>
              <a:t>k</a:t>
            </a:r>
            <a:r>
              <a:rPr lang="en-US" altLang="en-US" sz="2400"/>
              <a:t>|X) for all the </a:t>
            </a:r>
            <a:r>
              <a:rPr lang="en-US" altLang="en-US" sz="2400" i="1"/>
              <a:t>k</a:t>
            </a:r>
            <a:r>
              <a:rPr lang="en-US" altLang="en-US" sz="2400"/>
              <a:t> classes</a:t>
            </a:r>
            <a:endParaRPr lang="en-US" altLang="en-US" sz="2400"/>
          </a:p>
          <a:p>
            <a:pPr algn="just" eaLnBrk="1" hangingPunct="1">
              <a:lnSpc>
                <a:spcPct val="120000"/>
              </a:lnSpc>
            </a:pPr>
            <a:r>
              <a:rPr lang="en-US" altLang="en-US" sz="2400"/>
              <a:t>Practical difficulty:  It requires initial knowledge of many probabilities, involving significant computational cost</a:t>
            </a:r>
            <a:endParaRPr lang="en-US" altLang="en-US" sz="2400"/>
          </a:p>
        </p:txBody>
      </p:sp>
      <p:graphicFrame>
        <p:nvGraphicFramePr>
          <p:cNvPr id="35845" name="Object 4"/>
          <p:cNvGraphicFramePr>
            <a:graphicFrameLocks noChangeAspect="1"/>
          </p:cNvGraphicFramePr>
          <p:nvPr/>
        </p:nvGraphicFramePr>
        <p:xfrm>
          <a:off x="990600" y="2438400"/>
          <a:ext cx="7585075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Equation" r:id="rId1" imgW="4813300" imgH="558800" progId="Equation.3">
                  <p:embed/>
                </p:oleObj>
              </mc:Choice>
              <mc:Fallback>
                <p:oleObj name="Equation" r:id="rId1" imgW="4813300" imgH="558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438400"/>
                        <a:ext cx="7585075" cy="76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9916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200" dirty="0"/>
              <a:t>Classification Is to Derive the Maximum Posteriori</a:t>
            </a:r>
            <a:endParaRPr lang="en-US" altLang="en-US" sz="3200" dirty="0"/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219200"/>
            <a:ext cx="8458200" cy="5181600"/>
          </a:xfrm>
        </p:spPr>
        <p:txBody>
          <a:bodyPr>
            <a:normAutofit lnSpcReduction="10000"/>
          </a:bodyPr>
          <a:lstStyle/>
          <a:p>
            <a:pPr algn="just" eaLnBrk="1" hangingPunct="1"/>
            <a:r>
              <a:rPr lang="en-US" altLang="en-US" sz="2400" dirty="0"/>
              <a:t>Let D be a training set of tuples and their associated class labels, and each tuple is represented by an n-D attribute vector </a:t>
            </a:r>
            <a:r>
              <a:rPr lang="en-US" altLang="en-US" sz="2400" b="1" dirty="0"/>
              <a:t>X</a:t>
            </a:r>
            <a:r>
              <a:rPr lang="en-US" altLang="en-US" sz="2400" dirty="0"/>
              <a:t> = (x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, x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, …, </a:t>
            </a:r>
            <a:r>
              <a:rPr lang="en-US" altLang="en-US" sz="2400" dirty="0" err="1"/>
              <a:t>x</a:t>
            </a:r>
            <a:r>
              <a:rPr lang="en-US" altLang="en-US" sz="2400" baseline="-25000" dirty="0" err="1"/>
              <a:t>n</a:t>
            </a:r>
            <a:r>
              <a:rPr lang="en-US" altLang="en-US" sz="2400" dirty="0"/>
              <a:t>)</a:t>
            </a:r>
            <a:endParaRPr lang="en-US" altLang="en-US" sz="2400" dirty="0"/>
          </a:p>
          <a:p>
            <a:pPr algn="just" eaLnBrk="1" hangingPunct="1"/>
            <a:r>
              <a:rPr lang="en-US" altLang="en-US" sz="2400" dirty="0"/>
              <a:t>Suppose there are </a:t>
            </a:r>
            <a:r>
              <a:rPr lang="en-US" altLang="en-US" sz="2400" i="1" dirty="0"/>
              <a:t>m</a:t>
            </a:r>
            <a:r>
              <a:rPr lang="en-US" altLang="en-US" sz="2400" dirty="0"/>
              <a:t> classes C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, C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, …, C</a:t>
            </a:r>
            <a:r>
              <a:rPr lang="en-US" altLang="en-US" sz="2400" baseline="-25000" dirty="0"/>
              <a:t>m</a:t>
            </a:r>
            <a:r>
              <a:rPr lang="en-US" altLang="en-US" sz="2400" dirty="0"/>
              <a:t>.</a:t>
            </a:r>
            <a:endParaRPr lang="en-US" altLang="en-US" sz="2400" dirty="0"/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dirty="0"/>
              <a:t>Classification is to derive the maximum posteriori, i.e., the maximal P(</a:t>
            </a:r>
            <a:r>
              <a:rPr lang="en-US" altLang="en-US" sz="2400" dirty="0" err="1"/>
              <a:t>C</a:t>
            </a:r>
            <a:r>
              <a:rPr lang="en-US" altLang="en-US" sz="2400" baseline="-25000" dirty="0" err="1"/>
              <a:t>i</a:t>
            </a:r>
            <a:r>
              <a:rPr lang="en-US" altLang="en-US" sz="2400" dirty="0" err="1"/>
              <a:t>|</a:t>
            </a:r>
            <a:r>
              <a:rPr lang="en-US" altLang="en-US" sz="2400" b="1" dirty="0" err="1"/>
              <a:t>X</a:t>
            </a:r>
            <a:r>
              <a:rPr lang="en-US" altLang="en-US" sz="2400" dirty="0"/>
              <a:t>)</a:t>
            </a:r>
            <a:endParaRPr lang="en-US" altLang="en-US" sz="2400" dirty="0"/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dirty="0"/>
              <a:t>This can be derived from Bayes’ theorem</a:t>
            </a:r>
            <a:endParaRPr lang="en-US" altLang="en-US" sz="2400" dirty="0"/>
          </a:p>
          <a:p>
            <a:pPr marL="0" indent="0" algn="just" eaLnBrk="1" hangingPunct="1">
              <a:lnSpc>
                <a:spcPct val="90000"/>
              </a:lnSpc>
              <a:buNone/>
            </a:pPr>
            <a:endParaRPr lang="en-US" altLang="en-US" sz="2400" dirty="0"/>
          </a:p>
          <a:p>
            <a:pPr algn="just" eaLnBrk="1" hangingPunct="1">
              <a:lnSpc>
                <a:spcPct val="90000"/>
              </a:lnSpc>
            </a:pPr>
            <a:endParaRPr lang="en-US" altLang="en-US" sz="2400" dirty="0"/>
          </a:p>
          <a:p>
            <a:pPr algn="just" eaLnBrk="1" hangingPunct="1">
              <a:lnSpc>
                <a:spcPct val="90000"/>
              </a:lnSpc>
            </a:pPr>
            <a:endParaRPr lang="en-US" altLang="en-US" sz="2400" dirty="0"/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dirty="0"/>
              <a:t>Since P(X) is constant for all classes, only                                        </a:t>
            </a:r>
            <a:endParaRPr lang="en-US" altLang="en-US" sz="2400" dirty="0"/>
          </a:p>
          <a:p>
            <a:pPr algn="just" eaLnBrk="1" hangingPunct="1">
              <a:lnSpc>
                <a:spcPct val="90000"/>
              </a:lnSpc>
            </a:pPr>
            <a:endParaRPr lang="en-US" altLang="en-US" sz="2400" dirty="0"/>
          </a:p>
          <a:p>
            <a:pPr algn="just" eaLnBrk="1" hangingPunct="1">
              <a:lnSpc>
                <a:spcPct val="90000"/>
              </a:lnSpc>
            </a:pPr>
            <a:endParaRPr lang="en-US" altLang="en-US" sz="2400" dirty="0"/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needs to be maximized</a:t>
            </a:r>
            <a:endParaRPr lang="en-US" altLang="en-US" sz="2400" dirty="0"/>
          </a:p>
        </p:txBody>
      </p:sp>
      <p:graphicFrame>
        <p:nvGraphicFramePr>
          <p:cNvPr id="36869" name="Object 5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555776" y="3455193"/>
          <a:ext cx="2743200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Equation" r:id="rId1" imgW="2501900" imgH="647700" progId="Equation.3">
                  <p:embed/>
                </p:oleObj>
              </mc:Choice>
              <mc:Fallback>
                <p:oleObj name="Equation" r:id="rId1" imgW="2501900" imgH="6477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3455193"/>
                        <a:ext cx="2743200" cy="709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0" name="Object 7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024187" y="5059759"/>
          <a:ext cx="289560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Equation" r:id="rId3" imgW="2476500" imgH="381000" progId="Equation.3">
                  <p:embed/>
                </p:oleObj>
              </mc:Choice>
              <mc:Fallback>
                <p:oleObj name="Equation" r:id="rId3" imgW="2476500" imgH="3810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4187" y="5059759"/>
                        <a:ext cx="2895600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323528" y="268929"/>
            <a:ext cx="7808976" cy="1088136"/>
          </a:xfrm>
          <a:prstGeom prst="rect">
            <a:avLst/>
          </a:prstGeom>
        </p:spPr>
        <p:txBody>
          <a:bodyPr bIns="91440" anchor="b" anchorCtr="0">
            <a:normAutofit fontScale="900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/>
              <a:t>Applying Bayes’ rule: </a:t>
            </a:r>
            <a:br>
              <a:rPr lang="en-US" b="1" dirty="0"/>
            </a:br>
            <a:r>
              <a:rPr lang="en-US" b="1" dirty="0"/>
              <a:t>A basic Example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1577" y="1793313"/>
            <a:ext cx="8662911" cy="2061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 doctor knows that the disease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meningitis causes the patient to have a stiff neck, say, 70% of the time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 The doctor also knows some unconditional facts: the prior probability that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a patient has meningitis is 1/50,000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and the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prior probability that any patient has a stiff neck is 1%. 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Letting 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be the proposition that the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patient has a stiff neck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be the proposition that the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patient has meningitis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we have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528" y="5027899"/>
            <a:ext cx="8352928" cy="152647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39914"/>
            <a:ext cx="7931224" cy="1143000"/>
          </a:xfrm>
        </p:spPr>
        <p:txBody>
          <a:bodyPr/>
          <a:lstStyle/>
          <a:p>
            <a:r>
              <a:rPr lang="en-US" altLang="zh-CN" dirty="0"/>
              <a:t>Bayesian Methods</a:t>
            </a:r>
            <a:endParaRPr lang="en-US" altLang="zh-CN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zh-CN" sz="2600" dirty="0"/>
              <a:t>Learning and classification methods based on probability theory.</a:t>
            </a:r>
            <a:endParaRPr lang="en-US" altLang="zh-CN" sz="2600" dirty="0"/>
          </a:p>
          <a:p>
            <a:pPr algn="just">
              <a:lnSpc>
                <a:spcPct val="90000"/>
              </a:lnSpc>
            </a:pPr>
            <a:r>
              <a:rPr lang="en-US" altLang="zh-CN" sz="2600" dirty="0"/>
              <a:t>Bayes theorem plays a critical role in probabilistic learning and classification.</a:t>
            </a:r>
            <a:endParaRPr lang="en-US" altLang="zh-CN" sz="2600" dirty="0"/>
          </a:p>
          <a:p>
            <a:pPr algn="just">
              <a:lnSpc>
                <a:spcPct val="90000"/>
              </a:lnSpc>
            </a:pPr>
            <a:r>
              <a:rPr lang="en-US" altLang="zh-CN" sz="2600" dirty="0"/>
              <a:t>Uses </a:t>
            </a:r>
            <a:r>
              <a:rPr lang="en-US" altLang="zh-CN" sz="2600" i="1" dirty="0"/>
              <a:t>prior</a:t>
            </a:r>
            <a:r>
              <a:rPr lang="en-US" altLang="zh-CN" sz="2600" dirty="0"/>
              <a:t> probability of each category given no information about an item.</a:t>
            </a:r>
            <a:endParaRPr lang="en-US" altLang="zh-CN" sz="2600" dirty="0"/>
          </a:p>
          <a:p>
            <a:pPr algn="just">
              <a:lnSpc>
                <a:spcPct val="90000"/>
              </a:lnSpc>
            </a:pPr>
            <a:r>
              <a:rPr lang="en-US" altLang="zh-CN" sz="2600" dirty="0"/>
              <a:t>Categorization produces a </a:t>
            </a:r>
            <a:r>
              <a:rPr lang="en-US" altLang="zh-CN" sz="2600" i="1" dirty="0"/>
              <a:t>posterior</a:t>
            </a:r>
            <a:r>
              <a:rPr lang="en-US" altLang="zh-CN" sz="2600" dirty="0"/>
              <a:t> probability distribution over the possible categories given a description of an item.</a:t>
            </a:r>
            <a:endParaRPr lang="en-US" altLang="zh-CN" sz="2600" dirty="0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Bayes Classifiers</a:t>
            </a:r>
            <a:endParaRPr lang="en-US" altLang="en-US"/>
          </a:p>
        </p:txBody>
      </p:sp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606425" y="1525588"/>
            <a:ext cx="7848600" cy="222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en-US" sz="2000" b="1" dirty="0"/>
              <a:t>Assumption:</a:t>
            </a:r>
            <a:r>
              <a:rPr lang="en-US" altLang="en-US" sz="2000" dirty="0"/>
              <a:t> training set consists of instances of different classes described </a:t>
            </a:r>
            <a:r>
              <a:rPr lang="en-US" altLang="zh-CN" sz="2000" i="1" dirty="0" err="1"/>
              <a:t>cj</a:t>
            </a:r>
            <a:r>
              <a:rPr lang="en-US" altLang="zh-CN" sz="2000" dirty="0"/>
              <a:t> </a:t>
            </a:r>
            <a:r>
              <a:rPr lang="en-US" altLang="en-US" sz="2000" dirty="0"/>
              <a:t>as conjunctions of attributes values</a:t>
            </a:r>
            <a:endParaRPr lang="en-US" altLang="en-US" sz="2000" dirty="0"/>
          </a:p>
          <a:p>
            <a:pPr algn="just">
              <a:spcBef>
                <a:spcPct val="50000"/>
              </a:spcBef>
            </a:pPr>
            <a:r>
              <a:rPr lang="en-US" altLang="en-US" sz="2000" b="1" dirty="0"/>
              <a:t>Task:</a:t>
            </a:r>
            <a:r>
              <a:rPr lang="en-US" altLang="en-US" sz="2000" dirty="0"/>
              <a:t> </a:t>
            </a:r>
            <a:r>
              <a:rPr lang="en-US" altLang="zh-CN" sz="2000" dirty="0"/>
              <a:t>Classify a new instance </a:t>
            </a:r>
            <a:r>
              <a:rPr lang="en-US" altLang="zh-CN" sz="2000" i="1" dirty="0"/>
              <a:t>d </a:t>
            </a:r>
            <a:r>
              <a:rPr lang="en-US" altLang="zh-CN" sz="2000" dirty="0"/>
              <a:t>based on a tuple of attribute values   into one of the classes </a:t>
            </a:r>
            <a:r>
              <a:rPr lang="en-US" altLang="zh-CN" i="1" dirty="0" err="1"/>
              <a:t>cj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 </a:t>
            </a:r>
            <a:r>
              <a:rPr lang="en-US" altLang="zh-CN" i="1" dirty="0">
                <a:sym typeface="Symbol" panose="05050102010706020507" pitchFamily="18" charset="2"/>
              </a:rPr>
              <a:t>C</a:t>
            </a:r>
            <a:endParaRPr lang="en-US" altLang="zh-CN" sz="2000" dirty="0"/>
          </a:p>
          <a:p>
            <a:pPr algn="just">
              <a:spcBef>
                <a:spcPct val="50000"/>
              </a:spcBef>
            </a:pPr>
            <a:r>
              <a:rPr lang="en-US" altLang="en-US" sz="2000" b="1" dirty="0"/>
              <a:t>Key idea:</a:t>
            </a:r>
            <a:r>
              <a:rPr lang="en-US" altLang="en-US" sz="2000" dirty="0"/>
              <a:t> assign the most probable class             using Bayes Theorem.</a:t>
            </a:r>
            <a:endParaRPr lang="en-US" altLang="en-US" sz="2000" dirty="0"/>
          </a:p>
        </p:txBody>
      </p:sp>
      <p:sp>
        <p:nvSpPr>
          <p:cNvPr id="44040" name="Rectangle 8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4039" name="Object 7"/>
          <p:cNvGraphicFramePr>
            <a:graphicFrameLocks noChangeAspect="1"/>
          </p:cNvGraphicFramePr>
          <p:nvPr/>
        </p:nvGraphicFramePr>
        <p:xfrm>
          <a:off x="6075288" y="3209131"/>
          <a:ext cx="609600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4" name="Equation" r:id="rId1" imgW="304800" imgH="215900" progId="Equation.3">
                  <p:embed/>
                </p:oleObj>
              </mc:Choice>
              <mc:Fallback>
                <p:oleObj name="Equation" r:id="rId1" imgW="304800" imgH="2159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5288" y="3209131"/>
                        <a:ext cx="609600" cy="439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1" name="Object 9"/>
          <p:cNvGraphicFramePr>
            <a:graphicFrameLocks noChangeAspect="1"/>
          </p:cNvGraphicFramePr>
          <p:nvPr/>
        </p:nvGraphicFramePr>
        <p:xfrm>
          <a:off x="2032000" y="4257675"/>
          <a:ext cx="375920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5" name="Equation" r:id="rId3" imgW="2070100" imgH="342900" progId="Equation.3">
                  <p:embed/>
                </p:oleObj>
              </mc:Choice>
              <mc:Fallback>
                <p:oleObj name="Equation" r:id="rId3" imgW="2070100" imgH="3429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2000" y="4257675"/>
                        <a:ext cx="3759200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2" name="Object 10"/>
          <p:cNvGraphicFramePr>
            <a:graphicFrameLocks noChangeAspect="1"/>
          </p:cNvGraphicFramePr>
          <p:nvPr/>
        </p:nvGraphicFramePr>
        <p:xfrm>
          <a:off x="2593975" y="4887913"/>
          <a:ext cx="3873500" cy="827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" name="Equation" r:id="rId5" imgW="2133600" imgH="457200" progId="Equation.3">
                  <p:embed/>
                </p:oleObj>
              </mc:Choice>
              <mc:Fallback>
                <p:oleObj name="Equation" r:id="rId5" imgW="2133600" imgH="457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3975" y="4887913"/>
                        <a:ext cx="3873500" cy="827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3" name="Object 11"/>
          <p:cNvGraphicFramePr>
            <a:graphicFrameLocks noChangeAspect="1"/>
          </p:cNvGraphicFramePr>
          <p:nvPr/>
        </p:nvGraphicFramePr>
        <p:xfrm>
          <a:off x="2574925" y="5822950"/>
          <a:ext cx="3825875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" name="Equation" r:id="rId7" imgW="2108200" imgH="342900" progId="Equation.3">
                  <p:embed/>
                </p:oleObj>
              </mc:Choice>
              <mc:Fallback>
                <p:oleObj name="Equation" r:id="rId7" imgW="2108200" imgH="3429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4925" y="5822950"/>
                        <a:ext cx="3825875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402638" cy="533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Naïve Bayes Classifier </a:t>
            </a:r>
            <a:endParaRPr lang="en-US" altLang="en-US"/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295400"/>
            <a:ext cx="8382000" cy="5338298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sz="2400" dirty="0"/>
              <a:t>A simplified assumption: attributes are conditionally independent (i.e., no dependence relation between attributes):</a:t>
            </a:r>
            <a:endParaRPr lang="en-US" altLang="en-US" sz="2400" dirty="0"/>
          </a:p>
          <a:p>
            <a:pPr algn="just" eaLnBrk="1" hangingPunct="1">
              <a:lnSpc>
                <a:spcPct val="90000"/>
              </a:lnSpc>
            </a:pPr>
            <a:endParaRPr lang="en-US" altLang="en-US" sz="2400" dirty="0"/>
          </a:p>
          <a:p>
            <a:pPr algn="just" eaLnBrk="1" hangingPunct="1">
              <a:lnSpc>
                <a:spcPct val="90000"/>
              </a:lnSpc>
            </a:pPr>
            <a:endParaRPr lang="en-US" altLang="en-US" sz="2400" dirty="0"/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dirty="0"/>
              <a:t>This greatly reduces the computation cost: Only counts the class distribution</a:t>
            </a:r>
            <a:endParaRPr lang="en-US" altLang="en-US" sz="2400" dirty="0"/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dirty="0"/>
              <a:t>If A</a:t>
            </a:r>
            <a:r>
              <a:rPr lang="en-US" altLang="en-US" sz="2400" baseline="-25000" dirty="0"/>
              <a:t>k</a:t>
            </a:r>
            <a:r>
              <a:rPr lang="en-US" altLang="en-US" sz="2400" dirty="0"/>
              <a:t> is categorical, P(</a:t>
            </a:r>
            <a:r>
              <a:rPr lang="en-US" altLang="en-US" sz="2400" dirty="0" err="1"/>
              <a:t>x</a:t>
            </a:r>
            <a:r>
              <a:rPr lang="en-US" altLang="en-US" sz="2400" baseline="-25000" dirty="0" err="1"/>
              <a:t>k</a:t>
            </a:r>
            <a:r>
              <a:rPr lang="en-US" altLang="en-US" sz="2400" dirty="0" err="1"/>
              <a:t>|C</a:t>
            </a:r>
            <a:r>
              <a:rPr lang="en-US" altLang="en-US" sz="2400" baseline="-25000" dirty="0" err="1"/>
              <a:t>i</a:t>
            </a:r>
            <a:r>
              <a:rPr lang="en-US" altLang="en-US" sz="2400" dirty="0"/>
              <a:t>) is the # of tuples in C</a:t>
            </a:r>
            <a:r>
              <a:rPr lang="en-US" altLang="en-US" sz="2400" baseline="-25000" dirty="0"/>
              <a:t>i</a:t>
            </a:r>
            <a:r>
              <a:rPr lang="en-US" altLang="en-US" sz="2400" dirty="0"/>
              <a:t> having value </a:t>
            </a:r>
            <a:r>
              <a:rPr lang="en-US" altLang="en-US" sz="2400" dirty="0" err="1"/>
              <a:t>x</a:t>
            </a:r>
            <a:r>
              <a:rPr lang="en-US" altLang="en-US" sz="2400" baseline="-25000" dirty="0" err="1"/>
              <a:t>k</a:t>
            </a:r>
            <a:r>
              <a:rPr lang="en-US" altLang="en-US" sz="2400" dirty="0"/>
              <a:t> for A</a:t>
            </a:r>
            <a:r>
              <a:rPr lang="en-US" altLang="en-US" sz="2400" baseline="-25000" dirty="0"/>
              <a:t>k</a:t>
            </a:r>
            <a:r>
              <a:rPr lang="en-US" altLang="en-US" sz="2400" dirty="0"/>
              <a:t> divided by |C</a:t>
            </a:r>
            <a:r>
              <a:rPr lang="en-US" altLang="en-US" sz="2400" baseline="-25000" dirty="0"/>
              <a:t>i, D</a:t>
            </a:r>
            <a:r>
              <a:rPr lang="en-US" altLang="en-US" sz="2400" dirty="0"/>
              <a:t>| (# of tuples of C</a:t>
            </a:r>
            <a:r>
              <a:rPr lang="en-US" altLang="en-US" sz="2400" baseline="-25000" dirty="0"/>
              <a:t>i</a:t>
            </a:r>
            <a:r>
              <a:rPr lang="en-US" altLang="en-US" sz="2400" dirty="0"/>
              <a:t> in D)</a:t>
            </a:r>
            <a:endParaRPr lang="en-US" altLang="en-US" sz="2400" dirty="0"/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dirty="0"/>
              <a:t>If A</a:t>
            </a:r>
            <a:r>
              <a:rPr lang="en-US" altLang="en-US" sz="2400" baseline="-25000" dirty="0"/>
              <a:t>k</a:t>
            </a:r>
            <a:r>
              <a:rPr lang="en-US" altLang="en-US" sz="2400" dirty="0"/>
              <a:t> is </a:t>
            </a:r>
            <a:r>
              <a:rPr lang="en-US" altLang="en-US" sz="2400" dirty="0" err="1"/>
              <a:t>continous</a:t>
            </a:r>
            <a:r>
              <a:rPr lang="en-US" altLang="en-US" sz="2400" dirty="0"/>
              <a:t>-valued, P(</a:t>
            </a:r>
            <a:r>
              <a:rPr lang="en-US" altLang="en-US" sz="2400" dirty="0" err="1"/>
              <a:t>x</a:t>
            </a:r>
            <a:r>
              <a:rPr lang="en-US" altLang="en-US" sz="2400" baseline="-25000" dirty="0" err="1"/>
              <a:t>k</a:t>
            </a:r>
            <a:r>
              <a:rPr lang="en-US" altLang="en-US" sz="2400" dirty="0" err="1"/>
              <a:t>|C</a:t>
            </a:r>
            <a:r>
              <a:rPr lang="en-US" altLang="en-US" sz="2400" baseline="-25000" dirty="0" err="1"/>
              <a:t>i</a:t>
            </a:r>
            <a:r>
              <a:rPr lang="en-US" altLang="en-US" sz="2400" dirty="0"/>
              <a:t>) is usually computed based on Gaussian distribution with a mean </a:t>
            </a:r>
            <a:r>
              <a:rPr lang="el-GR" altLang="en-US" sz="2400" dirty="0"/>
              <a:t>μ</a:t>
            </a:r>
            <a:r>
              <a:rPr lang="en-US" altLang="en-US" sz="2400" dirty="0"/>
              <a:t> and standard deviation </a:t>
            </a:r>
            <a:r>
              <a:rPr lang="el-GR" altLang="en-US" sz="2400" dirty="0"/>
              <a:t>σ</a:t>
            </a:r>
            <a:endParaRPr lang="el-GR" altLang="en-US" sz="2400" dirty="0"/>
          </a:p>
          <a:p>
            <a:pPr algn="just" eaLnBrk="1" hangingPunct="1">
              <a:lnSpc>
                <a:spcPct val="90000"/>
              </a:lnSpc>
            </a:pPr>
            <a:endParaRPr lang="en-US" altLang="en-US" sz="2400" dirty="0"/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and P(</a:t>
            </a:r>
            <a:r>
              <a:rPr lang="en-US" altLang="en-US" sz="2400" dirty="0" err="1"/>
              <a:t>x</a:t>
            </a:r>
            <a:r>
              <a:rPr lang="en-US" altLang="en-US" sz="2400" baseline="-25000" dirty="0" err="1"/>
              <a:t>k</a:t>
            </a:r>
            <a:r>
              <a:rPr lang="en-US" altLang="en-US" sz="2400" dirty="0" err="1"/>
              <a:t>|C</a:t>
            </a:r>
            <a:r>
              <a:rPr lang="en-US" altLang="en-US" sz="2400" baseline="-25000" dirty="0" err="1"/>
              <a:t>i</a:t>
            </a:r>
            <a:r>
              <a:rPr lang="en-US" altLang="en-US" sz="2400" dirty="0"/>
              <a:t>) is </a:t>
            </a:r>
            <a:endParaRPr lang="en-US" altLang="en-US" sz="2400" dirty="0"/>
          </a:p>
          <a:p>
            <a:pPr algn="just" eaLnBrk="1" hangingPunct="1">
              <a:lnSpc>
                <a:spcPct val="90000"/>
              </a:lnSpc>
            </a:pPr>
            <a:endParaRPr lang="en-US" altLang="en-US" sz="2400" dirty="0"/>
          </a:p>
        </p:txBody>
      </p:sp>
      <p:graphicFrame>
        <p:nvGraphicFramePr>
          <p:cNvPr id="37893" name="Object 10"/>
          <p:cNvGraphicFramePr>
            <a:graphicFrameLocks noGrp="1"/>
          </p:cNvGraphicFramePr>
          <p:nvPr>
            <p:ph sz="quarter" idx="2"/>
          </p:nvPr>
        </p:nvGraphicFramePr>
        <p:xfrm>
          <a:off x="2267744" y="1888661"/>
          <a:ext cx="6172200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" name="Equation" r:id="rId1" imgW="4089400" imgH="508000" progId="Equation.3">
                  <p:embed/>
                </p:oleObj>
              </mc:Choice>
              <mc:Fallback>
                <p:oleObj name="Equation" r:id="rId1" imgW="4089400" imgH="508000" progId="Equation.3">
                  <p:embed/>
                  <p:pic>
                    <p:nvPicPr>
                      <p:cNvPr id="0" name="Object 10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1888661"/>
                        <a:ext cx="6172200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4" name="Object 12"/>
          <p:cNvGraphicFramePr>
            <a:graphicFrameLocks noGrp="1"/>
          </p:cNvGraphicFramePr>
          <p:nvPr>
            <p:ph sz="quarter" idx="3"/>
          </p:nvPr>
        </p:nvGraphicFramePr>
        <p:xfrm>
          <a:off x="4191000" y="5137041"/>
          <a:ext cx="3276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" name="Equation" r:id="rId3" imgW="1663700" imgH="482600" progId="Equation.3">
                  <p:embed/>
                </p:oleObj>
              </mc:Choice>
              <mc:Fallback>
                <p:oleObj name="Equation" r:id="rId3" imgW="1663700" imgH="482600" progId="Equation.3">
                  <p:embed/>
                  <p:pic>
                    <p:nvPicPr>
                      <p:cNvPr id="0" name="Object 1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5137041"/>
                        <a:ext cx="32766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5" name="Object 14"/>
          <p:cNvGraphicFramePr/>
          <p:nvPr/>
        </p:nvGraphicFramePr>
        <p:xfrm>
          <a:off x="4191000" y="6100298"/>
          <a:ext cx="2819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6" name="Equation" r:id="rId5" imgW="1625600" imgH="241300" progId="Equation.3">
                  <p:embed/>
                </p:oleObj>
              </mc:Choice>
              <mc:Fallback>
                <p:oleObj name="Equation" r:id="rId5" imgW="1625600" imgH="241300" progId="Equation.3">
                  <p:embed/>
                  <p:pic>
                    <p:nvPicPr>
                      <p:cNvPr id="0" name="Object 14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6100298"/>
                        <a:ext cx="28194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Equit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A3EB3CD0360E4AA15AF2CB7AD03910" ma:contentTypeVersion="4" ma:contentTypeDescription="Create a new document." ma:contentTypeScope="" ma:versionID="10e2983c5e8e5ee8464cc6c95989d0f5">
  <xsd:schema xmlns:xsd="http://www.w3.org/2001/XMLSchema" xmlns:xs="http://www.w3.org/2001/XMLSchema" xmlns:p="http://schemas.microsoft.com/office/2006/metadata/properties" xmlns:ns2="7c2318b8-3f44-4fc6-8641-c64fef1dffaa" targetNamespace="http://schemas.microsoft.com/office/2006/metadata/properties" ma:root="true" ma:fieldsID="3b648083e594209967f7d7813c05d990" ns2:_="">
    <xsd:import namespace="7c2318b8-3f44-4fc6-8641-c64fef1dffa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c2318b8-3f44-4fc6-8641-c64fef1dffa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9DF763B-DC7B-480A-8096-A23472EEF5CE}"/>
</file>

<file path=customXml/itemProps2.xml><?xml version="1.0" encoding="utf-8"?>
<ds:datastoreItem xmlns:ds="http://schemas.openxmlformats.org/officeDocument/2006/customXml" ds:itemID="{95A5D4C8-F1E4-40BE-B2F8-934D06EB8B40}"/>
</file>

<file path=customXml/itemProps3.xml><?xml version="1.0" encoding="utf-8"?>
<ds:datastoreItem xmlns:ds="http://schemas.openxmlformats.org/officeDocument/2006/customXml" ds:itemID="{E7D861DC-824A-4F89-8441-EA345352F308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7201</Words>
  <Application>WPS Presentation</Application>
  <PresentationFormat>On-screen Show (4:3)</PresentationFormat>
  <Paragraphs>176</Paragraphs>
  <Slides>19</Slides>
  <Notes>18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30</vt:i4>
      </vt:variant>
      <vt:variant>
        <vt:lpstr>幻灯片标题</vt:lpstr>
      </vt:variant>
      <vt:variant>
        <vt:i4>19</vt:i4>
      </vt:variant>
    </vt:vector>
  </HeadingPairs>
  <TitlesOfParts>
    <vt:vector size="66" baseType="lpstr">
      <vt:lpstr>Arial</vt:lpstr>
      <vt:lpstr>SimSun</vt:lpstr>
      <vt:lpstr>Wingdings</vt:lpstr>
      <vt:lpstr>Palatino Linotype</vt:lpstr>
      <vt:lpstr>Wingdings 2</vt:lpstr>
      <vt:lpstr>Times New Roman</vt:lpstr>
      <vt:lpstr>Tahoma</vt:lpstr>
      <vt:lpstr>Symbol</vt:lpstr>
      <vt:lpstr>Calibri</vt:lpstr>
      <vt:lpstr>Lucida Bright</vt:lpstr>
      <vt:lpstr>Lucida Calligraphy</vt:lpstr>
      <vt:lpstr>Perpetua</vt:lpstr>
      <vt:lpstr>Microsoft YaHei</vt:lpstr>
      <vt:lpstr>Arial Unicode MS</vt:lpstr>
      <vt:lpstr>Franklin Gothic Book</vt:lpstr>
      <vt:lpstr>Cambria</vt:lpstr>
      <vt:lpstr>Equity</vt:lpstr>
      <vt:lpstr>Equation.3</vt:lpstr>
      <vt:lpstr>Equation.3</vt:lpstr>
      <vt:lpstr>Equation.3</vt:lpstr>
      <vt:lpstr>Equation.3</vt:lpstr>
      <vt:lpstr>Equation.3</vt:lpstr>
      <vt:lpstr>Excel.Sheet.8</vt:lpstr>
      <vt:lpstr>Excel.Sheet.8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PowerPoint 演示文稿</vt:lpstr>
      <vt:lpstr>Bayesian Classifier</vt:lpstr>
      <vt:lpstr>Bayes’ Theorem: Basics</vt:lpstr>
      <vt:lpstr>Prediction Based on Bayes’ Theorem</vt:lpstr>
      <vt:lpstr>Classification Is to Derive the Maximum Posteriori</vt:lpstr>
      <vt:lpstr>PowerPoint 演示文稿</vt:lpstr>
      <vt:lpstr>Bayesian Methods</vt:lpstr>
      <vt:lpstr>Bayes Classifiers</vt:lpstr>
      <vt:lpstr>Naïve Bayes Classifier </vt:lpstr>
      <vt:lpstr>Parameters estimation</vt:lpstr>
      <vt:lpstr>Naïve Bayes Classifier: Training Dataset</vt:lpstr>
      <vt:lpstr>Naïve Bayes Classifier: An Example</vt:lpstr>
      <vt:lpstr>What is discriminant Function</vt:lpstr>
      <vt:lpstr>K=2 Classes</vt:lpstr>
      <vt:lpstr>Discriminant Functions</vt:lpstr>
      <vt:lpstr>Properties </vt:lpstr>
      <vt:lpstr>Maximum A Posterior</vt:lpstr>
      <vt:lpstr>Desirable Properties of Bayes Classifier</vt:lpstr>
      <vt:lpstr>Naïve Bayes Classifier: Comments</vt:lpstr>
    </vt:vector>
  </TitlesOfParts>
  <Company>BOGAZICI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</dc:title>
  <dc:creator>ethem</dc:creator>
  <cp:lastModifiedBy>Dr Ashraf</cp:lastModifiedBy>
  <cp:revision>376</cp:revision>
  <dcterms:created xsi:type="dcterms:W3CDTF">2005-01-24T14:46:00Z</dcterms:created>
  <dcterms:modified xsi:type="dcterms:W3CDTF">2024-11-05T02:58:27Z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B175ADA9429C4FF5BFF4453B271E82A4_12</vt:lpwstr>
  </property>
  <property fmtid="{D5CDD505-2E9C-101B-9397-08002B2CF9AE}" pid="3" name="KSOProductBuildVer">
    <vt:lpwstr>1033-12.2.0.18607</vt:lpwstr>
  </property>
  <property fmtid="{D5CDD505-2E9C-101B-9397-08002B2CF9AE}" pid="4" name="ContentTypeId">
    <vt:lpwstr>0x0101007FA3EB3CD0360E4AA15AF2CB7AD03910</vt:lpwstr>
  </property>
</Properties>
</file>