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336" r:id="rId3"/>
    <p:sldId id="337" r:id="rId4"/>
    <p:sldId id="386" r:id="rId5"/>
    <p:sldId id="339" r:id="rId6"/>
    <p:sldId id="341" r:id="rId7"/>
    <p:sldId id="342" r:id="rId8"/>
    <p:sldId id="387" r:id="rId9"/>
    <p:sldId id="343" r:id="rId10"/>
    <p:sldId id="388" r:id="rId11"/>
    <p:sldId id="389" r:id="rId12"/>
    <p:sldId id="390" r:id="rId13"/>
    <p:sldId id="391" r:id="rId14"/>
    <p:sldId id="413" r:id="rId15"/>
    <p:sldId id="414" r:id="rId16"/>
    <p:sldId id="380" r:id="rId17"/>
    <p:sldId id="381" r:id="rId18"/>
    <p:sldId id="382" r:id="rId19"/>
    <p:sldId id="383" r:id="rId20"/>
    <p:sldId id="334" r:id="rId21"/>
    <p:sldId id="333" r:id="rId2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100" d="100"/>
          <a:sy n="100" d="100"/>
        </p:scale>
        <p:origin x="-11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24.04.2013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24.04.2013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hyperlink" Target="http://www.telerik.com/" TargetMode="Externa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1"/>
            <a:ext cx="1676400" cy="182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743200" y="1727200"/>
            <a:ext cx="5943600" cy="1524000"/>
          </a:xfrm>
        </p:spPr>
        <p:txBody>
          <a:bodyPr/>
          <a:lstStyle/>
          <a:p>
            <a:r>
              <a:rPr lang="en-US" dirty="0" smtClean="0"/>
              <a:t>Welcome to Telerik </a:t>
            </a:r>
            <a:r>
              <a:rPr lang="en-US" dirty="0" smtClean="0"/>
              <a:t>Software Academy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742234" y="3342480"/>
            <a:ext cx="5868365" cy="569120"/>
          </a:xfrm>
        </p:spPr>
        <p:txBody>
          <a:bodyPr/>
          <a:lstStyle/>
          <a:p>
            <a:r>
              <a:rPr lang="en-US" dirty="0" smtClean="0"/>
              <a:t>Spring Group – April </a:t>
            </a:r>
            <a:r>
              <a:rPr lang="en-US" dirty="0"/>
              <a:t>2013</a:t>
            </a:r>
            <a:endParaRPr lang="en-US" dirty="0"/>
          </a:p>
        </p:txBody>
      </p:sp>
      <p:pic>
        <p:nvPicPr>
          <p:cNvPr id="1026" name="Picture 2" descr="http://academy.telerik.com/images/default-album/telerik-academyE49D1716EBCD.jpg?sfvrsn=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/>
          <a:stretch/>
        </p:blipFill>
        <p:spPr bwMode="auto">
          <a:xfrm>
            <a:off x="4123944" y="4648200"/>
            <a:ext cx="4486656" cy="1733550"/>
          </a:xfrm>
          <a:prstGeom prst="rect">
            <a:avLst/>
          </a:prstGeom>
          <a:noFill/>
          <a:ln w="12700">
            <a:solidFill>
              <a:schemeClr val="tx2">
                <a:lumMod val="50000"/>
                <a:alpha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bcdn-sphotos-c-a.akamaihd.net/hphotos-ak-ash4/406791_616261925066762_1387224509_n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" r="426" b="1515"/>
          <a:stretch/>
        </p:blipFill>
        <p:spPr bwMode="auto">
          <a:xfrm>
            <a:off x="5486400" y="419889"/>
            <a:ext cx="3124200" cy="102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 smtClean="0"/>
              <a:t>The “Software </a:t>
            </a:r>
            <a:r>
              <a:rPr lang="en-US" dirty="0"/>
              <a:t>Academy” Program @ Telerik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Become a skillful software engineer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</a:t>
            </a:r>
          </a:p>
          <a:p>
            <a:pPr lvl="1"/>
            <a:r>
              <a:rPr lang="en-US" dirty="0" smtClean="0"/>
              <a:t>It takes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months </a:t>
            </a:r>
            <a:r>
              <a:rPr lang="en-US" dirty="0" smtClean="0"/>
              <a:t>(half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full time job)</a:t>
            </a:r>
          </a:p>
          <a:p>
            <a:pPr lvl="2"/>
            <a:r>
              <a:rPr lang="en-US" dirty="0" smtClean="0"/>
              <a:t>Learning, homework, projects, team work</a:t>
            </a:r>
          </a:p>
          <a:p>
            <a:pPr lvl="1"/>
            <a:r>
              <a:rPr lang="en-US" dirty="0" smtClean="0"/>
              <a:t>Web development track (HTML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JavaScript, …)</a:t>
            </a:r>
          </a:p>
          <a:p>
            <a:pPr lvl="1"/>
            <a:r>
              <a:rPr lang="en-US" dirty="0" smtClean="0"/>
              <a:t>Programming track (C#, OOP, DB, …)</a:t>
            </a:r>
          </a:p>
          <a:p>
            <a:pPr lvl="1"/>
            <a:r>
              <a:rPr lang="en-US" dirty="0" smtClean="0"/>
              <a:t>Professional tracks</a:t>
            </a:r>
          </a:p>
          <a:p>
            <a:pPr lvl="2"/>
            <a:r>
              <a:rPr lang="en-US" dirty="0" smtClean="0"/>
              <a:t>ASP.NET Web Developer</a:t>
            </a:r>
            <a:r>
              <a:rPr lang="en-US" dirty="0"/>
              <a:t>, XAML </a:t>
            </a:r>
            <a:r>
              <a:rPr lang="en-US" dirty="0" smtClean="0"/>
              <a:t>Developer, </a:t>
            </a:r>
            <a:r>
              <a:rPr lang="en-US" dirty="0"/>
              <a:t>QA</a:t>
            </a:r>
            <a:r>
              <a:rPr lang="en-US" dirty="0" smtClean="0"/>
              <a:t>, Support Engineer, Web Front-End, Mobile Dev, Windows 8 Dev, Cloud Dev, System Admin,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 smtClean="0"/>
              <a:t>Software Academy: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First </a:t>
            </a:r>
            <a:r>
              <a:rPr lang="en-US" dirty="0" smtClean="0"/>
              <a:t>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71700"/>
            <a:ext cx="8686800" cy="609600"/>
          </a:xfrm>
        </p:spPr>
        <p:txBody>
          <a:bodyPr/>
          <a:lstStyle/>
          <a:p>
            <a:r>
              <a:rPr lang="en-US" dirty="0" smtClean="0"/>
              <a:t>C# programming and Web technologies basics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2177" t="-8659" r="-2177" b="-8659"/>
          <a:stretch/>
        </p:blipFill>
        <p:spPr>
          <a:xfrm>
            <a:off x="1600200" y="1928750"/>
            <a:ext cx="5943600" cy="1756064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38" name="Rectangle 37"/>
          <p:cNvSpPr/>
          <p:nvPr/>
        </p:nvSpPr>
        <p:spPr>
          <a:xfrm>
            <a:off x="228600" y="3781300"/>
            <a:ext cx="8686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Spring group (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Apr 2013 – Jan 2014) – 600 students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time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weekly, 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3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hours in class + 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homework</a:t>
            </a:r>
            <a:endParaRPr lang="en-US" sz="28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Autumn group (Sep 2013 – Jan 2014)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–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1000 studs.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-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times weekly,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hours in class + 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homework</a:t>
            </a:r>
          </a:p>
          <a:p>
            <a:pPr marL="173038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team work projects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529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/>
              <a:t>Software Academy:</a:t>
            </a:r>
            <a:br>
              <a:rPr lang="en-US" dirty="0"/>
            </a:br>
            <a:r>
              <a:rPr lang="en-US" dirty="0" smtClean="0"/>
              <a:t>Second </a:t>
            </a:r>
            <a:r>
              <a:rPr lang="en-US" dirty="0"/>
              <a:t>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295400"/>
          </a:xfrm>
        </p:spPr>
        <p:txBody>
          <a:bodyPr/>
          <a:lstStyle/>
          <a:p>
            <a:r>
              <a:rPr lang="en-US" dirty="0" smtClean="0"/>
              <a:t>Advanced C# programming and JavaScript</a:t>
            </a:r>
          </a:p>
          <a:p>
            <a:pPr lvl="1"/>
            <a:r>
              <a:rPr lang="en-US" dirty="0" smtClean="0"/>
              <a:t>Elective courses</a:t>
            </a:r>
            <a:r>
              <a:rPr lang="bg-BG" dirty="0" smtClean="0"/>
              <a:t>:</a:t>
            </a:r>
            <a:r>
              <a:rPr lang="en-US" dirty="0" smtClean="0"/>
              <a:t> front-end + admin + soft skills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4572000"/>
            <a:ext cx="86868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Jan 2014 – May 2014 (900 students)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bg-BG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times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weekly, </a:t>
            </a:r>
            <a:r>
              <a:rPr lang="bg-BG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hours in class + 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homework</a:t>
            </a:r>
            <a:endParaRPr lang="bg-BG" sz="28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team work projects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910" t="-5009" r="-910" b="-5172"/>
          <a:stretch/>
        </p:blipFill>
        <p:spPr>
          <a:xfrm>
            <a:off x="533400" y="2756808"/>
            <a:ext cx="8077200" cy="1586592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277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/>
              <a:t>Software Academy: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Third 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28600" y="1219199"/>
            <a:ext cx="8686800" cy="18291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DS &amp; Algorithms and JS Libraries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Elective courses: SEO, UI Design, System Admin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QA Academy start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4934551"/>
            <a:ext cx="86868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May 2014 – June 2014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(600 students)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bg-BG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times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weekly, </a:t>
            </a:r>
            <a:r>
              <a:rPr lang="bg-BG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hours in class + 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homework</a:t>
            </a:r>
            <a:endParaRPr lang="bg-BG" sz="28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team work projects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943" t="-8242" r="-1457" b="-8761"/>
          <a:stretch/>
        </p:blipFill>
        <p:spPr>
          <a:xfrm>
            <a:off x="574964" y="3176707"/>
            <a:ext cx="8035636" cy="1600438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188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/>
              <a:t>Software Academy:</a:t>
            </a:r>
            <a:br>
              <a:rPr lang="en-US" dirty="0"/>
            </a:br>
            <a:r>
              <a:rPr lang="en-US" dirty="0" smtClean="0"/>
              <a:t>Fourth 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28600" y="1219199"/>
            <a:ext cx="8686800" cy="18291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Databases and SQL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Web services &amp; cloud development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Telerik products and tools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472440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July 2014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(300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students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Full time (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times 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weekly, 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8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hours in 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class)</a:t>
            </a:r>
            <a:endParaRPr lang="bg-BG" sz="28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team work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971" t="-11285" r="-1339" b="-11970"/>
          <a:stretch/>
        </p:blipFill>
        <p:spPr>
          <a:xfrm>
            <a:off x="628650" y="3190875"/>
            <a:ext cx="7915275" cy="1352549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154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/>
              <a:t>Software Academy:</a:t>
            </a:r>
            <a:br>
              <a:rPr lang="en-US" dirty="0"/>
            </a:br>
            <a:r>
              <a:rPr lang="en-US" dirty="0" smtClean="0"/>
              <a:t>Fifth 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28600" y="1219199"/>
            <a:ext cx="8686800" cy="609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Professional tracks</a:t>
            </a:r>
            <a:endParaRPr lang="en-US" sz="3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480060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August 2014 – September 2014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(300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students)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Full time (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times weekly, 8 hours in class)</a:t>
            </a:r>
            <a:endParaRPr lang="bg-BG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team work projects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158" t="-3561" r="-1295" b="-3234"/>
          <a:stretch/>
        </p:blipFill>
        <p:spPr>
          <a:xfrm>
            <a:off x="1047751" y="2019300"/>
            <a:ext cx="7058024" cy="2571749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739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Requirements for All Trainees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The Training Program Requires 100% Commitment!</a:t>
            </a:r>
            <a:endParaRPr lang="en-US" dirty="0"/>
          </a:p>
        </p:txBody>
      </p:sp>
      <p:pic>
        <p:nvPicPr>
          <p:cNvPr id="14338" name="Picture 2" descr="http://farm8.staticflickr.com/7215/7029842713_ebed42b2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105151"/>
            <a:ext cx="4229100" cy="31718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5372099"/>
            <a:ext cx="800100" cy="8001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8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All Trainees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Basic computer skills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We don’t teach computer literacy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English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Ability to read </a:t>
            </a:r>
            <a:r>
              <a:rPr lang="en-US" dirty="0" smtClean="0"/>
              <a:t>technical documentation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/>
              <a:t>English is enough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Very serious attitude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Long-term commitment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8 hours / day (average)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24" y="12374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fbcdn-sphotos-e-a.akamaihd.net/hphotos-ak-prn1/17793_630122787014009_1241211116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3886200"/>
            <a:ext cx="3251200" cy="24384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Commitment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factors for  succeeding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Academy</a:t>
            </a:r>
            <a:r>
              <a:rPr lang="en-US" dirty="0" smtClean="0"/>
              <a:t> Training Program</a:t>
            </a:r>
          </a:p>
          <a:p>
            <a:pPr lvl="1"/>
            <a:r>
              <a:rPr lang="en-US" dirty="0" smtClean="0"/>
              <a:t>Solid motivation &amp; attitude</a:t>
            </a:r>
          </a:p>
          <a:p>
            <a:pPr lvl="2"/>
            <a:r>
              <a:rPr lang="en-US" dirty="0" smtClean="0"/>
              <a:t>Willingness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hard work</a:t>
            </a:r>
            <a:r>
              <a:rPr lang="en-US" dirty="0" smtClean="0"/>
              <a:t>!</a:t>
            </a:r>
          </a:p>
          <a:p>
            <a:pPr lvl="2"/>
            <a:r>
              <a:rPr lang="bg-BG" dirty="0" smtClean="0"/>
              <a:t>“</a:t>
            </a:r>
            <a:r>
              <a:rPr lang="en-US" dirty="0"/>
              <a:t>Cheaters</a:t>
            </a:r>
            <a:r>
              <a:rPr lang="bg-BG" dirty="0"/>
              <a:t>”</a:t>
            </a:r>
            <a:r>
              <a:rPr lang="en-US" dirty="0"/>
              <a:t> are not </a:t>
            </a:r>
            <a:r>
              <a:rPr lang="en-US" dirty="0" smtClean="0"/>
              <a:t>welcome</a:t>
            </a:r>
          </a:p>
          <a:p>
            <a:pPr lvl="1"/>
            <a:r>
              <a:rPr lang="en-US" dirty="0" smtClean="0"/>
              <a:t>All your time</a:t>
            </a:r>
          </a:p>
          <a:p>
            <a:pPr lvl="2"/>
            <a:r>
              <a:rPr lang="en-US" dirty="0" smtClean="0"/>
              <a:t>50% in class (for the lectures and exercises)</a:t>
            </a:r>
          </a:p>
          <a:p>
            <a:pPr lvl="2"/>
            <a:r>
              <a:rPr lang="en-US" dirty="0" smtClean="0"/>
              <a:t>50%-500% at home (for the homework)</a:t>
            </a:r>
          </a:p>
          <a:p>
            <a:pPr lvl="2"/>
            <a:r>
              <a:rPr lang="en-US" dirty="0" smtClean="0"/>
              <a:t>All your energy for knowledge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122" name="Picture 2" descr="https://fbcdn-sphotos-f-a.akamaihd.net/hphotos-ak-ash4/190213_531546626871626_106996886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828800"/>
            <a:ext cx="2193925" cy="238707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2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 in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828800"/>
            <a:ext cx="4495800" cy="2362200"/>
          </a:xfrm>
        </p:spPr>
        <p:txBody>
          <a:bodyPr/>
          <a:lstStyle/>
          <a:p>
            <a:r>
              <a:rPr lang="en-US" dirty="0" smtClean="0"/>
              <a:t>Invest in yourself!</a:t>
            </a:r>
          </a:p>
          <a:p>
            <a:r>
              <a:rPr lang="en-US" dirty="0" smtClean="0"/>
              <a:t>Invest in your training!</a:t>
            </a:r>
          </a:p>
          <a:p>
            <a:r>
              <a:rPr lang="en-US" dirty="0" smtClean="0"/>
              <a:t>Invest in your skills development!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5029200"/>
            <a:ext cx="7696200" cy="1249472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… Unless you consider yourself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 bad investment. Do you?</a:t>
            </a:r>
          </a:p>
        </p:txBody>
      </p:sp>
      <p:pic>
        <p:nvPicPr>
          <p:cNvPr id="7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66425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fbcdn-sphotos-d-a.akamaihd.net/hphotos-ak-snc6/247747_533354716690817_2105247141_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4" r="7784"/>
          <a:stretch/>
        </p:blipFill>
        <p:spPr bwMode="auto">
          <a:xfrm>
            <a:off x="533400" y="1524000"/>
            <a:ext cx="3574903" cy="30662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usiness, cash, change, coins, funding, money, paymen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3825" y="981074"/>
            <a:ext cx="94297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About </a:t>
            </a:r>
            <a:r>
              <a:rPr lang="en-US" sz="3000" dirty="0" smtClean="0"/>
              <a:t>Telerik</a:t>
            </a:r>
          </a:p>
          <a:p>
            <a:pPr marL="361950" indent="-3619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About the </a:t>
            </a:r>
            <a:r>
              <a:rPr lang="en-US" sz="3000" dirty="0" smtClean="0"/>
              <a:t>Software </a:t>
            </a:r>
            <a:r>
              <a:rPr lang="en-US" sz="3000" dirty="0" smtClean="0"/>
              <a:t>Academy</a:t>
            </a:r>
          </a:p>
          <a:p>
            <a:pPr marL="361950" indent="-3619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3000" dirty="0" smtClean="0"/>
              <a:t>"Software </a:t>
            </a:r>
            <a:r>
              <a:rPr lang="en-US" sz="3000" dirty="0" smtClean="0"/>
              <a:t>Academy" Training </a:t>
            </a:r>
            <a:r>
              <a:rPr lang="en-US" sz="3000" dirty="0" smtClean="0"/>
              <a:t>Program</a:t>
            </a:r>
          </a:p>
          <a:p>
            <a:pPr marL="361950" indent="-3619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3000" dirty="0" smtClean="0"/>
              <a:t>Requirements </a:t>
            </a:r>
            <a:r>
              <a:rPr lang="en-US" sz="3000" dirty="0" smtClean="0"/>
              <a:t>for All </a:t>
            </a:r>
            <a:r>
              <a:rPr lang="en-US" sz="3000" dirty="0" smtClean="0"/>
              <a:t>Trainees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1746" name="Picture 2" descr="http://www.colophon.com/gallery/gelman/library/toc-gelma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3429000" cy="23282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648200"/>
            <a:ext cx="4419600" cy="1635927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43189" y="3153978"/>
            <a:ext cx="2228399" cy="2173648"/>
            <a:chOff x="6343189" y="3153978"/>
            <a:chExt cx="2228399" cy="2173648"/>
          </a:xfrm>
        </p:grpSpPr>
        <p:sp>
          <p:nvSpPr>
            <p:cNvPr id="5" name="TextBox 4"/>
            <p:cNvSpPr txBox="1"/>
            <p:nvPr/>
          </p:nvSpPr>
          <p:spPr>
            <a:xfrm rot="20615755">
              <a:off x="6343189" y="3153978"/>
              <a:ext cx="2106187" cy="366068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20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Telerik Academy</a:t>
              </a:r>
              <a:endParaRPr lang="en-US" sz="2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  <p:pic>
          <p:nvPicPr>
            <p:cNvPr id="7170" name="Picture 2" descr="address,book,reading,rea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3309236"/>
              <a:ext cx="2018388" cy="2018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73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228600"/>
            <a:ext cx="7086600" cy="838200"/>
          </a:xfrm>
        </p:spPr>
        <p:txBody>
          <a:bodyPr/>
          <a:lstStyle/>
          <a:p>
            <a:r>
              <a:rPr lang="en-US" dirty="0"/>
              <a:t>Welcome to </a:t>
            </a:r>
            <a:r>
              <a:rPr lang="en-US" dirty="0" smtClean="0"/>
              <a:t>Telerik</a:t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Academy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229600" cy="685800"/>
          </a:xfrm>
        </p:spPr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24186"/>
            <a:ext cx="8229600" cy="569120"/>
          </a:xfrm>
        </p:spPr>
        <p:txBody>
          <a:bodyPr/>
          <a:lstStyle/>
          <a:p>
            <a:r>
              <a:rPr lang="en-US" dirty="0" smtClean="0"/>
              <a:t>What Makes Telerik so Successful?</a:t>
            </a:r>
            <a:endParaRPr lang="en-US" dirty="0"/>
          </a:p>
        </p:txBody>
      </p:sp>
      <p:pic>
        <p:nvPicPr>
          <p:cNvPr id="5" name="Picture 4" descr="http://4.bp.blogspot.com/_yQ37vH5-Ngc/SqkyXD58z-I/AAAAAAAAAMk/LyoZqEZlQpM/s320/000f6a17_medium.jpe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3675"/>
            <a:ext cx="1447800" cy="1508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99" y="304800"/>
            <a:ext cx="2235201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design.falafel.com/images/screensTeleri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64" y="525194"/>
            <a:ext cx="4178136" cy="153220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hlinkClick r:id="rId5" tooltip="Telerik Corp.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" t="-10250" r="-3121" b="-8572"/>
          <a:stretch/>
        </p:blipFill>
        <p:spPr bwMode="auto">
          <a:xfrm>
            <a:off x="1842448" y="4158040"/>
            <a:ext cx="5472752" cy="2090360"/>
          </a:xfrm>
          <a:prstGeom prst="roundRect">
            <a:avLst>
              <a:gd name="adj" fmla="val 159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132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399"/>
          </a:xfrm>
        </p:spPr>
        <p:txBody>
          <a:bodyPr/>
          <a:lstStyle/>
          <a:p>
            <a:pPr>
              <a:lnSpc>
                <a:spcPct val="103000"/>
              </a:lnSpc>
              <a:tabLst/>
            </a:pPr>
            <a:r>
              <a:rPr lang="en-US" dirty="0" smtClean="0"/>
              <a:t>What does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</a:t>
            </a:r>
            <a:r>
              <a:rPr lang="en-US" dirty="0" smtClean="0"/>
              <a:t> do?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Software development productivity tools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ASP.NET AJAX and MVC, Silverlight, WPF, WP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Win8 and HTML5 components, ORM, Reporting, CMS Solutions, Productivity Tools, Testing Tools</a:t>
            </a:r>
            <a:r>
              <a:rPr lang="en-US" dirty="0"/>
              <a:t>, Agile PM Tools, Mobile </a:t>
            </a:r>
            <a:r>
              <a:rPr lang="en-US" dirty="0" smtClean="0"/>
              <a:t>Dev Tools</a:t>
            </a:r>
          </a:p>
          <a:p>
            <a:pPr>
              <a:lnSpc>
                <a:spcPct val="103000"/>
              </a:lnSpc>
            </a:pPr>
            <a:r>
              <a:rPr lang="en-US" dirty="0" smtClean="0"/>
              <a:t>Headquartered in Bulgaria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With offices in USA, Germany, Australia, India</a:t>
            </a:r>
          </a:p>
          <a:p>
            <a:pPr lvl="1">
              <a:lnSpc>
                <a:spcPct val="103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750</a:t>
            </a:r>
            <a:r>
              <a:rPr lang="en-US" dirty="0" smtClean="0"/>
              <a:t> employees – mostly developers</a:t>
            </a:r>
          </a:p>
          <a:p>
            <a:pPr>
              <a:lnSpc>
                <a:spcPct val="103000"/>
              </a:lnSpc>
            </a:pPr>
            <a:r>
              <a:rPr lang="en-US" dirty="0" smtClean="0"/>
              <a:t>Employer #1 in Bulgaria for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5385364"/>
            <a:ext cx="1828800" cy="118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147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Telerik is Successful?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</a:t>
            </a:r>
          </a:p>
          <a:p>
            <a:pPr lvl="1"/>
            <a:r>
              <a:rPr lang="en-US" dirty="0" smtClean="0"/>
              <a:t>Essential to the success of any company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People</a:t>
            </a:r>
          </a:p>
          <a:p>
            <a:pPr lvl="1"/>
            <a:r>
              <a:rPr lang="en-US" dirty="0" smtClean="0"/>
              <a:t>The greatest capital of the company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Improvement</a:t>
            </a:r>
          </a:p>
          <a:p>
            <a:pPr lvl="1"/>
            <a:r>
              <a:rPr lang="en-US" dirty="0"/>
              <a:t>Adaptive to changes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Everyday we get feedback and improve our products and work processes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8674" name="Picture 2" descr="http://www.reinfolink.org/images/peopl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33800"/>
            <a:ext cx="2971800" cy="1460927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92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74121"/>
            <a:ext cx="8229600" cy="685800"/>
          </a:xfrm>
        </p:spPr>
        <p:txBody>
          <a:bodyPr/>
          <a:lstStyle/>
          <a:p>
            <a:r>
              <a:rPr lang="en-US" dirty="0" smtClean="0"/>
              <a:t>Telerik Academy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Free Trainings for Software Engineers</a:t>
            </a:r>
            <a:endParaRPr lang="en-US" dirty="0"/>
          </a:p>
        </p:txBody>
      </p:sp>
      <p:pic>
        <p:nvPicPr>
          <p:cNvPr id="1028" name="Picture 4" descr="C:\NAKOV\Telerik-Academy-Course-2009\Telerik-Academy-logo-larg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24754"/>
            <a:ext cx="7010400" cy="2047446"/>
          </a:xfrm>
          <a:prstGeom prst="roundRect">
            <a:avLst>
              <a:gd name="adj" fmla="val 5054"/>
            </a:avLst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15056" y="602691"/>
            <a:ext cx="5410200" cy="1500429"/>
          </a:xfrm>
          <a:prstGeom prst="roundRect">
            <a:avLst>
              <a:gd name="adj" fmla="val 3032"/>
            </a:avLst>
          </a:prstGeom>
          <a:noFill/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 Academy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Academy </a:t>
            </a:r>
            <a:r>
              <a:rPr lang="en-US" dirty="0"/>
              <a:t>is an initiative for </a:t>
            </a:r>
            <a:r>
              <a:rPr lang="en-US" dirty="0" smtClean="0"/>
              <a:t>free training young </a:t>
            </a:r>
            <a:r>
              <a:rPr lang="en-US" dirty="0"/>
              <a:t>software engineers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Academy: </a:t>
            </a:r>
            <a:r>
              <a:rPr lang="en-US" noProof="1" smtClean="0"/>
              <a:t>.</a:t>
            </a:r>
            <a:r>
              <a:rPr lang="en-US" noProof="1"/>
              <a:t>NET Devs, </a:t>
            </a:r>
            <a:r>
              <a:rPr lang="en-US" noProof="1" smtClean="0"/>
              <a:t>Web &amp; XAML Front-Ends</a:t>
            </a:r>
            <a:r>
              <a:rPr lang="en-US" noProof="1"/>
              <a:t>, QAs, Dev-Supports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Kids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Online Courses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Contests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 initiatives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171" name="Picture 3" descr="C:\Users\nkostov\Desktop\321527_10150403349920070_716995069_10596466_1701940890_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86200" y="4265414"/>
            <a:ext cx="3249690" cy="202108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rnew.info/wp-content/uploads/2012/01/%D0%A2%D0%B5%D0%BB%D0%B5%D1%80%D0%B8%D0%BA-L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47545" y="3179918"/>
            <a:ext cx="2997955" cy="179848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2.gstatic.com/images?q=tbn:ANd9GcQoqw01h-oLFvIfkERYb1wDmwGdDIjc1yt60l1Cr81nlCUCidhnQO6J3Zsew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99199" y="4907432"/>
            <a:ext cx="2352675" cy="151130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01704" y="2792844"/>
            <a:ext cx="7327896" cy="266699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Software Academy</a:t>
            </a:r>
          </a:p>
        </p:txBody>
      </p: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461231" y="4346164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8" name="Rounded Rectangle 27"/>
          <p:cNvSpPr/>
          <p:nvPr/>
        </p:nvSpPr>
        <p:spPr>
          <a:xfrm>
            <a:off x="2159004" y="5840844"/>
            <a:ext cx="2184396" cy="63615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Job at Telerik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>
          <a:xfrm>
            <a:off x="3251202" y="5459843"/>
            <a:ext cx="0" cy="38100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1003302" y="1878453"/>
            <a:ext cx="188974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Online Courses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479802" y="1878452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School Academy</a:t>
            </a:r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>
            <a:off x="1948172" y="2419597"/>
            <a:ext cx="0" cy="37324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>
            <a:off x="4584702" y="2419596"/>
            <a:ext cx="0" cy="373248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3670302" y="959097"/>
            <a:ext cx="1820269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Kids Academy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stCxn id="52" idx="2"/>
            <a:endCxn id="35" idx="0"/>
          </p:cNvCxnSpPr>
          <p:nvPr/>
        </p:nvCxnSpPr>
        <p:spPr>
          <a:xfrm>
            <a:off x="4580437" y="1500241"/>
            <a:ext cx="4265" cy="37821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Tracks</a:t>
            </a:r>
            <a:endParaRPr lang="en-US" dirty="0"/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56836" y="1878453"/>
            <a:ext cx="1871166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Algo 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Academy</a:t>
            </a:r>
          </a:p>
        </p:txBody>
      </p:sp>
      <p:cxnSp>
        <p:nvCxnSpPr>
          <p:cNvPr id="26" name="Straight Arrow Connector 25"/>
          <p:cNvCxnSpPr>
            <a:stCxn id="52" idx="3"/>
            <a:endCxn id="25" idx="0"/>
          </p:cNvCxnSpPr>
          <p:nvPr/>
        </p:nvCxnSpPr>
        <p:spPr>
          <a:xfrm>
            <a:off x="5490571" y="1229669"/>
            <a:ext cx="1701848" cy="648784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35" idx="1"/>
            <a:endCxn id="33" idx="3"/>
          </p:cNvCxnSpPr>
          <p:nvPr/>
        </p:nvCxnSpPr>
        <p:spPr>
          <a:xfrm flipH="1">
            <a:off x="2893042" y="2149024"/>
            <a:ext cx="586760" cy="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5" idx="2"/>
          </p:cNvCxnSpPr>
          <p:nvPr/>
        </p:nvCxnSpPr>
        <p:spPr>
          <a:xfrm>
            <a:off x="7192419" y="2419597"/>
            <a:ext cx="0" cy="37324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8" name="Down Arrow 37"/>
          <p:cNvSpPr/>
          <p:nvPr/>
        </p:nvSpPr>
        <p:spPr>
          <a:xfrm rot="2840738">
            <a:off x="7877953" y="1173834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0" name="Down Arrow 39"/>
          <p:cNvSpPr/>
          <p:nvPr/>
        </p:nvSpPr>
        <p:spPr>
          <a:xfrm rot="19070730">
            <a:off x="738547" y="1168337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9070730">
            <a:off x="3167800" y="337882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2" name="Down Arrow 41"/>
          <p:cNvSpPr/>
          <p:nvPr/>
        </p:nvSpPr>
        <p:spPr>
          <a:xfrm rot="19070730">
            <a:off x="3047389" y="1238506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44" name="Straight Arrow Connector 25"/>
          <p:cNvCxnSpPr>
            <a:stCxn id="52" idx="1"/>
            <a:endCxn id="33" idx="0"/>
          </p:cNvCxnSpPr>
          <p:nvPr/>
        </p:nvCxnSpPr>
        <p:spPr>
          <a:xfrm rot="10800000" flipV="1">
            <a:off x="1948172" y="1229669"/>
            <a:ext cx="1722130" cy="648784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47" name="Down Arrow 46"/>
          <p:cNvSpPr/>
          <p:nvPr/>
        </p:nvSpPr>
        <p:spPr>
          <a:xfrm rot="2840738">
            <a:off x="8268789" y="2215868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039756" y="5840844"/>
            <a:ext cx="2061692" cy="63615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Another Job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1" name="Straight Arrow Connector 50"/>
          <p:cNvCxnSpPr>
            <a:endCxn id="48" idx="0"/>
          </p:cNvCxnSpPr>
          <p:nvPr/>
        </p:nvCxnSpPr>
        <p:spPr>
          <a:xfrm>
            <a:off x="6070602" y="5459843"/>
            <a:ext cx="0" cy="38100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9" name="Straight Arrow Connector 68"/>
          <p:cNvCxnSpPr>
            <a:endCxn id="6" idx="0"/>
          </p:cNvCxnSpPr>
          <p:nvPr/>
        </p:nvCxnSpPr>
        <p:spPr>
          <a:xfrm>
            <a:off x="5791780" y="4346164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5" name="Straight Arrow Connector 74"/>
          <p:cNvCxnSpPr>
            <a:endCxn id="8" idx="0"/>
          </p:cNvCxnSpPr>
          <p:nvPr/>
        </p:nvCxnSpPr>
        <p:spPr>
          <a:xfrm>
            <a:off x="7101448" y="4346164"/>
            <a:ext cx="0" cy="3008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43" name="Straight Arrow Connector 42"/>
          <p:cNvCxnSpPr/>
          <p:nvPr/>
        </p:nvCxnSpPr>
        <p:spPr>
          <a:xfrm>
            <a:off x="4788047" y="4346164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3" name="Straight Arrow Connector 62"/>
          <p:cNvCxnSpPr/>
          <p:nvPr/>
        </p:nvCxnSpPr>
        <p:spPr>
          <a:xfrm flipH="1">
            <a:off x="3960499" y="4005471"/>
            <a:ext cx="1195" cy="325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>
          <a:xfrm flipH="1">
            <a:off x="5648774" y="4010719"/>
            <a:ext cx="1195" cy="325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0" name="Straight Arrow Connector 69"/>
          <p:cNvCxnSpPr/>
          <p:nvPr/>
        </p:nvCxnSpPr>
        <p:spPr>
          <a:xfrm flipH="1">
            <a:off x="7262946" y="4010719"/>
            <a:ext cx="1195" cy="325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3" name="Straight Arrow Connector 72"/>
          <p:cNvCxnSpPr/>
          <p:nvPr/>
        </p:nvCxnSpPr>
        <p:spPr>
          <a:xfrm>
            <a:off x="1915512" y="4343400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5" idx="2"/>
          </p:cNvCxnSpPr>
          <p:nvPr/>
        </p:nvCxnSpPr>
        <p:spPr>
          <a:xfrm>
            <a:off x="2083084" y="4008995"/>
            <a:ext cx="518" cy="3316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" name="Rounded Rectangle 4"/>
          <p:cNvSpPr/>
          <p:nvPr/>
        </p:nvSpPr>
        <p:spPr>
          <a:xfrm>
            <a:off x="1178473" y="3467851"/>
            <a:ext cx="1809222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Programming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69739" y="4647045"/>
            <a:ext cx="644082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QA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94481" y="4647045"/>
            <a:ext cx="13335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Dev.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54346" y="4647044"/>
            <a:ext cx="1694204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Dev. Support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223171" y="3464327"/>
            <a:ext cx="1464674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HTML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&amp; JS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78473" y="4343400"/>
            <a:ext cx="6769098" cy="2764"/>
          </a:xfrm>
          <a:prstGeom prst="line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none" w="lg" len="lg"/>
          </a:ln>
          <a:effectLst/>
        </p:spPr>
      </p:cxnSp>
      <p:sp>
        <p:nvSpPr>
          <p:cNvPr id="45" name="Rounded Rectangle 44"/>
          <p:cNvSpPr/>
          <p:nvPr/>
        </p:nvSpPr>
        <p:spPr>
          <a:xfrm>
            <a:off x="4272541" y="4647045"/>
            <a:ext cx="1047588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JS Dev.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23321" y="3469575"/>
            <a:ext cx="1464674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Team Work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592089" y="3469575"/>
            <a:ext cx="1355482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Soft Skills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178473" y="4644281"/>
            <a:ext cx="1479606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XAML Dev.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485" y="1676400"/>
            <a:ext cx="8405515" cy="685800"/>
          </a:xfrm>
        </p:spPr>
        <p:txBody>
          <a:bodyPr/>
          <a:lstStyle/>
          <a:p>
            <a:pPr algn="l"/>
            <a:r>
              <a:rPr lang="en-US" dirty="0" smtClean="0"/>
              <a:t>"Software Academy"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478880"/>
            <a:ext cx="7391400" cy="569120"/>
          </a:xfrm>
        </p:spPr>
        <p:txBody>
          <a:bodyPr/>
          <a:lstStyle/>
          <a:p>
            <a:pPr algn="l"/>
            <a:r>
              <a:rPr lang="en-US" dirty="0" smtClean="0"/>
              <a:t>What is It? How It Works? The Learning Tracks</a:t>
            </a:r>
            <a:endParaRPr lang="en-US" dirty="0"/>
          </a:p>
        </p:txBody>
      </p:sp>
      <p:pic>
        <p:nvPicPr>
          <p:cNvPr id="12290" name="Picture 2" descr="http://blog.exe.jp/~kobatoyouchien/img/uploads/course-karate1-thumbnai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24300"/>
            <a:ext cx="3200400" cy="240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blog.tinyprints.com/wp-content/uploads/2009/05/bakerel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57" y="3429000"/>
            <a:ext cx="3087043" cy="20559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ertificat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423">
            <a:off x="7790540" y="401851"/>
            <a:ext cx="898924" cy="8989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elerik academy ninj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72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63"/>
          <a:stretch/>
        </p:blipFill>
        <p:spPr bwMode="auto">
          <a:xfrm>
            <a:off x="3352800" y="489362"/>
            <a:ext cx="2981325" cy="72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2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5641</TotalTime>
  <Words>701</Words>
  <Application>Microsoft Office PowerPoint</Application>
  <PresentationFormat>On-screen Show (4:3)</PresentationFormat>
  <Paragraphs>151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Telerik Academy</vt:lpstr>
      <vt:lpstr>Welcome to Telerik Software Academy</vt:lpstr>
      <vt:lpstr>Table of Contents</vt:lpstr>
      <vt:lpstr>About Telerik</vt:lpstr>
      <vt:lpstr>About Telerik</vt:lpstr>
      <vt:lpstr>Why Telerik is Successful?</vt:lpstr>
      <vt:lpstr>Telerik Academy</vt:lpstr>
      <vt:lpstr>About Telerik Academy</vt:lpstr>
      <vt:lpstr>Learning Tracks</vt:lpstr>
      <vt:lpstr>"Software Academy" Program</vt:lpstr>
      <vt:lpstr>The “Software Academy” Program @ Telerik</vt:lpstr>
      <vt:lpstr>Software Academy: First Semester</vt:lpstr>
      <vt:lpstr>Software Academy: Second Semester</vt:lpstr>
      <vt:lpstr>Software Academy: Third Semester</vt:lpstr>
      <vt:lpstr>Software Academy: Fourth Semester</vt:lpstr>
      <vt:lpstr>Software Academy: Fifth Semester</vt:lpstr>
      <vt:lpstr>Requirements for All Trainees</vt:lpstr>
      <vt:lpstr>Requirements for All Trainees</vt:lpstr>
      <vt:lpstr>Full Commitment</vt:lpstr>
      <vt:lpstr>Invest in Yourself!</vt:lpstr>
      <vt:lpstr>Welcome to Telerik Software Academy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Telerik Software Academy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Svetlin Nakov</cp:lastModifiedBy>
  <cp:revision>620</cp:revision>
  <dcterms:created xsi:type="dcterms:W3CDTF">2007-12-08T16:03:35Z</dcterms:created>
  <dcterms:modified xsi:type="dcterms:W3CDTF">2013-04-24T21:15:44Z</dcterms:modified>
  <cp:category>C# Programming Course</cp:category>
</cp:coreProperties>
</file>