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26"/>
  </p:notesMasterIdLst>
  <p:handoutMasterIdLst>
    <p:handoutMasterId r:id="rId127"/>
  </p:handoutMasterIdLst>
  <p:sldIdLst>
    <p:sldId id="320" r:id="rId2"/>
    <p:sldId id="826" r:id="rId3"/>
    <p:sldId id="1076" r:id="rId4"/>
    <p:sldId id="1077" r:id="rId5"/>
    <p:sldId id="1078" r:id="rId6"/>
    <p:sldId id="1079" r:id="rId7"/>
    <p:sldId id="1080" r:id="rId8"/>
    <p:sldId id="1081" r:id="rId9"/>
    <p:sldId id="1083" r:id="rId10"/>
    <p:sldId id="1084" r:id="rId11"/>
    <p:sldId id="1085" r:id="rId12"/>
    <p:sldId id="1086" r:id="rId13"/>
    <p:sldId id="1087" r:id="rId14"/>
    <p:sldId id="1088" r:id="rId15"/>
    <p:sldId id="1089" r:id="rId16"/>
    <p:sldId id="1090" r:id="rId17"/>
    <p:sldId id="1091" r:id="rId18"/>
    <p:sldId id="1092" r:id="rId19"/>
    <p:sldId id="1093" r:id="rId20"/>
    <p:sldId id="1094" r:id="rId21"/>
    <p:sldId id="1095" r:id="rId22"/>
    <p:sldId id="1096" r:id="rId23"/>
    <p:sldId id="1097" r:id="rId24"/>
    <p:sldId id="1098" r:id="rId25"/>
    <p:sldId id="987" r:id="rId26"/>
    <p:sldId id="988" r:id="rId27"/>
    <p:sldId id="1099" r:id="rId28"/>
    <p:sldId id="1100" r:id="rId29"/>
    <p:sldId id="925" r:id="rId30"/>
    <p:sldId id="926" r:id="rId31"/>
    <p:sldId id="979" r:id="rId32"/>
    <p:sldId id="980" r:id="rId33"/>
    <p:sldId id="981" r:id="rId34"/>
    <p:sldId id="982" r:id="rId35"/>
    <p:sldId id="983" r:id="rId36"/>
    <p:sldId id="984" r:id="rId37"/>
    <p:sldId id="985" r:id="rId38"/>
    <p:sldId id="986" r:id="rId39"/>
    <p:sldId id="989" r:id="rId40"/>
    <p:sldId id="990" r:id="rId41"/>
    <p:sldId id="991" r:id="rId42"/>
    <p:sldId id="992" r:id="rId43"/>
    <p:sldId id="993" r:id="rId44"/>
    <p:sldId id="994" r:id="rId45"/>
    <p:sldId id="995" r:id="rId46"/>
    <p:sldId id="996" r:id="rId47"/>
    <p:sldId id="997" r:id="rId48"/>
    <p:sldId id="1003" r:id="rId49"/>
    <p:sldId id="999" r:id="rId50"/>
    <p:sldId id="1000" r:id="rId51"/>
    <p:sldId id="1001" r:id="rId52"/>
    <p:sldId id="1002" r:id="rId53"/>
    <p:sldId id="1006" r:id="rId54"/>
    <p:sldId id="1007" r:id="rId55"/>
    <p:sldId id="1008" r:id="rId56"/>
    <p:sldId id="1009" r:id="rId57"/>
    <p:sldId id="1004" r:id="rId58"/>
    <p:sldId id="1005" r:id="rId59"/>
    <p:sldId id="1010" r:id="rId60"/>
    <p:sldId id="1011" r:id="rId61"/>
    <p:sldId id="1012" r:id="rId62"/>
    <p:sldId id="1013" r:id="rId63"/>
    <p:sldId id="1014" r:id="rId64"/>
    <p:sldId id="1015" r:id="rId65"/>
    <p:sldId id="1016" r:id="rId66"/>
    <p:sldId id="1017" r:id="rId67"/>
    <p:sldId id="1018" r:id="rId68"/>
    <p:sldId id="1019" r:id="rId69"/>
    <p:sldId id="1020" r:id="rId70"/>
    <p:sldId id="1021" r:id="rId71"/>
    <p:sldId id="1022" r:id="rId72"/>
    <p:sldId id="1023" r:id="rId73"/>
    <p:sldId id="1024" r:id="rId74"/>
    <p:sldId id="1025" r:id="rId75"/>
    <p:sldId id="1028" r:id="rId76"/>
    <p:sldId id="1029" r:id="rId77"/>
    <p:sldId id="1026" r:id="rId78"/>
    <p:sldId id="1027" r:id="rId79"/>
    <p:sldId id="1030" r:id="rId80"/>
    <p:sldId id="1031" r:id="rId81"/>
    <p:sldId id="1032" r:id="rId82"/>
    <p:sldId id="1033" r:id="rId83"/>
    <p:sldId id="1034" r:id="rId84"/>
    <p:sldId id="1035" r:id="rId85"/>
    <p:sldId id="1036" r:id="rId86"/>
    <p:sldId id="1037" r:id="rId87"/>
    <p:sldId id="1038" r:id="rId88"/>
    <p:sldId id="1039" r:id="rId89"/>
    <p:sldId id="1040" r:id="rId90"/>
    <p:sldId id="1041" r:id="rId91"/>
    <p:sldId id="1042" r:id="rId92"/>
    <p:sldId id="1043" r:id="rId93"/>
    <p:sldId id="1044" r:id="rId94"/>
    <p:sldId id="1045" r:id="rId95"/>
    <p:sldId id="1046" r:id="rId96"/>
    <p:sldId id="1047" r:id="rId97"/>
    <p:sldId id="1048" r:id="rId98"/>
    <p:sldId id="1049" r:id="rId99"/>
    <p:sldId id="1050" r:id="rId100"/>
    <p:sldId id="1051" r:id="rId101"/>
    <p:sldId id="1052" r:id="rId102"/>
    <p:sldId id="1053" r:id="rId103"/>
    <p:sldId id="1054" r:id="rId104"/>
    <p:sldId id="1055" r:id="rId105"/>
    <p:sldId id="1056" r:id="rId106"/>
    <p:sldId id="1057" r:id="rId107"/>
    <p:sldId id="1058" r:id="rId108"/>
    <p:sldId id="1059" r:id="rId109"/>
    <p:sldId id="1060" r:id="rId110"/>
    <p:sldId id="1061" r:id="rId111"/>
    <p:sldId id="1062" r:id="rId112"/>
    <p:sldId id="1063" r:id="rId113"/>
    <p:sldId id="1064" r:id="rId114"/>
    <p:sldId id="1065" r:id="rId115"/>
    <p:sldId id="1066" r:id="rId116"/>
    <p:sldId id="1067" r:id="rId117"/>
    <p:sldId id="1068" r:id="rId118"/>
    <p:sldId id="1069" r:id="rId119"/>
    <p:sldId id="1070" r:id="rId120"/>
    <p:sldId id="1071" r:id="rId121"/>
    <p:sldId id="1082" r:id="rId122"/>
    <p:sldId id="1073" r:id="rId123"/>
    <p:sldId id="1074" r:id="rId124"/>
    <p:sldId id="977" r:id="rId12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4404"/>
    <a:srgbClr val="90CAD7"/>
    <a:srgbClr val="FFFFFF"/>
    <a:srgbClr val="EBFFD2"/>
    <a:srgbClr val="FAF8C8"/>
    <a:srgbClr val="F5FFC2"/>
    <a:srgbClr val="405400"/>
    <a:srgbClr val="E8FFC8"/>
    <a:srgbClr val="FAF7C8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2" autoAdjust="0"/>
    <p:restoredTop sz="94184" autoAdjust="0"/>
  </p:normalViewPr>
  <p:slideViewPr>
    <p:cSldViewPr>
      <p:cViewPr varScale="1">
        <p:scale>
          <a:sx n="83" d="100"/>
          <a:sy n="83" d="100"/>
        </p:scale>
        <p:origin x="-131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3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41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4/25/2013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633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89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7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734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56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75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738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13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98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6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40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98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52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18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985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188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999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96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45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11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212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43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15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hyperlink" Target="http://schoolacademy.telerik.com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48-bit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eb_colors" TargetMode="External"/><Relationship Id="rId2" Type="http://schemas.openxmlformats.org/officeDocument/2006/relationships/hyperlink" Target="http://en.wikipedia.org/wiki/C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RGB_color_model" TargetMode="Externa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_frames.asp" TargetMode="External"/><Relationship Id="rId2" Type="http://schemas.openxmlformats.org/officeDocument/2006/relationships/hyperlink" Target="http://www.html-5.com/changes/deprecated/index.html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kype" TargetMode="External"/><Relationship Id="rId2" Type="http://schemas.openxmlformats.org/officeDocument/2006/relationships/hyperlink" Target="http://en.wikipedia.org/wiki/Peer-to-peer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ypeface" TargetMode="External"/><Relationship Id="rId2" Type="http://schemas.openxmlformats.org/officeDocument/2006/relationships/hyperlink" Target="http://en.wikipedia.org/wiki/Ker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X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ultimedia_Messaging_Service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World_Wide_Web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_lists.asp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" TargetMode="External"/><Relationship Id="rId2" Type="http://schemas.openxmlformats.org/officeDocument/2006/relationships/hyperlink" Target="http://en.wikipedia.org/wiki/HTML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J45_(computers)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hyperlink" Target="http://schoolacademy.telerik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Frame_rat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Firmwar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ast_Ethernet" TargetMode="External"/><Relationship Id="rId2" Type="http://schemas.openxmlformats.org/officeDocument/2006/relationships/hyperlink" Target="http://bg.wikipedia.org/wiki/IEEE_802.1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Numeral_syste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Numeral_syste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cguide.com/ref/hdd/geom/tracks.ht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andom-access_memor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bg.wikipedia.org/wiki/HDMI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mputer_softwar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indows_X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4AvWsO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sc-referenc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upport.microsoft.com/kb/249873/bg" TargetMode="External"/><Relationship Id="rId4" Type="http://schemas.openxmlformats.org/officeDocument/2006/relationships/hyperlink" Target="http://ss64.com/nt/sc.html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Data_cluster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vq-compressi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hZEBaM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TF-8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tiny.cc/cluster-bg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Programming_too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en.wikipedia.org/wiki/Word_processo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sql/sql_null_values.asp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tiny.cc/sqlsrv-types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bg.wikipedia.org/wiki/SQ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baltadjiev.hit.bg/Teoriq/Teoriq.htm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g.wikipedia.org/wiki/H.264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mputer-aided_design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A8Bkm" TargetMode="External"/><Relationship Id="rId2" Type="http://schemas.openxmlformats.org/officeDocument/2006/relationships/hyperlink" Target="http://en.wikipedia.org/wiki/Cryptography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bg.wikipedia.org/wiki/%D0%9A%D1%80%D0%B8%D0%BF%D1%82%D0%BE%D0%B3%D1%80%D0%B0%D1%84%D0%B8%D1%8F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smime-presentation" TargetMode="External"/><Relationship Id="rId2" Type="http://schemas.openxmlformats.org/officeDocument/2006/relationships/hyperlink" Target="http://tiny.cc/nakov-pk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ools.ietf.org/html/rfc2633" TargetMode="External"/><Relationship Id="rId4" Type="http://schemas.openxmlformats.org/officeDocument/2006/relationships/hyperlink" Target="http://tiny.cc/smime-ppt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leinfo.com/extension/pptx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ocr-wikipedi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iny.cc/OCR-ppt" TargetMode="Externa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dec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mparison_of_video_editing_software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FB_protocol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cguide.com/ref/hdd/geom/tracks_ZBR.htm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://tiny.cc/nfs-wiki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2rsnh" TargetMode="External"/><Relationship Id="rId2" Type="http://schemas.openxmlformats.org/officeDocument/2006/relationships/hyperlink" Target="http://bit.ly/dJ1D5p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hyshaden.com/ipadd.htm" TargetMode="External"/><Relationship Id="rId2" Type="http://schemas.openxmlformats.org/officeDocument/2006/relationships/hyperlink" Target="http://en.wikipedia.org/wiki/IP_address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stwebdesigner.com/design/how-sopa-pipa-can-affect-you/" TargetMode="External"/><Relationship Id="rId2" Type="http://schemas.openxmlformats.org/officeDocument/2006/relationships/hyperlink" Target="http://en.wikipedia.org/wiki/Stop_Online_Piracy_Act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://tiny.cc/gmail-attachments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UGLA" TargetMode="External"/><Relationship Id="rId2" Type="http://schemas.openxmlformats.org/officeDocument/2006/relationships/hyperlink" Target="http://bg.wikipedia.org/wiki/IMAP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help.superhosting.bg/faq/31_168_bg.html" TargetMode="External"/><Relationship Id="rId2" Type="http://schemas.openxmlformats.org/officeDocument/2006/relationships/hyperlink" Target="http://tiny.cc/domain-b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://tiny.cc/wr-mails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hoo.com/" TargetMode="External"/><Relationship Id="rId2" Type="http://schemas.openxmlformats.org/officeDocument/2006/relationships/hyperlink" Target="http://info.cern.ch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erkeley.edu/" TargetMode="External"/><Relationship Id="rId4" Type="http://schemas.openxmlformats.org/officeDocument/2006/relationships/hyperlink" Target="http://www.microsoft.com/" TargetMode="Externa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bg-www" TargetMode="External"/><Relationship Id="rId2" Type="http://schemas.openxmlformats.org/officeDocument/2006/relationships/hyperlink" Target="http://info.cern.ch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someserver/my+page.html" TargetMode="External"/><Relationship Id="rId2" Type="http://schemas.openxmlformats.org/officeDocument/2006/relationships/hyperlink" Target="http://someserver/my%20page.html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rmadi.com/tutorial/urlEncoding/" TargetMode="External"/><Relationship Id="rId2" Type="http://schemas.openxmlformats.org/officeDocument/2006/relationships/hyperlink" Target="http://en.wikipedia.org/wiki/Percent-encoding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bg-BG" sz="4800" dirty="0" smtClean="0"/>
              <a:t>Тренировъчен тест по информационни технологии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1" y="3317080"/>
            <a:ext cx="8429500" cy="569120"/>
          </a:xfrm>
        </p:spPr>
        <p:txBody>
          <a:bodyPr/>
          <a:lstStyle/>
          <a:p>
            <a:r>
              <a:rPr lang="ru-RU" dirty="0" smtClean="0"/>
              <a:t>Първи хартиен </a:t>
            </a:r>
            <a:r>
              <a:rPr lang="ru-RU" dirty="0"/>
              <a:t>тест за подготовка (проведена през април 2013) за НОИТ </a:t>
            </a:r>
            <a:r>
              <a:rPr lang="ru-RU" dirty="0" smtClean="0"/>
              <a:t>2013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67980"/>
            <a:ext cx="2819400" cy="954107"/>
          </a:xfrm>
        </p:spPr>
        <p:txBody>
          <a:bodyPr/>
          <a:lstStyle/>
          <a:p>
            <a:r>
              <a:rPr lang="bg-BG" dirty="0" smtClean="0"/>
              <a:t>Георги Георгиев</a:t>
            </a:r>
            <a:endParaRPr lang="en-US" dirty="0"/>
          </a:p>
        </p:txBody>
      </p:sp>
      <p:pic>
        <p:nvPicPr>
          <p:cNvPr id="8" name="Picture 2" descr="http://www.nextgenpe.com/media/focus-area-images/NGPE/issue-6/Technology_solutions_SM_FOC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6200" y="4648200"/>
            <a:ext cx="4686300" cy="1707152"/>
          </a:xfrm>
          <a:prstGeom prst="roundRect">
            <a:avLst>
              <a:gd name="adj" fmla="val 5456"/>
            </a:avLst>
          </a:prstGeom>
          <a:noFill/>
        </p:spPr>
      </p:pic>
      <p:pic>
        <p:nvPicPr>
          <p:cNvPr id="9" name="Picture 4" descr="C:\NAKOV\Telerik-Academy-Course-2009\Telerik-Academy-logo-large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42099" y="457200"/>
            <a:ext cx="3130885" cy="914400"/>
          </a:xfrm>
          <a:prstGeom prst="roundRect">
            <a:avLst>
              <a:gd name="adj" fmla="val 5054"/>
            </a:avLst>
          </a:prstGeom>
          <a:noFill/>
        </p:spPr>
      </p:pic>
      <p:sp>
        <p:nvSpPr>
          <p:cNvPr id="11" name="TextBox 10"/>
          <p:cNvSpPr txBox="1"/>
          <p:nvPr/>
        </p:nvSpPr>
        <p:spPr>
          <a:xfrm rot="162465">
            <a:off x="357199" y="1026101"/>
            <a:ext cx="480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  <a:hlinkClick r:id="rId5"/>
              </a:rPr>
              <a:t>http://schoolacademy.telerik.com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9074" y="5757446"/>
            <a:ext cx="2274918" cy="646331"/>
          </a:xfrm>
        </p:spPr>
        <p:txBody>
          <a:bodyPr/>
          <a:lstStyle/>
          <a:p>
            <a:r>
              <a:rPr lang="en-US" dirty="0" smtClean="0"/>
              <a:t>Telerik Academy</a:t>
            </a:r>
            <a:endParaRPr lang="bg-BG" dirty="0" smtClean="0"/>
          </a:p>
          <a:p>
            <a:r>
              <a:rPr smtClean="0">
                <a:hlinkClick r:id="rId6"/>
              </a:rPr>
              <a:t>academy.</a:t>
            </a:r>
            <a:r>
              <a:rPr lang="en-US" dirty="0" smtClean="0">
                <a:hlinkClick r:id="rId6"/>
              </a:rPr>
              <a:t>telerik.com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0"/>
    </mc:Choice>
    <mc:Fallback xmlns="">
      <p:transition spd="slow" advTm="445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>
                <a:effectLst/>
              </a:rPr>
              <a:t>48-битови архитектури не се ползват комерсиално</a:t>
            </a:r>
          </a:p>
          <a:p>
            <a:pPr lvl="1">
              <a:lnSpc>
                <a:spcPct val="100000"/>
              </a:lnSpc>
            </a:pPr>
            <a:r>
              <a:rPr lang="bg-BG" dirty="0" smtClean="0">
                <a:effectLst/>
              </a:rPr>
              <a:t>Компютърните архитектури са числа степени на 2-ката</a:t>
            </a:r>
          </a:p>
          <a:p>
            <a:pPr lvl="1">
              <a:lnSpc>
                <a:spcPct val="100000"/>
              </a:lnSpc>
            </a:pPr>
            <a:r>
              <a:rPr lang="bg-BG" dirty="0" smtClean="0">
                <a:effectLst/>
              </a:rPr>
              <a:t>Главно означават колко е най-голямата ‘дума’, с която може да работи един процесор</a:t>
            </a:r>
          </a:p>
          <a:p>
            <a:pPr lvl="2">
              <a:lnSpc>
                <a:spcPct val="100000"/>
              </a:lnSpc>
            </a:pPr>
            <a:r>
              <a:rPr lang="bg-BG" dirty="0" smtClean="0">
                <a:effectLst/>
              </a:rPr>
              <a:t>Съответно от това зависи колко е паметта, която може да адресира</a:t>
            </a:r>
          </a:p>
          <a:p>
            <a:pPr>
              <a:lnSpc>
                <a:spcPct val="100000"/>
              </a:lnSpc>
            </a:pPr>
            <a:r>
              <a:rPr lang="bg-BG" dirty="0" smtClean="0">
                <a:effectLst/>
              </a:rPr>
              <a:t>Информация: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hlinkClick r:id="rId2"/>
              </a:rPr>
              <a:t>http://en.wikipedia.org/wiki/48-bit</a:t>
            </a:r>
            <a:endParaRPr lang="en-US" sz="280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385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bg-BG" dirty="0" smtClean="0"/>
              <a:t>В </a:t>
            </a:r>
            <a:r>
              <a:rPr lang="en-US" dirty="0" smtClean="0"/>
              <a:t>CSS</a:t>
            </a:r>
            <a:r>
              <a:rPr lang="bg-BG" dirty="0" smtClean="0"/>
              <a:t> цветовете могат да се дефинират по </a:t>
            </a:r>
            <a:r>
              <a:rPr lang="en-US" dirty="0" smtClean="0"/>
              <a:t>RGB </a:t>
            </a:r>
            <a:r>
              <a:rPr lang="bg-BG" dirty="0" smtClean="0"/>
              <a:t>палитра във формат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#RRGGBB</a:t>
            </a:r>
            <a:r>
              <a:rPr lang="bg-BG" dirty="0" smtClean="0"/>
              <a:t> или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#RGB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GG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BB</a:t>
            </a:r>
            <a:r>
              <a:rPr lang="en-US" dirty="0" smtClean="0"/>
              <a:t> </a:t>
            </a:r>
            <a:r>
              <a:rPr lang="bg-BG" dirty="0" smtClean="0"/>
              <a:t>са шестнайсетични стойности</a:t>
            </a:r>
          </a:p>
          <a:p>
            <a:pPr lvl="1"/>
            <a:r>
              <a:rPr lang="bg-BG" dirty="0" smtClean="0"/>
              <a:t>Обознават съответно </a:t>
            </a:r>
            <a:r>
              <a:rPr lang="en-US" dirty="0" smtClean="0"/>
              <a:t>red, green, blue</a:t>
            </a:r>
            <a:endParaRPr lang="bg-BG" dirty="0" smtClean="0"/>
          </a:p>
          <a:p>
            <a:pPr lvl="1"/>
            <a:r>
              <a:rPr lang="bg-BG" dirty="0" smtClean="0"/>
              <a:t>Примери: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#CC00AA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#A5F7D3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#F02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#55A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Информация:</a:t>
            </a:r>
            <a:endParaRPr lang="en-US" dirty="0" smtClean="0"/>
          </a:p>
          <a:p>
            <a:pPr lvl="1"/>
            <a:r>
              <a:rPr lang="en-GB" sz="2800" dirty="0" smtClean="0">
                <a:hlinkClick r:id="rId2"/>
              </a:rPr>
              <a:t>http://en.wikipedia.org/wiki/CSS</a:t>
            </a:r>
            <a:endParaRPr lang="en-US" sz="2800" dirty="0" smtClean="0"/>
          </a:p>
          <a:p>
            <a:pPr lvl="1"/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://en.wikipedia.org/wiki/Web_colors</a:t>
            </a:r>
            <a:endParaRPr lang="bg-BG" sz="2800" dirty="0"/>
          </a:p>
          <a:p>
            <a:pPr lvl="1"/>
            <a:r>
              <a:rPr lang="en-GB" sz="2800" dirty="0">
                <a:hlinkClick r:id="rId4"/>
              </a:rPr>
              <a:t>http://</a:t>
            </a:r>
            <a:r>
              <a:rPr lang="en-GB" sz="2800" dirty="0" smtClean="0">
                <a:hlinkClick r:id="rId4"/>
              </a:rPr>
              <a:t>en.wikipedia.org/wiki/RGB_color_model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224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dirty="0" smtClean="0"/>
              <a:t>Кой от следните тагове НЕ се поддържа в </a:t>
            </a:r>
            <a:r>
              <a:rPr lang="en-US" dirty="0" smtClean="0"/>
              <a:t>HTML5</a:t>
            </a:r>
            <a:r>
              <a:rPr lang="bg-BG" dirty="0" smtClean="0"/>
              <a:t>?</a:t>
            </a:r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&lt;</a:t>
            </a:r>
            <a:r>
              <a:rPr lang="en-US" dirty="0" smtClean="0"/>
              <a:t>frame&gt;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&lt;frameset&gt;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Всички изброени се поддържат</a:t>
            </a:r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Никой от изброените не се поддържа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7200" y="39624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280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bg-BG" dirty="0" smtClean="0"/>
              <a:t>Рамките </a:t>
            </a:r>
            <a:r>
              <a:rPr lang="en-US" dirty="0" smtClean="0"/>
              <a:t>(Frames) </a:t>
            </a:r>
            <a:r>
              <a:rPr lang="bg-BG" dirty="0" smtClean="0"/>
              <a:t>не се поддържат в </a:t>
            </a:r>
            <a:r>
              <a:rPr lang="en-US" dirty="0" smtClean="0"/>
              <a:t>HTML5 </a:t>
            </a:r>
            <a:r>
              <a:rPr lang="bg-BG" dirty="0" smtClean="0"/>
              <a:t>(</a:t>
            </a:r>
            <a:r>
              <a:rPr lang="en-US" dirty="0" smtClean="0"/>
              <a:t>deprecated)</a:t>
            </a:r>
          </a:p>
          <a:p>
            <a:pPr lvl="1"/>
            <a:r>
              <a:rPr lang="bg-BG" dirty="0" smtClean="0"/>
              <a:t>Масовите браузъри ги поддържат (засега)</a:t>
            </a:r>
          </a:p>
          <a:p>
            <a:pPr lvl="1"/>
            <a:r>
              <a:rPr lang="bg-BG" dirty="0" smtClean="0"/>
              <a:t>Позволяват показване на няколко </a:t>
            </a:r>
            <a:r>
              <a:rPr lang="en-US" dirty="0" smtClean="0"/>
              <a:t>HTML </a:t>
            </a:r>
            <a:r>
              <a:rPr lang="bg-BG" dirty="0" smtClean="0"/>
              <a:t>документа в един прозорец</a:t>
            </a:r>
          </a:p>
          <a:p>
            <a:r>
              <a:rPr lang="bg-BG" dirty="0" smtClean="0"/>
              <a:t>Информация:</a:t>
            </a:r>
            <a:endParaRPr lang="en-US" dirty="0" smtClean="0"/>
          </a:p>
          <a:p>
            <a:pPr lvl="1"/>
            <a:r>
              <a:rPr lang="en-US" sz="2800" dirty="0" smtClean="0">
                <a:hlinkClick r:id="rId2"/>
              </a:rPr>
              <a:t>http://www.html-5.com/changes/deprecated/index.html</a:t>
            </a:r>
            <a:endParaRPr lang="bg-BG" sz="2800" dirty="0" smtClean="0"/>
          </a:p>
          <a:p>
            <a:pPr lvl="1"/>
            <a:r>
              <a:rPr lang="en-US" sz="2800" dirty="0" smtClean="0">
                <a:hlinkClick r:id="rId3"/>
              </a:rPr>
              <a:t>http://www.w3schools.com/html/html_frames.asp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289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dirty="0" smtClean="0"/>
              <a:t>Кои от изброените системи за електронна комуникация не работят в режим </a:t>
            </a:r>
            <a:r>
              <a:rPr lang="en-US" dirty="0" smtClean="0"/>
              <a:t>peer-to-peer?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ICQ, IRC</a:t>
            </a:r>
            <a:r>
              <a:rPr lang="bg-BG" dirty="0" smtClean="0"/>
              <a:t>, </a:t>
            </a:r>
            <a:r>
              <a:rPr lang="en-US" dirty="0" smtClean="0"/>
              <a:t>Skype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Skype, ICQ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ICQ, Jabber, Yahoo Messenger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Yahoo Messenger, Skype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72722" y="381332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621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От изброените единствено </a:t>
            </a:r>
            <a:r>
              <a:rPr lang="en-US" dirty="0" smtClean="0"/>
              <a:t>Skype </a:t>
            </a:r>
            <a:r>
              <a:rPr lang="bg-BG" dirty="0" smtClean="0"/>
              <a:t>работи като </a:t>
            </a:r>
            <a:r>
              <a:rPr lang="bg-BG" dirty="0"/>
              <a:t>организира </a:t>
            </a:r>
            <a:r>
              <a:rPr lang="bg-BG" dirty="0" smtClean="0"/>
              <a:t>и поддържа в Интернет децентрализирана </a:t>
            </a:r>
            <a:r>
              <a:rPr lang="bg-BG" dirty="0"/>
              <a:t>комуникационна </a:t>
            </a:r>
            <a:r>
              <a:rPr lang="en-US" dirty="0"/>
              <a:t>peer-to-peer </a:t>
            </a:r>
            <a:r>
              <a:rPr lang="bg-BG" dirty="0" smtClean="0"/>
              <a:t>мрежа в Интернет</a:t>
            </a:r>
          </a:p>
          <a:p>
            <a:pPr lvl="1"/>
            <a:r>
              <a:rPr lang="bg-BG" dirty="0" smtClean="0"/>
              <a:t>Останалите средства за комуникация (от изброените) използват централен сървър</a:t>
            </a:r>
            <a:endParaRPr lang="en-US" dirty="0" smtClean="0"/>
          </a:p>
          <a:p>
            <a:r>
              <a:rPr lang="bg-BG" dirty="0" smtClean="0"/>
              <a:t>Информация: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en.wikipedia.org/wiki/Peer-to-peer</a:t>
            </a:r>
            <a:endParaRPr lang="bg-BG" dirty="0" smtClean="0"/>
          </a:p>
          <a:p>
            <a:pPr lvl="1"/>
            <a:r>
              <a:rPr lang="en-US" dirty="0">
                <a:hlinkClick r:id="rId3"/>
              </a:rPr>
              <a:t>http://en.wikipedia.org/wiki/Skype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3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За какво се отнася терминът </a:t>
            </a:r>
            <a:r>
              <a:rPr lang="en-US" dirty="0" smtClean="0"/>
              <a:t>"</a:t>
            </a:r>
            <a:r>
              <a:rPr lang="bg-BG" dirty="0" smtClean="0"/>
              <a:t>кърнинг</a:t>
            </a:r>
            <a:r>
              <a:rPr lang="en-US" dirty="0" smtClean="0"/>
              <a:t>" (kerning)</a:t>
            </a:r>
            <a:r>
              <a:rPr lang="bg-BG" dirty="0" smtClean="0"/>
              <a:t> при шрифтовете</a:t>
            </a:r>
            <a:r>
              <a:rPr lang="en-US" dirty="0" smtClean="0"/>
              <a:t>?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Съотношение главни / малки букви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Заобленост на буквите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Разстояния между буквите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Наклон на буквите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8000" y="31877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53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000" dirty="0" smtClean="0"/>
              <a:t>Кърнингът (kerning) </a:t>
            </a:r>
            <a:r>
              <a:rPr lang="bg-BG" sz="3000" dirty="0" smtClean="0"/>
              <a:t>е процесът на нагласяне на </a:t>
            </a:r>
            <a:r>
              <a:rPr lang="ru-RU" sz="3000" dirty="0" smtClean="0"/>
              <a:t>разстоянието между буквите в дадена дума</a:t>
            </a:r>
          </a:p>
          <a:p>
            <a:pPr lvl="1"/>
            <a:r>
              <a:rPr lang="ru-RU" sz="2800" dirty="0" smtClean="0"/>
              <a:t>С цел постигане на визуално приятен вид</a:t>
            </a:r>
          </a:p>
          <a:p>
            <a:pPr lvl="1"/>
            <a:r>
              <a:rPr lang="ru-RU" sz="2800" dirty="0" smtClean="0"/>
              <a:t>Класически пример: разстоянието между всяка от буквите в буквените двойки „AV“, „Wa“ и „To“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bg-BG" dirty="0"/>
              <a:t>Информация</a:t>
            </a:r>
            <a:r>
              <a:rPr lang="bg-BG" dirty="0" smtClean="0"/>
              <a:t>:</a:t>
            </a:r>
          </a:p>
          <a:p>
            <a:pPr lvl="1"/>
            <a:r>
              <a:rPr lang="en-US" dirty="0">
                <a:hlinkClick r:id="rId2"/>
              </a:rPr>
              <a:t>http://en.wikipedia.org/wiki/Kerning</a:t>
            </a:r>
            <a:endParaRPr lang="bg-BG" dirty="0" smtClean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http://en.wikipedia.org/wiki/Typeface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106</a:t>
            </a:fld>
            <a:endParaRPr lang="en-US" dirty="0"/>
          </a:p>
        </p:txBody>
      </p:sp>
      <p:pic>
        <p:nvPicPr>
          <p:cNvPr id="51202" name="Picture 2" descr="http://upload.wikimedia.org/wikipedia/commons/thumb/8/82/Charakterset_of_Optima.jpg/250px-Charakterset_of_Optima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3086" y="4191001"/>
            <a:ext cx="1419628" cy="11981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446587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Как се затварят единичните тагове в </a:t>
            </a:r>
            <a:r>
              <a:rPr lang="en-US" dirty="0" smtClean="0"/>
              <a:t>XHTML?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&lt;[tag] &lt;!--!&gt;&gt;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&lt;[tag] /&gt;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&lt;[tag] \&gt;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&lt;[tag] //&gt;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107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2133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436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X</a:t>
            </a:r>
            <a:r>
              <a:rPr lang="en-US" dirty="0" smtClean="0"/>
              <a:t>HTML </a:t>
            </a:r>
            <a:r>
              <a:rPr lang="bg-BG" dirty="0" smtClean="0"/>
              <a:t>е </a:t>
            </a:r>
            <a:r>
              <a:rPr lang="bg-BG" dirty="0"/>
              <a:t>език от семейството на </a:t>
            </a:r>
            <a:r>
              <a:rPr lang="en-US" dirty="0"/>
              <a:t>XML-</a:t>
            </a:r>
            <a:r>
              <a:rPr lang="bg-BG" dirty="0"/>
              <a:t>базираните езици, който </a:t>
            </a:r>
            <a:r>
              <a:rPr lang="bg-BG" dirty="0" smtClean="0"/>
              <a:t>произлиза от </a:t>
            </a:r>
            <a:r>
              <a:rPr lang="en-US" dirty="0" smtClean="0"/>
              <a:t>HTML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Съкращението е </a:t>
            </a:r>
            <a:r>
              <a:rPr lang="bg-BG" dirty="0"/>
              <a:t>от </a:t>
            </a:r>
            <a:r>
              <a:rPr lang="en-US" noProof="1" smtClean="0"/>
              <a:t>e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noProof="1" smtClean="0"/>
              <a:t>tensible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noProof="1" smtClean="0"/>
              <a:t>yper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noProof="1" smtClean="0"/>
              <a:t>ext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noProof="1" smtClean="0"/>
              <a:t>arkup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noProof="1" smtClean="0"/>
              <a:t>anguage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В него всички тагове трябва да бъдат затворени, дори и единичните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Примерен единичен </a:t>
            </a:r>
            <a:r>
              <a:rPr lang="en-US" dirty="0" smtClean="0"/>
              <a:t>XHTML </a:t>
            </a:r>
            <a:r>
              <a:rPr lang="bg-BG" dirty="0" smtClean="0"/>
              <a:t>таг: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&lt;br /&gt;</a:t>
            </a:r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bg-BG" dirty="0" smtClean="0"/>
              <a:t>Информация: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3"/>
              </a:rPr>
              <a:t>http://en.wikipedia.org/wiki/XHTML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193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Коя от изброените маски определя групата на </a:t>
            </a:r>
            <a:r>
              <a:rPr lang="en-US" dirty="0" smtClean="0"/>
              <a:t>HTTP </a:t>
            </a:r>
            <a:r>
              <a:rPr lang="bg-BG" dirty="0" smtClean="0"/>
              <a:t>съобщения за грешка?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xx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2xx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3xx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3886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436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Колко пина има </a:t>
            </a:r>
            <a:r>
              <a:rPr lang="en-US" dirty="0" smtClean="0"/>
              <a:t>RJ45 </a:t>
            </a:r>
            <a:r>
              <a:rPr lang="bg-BG" dirty="0" smtClean="0"/>
              <a:t>конекторът</a:t>
            </a:r>
            <a:r>
              <a:rPr lang="en-US" dirty="0" smtClean="0"/>
              <a:t>?</a:t>
            </a:r>
            <a:endParaRPr lang="en-US" baseline="-250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2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4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6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8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3276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609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HTML </a:t>
            </a:r>
            <a:r>
              <a:rPr lang="bg-BG" dirty="0" smtClean="0"/>
              <a:t>маски</a:t>
            </a:r>
          </a:p>
          <a:p>
            <a:pPr lvl="1"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1xx –</a:t>
            </a:r>
            <a:r>
              <a:rPr lang="bg-BG" dirty="0" smtClean="0"/>
              <a:t> информация</a:t>
            </a:r>
          </a:p>
          <a:p>
            <a:pPr lvl="1">
              <a:lnSpc>
                <a:spcPct val="100000"/>
              </a:lnSpc>
              <a:spcBef>
                <a:spcPts val="3600"/>
              </a:spcBef>
            </a:pPr>
            <a:r>
              <a:rPr lang="bg-BG" dirty="0" smtClean="0"/>
              <a:t>2</a:t>
            </a:r>
            <a:r>
              <a:rPr lang="en-US" dirty="0" smtClean="0"/>
              <a:t>xx – </a:t>
            </a:r>
            <a:r>
              <a:rPr lang="bg-BG" dirty="0" smtClean="0"/>
              <a:t>успешност</a:t>
            </a:r>
          </a:p>
          <a:p>
            <a:pPr lvl="1">
              <a:lnSpc>
                <a:spcPct val="100000"/>
              </a:lnSpc>
              <a:spcBef>
                <a:spcPts val="3600"/>
              </a:spcBef>
            </a:pPr>
            <a:r>
              <a:rPr lang="bg-BG" dirty="0" smtClean="0"/>
              <a:t>3</a:t>
            </a:r>
            <a:r>
              <a:rPr lang="en-US" dirty="0" smtClean="0"/>
              <a:t>xx – </a:t>
            </a:r>
            <a:r>
              <a:rPr lang="bg-BG" dirty="0" smtClean="0"/>
              <a:t>пренасочване</a:t>
            </a:r>
          </a:p>
          <a:p>
            <a:pPr lvl="1">
              <a:lnSpc>
                <a:spcPct val="100000"/>
              </a:lnSpc>
              <a:spcBef>
                <a:spcPts val="3600"/>
              </a:spcBef>
            </a:pPr>
            <a:r>
              <a:rPr lang="bg-BG" dirty="0" smtClean="0"/>
              <a:t>4</a:t>
            </a:r>
            <a:r>
              <a:rPr lang="en-US" dirty="0" smtClean="0"/>
              <a:t>xx – </a:t>
            </a:r>
            <a:r>
              <a:rPr lang="bg-BG" dirty="0" smtClean="0"/>
              <a:t>грешка от страна на клиента</a:t>
            </a:r>
          </a:p>
          <a:p>
            <a:pPr lvl="1">
              <a:lnSpc>
                <a:spcPct val="100000"/>
              </a:lnSpc>
              <a:spcBef>
                <a:spcPts val="3600"/>
              </a:spcBef>
            </a:pPr>
            <a:r>
              <a:rPr lang="bg-BG" dirty="0" smtClean="0"/>
              <a:t>5</a:t>
            </a:r>
            <a:r>
              <a:rPr lang="en-US" dirty="0" smtClean="0"/>
              <a:t>xx – </a:t>
            </a:r>
            <a:r>
              <a:rPr lang="bg-BG" dirty="0" smtClean="0"/>
              <a:t>грешка от страна на сървъра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193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dirty="0" smtClean="0"/>
              <a:t>Кой от следните протоколи използва вътрешно </a:t>
            </a:r>
            <a:r>
              <a:rPr lang="en-US" dirty="0" smtClean="0"/>
              <a:t>HTTP </a:t>
            </a:r>
            <a:r>
              <a:rPr lang="bg-BG" dirty="0" smtClean="0"/>
              <a:t>и </a:t>
            </a:r>
            <a:r>
              <a:rPr lang="en-US" dirty="0" smtClean="0"/>
              <a:t>MIME?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SMTP</a:t>
            </a:r>
            <a:endParaRPr lang="bg-BG" dirty="0" smtClean="0"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IMAP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MMS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FTP</a:t>
            </a:r>
          </a:p>
          <a:p>
            <a:pPr marL="871538" lvl="1" indent="-514350">
              <a:buFont typeface="+mj-lt"/>
              <a:buAutoNum type="alphaLcParenR"/>
            </a:pP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6700" y="33528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8911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MMS </a:t>
            </a:r>
            <a:r>
              <a:rPr lang="bg-BG" sz="3000" dirty="0" smtClean="0"/>
              <a:t>е протокол за пренос на мултимедийни съобщения</a:t>
            </a:r>
            <a:r>
              <a:rPr lang="bg-BG" sz="3000" dirty="0"/>
              <a:t> в мобилните </a:t>
            </a:r>
            <a:r>
              <a:rPr lang="bg-BG" sz="3000" dirty="0" smtClean="0"/>
              <a:t>мрежи</a:t>
            </a:r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Използва </a:t>
            </a:r>
            <a:r>
              <a:rPr lang="en-US" sz="2800" dirty="0" smtClean="0"/>
              <a:t>MIME</a:t>
            </a:r>
            <a:r>
              <a:rPr lang="bg-BG" sz="2800" dirty="0" smtClean="0"/>
              <a:t> за кодиране на съобщението (картинка / звук / видео / друга медия)</a:t>
            </a:r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Изпраща </a:t>
            </a:r>
            <a:r>
              <a:rPr lang="en-US" sz="2800" dirty="0"/>
              <a:t>URL</a:t>
            </a:r>
            <a:r>
              <a:rPr lang="bg-BG" sz="2800" dirty="0"/>
              <a:t> към </a:t>
            </a:r>
            <a:r>
              <a:rPr lang="en-US" sz="2800" dirty="0" smtClean="0"/>
              <a:t>MMS </a:t>
            </a:r>
            <a:r>
              <a:rPr lang="bg-BG" sz="2800" dirty="0" smtClean="0"/>
              <a:t>съобщението по </a:t>
            </a:r>
            <a:r>
              <a:rPr lang="en-US" sz="2800" dirty="0" smtClean="0"/>
              <a:t>SMS</a:t>
            </a:r>
          </a:p>
          <a:p>
            <a:pPr lvl="2">
              <a:lnSpc>
                <a:spcPct val="100000"/>
              </a:lnSpc>
            </a:pPr>
            <a:r>
              <a:rPr lang="bg-BG" sz="2600" dirty="0" smtClean="0"/>
              <a:t>Мобилното устройство го изтегля по </a:t>
            </a:r>
            <a:r>
              <a:rPr lang="en-US" sz="2600" dirty="0" smtClean="0"/>
              <a:t>HTTP</a:t>
            </a:r>
            <a:endParaRPr lang="bg-BG" sz="2600" dirty="0" smtClean="0"/>
          </a:p>
          <a:p>
            <a:pPr>
              <a:lnSpc>
                <a:spcPct val="100000"/>
              </a:lnSpc>
            </a:pPr>
            <a:r>
              <a:rPr lang="bg-BG" sz="3000" dirty="0" smtClean="0"/>
              <a:t>Информация</a:t>
            </a:r>
            <a:r>
              <a:rPr lang="bg-BG" sz="3000" dirty="0"/>
              <a:t>: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300" dirty="0">
                <a:hlinkClick r:id="rId2"/>
              </a:rPr>
              <a:t>http://</a:t>
            </a:r>
            <a:r>
              <a:rPr lang="en-US" sz="2300" dirty="0" smtClean="0">
                <a:hlinkClick r:id="rId2"/>
              </a:rPr>
              <a:t>en.wikipedia.org/wiki/Multimedia_Messaging_Service</a:t>
            </a:r>
          </a:p>
          <a:p>
            <a:pPr lvl="1">
              <a:lnSpc>
                <a:spcPct val="100000"/>
              </a:lnSpc>
            </a:pPr>
            <a:r>
              <a:rPr lang="en-US" sz="2300" dirty="0">
                <a:hlinkClick r:id="rId2"/>
              </a:rPr>
              <a:t>http://</a:t>
            </a:r>
            <a:r>
              <a:rPr lang="en-US" sz="2300" dirty="0" smtClean="0">
                <a:hlinkClick r:id="rId2"/>
              </a:rPr>
              <a:t>en.wikipedia.org/wiki/SMS</a:t>
            </a:r>
          </a:p>
          <a:p>
            <a:pPr lvl="1">
              <a:lnSpc>
                <a:spcPct val="100000"/>
              </a:lnSpc>
            </a:pPr>
            <a:r>
              <a:rPr lang="en-US" sz="2300" dirty="0">
                <a:hlinkClick r:id="rId2"/>
              </a:rPr>
              <a:t>http://www.emailaddressmanager.com/tips/protocol.html</a:t>
            </a:r>
            <a:endParaRPr lang="en-US" sz="2300" dirty="0" smtClean="0">
              <a:hlinkClick r:id="rId2"/>
            </a:endParaRPr>
          </a:p>
          <a:p>
            <a:pPr lvl="1">
              <a:lnSpc>
                <a:spcPct val="100000"/>
              </a:lnSpc>
            </a:pPr>
            <a:endParaRPr lang="en-US" sz="2300" dirty="0" smtClean="0">
              <a:hlinkClick r:id="rId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7367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dirty="0" smtClean="0"/>
              <a:t>Кое от изброените по-долу НЕ е скрит елемент в една уеб страница?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метаданни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скриптове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хипервръзки</a:t>
            </a:r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празните редове от кода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0700" y="33528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391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bg-BG" dirty="0" smtClean="0"/>
              <a:t>Основните елементи, които може да съдържа една уеб страница са:</a:t>
            </a:r>
          </a:p>
          <a:p>
            <a:pPr lvl="1">
              <a:lnSpc>
                <a:spcPct val="95000"/>
              </a:lnSpc>
            </a:pPr>
            <a:r>
              <a:rPr lang="bg-BG" dirty="0" smtClean="0"/>
              <a:t>Видима информация</a:t>
            </a:r>
          </a:p>
          <a:p>
            <a:pPr lvl="1">
              <a:lnSpc>
                <a:spcPct val="95000"/>
              </a:lnSpc>
            </a:pPr>
            <a:r>
              <a:rPr lang="bg-BG" dirty="0" smtClean="0"/>
              <a:t>Нетекстова информация</a:t>
            </a:r>
          </a:p>
          <a:p>
            <a:pPr lvl="1">
              <a:lnSpc>
                <a:spcPct val="95000"/>
              </a:lnSpc>
            </a:pPr>
            <a:r>
              <a:rPr lang="bg-BG" dirty="0" smtClean="0"/>
              <a:t>Интерактивна информация</a:t>
            </a:r>
          </a:p>
          <a:p>
            <a:pPr lvl="1">
              <a:lnSpc>
                <a:spcPct val="95000"/>
              </a:lnSpc>
            </a:pPr>
            <a:r>
              <a:rPr lang="bg-BG" dirty="0" smtClean="0"/>
              <a:t>Скрита информация</a:t>
            </a:r>
          </a:p>
          <a:p>
            <a:pPr>
              <a:lnSpc>
                <a:spcPct val="95000"/>
              </a:lnSpc>
            </a:pPr>
            <a:r>
              <a:rPr lang="bg-BG" dirty="0" smtClean="0"/>
              <a:t>Хипервръзките са част от интерактивната информация</a:t>
            </a:r>
          </a:p>
          <a:p>
            <a:pPr>
              <a:lnSpc>
                <a:spcPct val="95000"/>
              </a:lnSpc>
            </a:pPr>
            <a:r>
              <a:rPr lang="bg-BG" dirty="0" smtClean="0"/>
              <a:t>Информация:</a:t>
            </a:r>
          </a:p>
          <a:p>
            <a:pPr lvl="1">
              <a:lnSpc>
                <a:spcPct val="95000"/>
              </a:lnSpc>
            </a:pPr>
            <a:r>
              <a:rPr lang="bg-BG" sz="2800" dirty="0" smtClean="0">
                <a:hlinkClick r:id="rId2"/>
              </a:rPr>
              <a:t>http://en.wikipedia.org/wiki/World_Wide_Web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282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dirty="0" smtClean="0"/>
              <a:t>Как ще бъдат визуализирани думите от следния </a:t>
            </a:r>
            <a:r>
              <a:rPr lang="en-US" dirty="0" smtClean="0"/>
              <a:t>HTML</a:t>
            </a:r>
            <a:r>
              <a:rPr lang="bg-BG" dirty="0" smtClean="0"/>
              <a:t> фрагмент?</a:t>
            </a:r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На един ред, една до друга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На два реда, една под друга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Като номериран списък – 1, 2, …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Като неномериран списък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0744" y="5225142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087940"/>
            <a:ext cx="79248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it-IT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&lt;ol&gt;</a:t>
            </a:r>
            <a:br>
              <a:rPr lang="it-IT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&lt;li&gt;Vodka&lt;/</a:t>
            </a:r>
            <a:r>
              <a:rPr lang="it-IT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li&gt;</a:t>
            </a:r>
            <a:br>
              <a:rPr lang="it-IT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&lt;li&gt;Beer&lt;/</a:t>
            </a:r>
            <a:r>
              <a:rPr lang="it-IT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li&gt;</a:t>
            </a:r>
            <a:br>
              <a:rPr lang="it-IT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 </a:t>
            </a:r>
            <a:endParaRPr lang="en-US" sz="24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9257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Таговете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&lt;ol&gt;</a:t>
            </a:r>
            <a:r>
              <a:rPr lang="bg-BG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dirty="0" smtClean="0"/>
              <a:t> </a:t>
            </a:r>
            <a:r>
              <a:rPr lang="bg-BG" dirty="0" smtClean="0"/>
              <a:t>се използват за номерирани списъци</a:t>
            </a:r>
          </a:p>
          <a:p>
            <a:endParaRPr lang="bg-BG" dirty="0" smtClean="0"/>
          </a:p>
          <a:p>
            <a:endParaRPr lang="en-US" dirty="0" smtClean="0"/>
          </a:p>
          <a:p>
            <a:r>
              <a:rPr lang="bg-BG" dirty="0"/>
              <a:t>Информация</a:t>
            </a:r>
            <a:r>
              <a:rPr lang="bg-BG" dirty="0" smtClean="0"/>
              <a:t>:</a:t>
            </a:r>
            <a:endParaRPr lang="en-US" dirty="0" smtClean="0"/>
          </a:p>
          <a:p>
            <a:pPr lvl="1"/>
            <a:r>
              <a:rPr lang="en-US" sz="2800" dirty="0" smtClean="0">
                <a:hlinkClick r:id="rId2"/>
              </a:rPr>
              <a:t>http://www.w3schools.com/html/html_lists.asp</a:t>
            </a:r>
            <a:endParaRPr lang="en-US" sz="2800" dirty="0" smtClean="0"/>
          </a:p>
          <a:p>
            <a:pPr lvl="1"/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035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dirty="0" smtClean="0"/>
              <a:t>Кой таг в </a:t>
            </a:r>
            <a:r>
              <a:rPr lang="en-US" dirty="0" smtClean="0"/>
              <a:t>HTML </a:t>
            </a:r>
            <a:r>
              <a:rPr lang="bg-BG" dirty="0" smtClean="0"/>
              <a:t>се използва за семантично разделяне на текст на отделни секции (параграфи)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&lt;p&gt;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&lt;h1&gt;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&lt;</a:t>
            </a:r>
            <a:r>
              <a:rPr lang="en-US" dirty="0" err="1" smtClean="0"/>
              <a:t>para</a:t>
            </a:r>
            <a:r>
              <a:rPr lang="en-US" dirty="0" smtClean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117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3124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980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Тагът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bg-BG" dirty="0" smtClean="0"/>
              <a:t> семантично обособява параграфи</a:t>
            </a:r>
          </a:p>
          <a:p>
            <a:pPr lvl="1"/>
            <a:r>
              <a:rPr lang="bg-BG" dirty="0" smtClean="0"/>
              <a:t>Различен от таг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&lt;br&gt;</a:t>
            </a:r>
            <a:r>
              <a:rPr lang="en-US" dirty="0" smtClean="0"/>
              <a:t>, </a:t>
            </a:r>
            <a:r>
              <a:rPr lang="bg-BG" dirty="0" smtClean="0"/>
              <a:t>който само визуално слага край на реда</a:t>
            </a:r>
            <a:endParaRPr lang="en-US" dirty="0" smtClean="0"/>
          </a:p>
          <a:p>
            <a:endParaRPr lang="bg-BG" dirty="0" smtClean="0"/>
          </a:p>
          <a:p>
            <a:endParaRPr lang="en-US" dirty="0" smtClean="0"/>
          </a:p>
          <a:p>
            <a:r>
              <a:rPr lang="bg-BG" dirty="0"/>
              <a:t>Информация</a:t>
            </a:r>
            <a:r>
              <a:rPr lang="bg-BG" dirty="0" smtClean="0"/>
              <a:t>:</a:t>
            </a:r>
            <a:endParaRPr lang="en-US" dirty="0" smtClean="0"/>
          </a:p>
          <a:p>
            <a:pPr lvl="1"/>
            <a:r>
              <a:rPr lang="en-US" sz="2800" dirty="0" smtClean="0">
                <a:hlinkClick r:id="rId2"/>
              </a:rPr>
              <a:t>http://en.wikipedia.org/wiki/HTML</a:t>
            </a:r>
            <a:endParaRPr lang="en-US" sz="2800" dirty="0" smtClean="0"/>
          </a:p>
          <a:p>
            <a:pPr lvl="1"/>
            <a:r>
              <a:rPr lang="en-US" sz="2800" dirty="0" smtClean="0">
                <a:hlinkClick r:id="rId3"/>
              </a:rPr>
              <a:t>http://www.w3schools.com/html/</a:t>
            </a:r>
            <a:endParaRPr lang="bg-BG" sz="2800" dirty="0" smtClean="0"/>
          </a:p>
          <a:p>
            <a:pPr lvl="1"/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396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dirty="0" smtClean="0"/>
              <a:t>Как е правилния начин да се направи </a:t>
            </a:r>
            <a:r>
              <a:rPr lang="en-US" dirty="0" smtClean="0"/>
              <a:t>“</a:t>
            </a:r>
            <a:r>
              <a:rPr lang="bg-BG" dirty="0" smtClean="0"/>
              <a:t>клас</a:t>
            </a:r>
            <a:r>
              <a:rPr lang="en-US" dirty="0" smtClean="0"/>
              <a:t>”</a:t>
            </a:r>
            <a:r>
              <a:rPr lang="bg-BG" dirty="0" smtClean="0"/>
              <a:t> в</a:t>
            </a:r>
            <a:r>
              <a:rPr lang="en-US" dirty="0" smtClean="0"/>
              <a:t> JavaScript?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class Person { }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function Person(){ }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class Person(){ }</a:t>
            </a:r>
            <a:endParaRPr lang="bg-BG" dirty="0" smtClean="0"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buFont typeface="+mj-lt"/>
              <a:buAutoNum type="alphaLcParenR"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Person as Class{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26670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980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effectLst/>
              </a:rPr>
              <a:t>RJ45</a:t>
            </a:r>
          </a:p>
          <a:p>
            <a:pPr lvl="1">
              <a:lnSpc>
                <a:spcPct val="100000"/>
              </a:lnSpc>
            </a:pPr>
            <a:r>
              <a:rPr lang="bg-BG" dirty="0" smtClean="0">
                <a:effectLst/>
              </a:rPr>
              <a:t>Стандартен конектор за мрежови кабели</a:t>
            </a:r>
          </a:p>
          <a:p>
            <a:pPr lvl="1">
              <a:lnSpc>
                <a:spcPct val="100000"/>
              </a:lnSpc>
            </a:pPr>
            <a:r>
              <a:rPr lang="bg-BG" dirty="0" smtClean="0">
                <a:effectLst/>
              </a:rPr>
              <a:t>8 пина</a:t>
            </a:r>
          </a:p>
          <a:p>
            <a:pPr lvl="1">
              <a:lnSpc>
                <a:spcPct val="100000"/>
              </a:lnSpc>
            </a:pPr>
            <a:r>
              <a:rPr lang="bg-BG" dirty="0" smtClean="0">
                <a:effectLst/>
              </a:rPr>
              <a:t>“8</a:t>
            </a:r>
            <a:r>
              <a:rPr lang="en-US" dirty="0" smtClean="0">
                <a:effectLst/>
              </a:rPr>
              <a:t>P8C” – </a:t>
            </a:r>
            <a:r>
              <a:rPr lang="bg-BG" dirty="0" smtClean="0">
                <a:effectLst/>
              </a:rPr>
              <a:t>8</a:t>
            </a:r>
            <a:r>
              <a:rPr lang="en-US" dirty="0" smtClean="0">
                <a:effectLst/>
              </a:rPr>
              <a:t> position 8 contact</a:t>
            </a:r>
            <a:endParaRPr lang="bg-BG" dirty="0" smtClean="0">
              <a:effectLst/>
            </a:endParaRPr>
          </a:p>
          <a:p>
            <a:pPr>
              <a:lnSpc>
                <a:spcPct val="100000"/>
              </a:lnSpc>
            </a:pPr>
            <a:r>
              <a:rPr lang="bg-BG" dirty="0" smtClean="0">
                <a:effectLst/>
              </a:rPr>
              <a:t>Информация: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hlinkClick r:id="rId2"/>
              </a:rPr>
              <a:t>en.wikipedia.org/wiki/RJ45_(computers)#8P8C</a:t>
            </a:r>
            <a:endParaRPr lang="en-US" sz="280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385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function Person(){}</a:t>
            </a:r>
          </a:p>
          <a:p>
            <a:pPr lvl="1"/>
            <a:r>
              <a:rPr lang="bg-BG" dirty="0" smtClean="0"/>
              <a:t>Във </a:t>
            </a:r>
            <a:r>
              <a:rPr lang="en-US" dirty="0" smtClean="0"/>
              <a:t>JavaScript </a:t>
            </a:r>
            <a:r>
              <a:rPr lang="bg-BG" dirty="0" smtClean="0"/>
              <a:t>няма дефиниция за класове и обекти, следователно няма и ключови думи за клас.</a:t>
            </a:r>
            <a:endParaRPr lang="en-US" dirty="0" smtClean="0"/>
          </a:p>
          <a:p>
            <a:r>
              <a:rPr lang="bg-BG" dirty="0"/>
              <a:t>Информация</a:t>
            </a:r>
            <a:r>
              <a:rPr lang="bg-BG" dirty="0" smtClean="0"/>
              <a:t>:</a:t>
            </a:r>
          </a:p>
          <a:p>
            <a:pPr lvl="1"/>
            <a:r>
              <a:rPr lang="en-US" dirty="0" smtClean="0"/>
              <a:t>Google: OOP JavaScript</a:t>
            </a:r>
          </a:p>
          <a:p>
            <a:pPr lvl="1"/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396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733246"/>
            <a:ext cx="8686800" cy="584775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bg-BG" dirty="0" smtClean="0"/>
              <a:t>Какво</a:t>
            </a:r>
            <a:r>
              <a:rPr lang="en-US" dirty="0" smtClean="0"/>
              <a:t> </a:t>
            </a:r>
            <a:r>
              <a:rPr lang="bg-BG" dirty="0" smtClean="0"/>
              <a:t>ще направи следния </a:t>
            </a:r>
            <a:r>
              <a:rPr lang="en-US" dirty="0" smtClean="0"/>
              <a:t>JavaScript </a:t>
            </a:r>
            <a:r>
              <a:rPr lang="bg-BG" dirty="0" smtClean="0"/>
              <a:t>код?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endParaRPr lang="en-US" sz="28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endParaRPr lang="en-US" sz="2800" dirty="0" smtClean="0"/>
          </a:p>
          <a:p>
            <a:pPr marL="871538" lvl="1" indent="-514350">
              <a:lnSpc>
                <a:spcPct val="100000"/>
              </a:lnSpc>
              <a:spcBef>
                <a:spcPts val="3000"/>
              </a:spcBef>
              <a:buFont typeface="+mj-lt"/>
              <a:buAutoNum type="alphaLcParenR"/>
            </a:pPr>
            <a:r>
              <a:rPr lang="en-US" sz="2600" dirty="0" smtClean="0"/>
              <a:t>Селектира </a:t>
            </a:r>
            <a:r>
              <a:rPr lang="en-US" sz="2600" dirty="0" err="1" smtClean="0"/>
              <a:t>всички</a:t>
            </a:r>
            <a:r>
              <a:rPr lang="en-US" sz="2600" dirty="0" smtClean="0"/>
              <a:t> div </a:t>
            </a:r>
            <a:r>
              <a:rPr lang="en-US" sz="2600" dirty="0" err="1" smtClean="0"/>
              <a:t>елементи</a:t>
            </a:r>
            <a:r>
              <a:rPr lang="en-US" sz="2600" dirty="0" smtClean="0"/>
              <a:t>, </a:t>
            </a:r>
            <a:r>
              <a:rPr lang="en-US" sz="2600" dirty="0" err="1" smtClean="0"/>
              <a:t>които</a:t>
            </a:r>
            <a:r>
              <a:rPr lang="en-US" sz="2600" dirty="0" smtClean="0"/>
              <a:t> </a:t>
            </a:r>
            <a:r>
              <a:rPr lang="en-US" sz="2600" dirty="0" err="1" smtClean="0"/>
              <a:t>имат</a:t>
            </a:r>
            <a:r>
              <a:rPr lang="en-US" sz="2600" dirty="0" smtClean="0"/>
              <a:t> </a:t>
            </a:r>
            <a:r>
              <a:rPr lang="en-US" sz="2600" dirty="0" err="1" smtClean="0"/>
              <a:t>клас</a:t>
            </a:r>
            <a:r>
              <a:rPr lang="en-US" sz="2600" dirty="0" smtClean="0"/>
              <a:t> “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comment”</a:t>
            </a:r>
            <a:r>
              <a:rPr lang="bg-BG" sz="2600" dirty="0" smtClean="0"/>
              <a:t>и прави фона им червен</a:t>
            </a:r>
            <a:endParaRPr lang="en-US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600" dirty="0" smtClean="0"/>
              <a:t>Селектира </a:t>
            </a:r>
            <a:r>
              <a:rPr lang="en-US" sz="2600" dirty="0" err="1" smtClean="0"/>
              <a:t>всички</a:t>
            </a:r>
            <a:r>
              <a:rPr lang="en-US" sz="2600" dirty="0" smtClean="0"/>
              <a:t> </a:t>
            </a:r>
            <a:r>
              <a:rPr lang="en-US" sz="2600" dirty="0" err="1" smtClean="0"/>
              <a:t>променливи</a:t>
            </a:r>
            <a:r>
              <a:rPr lang="en-US" sz="2600" dirty="0" smtClean="0"/>
              <a:t> </a:t>
            </a:r>
            <a:r>
              <a:rPr lang="en-US" sz="2600" dirty="0" err="1" smtClean="0"/>
              <a:t>от</a:t>
            </a:r>
            <a:r>
              <a:rPr lang="en-US" sz="2600" dirty="0" smtClean="0"/>
              <a:t> JavaScript и </a:t>
            </a:r>
            <a:r>
              <a:rPr lang="en-US" sz="2600" dirty="0" err="1" smtClean="0"/>
              <a:t>ги</a:t>
            </a:r>
            <a:r>
              <a:rPr lang="en-US" sz="2600" dirty="0" smtClean="0"/>
              <a:t> </a:t>
            </a:r>
            <a:r>
              <a:rPr lang="en-US" sz="2600" dirty="0" err="1" smtClean="0"/>
              <a:t>прави</a:t>
            </a:r>
            <a:r>
              <a:rPr lang="en-US" sz="2600" dirty="0" smtClean="0"/>
              <a:t> </a:t>
            </a:r>
            <a:r>
              <a:rPr lang="en-US" sz="2600" dirty="0" err="1" smtClean="0"/>
              <a:t>на</a:t>
            </a:r>
            <a:r>
              <a:rPr lang="en-US" sz="2600" dirty="0" smtClean="0"/>
              <a:t> HTML </a:t>
            </a:r>
            <a:r>
              <a:rPr lang="en-US" sz="2600" dirty="0" err="1" smtClean="0"/>
              <a:t>елементи</a:t>
            </a:r>
            <a:endParaRPr lang="en-US" sz="26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sz="2600" dirty="0" smtClean="0"/>
              <a:t>Селектира всички </a:t>
            </a:r>
            <a:r>
              <a:rPr lang="en-US" sz="2600" dirty="0" smtClean="0"/>
              <a:t>HTML</a:t>
            </a:r>
            <a:r>
              <a:rPr lang="bg-BG" sz="2600" dirty="0" smtClean="0"/>
              <a:t> елементи, които имат клас </a:t>
            </a:r>
            <a:r>
              <a:rPr lang="en-US" sz="2600" dirty="0" smtClean="0"/>
              <a:t>“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comment</a:t>
            </a:r>
            <a:r>
              <a:rPr lang="en-US" sz="2600" dirty="0" smtClean="0"/>
              <a:t>”</a:t>
            </a:r>
            <a:r>
              <a:rPr lang="bg-BG" sz="2600" dirty="0" smtClean="0"/>
              <a:t> и прави фона им червен 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600" dirty="0" err="1" smtClean="0"/>
              <a:t>Избира</a:t>
            </a:r>
            <a:r>
              <a:rPr lang="en-US" sz="2600" dirty="0" smtClean="0"/>
              <a:t> JavaScript </a:t>
            </a:r>
            <a:r>
              <a:rPr lang="en-US" sz="2600" dirty="0" err="1" smtClean="0"/>
              <a:t>обектите</a:t>
            </a:r>
            <a:r>
              <a:rPr lang="en-US" sz="2600" dirty="0" smtClean="0"/>
              <a:t> </a:t>
            </a:r>
            <a:r>
              <a:rPr lang="en-US" sz="2600" dirty="0" err="1" smtClean="0"/>
              <a:t>със</a:t>
            </a:r>
            <a:r>
              <a:rPr lang="en-US" sz="2600" dirty="0" smtClean="0"/>
              <a:t> </a:t>
            </a:r>
            <a:r>
              <a:rPr lang="en-US" sz="2600" dirty="0" err="1" smtClean="0"/>
              <a:t>клас</a:t>
            </a:r>
            <a:r>
              <a:rPr lang="en-US" sz="2600" dirty="0" smtClean="0"/>
              <a:t> “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comment</a:t>
            </a:r>
            <a:r>
              <a:rPr lang="en-US" sz="2600" dirty="0" smtClean="0"/>
              <a:t>” и </a:t>
            </a:r>
            <a:r>
              <a:rPr lang="en-US" sz="2600" dirty="0" err="1" smtClean="0"/>
              <a:t>им</a:t>
            </a:r>
            <a:r>
              <a:rPr lang="en-US" sz="2600" dirty="0" smtClean="0"/>
              <a:t> </a:t>
            </a:r>
            <a:r>
              <a:rPr lang="en-US" sz="2600" dirty="0" err="1" smtClean="0"/>
              <a:t>придава</a:t>
            </a:r>
            <a:r>
              <a:rPr lang="en-US" sz="2600" dirty="0" smtClean="0"/>
              <a:t> </a:t>
            </a:r>
            <a:r>
              <a:rPr lang="en-US" sz="2600" dirty="0" err="1" smtClean="0"/>
              <a:t>червен</a:t>
            </a:r>
            <a:r>
              <a:rPr lang="en-US" sz="2600" dirty="0" smtClean="0"/>
              <a:t> </a:t>
            </a:r>
            <a:r>
              <a:rPr lang="en-US" sz="2600" dirty="0" err="1" smtClean="0"/>
              <a:t>фон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121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417320"/>
            <a:ext cx="8153400" cy="1377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sz="1800"/>
              <a:t>divs=document.getElementsByClassName</a:t>
            </a:r>
            <a:r>
              <a:rPr sz="1800" smtClean="0"/>
              <a:t>("</a:t>
            </a:r>
            <a:r>
              <a:rPr sz="1800"/>
              <a:t>comment");</a:t>
            </a:r>
          </a:p>
          <a:p>
            <a:pPr>
              <a:lnSpc>
                <a:spcPct val="90000"/>
              </a:lnSpc>
            </a:pPr>
            <a:r>
              <a:rPr sz="1800"/>
              <a:t>divs[0].style.background="#0f0";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sz="1800"/>
              <a:t>for(var i in divs){</a:t>
            </a:r>
          </a:p>
          <a:p>
            <a:pPr>
              <a:lnSpc>
                <a:spcPct val="90000"/>
              </a:lnSpc>
            </a:pPr>
            <a:r>
              <a:rPr lang="bg-BG" sz="1800" dirty="0"/>
              <a:t> </a:t>
            </a:r>
            <a:r>
              <a:rPr lang="bg-BG" sz="1800" dirty="0" smtClean="0"/>
              <a:t>  </a:t>
            </a:r>
            <a:r>
              <a:rPr sz="1800" smtClean="0"/>
              <a:t>divs[i</a:t>
            </a:r>
            <a:r>
              <a:rPr sz="1800"/>
              <a:t>].style.background="#f00";</a:t>
            </a:r>
          </a:p>
          <a:p>
            <a:pPr>
              <a:lnSpc>
                <a:spcPct val="90000"/>
              </a:lnSpc>
            </a:pPr>
            <a:r>
              <a:rPr sz="1800" smtClean="0"/>
              <a:t>}</a:t>
            </a:r>
            <a:endParaRPr lang="en-US" sz="1800" dirty="0"/>
          </a:p>
        </p:txBody>
      </p:sp>
      <p:sp>
        <p:nvSpPr>
          <p:cNvPr id="10" name="Oval 9"/>
          <p:cNvSpPr/>
          <p:nvPr/>
        </p:nvSpPr>
        <p:spPr>
          <a:xfrm>
            <a:off x="483327" y="4648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document.getElementsByClassName</a:t>
            </a:r>
            <a:r>
              <a:rPr lang="en-US" dirty="0" smtClean="0"/>
              <a:t>(“class”)</a:t>
            </a:r>
          </a:p>
          <a:p>
            <a:pPr lvl="1"/>
            <a:r>
              <a:rPr lang="bg-BG" dirty="0" smtClean="0"/>
              <a:t>Метод за селекция на </a:t>
            </a:r>
            <a:r>
              <a:rPr lang="en-US" dirty="0" smtClean="0"/>
              <a:t>HTML </a:t>
            </a:r>
            <a:r>
              <a:rPr lang="bg-BG" dirty="0" smtClean="0"/>
              <a:t>елементи в </a:t>
            </a:r>
            <a:r>
              <a:rPr lang="en-US" dirty="0" smtClean="0"/>
              <a:t>JS</a:t>
            </a:r>
          </a:p>
          <a:p>
            <a:pPr lvl="1"/>
            <a:r>
              <a:rPr lang="bg-BG" dirty="0" smtClean="0"/>
              <a:t>Част от </a:t>
            </a:r>
            <a:r>
              <a:rPr lang="en-US" dirty="0" smtClean="0"/>
              <a:t>HTML 5</a:t>
            </a:r>
          </a:p>
          <a:p>
            <a:pPr lvl="1"/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396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 smtClean="0"/>
              <a:t>Изберете правилния отговор за JavaScript</a:t>
            </a:r>
            <a:endParaRPr lang="en-US" sz="30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700" dirty="0" smtClean="0"/>
              <a:t>JavaScript е </a:t>
            </a:r>
            <a:r>
              <a:rPr lang="en-US" sz="2700" dirty="0" err="1" smtClean="0"/>
              <a:t>разширение</a:t>
            </a:r>
            <a:r>
              <a:rPr lang="en-US" sz="2700" dirty="0" smtClean="0"/>
              <a:t> </a:t>
            </a:r>
            <a:r>
              <a:rPr lang="en-US" sz="2700" dirty="0" err="1" smtClean="0"/>
              <a:t>на</a:t>
            </a:r>
            <a:r>
              <a:rPr lang="en-US" sz="2700" dirty="0" smtClean="0"/>
              <a:t> </a:t>
            </a:r>
            <a:r>
              <a:rPr lang="en-US" sz="2700" dirty="0" err="1" smtClean="0"/>
              <a:t>програмния</a:t>
            </a:r>
            <a:r>
              <a:rPr lang="en-US" sz="2700" dirty="0" smtClean="0"/>
              <a:t> </a:t>
            </a:r>
            <a:r>
              <a:rPr lang="en-US" sz="2700" dirty="0" err="1" smtClean="0"/>
              <a:t>език</a:t>
            </a:r>
            <a:r>
              <a:rPr lang="en-US" sz="2700" dirty="0" smtClean="0"/>
              <a:t> Java, и е </a:t>
            </a:r>
            <a:r>
              <a:rPr lang="en-US" sz="2700" dirty="0" err="1" smtClean="0"/>
              <a:t>създаден</a:t>
            </a:r>
            <a:r>
              <a:rPr lang="en-US" sz="2700" dirty="0" smtClean="0"/>
              <a:t> </a:t>
            </a:r>
            <a:r>
              <a:rPr lang="en-US" sz="2700" dirty="0" err="1" smtClean="0"/>
              <a:t>за</a:t>
            </a:r>
            <a:r>
              <a:rPr lang="en-US" sz="2700" dirty="0" smtClean="0"/>
              <a:t> </a:t>
            </a:r>
            <a:r>
              <a:rPr lang="en-US" sz="2700" dirty="0" err="1" smtClean="0"/>
              <a:t>да</a:t>
            </a:r>
            <a:r>
              <a:rPr lang="en-US" sz="2700" dirty="0" smtClean="0"/>
              <a:t> </a:t>
            </a:r>
            <a:r>
              <a:rPr lang="en-US" sz="2700" dirty="0" err="1" smtClean="0"/>
              <a:t>улесни</a:t>
            </a:r>
            <a:r>
              <a:rPr lang="en-US" sz="2700" dirty="0" smtClean="0"/>
              <a:t> </a:t>
            </a:r>
            <a:r>
              <a:rPr lang="en-US" sz="2700" dirty="0" err="1" smtClean="0"/>
              <a:t>разработката</a:t>
            </a:r>
            <a:r>
              <a:rPr lang="en-US" sz="2700" dirty="0" smtClean="0"/>
              <a:t> </a:t>
            </a:r>
            <a:r>
              <a:rPr lang="en-US" sz="2700" dirty="0" err="1" smtClean="0"/>
              <a:t>на</a:t>
            </a:r>
            <a:r>
              <a:rPr lang="en-US" sz="2700" dirty="0" smtClean="0"/>
              <a:t> </a:t>
            </a:r>
            <a:r>
              <a:rPr lang="en-US" sz="2700" dirty="0" err="1" smtClean="0"/>
              <a:t>софтуер</a:t>
            </a:r>
            <a:endParaRPr lang="en-US" sz="27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700" dirty="0" smtClean="0"/>
              <a:t>JavaScript е </a:t>
            </a:r>
            <a:r>
              <a:rPr lang="en-US" sz="2700" dirty="0" err="1" smtClean="0"/>
              <a:t>програмен</a:t>
            </a:r>
            <a:r>
              <a:rPr lang="en-US" sz="2700" dirty="0" smtClean="0"/>
              <a:t> </a:t>
            </a:r>
            <a:r>
              <a:rPr lang="en-US" sz="2700" dirty="0" err="1" smtClean="0"/>
              <a:t>език</a:t>
            </a:r>
            <a:r>
              <a:rPr lang="en-US" sz="2700" dirty="0" smtClean="0"/>
              <a:t>, </a:t>
            </a:r>
            <a:r>
              <a:rPr lang="en-US" sz="2700" dirty="0" err="1" smtClean="0"/>
              <a:t>който</a:t>
            </a:r>
            <a:r>
              <a:rPr lang="en-US" sz="2700" dirty="0" smtClean="0"/>
              <a:t> </a:t>
            </a:r>
            <a:r>
              <a:rPr lang="en-US" sz="2700" dirty="0" err="1" smtClean="0"/>
              <a:t>се</a:t>
            </a:r>
            <a:r>
              <a:rPr lang="en-US" sz="2700" dirty="0" smtClean="0"/>
              <a:t> </a:t>
            </a:r>
            <a:r>
              <a:rPr lang="en-US" sz="2700" dirty="0" err="1" smtClean="0"/>
              <a:t>използва</a:t>
            </a:r>
            <a:r>
              <a:rPr lang="en-US" sz="2700" dirty="0" smtClean="0"/>
              <a:t> </a:t>
            </a:r>
            <a:r>
              <a:rPr lang="en-US" sz="2700" dirty="0" err="1" smtClean="0"/>
              <a:t>за</a:t>
            </a:r>
            <a:r>
              <a:rPr lang="en-US" sz="2700" dirty="0" smtClean="0"/>
              <a:t> </a:t>
            </a:r>
            <a:r>
              <a:rPr lang="en-US" sz="2700" dirty="0" err="1" smtClean="0"/>
              <a:t>програмиране</a:t>
            </a:r>
            <a:r>
              <a:rPr lang="en-US" sz="2700" dirty="0" smtClean="0"/>
              <a:t> </a:t>
            </a:r>
            <a:r>
              <a:rPr lang="en-US" sz="2700" dirty="0" err="1" smtClean="0"/>
              <a:t>на</a:t>
            </a:r>
            <a:r>
              <a:rPr lang="en-US" sz="2700" dirty="0" smtClean="0"/>
              <a:t> </a:t>
            </a:r>
            <a:r>
              <a:rPr lang="en-US" sz="2700" dirty="0" err="1" smtClean="0"/>
              <a:t>вложени</a:t>
            </a:r>
            <a:r>
              <a:rPr lang="en-US" sz="2700" dirty="0" smtClean="0"/>
              <a:t> </a:t>
            </a:r>
            <a:r>
              <a:rPr lang="en-US" sz="2700" dirty="0" err="1" smtClean="0"/>
              <a:t>системи</a:t>
            </a:r>
            <a:r>
              <a:rPr lang="en-US" sz="2700" dirty="0" smtClean="0"/>
              <a:t> (embed systems)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sz="2700" dirty="0" smtClean="0"/>
              <a:t>JavaScript е програмен език за разботка на уеб, декстоп и мобилни приложения, заедно със HTML и CSS</a:t>
            </a:r>
            <a:endParaRPr lang="en-US" sz="27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sz="2700" dirty="0" smtClean="0"/>
              <a:t>JavaScript е </a:t>
            </a:r>
            <a:r>
              <a:rPr lang="en-US" sz="2700" dirty="0" err="1" smtClean="0"/>
              <a:t>програмен</a:t>
            </a:r>
            <a:r>
              <a:rPr lang="en-US" sz="2700" dirty="0" smtClean="0"/>
              <a:t> </a:t>
            </a:r>
            <a:r>
              <a:rPr lang="en-US" sz="2700" dirty="0" err="1" smtClean="0"/>
              <a:t>език</a:t>
            </a:r>
            <a:r>
              <a:rPr lang="en-US" sz="2700" dirty="0" smtClean="0"/>
              <a:t>, </a:t>
            </a:r>
            <a:r>
              <a:rPr lang="en-US" sz="2700" dirty="0" err="1" smtClean="0"/>
              <a:t>за</a:t>
            </a:r>
            <a:r>
              <a:rPr lang="en-US" sz="2700" dirty="0" smtClean="0"/>
              <a:t> </a:t>
            </a:r>
            <a:r>
              <a:rPr lang="en-US" sz="2700" dirty="0" err="1" smtClean="0"/>
              <a:t>които</a:t>
            </a:r>
            <a:r>
              <a:rPr lang="en-US" sz="2700" dirty="0" smtClean="0"/>
              <a:t> </a:t>
            </a:r>
            <a:r>
              <a:rPr lang="en-US" sz="2700" dirty="0" err="1" smtClean="0"/>
              <a:t>има</a:t>
            </a:r>
            <a:r>
              <a:rPr lang="en-US" sz="2700" dirty="0" smtClean="0"/>
              <a:t> </a:t>
            </a:r>
            <a:r>
              <a:rPr lang="en-US" sz="2700" dirty="0" err="1" smtClean="0"/>
              <a:t>значение</a:t>
            </a:r>
            <a:r>
              <a:rPr lang="en-US" sz="2700" dirty="0" smtClean="0"/>
              <a:t> </a:t>
            </a:r>
            <a:r>
              <a:rPr lang="en-US" sz="2700" dirty="0" err="1" smtClean="0"/>
              <a:t>за</a:t>
            </a:r>
            <a:r>
              <a:rPr lang="en-US" sz="2700" dirty="0" smtClean="0"/>
              <a:t> </a:t>
            </a:r>
            <a:r>
              <a:rPr lang="en-US" sz="2700" dirty="0" err="1" smtClean="0"/>
              <a:t>коя</a:t>
            </a:r>
            <a:r>
              <a:rPr lang="en-US" sz="2700" dirty="0" smtClean="0"/>
              <a:t> </a:t>
            </a:r>
            <a:r>
              <a:rPr lang="en-US" sz="2700" dirty="0" err="1" smtClean="0"/>
              <a:t>операционна</a:t>
            </a:r>
            <a:r>
              <a:rPr lang="en-US" sz="2700" dirty="0" smtClean="0"/>
              <a:t> </a:t>
            </a:r>
            <a:r>
              <a:rPr lang="en-US" sz="2700" dirty="0" err="1" smtClean="0"/>
              <a:t>система</a:t>
            </a:r>
            <a:r>
              <a:rPr lang="en-US" sz="2700" dirty="0" smtClean="0"/>
              <a:t> </a:t>
            </a:r>
            <a:r>
              <a:rPr lang="en-US" sz="2700" dirty="0" err="1" smtClean="0"/>
              <a:t>програмираш</a:t>
            </a:r>
            <a:endParaRPr lang="en-US" sz="27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7200" y="41148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980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bg-BG" dirty="0"/>
              <a:t>Тренировъчен тест </a:t>
            </a:r>
            <a:r>
              <a:rPr lang="bg-BG" dirty="0" smtClean="0"/>
              <a:t>по ИТ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7200" dirty="0" smtClean="0"/>
              <a:t>Въпроси</a:t>
            </a:r>
            <a:r>
              <a:rPr lang="en-US" sz="7200" dirty="0" smtClean="0"/>
              <a:t>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2600" y="6400800"/>
            <a:ext cx="352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hlinkClick r:id="rId3"/>
              </a:rPr>
              <a:t>http://schoolacademy.telerik.com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70231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Имаме</a:t>
            </a:r>
            <a:r>
              <a:rPr lang="en-US" dirty="0" smtClean="0"/>
              <a:t> </a:t>
            </a:r>
            <a:r>
              <a:rPr lang="en-US" dirty="0" err="1" smtClean="0"/>
              <a:t>видео</a:t>
            </a:r>
            <a:r>
              <a:rPr lang="en-US" dirty="0" smtClean="0"/>
              <a:t>, </a:t>
            </a:r>
            <a:r>
              <a:rPr lang="en-US" dirty="0" err="1" smtClean="0"/>
              <a:t>което</a:t>
            </a:r>
            <a:r>
              <a:rPr lang="en-US" dirty="0" smtClean="0"/>
              <a:t> </a:t>
            </a:r>
            <a:r>
              <a:rPr lang="en-US" dirty="0" err="1" smtClean="0"/>
              <a:t>има</a:t>
            </a:r>
            <a:r>
              <a:rPr lang="en-US" dirty="0" smtClean="0"/>
              <a:t> 25 </a:t>
            </a:r>
            <a:r>
              <a:rPr lang="en-US" dirty="0" err="1" smtClean="0"/>
              <a:t>кадъра</a:t>
            </a:r>
            <a:r>
              <a:rPr lang="en-US" dirty="0" smtClean="0"/>
              <a:t> в </a:t>
            </a:r>
            <a:r>
              <a:rPr lang="en-US" dirty="0" err="1" smtClean="0"/>
              <a:t>секунда</a:t>
            </a:r>
            <a:r>
              <a:rPr lang="en-US" dirty="0" smtClean="0"/>
              <a:t> и </a:t>
            </a:r>
            <a:r>
              <a:rPr lang="en-US" dirty="0" err="1" smtClean="0"/>
              <a:t>продължителност</a:t>
            </a:r>
            <a:r>
              <a:rPr lang="en-US" dirty="0" smtClean="0"/>
              <a:t> 1 </a:t>
            </a:r>
            <a:r>
              <a:rPr lang="en-US" dirty="0" err="1" smtClean="0"/>
              <a:t>минута</a:t>
            </a:r>
            <a:r>
              <a:rPr lang="en-US" dirty="0" smtClean="0"/>
              <a:t>. </a:t>
            </a:r>
            <a:r>
              <a:rPr lang="en-US" dirty="0" err="1" smtClean="0"/>
              <a:t>Какво</a:t>
            </a:r>
            <a:r>
              <a:rPr lang="en-US" dirty="0" smtClean="0"/>
              <a:t> </a:t>
            </a:r>
            <a:r>
              <a:rPr lang="en-US" dirty="0" err="1" smtClean="0"/>
              <a:t>ще</a:t>
            </a:r>
            <a:r>
              <a:rPr lang="en-US" dirty="0" smtClean="0"/>
              <a:t> </a:t>
            </a:r>
            <a:r>
              <a:rPr lang="en-US" dirty="0" err="1" smtClean="0"/>
              <a:t>стане</a:t>
            </a:r>
            <a:r>
              <a:rPr lang="en-US" dirty="0" smtClean="0"/>
              <a:t> с </a:t>
            </a:r>
            <a:r>
              <a:rPr lang="en-US" dirty="0" err="1" smtClean="0"/>
              <a:t>времетраенето</a:t>
            </a:r>
            <a:r>
              <a:rPr lang="en-US" dirty="0" smtClean="0"/>
              <a:t> </a:t>
            </a:r>
            <a:r>
              <a:rPr lang="en-US" dirty="0" err="1" smtClean="0"/>
              <a:t>му</a:t>
            </a:r>
            <a:r>
              <a:rPr lang="en-US" dirty="0" smtClean="0"/>
              <a:t>, </a:t>
            </a:r>
            <a:r>
              <a:rPr lang="en-US" dirty="0" err="1" smtClean="0"/>
              <a:t>ако</a:t>
            </a:r>
            <a:r>
              <a:rPr lang="en-US" dirty="0" smtClean="0"/>
              <a:t> </a:t>
            </a:r>
            <a:r>
              <a:rPr lang="en-US" dirty="0" err="1" smtClean="0"/>
              <a:t>увеличим</a:t>
            </a:r>
            <a:r>
              <a:rPr lang="en-US" dirty="0" smtClean="0"/>
              <a:t> </a:t>
            </a:r>
            <a:r>
              <a:rPr lang="en-US" dirty="0" err="1" smtClean="0"/>
              <a:t>броя</a:t>
            </a:r>
            <a:r>
              <a:rPr lang="en-US" dirty="0" smtClean="0"/>
              <a:t> </a:t>
            </a:r>
            <a:r>
              <a:rPr lang="en-US" dirty="0" err="1" smtClean="0"/>
              <a:t>на</a:t>
            </a:r>
            <a:r>
              <a:rPr lang="en-US" dirty="0" smtClean="0"/>
              <a:t> </a:t>
            </a:r>
            <a:r>
              <a:rPr lang="en-US" dirty="0" err="1" smtClean="0"/>
              <a:t>кадрите</a:t>
            </a:r>
            <a:r>
              <a:rPr lang="en-US" dirty="0" smtClean="0"/>
              <a:t> в </a:t>
            </a:r>
            <a:r>
              <a:rPr lang="en-US" dirty="0" err="1" smtClean="0"/>
              <a:t>секунда</a:t>
            </a:r>
            <a:r>
              <a:rPr lang="en-US" dirty="0" smtClean="0"/>
              <a:t> </a:t>
            </a:r>
            <a:r>
              <a:rPr lang="en-US" dirty="0" err="1" smtClean="0"/>
              <a:t>двойно</a:t>
            </a:r>
            <a:r>
              <a:rPr lang="en-US" dirty="0" smtClean="0"/>
              <a:t>?</a:t>
            </a:r>
            <a:endParaRPr lang="en-US" baseline="-250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Ще остане същото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Ще стане двойно по-малко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Ще стане двойно по-голямо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Ще стане един път и половина по-голямо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3657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609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>
                <a:effectLst/>
              </a:rPr>
              <a:t>Броя на кадрите в секунда е обратнопропорционален на времетраенето</a:t>
            </a:r>
            <a:endParaRPr lang="en-US" dirty="0" smtClean="0">
              <a:effectLst/>
            </a:endParaRPr>
          </a:p>
          <a:p>
            <a:pPr lvl="1">
              <a:lnSpc>
                <a:spcPct val="100000"/>
              </a:lnSpc>
            </a:pPr>
            <a:r>
              <a:rPr lang="bg-BG" dirty="0" smtClean="0">
                <a:effectLst/>
              </a:rPr>
              <a:t>Увеличаване двойно на кадрите = намаляване двойно на времетраенето</a:t>
            </a:r>
          </a:p>
          <a:p>
            <a:pPr lvl="2">
              <a:lnSpc>
                <a:spcPct val="100000"/>
              </a:lnSpc>
            </a:pPr>
            <a:r>
              <a:rPr lang="bg-BG" dirty="0" smtClean="0">
                <a:effectLst/>
              </a:rPr>
              <a:t>“Забързваме” видеото</a:t>
            </a:r>
          </a:p>
          <a:p>
            <a:pPr>
              <a:lnSpc>
                <a:spcPct val="100000"/>
              </a:lnSpc>
            </a:pPr>
            <a:r>
              <a:rPr lang="bg-BG" dirty="0" smtClean="0">
                <a:effectLst/>
              </a:rPr>
              <a:t>Информация: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hlinkClick r:id="rId2"/>
              </a:rPr>
              <a:t>http://en.wikipedia.org/wiki/Frame_rate</a:t>
            </a:r>
            <a:endParaRPr lang="en-US" sz="280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385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Кой</a:t>
            </a:r>
            <a:r>
              <a:rPr lang="en-US" dirty="0" smtClean="0"/>
              <a:t> </a:t>
            </a:r>
            <a:r>
              <a:rPr lang="en-US" dirty="0" err="1" smtClean="0"/>
              <a:t>от</a:t>
            </a:r>
            <a:r>
              <a:rPr lang="en-US" dirty="0" smtClean="0"/>
              <a:t> </a:t>
            </a:r>
            <a:r>
              <a:rPr lang="en-US" dirty="0" err="1" smtClean="0"/>
              <a:t>изброените</a:t>
            </a:r>
            <a:r>
              <a:rPr lang="en-US" dirty="0" smtClean="0"/>
              <a:t> </a:t>
            </a:r>
            <a:r>
              <a:rPr lang="en-US" dirty="0" err="1" smtClean="0"/>
              <a:t>видове</a:t>
            </a:r>
            <a:r>
              <a:rPr lang="en-US" dirty="0" smtClean="0"/>
              <a:t> </a:t>
            </a:r>
            <a:r>
              <a:rPr lang="en-US" dirty="0" err="1" smtClean="0"/>
              <a:t>софтуер</a:t>
            </a:r>
            <a:r>
              <a:rPr lang="en-US" dirty="0" smtClean="0"/>
              <a:t> </a:t>
            </a:r>
            <a:r>
              <a:rPr lang="en-US" dirty="0" err="1" smtClean="0"/>
              <a:t>се</a:t>
            </a:r>
            <a:r>
              <a:rPr lang="en-US" dirty="0" smtClean="0"/>
              <a:t> </a:t>
            </a:r>
            <a:r>
              <a:rPr lang="en-US" dirty="0" err="1" smtClean="0"/>
              <a:t>доставя</a:t>
            </a:r>
            <a:r>
              <a:rPr lang="en-US" dirty="0" smtClean="0"/>
              <a:t> </a:t>
            </a:r>
            <a:r>
              <a:rPr lang="en-US" dirty="0" err="1" smtClean="0"/>
              <a:t>при</a:t>
            </a:r>
            <a:r>
              <a:rPr lang="en-US" dirty="0" smtClean="0"/>
              <a:t> </a:t>
            </a:r>
            <a:r>
              <a:rPr lang="en-US" dirty="0" err="1" smtClean="0"/>
              <a:t>закупуване</a:t>
            </a:r>
            <a:r>
              <a:rPr lang="en-US" dirty="0" smtClean="0"/>
              <a:t> </a:t>
            </a:r>
            <a:r>
              <a:rPr lang="en-US" dirty="0" err="1" smtClean="0"/>
              <a:t>на</a:t>
            </a:r>
            <a:r>
              <a:rPr lang="en-US" dirty="0" smtClean="0"/>
              <a:t> </a:t>
            </a:r>
            <a:r>
              <a:rPr lang="en-US" dirty="0" err="1" smtClean="0"/>
              <a:t>дадено</a:t>
            </a:r>
            <a:r>
              <a:rPr lang="en-US" dirty="0" smtClean="0"/>
              <a:t> </a:t>
            </a:r>
            <a:r>
              <a:rPr lang="en-US" dirty="0" err="1" smtClean="0"/>
              <a:t>устройство</a:t>
            </a:r>
            <a:r>
              <a:rPr lang="en-US" dirty="0" smtClean="0"/>
              <a:t>, </a:t>
            </a:r>
            <a:r>
              <a:rPr lang="en-US" dirty="0" err="1" smtClean="0"/>
              <a:t>има</a:t>
            </a:r>
            <a:r>
              <a:rPr lang="en-US" dirty="0" smtClean="0"/>
              <a:t> </a:t>
            </a:r>
            <a:r>
              <a:rPr lang="en-US" dirty="0" err="1" smtClean="0"/>
              <a:t>за</a:t>
            </a:r>
            <a:r>
              <a:rPr lang="en-US" dirty="0" smtClean="0"/>
              <a:t> </a:t>
            </a:r>
            <a:r>
              <a:rPr lang="en-US" dirty="0" err="1" smtClean="0"/>
              <a:t>цял</a:t>
            </a:r>
            <a:r>
              <a:rPr lang="en-US" dirty="0" smtClean="0"/>
              <a:t> </a:t>
            </a:r>
            <a:r>
              <a:rPr lang="en-US" dirty="0" err="1" smtClean="0"/>
              <a:t>да</a:t>
            </a:r>
            <a:r>
              <a:rPr lang="en-US" dirty="0" smtClean="0"/>
              <a:t> </a:t>
            </a:r>
            <a:r>
              <a:rPr lang="en-US" dirty="0" err="1" smtClean="0"/>
              <a:t>управлява</a:t>
            </a:r>
            <a:r>
              <a:rPr lang="en-US" dirty="0" smtClean="0"/>
              <a:t> </a:t>
            </a:r>
            <a:r>
              <a:rPr lang="en-US" dirty="0" err="1" smtClean="0"/>
              <a:t>това</a:t>
            </a:r>
            <a:r>
              <a:rPr lang="en-US" dirty="0" smtClean="0"/>
              <a:t> </a:t>
            </a:r>
            <a:r>
              <a:rPr lang="en-US" dirty="0" err="1" smtClean="0"/>
              <a:t>устройство</a:t>
            </a:r>
            <a:r>
              <a:rPr lang="en-US" dirty="0" smtClean="0"/>
              <a:t> и </a:t>
            </a:r>
            <a:r>
              <a:rPr lang="en-US" dirty="0" err="1" smtClean="0"/>
              <a:t>често</a:t>
            </a:r>
            <a:r>
              <a:rPr lang="en-US" dirty="0" smtClean="0"/>
              <a:t> </a:t>
            </a:r>
            <a:r>
              <a:rPr lang="en-US" dirty="0" err="1" smtClean="0"/>
              <a:t>не</a:t>
            </a:r>
            <a:r>
              <a:rPr lang="en-US" dirty="0" smtClean="0"/>
              <a:t> е </a:t>
            </a:r>
            <a:r>
              <a:rPr lang="en-US" dirty="0" err="1" smtClean="0"/>
              <a:t>предназначен</a:t>
            </a:r>
            <a:r>
              <a:rPr lang="en-US" dirty="0" smtClean="0"/>
              <a:t> </a:t>
            </a:r>
            <a:r>
              <a:rPr lang="en-US" dirty="0" err="1" smtClean="0"/>
              <a:t>за</a:t>
            </a:r>
            <a:r>
              <a:rPr lang="en-US" dirty="0" smtClean="0"/>
              <a:t> </a:t>
            </a:r>
            <a:r>
              <a:rPr lang="en-US" dirty="0" err="1" smtClean="0"/>
              <a:t>промяна</a:t>
            </a:r>
            <a:r>
              <a:rPr lang="en-US" dirty="0" smtClean="0"/>
              <a:t>?</a:t>
            </a:r>
            <a:endParaRPr lang="en-US" baseline="-250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shareware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freeware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firmware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malware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47244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609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effectLst/>
              </a:rPr>
              <a:t>Firmware</a:t>
            </a:r>
          </a:p>
          <a:p>
            <a:pPr lvl="1">
              <a:lnSpc>
                <a:spcPct val="100000"/>
              </a:lnSpc>
            </a:pPr>
            <a:r>
              <a:rPr lang="bg-BG" dirty="0" smtClean="0">
                <a:effectLst/>
              </a:rPr>
              <a:t>Обикновено се доставя инсталирано върху някакъв хардуер</a:t>
            </a:r>
          </a:p>
          <a:p>
            <a:pPr lvl="1">
              <a:lnSpc>
                <a:spcPct val="100000"/>
              </a:lnSpc>
            </a:pPr>
            <a:r>
              <a:rPr lang="bg-BG" dirty="0" smtClean="0">
                <a:effectLst/>
              </a:rPr>
              <a:t>Управлява този хардуер</a:t>
            </a:r>
          </a:p>
          <a:p>
            <a:pPr lvl="1">
              <a:lnSpc>
                <a:spcPct val="100000"/>
              </a:lnSpc>
            </a:pPr>
            <a:r>
              <a:rPr lang="bg-BG" dirty="0" smtClean="0">
                <a:effectLst/>
              </a:rPr>
              <a:t>Рядко се препрограмира, но понякога е възможно</a:t>
            </a:r>
          </a:p>
          <a:p>
            <a:pPr lvl="2">
              <a:lnSpc>
                <a:spcPct val="100000"/>
              </a:lnSpc>
            </a:pPr>
            <a:r>
              <a:rPr lang="bg-BG" dirty="0" smtClean="0">
                <a:effectLst/>
              </a:rPr>
              <a:t>Някои </a:t>
            </a:r>
            <a:r>
              <a:rPr lang="en-US" dirty="0" smtClean="0">
                <a:effectLst/>
              </a:rPr>
              <a:t>BIOS</a:t>
            </a:r>
            <a:r>
              <a:rPr lang="bg-BG" dirty="0" smtClean="0">
                <a:effectLst/>
              </a:rPr>
              <a:t> могат да се препрограмират</a:t>
            </a:r>
          </a:p>
          <a:p>
            <a:pPr>
              <a:lnSpc>
                <a:spcPct val="100000"/>
              </a:lnSpc>
            </a:pPr>
            <a:r>
              <a:rPr lang="bg-BG" dirty="0" smtClean="0">
                <a:effectLst/>
              </a:rPr>
              <a:t>Информация: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hlinkClick r:id="rId2"/>
              </a:rPr>
              <a:t>http://en.wikipedia.org/wiki/Firmware</a:t>
            </a:r>
            <a:endParaRPr lang="en-US" sz="280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385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 smtClean="0"/>
              <a:t>Имаме</a:t>
            </a:r>
            <a:r>
              <a:rPr lang="en-US" sz="2400" dirty="0" smtClean="0"/>
              <a:t> N </a:t>
            </a:r>
            <a:r>
              <a:rPr lang="en-US" sz="2400" dirty="0" err="1" smtClean="0"/>
              <a:t>на</a:t>
            </a:r>
            <a:r>
              <a:rPr lang="en-US" sz="2400" dirty="0" smtClean="0"/>
              <a:t> </a:t>
            </a:r>
            <a:r>
              <a:rPr lang="en-US" sz="2400" dirty="0" err="1" smtClean="0"/>
              <a:t>брой</a:t>
            </a:r>
            <a:r>
              <a:rPr lang="en-US" sz="2400" dirty="0" smtClean="0"/>
              <a:t> </a:t>
            </a:r>
            <a:r>
              <a:rPr lang="en-US" sz="2400" dirty="0" err="1" smtClean="0"/>
              <a:t>клечки</a:t>
            </a:r>
            <a:r>
              <a:rPr lang="en-US" sz="2400" dirty="0" smtClean="0"/>
              <a:t> в </a:t>
            </a:r>
            <a:r>
              <a:rPr lang="en-US" sz="2400" dirty="0" err="1" smtClean="0"/>
              <a:t>пространството</a:t>
            </a:r>
            <a:r>
              <a:rPr lang="en-US" sz="2400" dirty="0" smtClean="0"/>
              <a:t> и </a:t>
            </a:r>
            <a:r>
              <a:rPr lang="en-US" sz="2400" dirty="0" err="1" smtClean="0"/>
              <a:t>искаме</a:t>
            </a:r>
            <a:r>
              <a:rPr lang="en-US" sz="2400" dirty="0" smtClean="0"/>
              <a:t> </a:t>
            </a:r>
            <a:r>
              <a:rPr lang="en-US" sz="2400" dirty="0" err="1" smtClean="0"/>
              <a:t>да</a:t>
            </a:r>
            <a:r>
              <a:rPr lang="en-US" sz="2400" dirty="0" smtClean="0"/>
              <a:t> </a:t>
            </a:r>
            <a:r>
              <a:rPr lang="en-US" sz="2400" dirty="0" err="1" smtClean="0"/>
              <a:t>ги</a:t>
            </a:r>
            <a:r>
              <a:rPr lang="en-US" sz="2400" dirty="0" smtClean="0"/>
              <a:t> </a:t>
            </a:r>
            <a:r>
              <a:rPr lang="en-US" sz="2400" dirty="0" err="1" smtClean="0"/>
              <a:t>изобразим</a:t>
            </a:r>
            <a:r>
              <a:rPr lang="en-US" sz="2400" dirty="0" smtClean="0"/>
              <a:t> </a:t>
            </a:r>
            <a:r>
              <a:rPr lang="en-US" sz="2400" dirty="0" err="1" smtClean="0"/>
              <a:t>на</a:t>
            </a:r>
            <a:r>
              <a:rPr lang="en-US" sz="2400" dirty="0" smtClean="0"/>
              <a:t> 2D </a:t>
            </a:r>
            <a:r>
              <a:rPr lang="en-US" sz="2400" dirty="0" err="1" smtClean="0"/>
              <a:t>екран</a:t>
            </a:r>
            <a:r>
              <a:rPr lang="en-US" sz="2400" dirty="0" smtClean="0"/>
              <a:t> </a:t>
            </a:r>
            <a:r>
              <a:rPr lang="en-US" sz="2400" dirty="0" err="1" smtClean="0"/>
              <a:t>със</a:t>
            </a:r>
            <a:r>
              <a:rPr lang="en-US" sz="2400" dirty="0" smtClean="0"/>
              <a:t> </a:t>
            </a:r>
            <a:r>
              <a:rPr lang="en-US" sz="2400" dirty="0" err="1" smtClean="0"/>
              <a:t>следния</a:t>
            </a:r>
            <a:r>
              <a:rPr lang="en-US" sz="2400" dirty="0" smtClean="0"/>
              <a:t> </a:t>
            </a:r>
            <a:r>
              <a:rPr lang="en-US" sz="2400" dirty="0" err="1" smtClean="0"/>
              <a:t>алгоритъм</a:t>
            </a:r>
            <a:r>
              <a:rPr lang="en-US" sz="2400" dirty="0" smtClean="0"/>
              <a:t>. </a:t>
            </a:r>
            <a:r>
              <a:rPr lang="en-US" sz="2400" dirty="0" err="1" smtClean="0"/>
              <a:t>Всяка</a:t>
            </a:r>
            <a:r>
              <a:rPr lang="en-US" sz="2400" dirty="0" smtClean="0"/>
              <a:t> </a:t>
            </a:r>
            <a:r>
              <a:rPr lang="en-US" sz="2400" dirty="0" err="1" smtClean="0"/>
              <a:t>клечка</a:t>
            </a:r>
            <a:r>
              <a:rPr lang="en-US" sz="2400" dirty="0" smtClean="0"/>
              <a:t> </a:t>
            </a:r>
            <a:r>
              <a:rPr lang="en-US" sz="2400" dirty="0" err="1" smtClean="0"/>
              <a:t>рисуваме</a:t>
            </a:r>
            <a:r>
              <a:rPr lang="en-US" sz="2400" dirty="0" smtClean="0"/>
              <a:t> </a:t>
            </a:r>
            <a:r>
              <a:rPr lang="en-US" sz="2400" dirty="0" err="1" smtClean="0"/>
              <a:t>точно</a:t>
            </a:r>
            <a:r>
              <a:rPr lang="en-US" sz="2400" dirty="0" smtClean="0"/>
              <a:t> </a:t>
            </a:r>
            <a:r>
              <a:rPr lang="en-US" sz="2400" dirty="0" err="1" smtClean="0"/>
              <a:t>веднъж</a:t>
            </a:r>
            <a:r>
              <a:rPr lang="en-US" sz="2400" dirty="0" smtClean="0"/>
              <a:t> и я </a:t>
            </a:r>
            <a:r>
              <a:rPr lang="en-US" sz="2400" dirty="0" err="1" smtClean="0"/>
              <a:t>рисуваме</a:t>
            </a:r>
            <a:r>
              <a:rPr lang="en-US" sz="2400" dirty="0" smtClean="0"/>
              <a:t> </a:t>
            </a:r>
            <a:r>
              <a:rPr lang="en-US" sz="2400" dirty="0" err="1" smtClean="0"/>
              <a:t>цялата</a:t>
            </a:r>
            <a:r>
              <a:rPr lang="en-US" sz="2400" dirty="0" smtClean="0"/>
              <a:t> (</a:t>
            </a:r>
            <a:r>
              <a:rPr lang="en-US" sz="2400" dirty="0" err="1" smtClean="0"/>
              <a:t>не</a:t>
            </a:r>
            <a:r>
              <a:rPr lang="en-US" sz="2400" dirty="0" smtClean="0"/>
              <a:t> </a:t>
            </a:r>
            <a:r>
              <a:rPr lang="en-US" sz="2400" dirty="0" err="1" smtClean="0"/>
              <a:t>можем</a:t>
            </a:r>
            <a:r>
              <a:rPr lang="en-US" sz="2400" dirty="0" smtClean="0"/>
              <a:t> </a:t>
            </a:r>
            <a:r>
              <a:rPr lang="en-US" sz="2400" dirty="0" err="1" smtClean="0"/>
              <a:t>да</a:t>
            </a:r>
            <a:r>
              <a:rPr lang="en-US" sz="2400" dirty="0" smtClean="0"/>
              <a:t> </a:t>
            </a:r>
            <a:r>
              <a:rPr lang="en-US" sz="2400" dirty="0" err="1" smtClean="0"/>
              <a:t>нарисуваме</a:t>
            </a:r>
            <a:r>
              <a:rPr lang="en-US" sz="2400" dirty="0" smtClean="0"/>
              <a:t> </a:t>
            </a:r>
            <a:r>
              <a:rPr lang="en-US" sz="2400" dirty="0" err="1" smtClean="0"/>
              <a:t>част</a:t>
            </a:r>
            <a:r>
              <a:rPr lang="en-US" sz="2400" dirty="0" smtClean="0"/>
              <a:t> </a:t>
            </a:r>
            <a:r>
              <a:rPr lang="en-US" sz="2400" dirty="0" err="1" smtClean="0"/>
              <a:t>от</a:t>
            </a:r>
            <a:r>
              <a:rPr lang="en-US" sz="2400" dirty="0" smtClean="0"/>
              <a:t> </a:t>
            </a:r>
            <a:r>
              <a:rPr lang="en-US" sz="2400" dirty="0" err="1" smtClean="0"/>
              <a:t>клечката</a:t>
            </a:r>
            <a:r>
              <a:rPr lang="en-US" sz="2400" dirty="0" smtClean="0"/>
              <a:t> и </a:t>
            </a:r>
            <a:r>
              <a:rPr lang="en-US" sz="2400" dirty="0" err="1" smtClean="0"/>
              <a:t>после</a:t>
            </a:r>
            <a:r>
              <a:rPr lang="en-US" sz="2400" dirty="0" smtClean="0"/>
              <a:t> </a:t>
            </a:r>
            <a:r>
              <a:rPr lang="en-US" sz="2400" dirty="0" err="1" smtClean="0"/>
              <a:t>отсаналата</a:t>
            </a:r>
            <a:r>
              <a:rPr lang="en-US" sz="2400" dirty="0" smtClean="0"/>
              <a:t> </a:t>
            </a:r>
            <a:r>
              <a:rPr lang="en-US" sz="2400" dirty="0" err="1" smtClean="0"/>
              <a:t>част</a:t>
            </a:r>
            <a:r>
              <a:rPr lang="en-US" sz="2400" dirty="0" smtClean="0"/>
              <a:t>). </a:t>
            </a:r>
            <a:r>
              <a:rPr lang="en-US" sz="2400" dirty="0" err="1" smtClean="0"/>
              <a:t>Ако</a:t>
            </a:r>
            <a:r>
              <a:rPr lang="en-US" sz="2400" dirty="0" smtClean="0"/>
              <a:t> </a:t>
            </a:r>
            <a:r>
              <a:rPr lang="en-US" sz="2400" dirty="0" err="1" smtClean="0"/>
              <a:t>една</a:t>
            </a:r>
            <a:r>
              <a:rPr lang="en-US" sz="2400" dirty="0" smtClean="0"/>
              <a:t> </a:t>
            </a:r>
            <a:r>
              <a:rPr lang="en-US" sz="2400" dirty="0" err="1" smtClean="0"/>
              <a:t>клечка</a:t>
            </a:r>
            <a:r>
              <a:rPr lang="en-US" sz="2400" dirty="0" smtClean="0"/>
              <a:t> </a:t>
            </a:r>
            <a:r>
              <a:rPr lang="en-US" sz="2400" dirty="0" err="1" smtClean="0"/>
              <a:t>рисуваме</a:t>
            </a:r>
            <a:r>
              <a:rPr lang="en-US" sz="2400" dirty="0" smtClean="0"/>
              <a:t> </a:t>
            </a:r>
            <a:r>
              <a:rPr lang="en-US" sz="2400" dirty="0" err="1" smtClean="0"/>
              <a:t>по-късно</a:t>
            </a:r>
            <a:r>
              <a:rPr lang="en-US" sz="2400" dirty="0" smtClean="0"/>
              <a:t> </a:t>
            </a:r>
            <a:r>
              <a:rPr lang="en-US" sz="2400" dirty="0" err="1" smtClean="0"/>
              <a:t>от</a:t>
            </a:r>
            <a:r>
              <a:rPr lang="en-US" sz="2400" dirty="0" smtClean="0"/>
              <a:t> </a:t>
            </a:r>
            <a:r>
              <a:rPr lang="en-US" sz="2400" dirty="0" err="1" smtClean="0"/>
              <a:t>друга</a:t>
            </a:r>
            <a:r>
              <a:rPr lang="en-US" sz="2400" dirty="0" smtClean="0"/>
              <a:t>, и </a:t>
            </a:r>
            <a:r>
              <a:rPr lang="en-US" sz="2400" dirty="0" err="1" smtClean="0"/>
              <a:t>тези</a:t>
            </a:r>
            <a:r>
              <a:rPr lang="en-US" sz="2400" dirty="0" smtClean="0"/>
              <a:t> </a:t>
            </a:r>
            <a:r>
              <a:rPr lang="en-US" sz="2400" dirty="0" err="1" smtClean="0"/>
              <a:t>клечки</a:t>
            </a:r>
            <a:r>
              <a:rPr lang="en-US" sz="2400" dirty="0" smtClean="0"/>
              <a:t> </a:t>
            </a:r>
            <a:r>
              <a:rPr lang="en-US" sz="2400" dirty="0" err="1" smtClean="0"/>
              <a:t>се</a:t>
            </a:r>
            <a:r>
              <a:rPr lang="en-US" sz="2400" dirty="0" smtClean="0"/>
              <a:t> </a:t>
            </a:r>
            <a:r>
              <a:rPr lang="en-US" sz="2400" dirty="0" err="1" smtClean="0"/>
              <a:t>пресичат</a:t>
            </a:r>
            <a:r>
              <a:rPr lang="en-US" sz="2400" dirty="0" smtClean="0"/>
              <a:t> </a:t>
            </a:r>
            <a:r>
              <a:rPr lang="en-US" sz="2400" dirty="0" err="1" smtClean="0"/>
              <a:t>на</a:t>
            </a:r>
            <a:r>
              <a:rPr lang="en-US" sz="2400" dirty="0" smtClean="0"/>
              <a:t> </a:t>
            </a:r>
            <a:r>
              <a:rPr lang="en-US" sz="2400" dirty="0" err="1" smtClean="0"/>
              <a:t>екрана</a:t>
            </a:r>
            <a:r>
              <a:rPr lang="en-US" sz="2400" dirty="0" smtClean="0"/>
              <a:t>, </a:t>
            </a:r>
            <a:r>
              <a:rPr lang="en-US" sz="2400" dirty="0" err="1" smtClean="0"/>
              <a:t>ще</a:t>
            </a:r>
            <a:r>
              <a:rPr lang="en-US" sz="2400" dirty="0" smtClean="0"/>
              <a:t> </a:t>
            </a:r>
            <a:r>
              <a:rPr lang="en-US" sz="2400" dirty="0" err="1" smtClean="0"/>
              <a:t>се</a:t>
            </a:r>
            <a:r>
              <a:rPr lang="en-US" sz="2400" dirty="0" smtClean="0"/>
              <a:t> </a:t>
            </a:r>
            <a:r>
              <a:rPr lang="en-US" sz="2400" dirty="0" err="1" smtClean="0"/>
              <a:t>запазят</a:t>
            </a:r>
            <a:r>
              <a:rPr lang="en-US" sz="2400" dirty="0" smtClean="0"/>
              <a:t> </a:t>
            </a:r>
            <a:r>
              <a:rPr lang="en-US" sz="2400" dirty="0" err="1" smtClean="0"/>
              <a:t>пикселите</a:t>
            </a:r>
            <a:r>
              <a:rPr lang="en-US" sz="2400" dirty="0" smtClean="0"/>
              <a:t> </a:t>
            </a:r>
            <a:r>
              <a:rPr lang="en-US" sz="2400" dirty="0" err="1" smtClean="0"/>
              <a:t>на</a:t>
            </a:r>
            <a:r>
              <a:rPr lang="en-US" sz="2400" dirty="0" smtClean="0"/>
              <a:t> </a:t>
            </a:r>
            <a:r>
              <a:rPr lang="en-US" sz="2400" dirty="0" err="1" smtClean="0"/>
              <a:t>последно</a:t>
            </a:r>
            <a:r>
              <a:rPr lang="en-US" sz="2400" dirty="0" smtClean="0"/>
              <a:t> </a:t>
            </a:r>
            <a:r>
              <a:rPr lang="en-US" sz="2400" dirty="0" err="1" smtClean="0"/>
              <a:t>нарисуваната</a:t>
            </a:r>
            <a:r>
              <a:rPr lang="en-US" sz="2400" dirty="0" smtClean="0"/>
              <a:t>. </a:t>
            </a:r>
            <a:r>
              <a:rPr lang="en-US" sz="2400" dirty="0" err="1" smtClean="0"/>
              <a:t>Спазвайки</a:t>
            </a:r>
            <a:r>
              <a:rPr lang="en-US" sz="2400" dirty="0" smtClean="0"/>
              <a:t> </a:t>
            </a:r>
            <a:r>
              <a:rPr lang="en-US" sz="2400" dirty="0" err="1" smtClean="0"/>
              <a:t>тези</a:t>
            </a:r>
            <a:r>
              <a:rPr lang="en-US" sz="2400" dirty="0" smtClean="0"/>
              <a:t> </a:t>
            </a:r>
            <a:r>
              <a:rPr lang="en-US" sz="2400" dirty="0" err="1" smtClean="0"/>
              <a:t>изисквания</a:t>
            </a:r>
            <a:r>
              <a:rPr lang="en-US" sz="2400" dirty="0" smtClean="0"/>
              <a:t>:</a:t>
            </a:r>
            <a:endParaRPr lang="en-US" sz="2400" baseline="-250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sz="2000" dirty="0" smtClean="0"/>
              <a:t>Винаги има поредица от рисувания, такава че да изобразим клечките правилно</a:t>
            </a:r>
            <a:endParaRPr lang="en-US" sz="20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sz="2000" dirty="0" smtClean="0"/>
              <a:t>Има конфигурации на клечките в пространството, които не могат да бъдат изобразени правилно с този алгоритъм</a:t>
            </a:r>
            <a:endParaRPr lang="en-US" sz="20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sz="2000" dirty="0" smtClean="0"/>
              <a:t>Няма конфигурации на клечките в пространството, които могат да бъдат изобразени правилно с този алгоритъм</a:t>
            </a:r>
            <a:endParaRPr lang="en-US" sz="20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sz="2000" dirty="0" smtClean="0"/>
              <a:t>Има конфигурации на клечките в пространството, които не могат да бъдат изобразени правилно с този алгоритъм, и това са всички конфигурации, при които две клечки се пресичат на екрана</a:t>
            </a:r>
            <a:endParaRPr lang="en-US" sz="20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7200" y="43434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609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>
                <a:effectLst/>
              </a:rPr>
              <a:t>Алгоритъмът не работи, ако имаме 3 клечки, и всяка една е едновременно </a:t>
            </a:r>
          </a:p>
          <a:p>
            <a:pPr lvl="1">
              <a:lnSpc>
                <a:spcPct val="100000"/>
              </a:lnSpc>
            </a:pPr>
            <a:r>
              <a:rPr lang="bg-BG" dirty="0" smtClean="0">
                <a:effectLst/>
              </a:rPr>
              <a:t>пред първата от другите две</a:t>
            </a:r>
          </a:p>
          <a:p>
            <a:pPr lvl="1">
              <a:lnSpc>
                <a:spcPct val="100000"/>
              </a:lnSpc>
            </a:pPr>
            <a:r>
              <a:rPr lang="bg-BG" dirty="0" smtClean="0">
                <a:effectLst/>
              </a:rPr>
              <a:t>зад втората от другите две</a:t>
            </a:r>
          </a:p>
          <a:p>
            <a:pPr>
              <a:lnSpc>
                <a:spcPct val="100000"/>
              </a:lnSpc>
            </a:pPr>
            <a:r>
              <a:rPr lang="bg-BG" dirty="0" smtClean="0">
                <a:effectLst/>
              </a:rPr>
              <a:t>Съществува подобен проблем при рендерирането на 3</a:t>
            </a:r>
            <a:r>
              <a:rPr lang="en-US" dirty="0" smtClean="0">
                <a:effectLst/>
              </a:rPr>
              <a:t>D</a:t>
            </a:r>
            <a:r>
              <a:rPr lang="bg-BG" dirty="0" smtClean="0">
                <a:effectLst/>
              </a:rPr>
              <a:t> сцени с прозрачност</a:t>
            </a:r>
          </a:p>
          <a:p>
            <a:pPr>
              <a:lnSpc>
                <a:spcPct val="100000"/>
              </a:lnSpc>
            </a:pPr>
            <a:r>
              <a:rPr lang="bg-BG" dirty="0" smtClean="0">
                <a:effectLst/>
              </a:rPr>
              <a:t>Информация: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/>
              </a:rPr>
              <a:t>Google “Rendering with transparency 3D”</a:t>
            </a:r>
            <a:endParaRPr lang="bg-BG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385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Ако</a:t>
            </a:r>
            <a:r>
              <a:rPr lang="en-US" dirty="0" smtClean="0"/>
              <a:t> </a:t>
            </a:r>
            <a:r>
              <a:rPr lang="en-US" dirty="0" err="1" smtClean="0"/>
              <a:t>трябва</a:t>
            </a:r>
            <a:r>
              <a:rPr lang="en-US" dirty="0" smtClean="0"/>
              <a:t> </a:t>
            </a:r>
            <a:r>
              <a:rPr lang="en-US" dirty="0" err="1" smtClean="0"/>
              <a:t>да</a:t>
            </a:r>
            <a:r>
              <a:rPr lang="en-US" dirty="0" smtClean="0"/>
              <a:t> </a:t>
            </a:r>
            <a:r>
              <a:rPr lang="en-US" dirty="0" err="1" smtClean="0"/>
              <a:t>пренесем</a:t>
            </a:r>
            <a:r>
              <a:rPr lang="en-US" dirty="0" smtClean="0"/>
              <a:t> 40 GB </a:t>
            </a:r>
            <a:r>
              <a:rPr lang="en-US" dirty="0" err="1" smtClean="0"/>
              <a:t>информация</a:t>
            </a:r>
            <a:r>
              <a:rPr lang="en-US" dirty="0" smtClean="0"/>
              <a:t> </a:t>
            </a:r>
            <a:r>
              <a:rPr lang="en-US" dirty="0" err="1" smtClean="0"/>
              <a:t>на</a:t>
            </a:r>
            <a:r>
              <a:rPr lang="en-US" dirty="0" smtClean="0"/>
              <a:t> </a:t>
            </a:r>
            <a:r>
              <a:rPr lang="en-US" dirty="0" err="1" smtClean="0"/>
              <a:t>разстояние</a:t>
            </a:r>
            <a:r>
              <a:rPr lang="en-US" dirty="0" smtClean="0"/>
              <a:t> 10 </a:t>
            </a:r>
            <a:r>
              <a:rPr lang="en-US" dirty="0" err="1" smtClean="0"/>
              <a:t>км</a:t>
            </a:r>
            <a:r>
              <a:rPr lang="en-US" dirty="0" smtClean="0"/>
              <a:t>, </a:t>
            </a:r>
            <a:r>
              <a:rPr lang="en-US" dirty="0" err="1" smtClean="0"/>
              <a:t>кой</a:t>
            </a:r>
            <a:r>
              <a:rPr lang="en-US" dirty="0" smtClean="0"/>
              <a:t> </a:t>
            </a:r>
            <a:r>
              <a:rPr lang="en-US" dirty="0" err="1" smtClean="0"/>
              <a:t>от</a:t>
            </a:r>
            <a:r>
              <a:rPr lang="en-US" dirty="0" smtClean="0"/>
              <a:t> </a:t>
            </a:r>
            <a:r>
              <a:rPr lang="en-US" dirty="0" err="1" smtClean="0"/>
              <a:t>изброените</a:t>
            </a:r>
            <a:r>
              <a:rPr lang="en-US" dirty="0" smtClean="0"/>
              <a:t> </a:t>
            </a:r>
            <a:r>
              <a:rPr lang="en-US" dirty="0" err="1" smtClean="0"/>
              <a:t>варианти</a:t>
            </a:r>
            <a:r>
              <a:rPr lang="en-US" dirty="0" smtClean="0"/>
              <a:t> е </a:t>
            </a:r>
            <a:r>
              <a:rPr lang="en-US" dirty="0" err="1" smtClean="0"/>
              <a:t>най-бърз</a:t>
            </a:r>
            <a:r>
              <a:rPr lang="en-US" dirty="0" smtClean="0"/>
              <a:t>?</a:t>
            </a:r>
            <a:endParaRPr lang="en-US" baseline="-250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С лан кабел 100BASE-T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С wireless мрежа 802.11.а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С wireless мрежа 802.11.n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С куче, на което има 10 диска по 4 гигабайта, което тича с 10 километра в час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43434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609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ИТ тест от НОИТ 2011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dirty="0" smtClean="0"/>
              <a:t>Някои от въпросите наподобяват въпроси от теста на НОИТ 2011 г. в Благоевград</a:t>
            </a:r>
            <a:endParaRPr lang="bg-BG" dirty="0"/>
          </a:p>
          <a:p>
            <a:pPr lvl="1"/>
            <a:r>
              <a:rPr lang="bg-BG" dirty="0" smtClean="0"/>
              <a:t>Въпросите са възстановени по спомени на участници в олимпиадата</a:t>
            </a:r>
          </a:p>
          <a:p>
            <a:pPr lvl="2"/>
            <a:r>
              <a:rPr lang="bg-BG" dirty="0" smtClean="0"/>
              <a:t>На места са леко променени и допълнени</a:t>
            </a:r>
          </a:p>
          <a:p>
            <a:pPr lvl="1"/>
            <a:r>
              <a:rPr lang="bg-BG" dirty="0" smtClean="0"/>
              <a:t>Посочени са верните отговори</a:t>
            </a:r>
          </a:p>
          <a:p>
            <a:pPr lvl="1"/>
            <a:r>
              <a:rPr lang="bg-BG" dirty="0" smtClean="0"/>
              <a:t>Предложени са обяснения по въпросите и източници за допълнителна информация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0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93"/>
    </mc:Choice>
    <mc:Fallback xmlns="">
      <p:transition spd="slow" advTm="5793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Единствено кучето е способно да пренесе данните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Всички други възможни отговори имат предавателна способност под 5 км без допълнители усилватели</a:t>
            </a:r>
          </a:p>
          <a:p>
            <a:pPr lvl="1">
              <a:lnSpc>
                <a:spcPct val="100000"/>
              </a:lnSpc>
            </a:pPr>
            <a:endParaRPr lang="bg-BG" dirty="0" smtClean="0"/>
          </a:p>
          <a:p>
            <a:pPr lvl="1">
              <a:lnSpc>
                <a:spcPct val="100000"/>
              </a:lnSpc>
            </a:pPr>
            <a:endParaRPr lang="bg-BG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Информация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hlinkClick r:id="rId2"/>
              </a:rPr>
              <a:t>http://bg.wikipedia.org/wiki/IEEE_802.11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hlinkClick r:id="rId3"/>
              </a:rPr>
              <a:t>http://en.wikipedia.org/wiki/Fast_Ethernet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385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Каква</a:t>
            </a:r>
            <a:r>
              <a:rPr lang="en-US" dirty="0" smtClean="0"/>
              <a:t> е </a:t>
            </a:r>
            <a:r>
              <a:rPr lang="en-US" dirty="0" err="1" smtClean="0"/>
              <a:t>разликата</a:t>
            </a:r>
            <a:r>
              <a:rPr lang="en-US" dirty="0" smtClean="0"/>
              <a:t> </a:t>
            </a:r>
            <a:r>
              <a:rPr lang="en-US" dirty="0" err="1" smtClean="0"/>
              <a:t>на</a:t>
            </a:r>
            <a:r>
              <a:rPr lang="en-US" dirty="0" smtClean="0"/>
              <a:t> </a:t>
            </a:r>
            <a:r>
              <a:rPr lang="en-US" dirty="0" err="1" smtClean="0"/>
              <a:t>числото</a:t>
            </a:r>
            <a:r>
              <a:rPr lang="en-US" dirty="0" smtClean="0"/>
              <a:t> FF</a:t>
            </a:r>
            <a:r>
              <a:rPr lang="en-US" baseline="-25000" dirty="0" smtClean="0"/>
              <a:t>(16)</a:t>
            </a:r>
            <a:r>
              <a:rPr lang="en-US" dirty="0" smtClean="0"/>
              <a:t> и </a:t>
            </a:r>
            <a:r>
              <a:rPr lang="en-US" dirty="0" err="1" smtClean="0"/>
              <a:t>числото</a:t>
            </a:r>
            <a:r>
              <a:rPr lang="en-US" dirty="0" smtClean="0"/>
              <a:t> 11111111</a:t>
            </a:r>
            <a:r>
              <a:rPr lang="en-US" baseline="-25000" dirty="0" smtClean="0"/>
              <a:t>(2)</a:t>
            </a:r>
            <a:r>
              <a:rPr lang="en-US" dirty="0" smtClean="0"/>
              <a:t>, </a:t>
            </a:r>
            <a:r>
              <a:rPr lang="en-US" dirty="0" err="1" smtClean="0"/>
              <a:t>представена</a:t>
            </a:r>
            <a:r>
              <a:rPr lang="en-US" dirty="0" smtClean="0"/>
              <a:t> в 13-ична </a:t>
            </a:r>
            <a:r>
              <a:rPr lang="en-US" dirty="0" err="1" smtClean="0"/>
              <a:t>бройна</a:t>
            </a:r>
            <a:r>
              <a:rPr lang="en-US" dirty="0" smtClean="0"/>
              <a:t> </a:t>
            </a:r>
            <a:r>
              <a:rPr lang="en-US" dirty="0" err="1" smtClean="0"/>
              <a:t>система</a:t>
            </a:r>
            <a:r>
              <a:rPr lang="en-US" dirty="0" smtClean="0"/>
              <a:t> (</a:t>
            </a:r>
            <a:r>
              <a:rPr lang="en-US" dirty="0" err="1" smtClean="0"/>
              <a:t>където</a:t>
            </a:r>
            <a:r>
              <a:rPr lang="en-US" dirty="0" smtClean="0"/>
              <a:t> </a:t>
            </a:r>
            <a:r>
              <a:rPr lang="en-US" dirty="0" err="1" smtClean="0"/>
              <a:t>означенията</a:t>
            </a:r>
            <a:r>
              <a:rPr lang="en-US" dirty="0" smtClean="0"/>
              <a:t> </a:t>
            </a:r>
            <a:r>
              <a:rPr lang="en-US" dirty="0" err="1" smtClean="0"/>
              <a:t>съвпадат</a:t>
            </a:r>
            <a:r>
              <a:rPr lang="en-US" dirty="0" smtClean="0"/>
              <a:t> с </a:t>
            </a:r>
            <a:r>
              <a:rPr lang="en-US" dirty="0" err="1" smtClean="0"/>
              <a:t>тези</a:t>
            </a:r>
            <a:r>
              <a:rPr lang="en-US" dirty="0" smtClean="0"/>
              <a:t> </a:t>
            </a:r>
            <a:r>
              <a:rPr lang="en-US" dirty="0" err="1" smtClean="0"/>
              <a:t>от</a:t>
            </a:r>
            <a:r>
              <a:rPr lang="en-US" dirty="0" smtClean="0"/>
              <a:t> 16-ичната)?</a:t>
            </a:r>
            <a:endParaRPr lang="en-US" baseline="-250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1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C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0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5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4267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609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Двете числа имат еднакви стойности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При изваждането им се получава 0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0 е 0 във която и да е бройна система</a:t>
            </a:r>
          </a:p>
          <a:p>
            <a:pPr lvl="1">
              <a:lnSpc>
                <a:spcPct val="100000"/>
              </a:lnSpc>
            </a:pPr>
            <a:endParaRPr lang="bg-BG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Информация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hlinkClick r:id="rId2"/>
              </a:rPr>
              <a:t>http://en.wikipedia.org/wiki/Numeral_system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385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Как</a:t>
            </a:r>
            <a:r>
              <a:rPr lang="en-US" dirty="0" smtClean="0"/>
              <a:t> </a:t>
            </a:r>
            <a:r>
              <a:rPr lang="en-US" dirty="0" err="1" smtClean="0"/>
              <a:t>се</a:t>
            </a:r>
            <a:r>
              <a:rPr lang="en-US" dirty="0" smtClean="0"/>
              <a:t> </a:t>
            </a:r>
            <a:r>
              <a:rPr lang="en-US" dirty="0" err="1" smtClean="0"/>
              <a:t>представя</a:t>
            </a:r>
            <a:r>
              <a:rPr lang="en-US" dirty="0" smtClean="0"/>
              <a:t> </a:t>
            </a:r>
            <a:r>
              <a:rPr lang="en-US" dirty="0" err="1" smtClean="0"/>
              <a:t>числото</a:t>
            </a:r>
            <a:r>
              <a:rPr lang="en-US" dirty="0" smtClean="0"/>
              <a:t> 9</a:t>
            </a:r>
            <a:r>
              <a:rPr lang="en-US" baseline="-25000" dirty="0" smtClean="0"/>
              <a:t>(16)</a:t>
            </a:r>
            <a:r>
              <a:rPr lang="en-US" dirty="0" smtClean="0"/>
              <a:t> в 50-ична </a:t>
            </a:r>
            <a:r>
              <a:rPr lang="en-US" dirty="0" err="1" smtClean="0"/>
              <a:t>бройна</a:t>
            </a:r>
            <a:r>
              <a:rPr lang="en-US" dirty="0" smtClean="0"/>
              <a:t> </a:t>
            </a:r>
            <a:r>
              <a:rPr lang="en-US" dirty="0" err="1" smtClean="0"/>
              <a:t>система</a:t>
            </a:r>
            <a:r>
              <a:rPr lang="en-US" dirty="0" smtClean="0"/>
              <a:t>?</a:t>
            </a:r>
            <a:endParaRPr lang="en-US" baseline="-250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4819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2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0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9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3886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609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И в двата случая </a:t>
            </a:r>
            <a:r>
              <a:rPr lang="en-US" dirty="0" smtClean="0"/>
              <a:t>9 </a:t>
            </a:r>
            <a:r>
              <a:rPr lang="bg-BG" dirty="0" smtClean="0"/>
              <a:t>е една цифра от бройнита система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Т.е. няма особености при представянето и в бройни системи, които имат основа по-голяма от самата цифра/число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Ако целевата бройна система беше осмична, например, щеше да има разлика</a:t>
            </a:r>
          </a:p>
          <a:p>
            <a:pPr lvl="1">
              <a:lnSpc>
                <a:spcPct val="100000"/>
              </a:lnSpc>
            </a:pPr>
            <a:endParaRPr lang="bg-BG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Информация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hlinkClick r:id="rId2"/>
              </a:rPr>
              <a:t>http://en.wikipedia.org/wiki/Numeral_system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385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Изчислете пресмятането: 627</a:t>
            </a:r>
            <a:r>
              <a:rPr lang="bg-BG" baseline="-25000" dirty="0" smtClean="0"/>
              <a:t>(16) </a:t>
            </a:r>
            <a:r>
              <a:rPr lang="bg-BG" dirty="0" smtClean="0"/>
              <a:t>/ 15</a:t>
            </a:r>
            <a:r>
              <a:rPr lang="bg-BG" baseline="-25000" dirty="0" smtClean="0"/>
              <a:t>(10)</a:t>
            </a:r>
            <a:r>
              <a:rPr lang="bg-BG" dirty="0" smtClean="0"/>
              <a:t> = ?</a:t>
            </a:r>
            <a:r>
              <a:rPr lang="bg-BG" baseline="-25000" dirty="0" smtClean="0"/>
              <a:t>(2) </a:t>
            </a:r>
            <a:endParaRPr lang="en-US" baseline="-250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1101001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10011001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1110101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100110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8000" y="155187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609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Изчисляване:</a:t>
            </a:r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627</a:t>
            </a:r>
            <a:r>
              <a:rPr lang="bg-BG" sz="2800" baseline="-25000" dirty="0" smtClean="0"/>
              <a:t>(16)</a:t>
            </a:r>
            <a:r>
              <a:rPr lang="bg-BG" sz="2800" dirty="0" smtClean="0"/>
              <a:t>=(6*16</a:t>
            </a:r>
            <a:r>
              <a:rPr lang="bg-BG" sz="2800" baseline="30000" dirty="0" smtClean="0"/>
              <a:t>2</a:t>
            </a:r>
            <a:r>
              <a:rPr lang="bg-BG" sz="2800" dirty="0" smtClean="0"/>
              <a:t>)+(2*16</a:t>
            </a:r>
            <a:r>
              <a:rPr lang="bg-BG" sz="2800" baseline="30000" dirty="0" smtClean="0"/>
              <a:t>1</a:t>
            </a:r>
            <a:r>
              <a:rPr lang="bg-BG" sz="2800" dirty="0" smtClean="0"/>
              <a:t>)+(7*16</a:t>
            </a:r>
            <a:r>
              <a:rPr lang="bg-BG" sz="2800" baseline="30000" dirty="0" smtClean="0"/>
              <a:t>0</a:t>
            </a:r>
            <a:r>
              <a:rPr lang="bg-BG" sz="2800" dirty="0" smtClean="0"/>
              <a:t>)=1536+32+7=1575</a:t>
            </a:r>
            <a:r>
              <a:rPr lang="en-US" sz="2800" baseline="-25000" dirty="0" smtClean="0"/>
              <a:t>(10)</a:t>
            </a:r>
            <a:endParaRPr lang="bg-BG" sz="2800" baseline="-25000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1575:15=105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105:2=52|1 ; 52:2=26|0 ; 26:2=13|0 ; 13:2=6|1 ; 6:2=3|0 ; 3:2=1|1 ; 1:2=0|1 =&gt; </a:t>
            </a:r>
            <a:r>
              <a:rPr lang="bg-BG" dirty="0" smtClean="0"/>
              <a:t>1101001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</a:t>
            </a:r>
            <a:r>
              <a:rPr lang="bg-BG" dirty="0"/>
              <a:t>627</a:t>
            </a:r>
            <a:r>
              <a:rPr lang="bg-BG" baseline="-25000" dirty="0"/>
              <a:t>(16) </a:t>
            </a:r>
            <a:r>
              <a:rPr lang="bg-BG" dirty="0"/>
              <a:t>: 15</a:t>
            </a:r>
            <a:r>
              <a:rPr lang="bg-BG" baseline="-25000" dirty="0"/>
              <a:t>(10)</a:t>
            </a:r>
            <a:r>
              <a:rPr lang="bg-BG" dirty="0"/>
              <a:t> = </a:t>
            </a:r>
            <a:r>
              <a:rPr lang="bg-BG" dirty="0" smtClean="0"/>
              <a:t>1101001</a:t>
            </a:r>
            <a:r>
              <a:rPr lang="bg-BG" baseline="-25000" dirty="0" smtClean="0"/>
              <a:t>(2)</a:t>
            </a:r>
          </a:p>
          <a:p>
            <a:pPr lvl="1">
              <a:lnSpc>
                <a:spcPct val="100000"/>
              </a:lnSpc>
            </a:pPr>
            <a:endParaRPr lang="bg-BG" dirty="0" smtClean="0">
              <a:effectLst/>
            </a:endParaRPr>
          </a:p>
          <a:p>
            <a:pPr lvl="1">
              <a:lnSpc>
                <a:spcPct val="100000"/>
              </a:lnSpc>
            </a:pPr>
            <a:r>
              <a:rPr lang="bg-BG" dirty="0" smtClean="0">
                <a:effectLst/>
              </a:rPr>
              <a:t>Трябва да сте готови и за такива въпроси</a:t>
            </a:r>
          </a:p>
          <a:p>
            <a:pPr lvl="2">
              <a:lnSpc>
                <a:spcPct val="100000"/>
              </a:lnSpc>
            </a:pPr>
            <a:r>
              <a:rPr lang="bg-BG" dirty="0" smtClean="0">
                <a:effectLst/>
              </a:rPr>
              <a:t>Може да ги оставите за накрая</a:t>
            </a: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385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В </a:t>
            </a:r>
            <a:r>
              <a:rPr lang="en-US" dirty="0" err="1" smtClean="0"/>
              <a:t>хард-дисковете</a:t>
            </a:r>
            <a:r>
              <a:rPr lang="en-US" dirty="0" smtClean="0"/>
              <a:t>, </a:t>
            </a:r>
            <a:r>
              <a:rPr lang="en-US" dirty="0" err="1" smtClean="0"/>
              <a:t>цилиндрите</a:t>
            </a:r>
            <a:r>
              <a:rPr lang="en-US" dirty="0" smtClean="0"/>
              <a:t> </a:t>
            </a:r>
            <a:r>
              <a:rPr lang="en-US" dirty="0" err="1" smtClean="0"/>
              <a:t>са</a:t>
            </a:r>
            <a:r>
              <a:rPr lang="en-US" dirty="0" smtClean="0"/>
              <a:t>:</a:t>
            </a:r>
            <a:endParaRPr lang="en-US" baseline="-250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Физическа част от хард-диска, върху която могат да се записват по-обемни данни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Пистите, върху които се намират главите в даден момент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Частта от хард-диска, която свързва отделните дискове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Частите от хард-диска, върху които няма записи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25908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609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2800" dirty="0" smtClean="0"/>
              <a:t>Цилиндри – пистите, върху които се намират главите на хард-диска в даден момент</a:t>
            </a:r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Хард дисковете обикновено се състоят от няколко диска</a:t>
            </a:r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Всички глави на за различните дискове в един хард-диск сочат към писти с един и същ номер</a:t>
            </a:r>
          </a:p>
          <a:p>
            <a:pPr lvl="1">
              <a:lnSpc>
                <a:spcPct val="100000"/>
              </a:lnSpc>
            </a:pPr>
            <a:r>
              <a:rPr lang="bg-BG" sz="2800" dirty="0" smtClean="0"/>
              <a:t>Пистите със съответстващи номера съставят един ‘цилиндър’</a:t>
            </a:r>
          </a:p>
          <a:p>
            <a:pPr lvl="2">
              <a:lnSpc>
                <a:spcPct val="100000"/>
              </a:lnSpc>
            </a:pPr>
            <a:r>
              <a:rPr lang="bg-BG" sz="2400" dirty="0" smtClean="0"/>
              <a:t>Напр. ако един хард диск има 3 диска, всеки от които има 50 писти, това означава, че има 50 цилиндъра</a:t>
            </a:r>
          </a:p>
          <a:p>
            <a:pPr>
              <a:lnSpc>
                <a:spcPct val="100000"/>
              </a:lnSpc>
            </a:pPr>
            <a:r>
              <a:rPr lang="bg-BG" sz="2800" dirty="0" smtClean="0"/>
              <a:t>Информация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hlinkClick r:id="rId2"/>
              </a:rPr>
              <a:t>http://www.pcguide.com/ref/hdd/geom/tracks.htm</a:t>
            </a:r>
            <a:endParaRPr lang="bg-BG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385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Скоростта</a:t>
            </a:r>
            <a:r>
              <a:rPr lang="en-US" dirty="0" smtClean="0"/>
              <a:t> </a:t>
            </a:r>
            <a:r>
              <a:rPr lang="en-US" dirty="0" err="1" smtClean="0"/>
              <a:t>на</a:t>
            </a:r>
            <a:r>
              <a:rPr lang="en-US" dirty="0" smtClean="0"/>
              <a:t> </a:t>
            </a:r>
            <a:r>
              <a:rPr lang="en-US" dirty="0" err="1" smtClean="0"/>
              <a:t>достъпване</a:t>
            </a:r>
            <a:r>
              <a:rPr lang="en-US" dirty="0" smtClean="0"/>
              <a:t> </a:t>
            </a:r>
            <a:r>
              <a:rPr lang="en-US" dirty="0" err="1" smtClean="0"/>
              <a:t>на</a:t>
            </a:r>
            <a:r>
              <a:rPr lang="en-US" dirty="0" smtClean="0"/>
              <a:t> </a:t>
            </a:r>
            <a:r>
              <a:rPr lang="en-US" dirty="0" err="1" smtClean="0"/>
              <a:t>клетка</a:t>
            </a:r>
            <a:r>
              <a:rPr lang="en-US" dirty="0" smtClean="0"/>
              <a:t> </a:t>
            </a:r>
            <a:r>
              <a:rPr lang="en-US" dirty="0" err="1" smtClean="0"/>
              <a:t>от</a:t>
            </a:r>
            <a:r>
              <a:rPr lang="en-US" dirty="0" smtClean="0"/>
              <a:t> RAM </a:t>
            </a:r>
            <a:r>
              <a:rPr lang="en-US" dirty="0" err="1" smtClean="0"/>
              <a:t>паметта</a:t>
            </a:r>
            <a:r>
              <a:rPr lang="en-US" dirty="0" smtClean="0"/>
              <a:t>:</a:t>
            </a:r>
            <a:endParaRPr lang="ru-RU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пряко зависи от големината на адреса, като число, на тази клетка от </a:t>
            </a:r>
            <a:r>
              <a:rPr lang="en-US" dirty="0" smtClean="0"/>
              <a:t>RAM </a:t>
            </a:r>
            <a:r>
              <a:rPr lang="bg-BG" dirty="0" smtClean="0"/>
              <a:t>паметта</a:t>
            </a:r>
            <a:endParaRPr lang="ru-RU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пряко зависи от това колко битова е адресацията</a:t>
            </a:r>
            <a:endParaRPr lang="ru-RU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пряко зависи от количеството заета </a:t>
            </a:r>
            <a:r>
              <a:rPr lang="en-US" dirty="0" smtClean="0"/>
              <a:t>RAM </a:t>
            </a:r>
            <a:r>
              <a:rPr lang="bg-BG" dirty="0" smtClean="0"/>
              <a:t>в момента на достъпване</a:t>
            </a:r>
            <a:endParaRPr lang="ru-RU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по никакъв начин не зависи от това коя клетка достъпваме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4184" y="52578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9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1"/>
    </mc:Choice>
    <mc:Fallback xmlns="">
      <p:transition spd="slow" advTm="38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Как</a:t>
            </a:r>
            <a:r>
              <a:rPr lang="en-US" dirty="0" smtClean="0"/>
              <a:t> </a:t>
            </a:r>
            <a:r>
              <a:rPr lang="en-US" dirty="0" err="1" smtClean="0"/>
              <a:t>се</a:t>
            </a:r>
            <a:r>
              <a:rPr lang="en-US" dirty="0" smtClean="0"/>
              <a:t> </a:t>
            </a:r>
            <a:r>
              <a:rPr lang="en-US" dirty="0" err="1" smtClean="0"/>
              <a:t>провежда</a:t>
            </a:r>
            <a:r>
              <a:rPr lang="en-US" dirty="0" smtClean="0"/>
              <a:t> </a:t>
            </a:r>
            <a:r>
              <a:rPr lang="en-US" dirty="0" err="1" smtClean="0"/>
              <a:t>диагностика</a:t>
            </a:r>
            <a:r>
              <a:rPr lang="en-US" dirty="0" smtClean="0"/>
              <a:t> </a:t>
            </a:r>
            <a:r>
              <a:rPr lang="en-US" dirty="0" err="1" smtClean="0"/>
              <a:t>на</a:t>
            </a:r>
            <a:r>
              <a:rPr lang="en-US" dirty="0" smtClean="0"/>
              <a:t> </a:t>
            </a:r>
            <a:r>
              <a:rPr lang="en-US" dirty="0" err="1" smtClean="0"/>
              <a:t>компонента</a:t>
            </a:r>
            <a:r>
              <a:rPr lang="en-US" dirty="0" smtClean="0"/>
              <a:t> </a:t>
            </a:r>
            <a:r>
              <a:rPr lang="en-US" dirty="0" err="1" smtClean="0"/>
              <a:t>от</a:t>
            </a:r>
            <a:r>
              <a:rPr lang="en-US" dirty="0" smtClean="0"/>
              <a:t> </a:t>
            </a:r>
            <a:r>
              <a:rPr lang="en-US" dirty="0" err="1" smtClean="0"/>
              <a:t>компютърната</a:t>
            </a:r>
            <a:r>
              <a:rPr lang="en-US" dirty="0" smtClean="0"/>
              <a:t> </a:t>
            </a:r>
            <a:r>
              <a:rPr lang="en-US" dirty="0" err="1" smtClean="0"/>
              <a:t>система</a:t>
            </a:r>
            <a:r>
              <a:rPr lang="en-US" dirty="0" smtClean="0"/>
              <a:t>?</a:t>
            </a:r>
            <a:endParaRPr lang="en-US" baseline="-250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При спрян компютър, ако е хардуерна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При пуснат компютър, ако е софтуерна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Винаги при спрян компютър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В зависимост от компонентата на компютърната система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3886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609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Random Access Memory</a:t>
            </a:r>
          </a:p>
          <a:p>
            <a:pPr lvl="1"/>
            <a:r>
              <a:rPr lang="bg-BG" sz="2800" dirty="0" smtClean="0"/>
              <a:t>Памет с произволен достъп</a:t>
            </a:r>
          </a:p>
          <a:p>
            <a:pPr lvl="1"/>
            <a:r>
              <a:rPr lang="bg-BG" sz="2800" dirty="0" smtClean="0"/>
              <a:t>Всеки адрес се достъпва с еднаква скорост</a:t>
            </a:r>
          </a:p>
          <a:p>
            <a:r>
              <a:rPr lang="bg-BG" sz="3000" dirty="0" smtClean="0"/>
              <a:t>Информация:</a:t>
            </a:r>
          </a:p>
          <a:p>
            <a:pPr lvl="1"/>
            <a:r>
              <a:rPr lang="en-US" sz="2800" dirty="0" smtClean="0">
                <a:hlinkClick r:id="rId3"/>
              </a:rPr>
              <a:t>http://en.wikipedia.org/wiki/Random-access_memory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Какво стои </a:t>
            </a:r>
            <a:r>
              <a:rPr lang="bg-BG" dirty="0"/>
              <a:t>зад </a:t>
            </a:r>
            <a:r>
              <a:rPr lang="bg-BG" dirty="0" smtClean="0"/>
              <a:t>абревиатурата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HDMI</a:t>
            </a:r>
            <a:r>
              <a:rPr lang="en-US" dirty="0" smtClean="0"/>
              <a:t> </a:t>
            </a:r>
            <a:r>
              <a:rPr lang="bg-BG" dirty="0" smtClean="0"/>
              <a:t>в компютърния хардуер</a:t>
            </a:r>
            <a:r>
              <a:rPr lang="en-US" dirty="0" smtClean="0"/>
              <a:t>?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Hard Disc Micro Interface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Hyper</a:t>
            </a:r>
            <a:r>
              <a:rPr lang="bg-BG" dirty="0" smtClean="0"/>
              <a:t> </a:t>
            </a:r>
            <a:r>
              <a:rPr lang="en-US" dirty="0" smtClean="0"/>
              <a:t>Dynamic Multimedia Interface 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High Definition </a:t>
            </a:r>
            <a:r>
              <a:rPr lang="en-US" dirty="0"/>
              <a:t>Multimedia </a:t>
            </a:r>
            <a:r>
              <a:rPr lang="en-US" dirty="0" smtClean="0"/>
              <a:t>Interface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Hyper-threading</a:t>
            </a:r>
            <a:r>
              <a:rPr lang="bg-BG" dirty="0" smtClean="0"/>
              <a:t> </a:t>
            </a:r>
            <a:r>
              <a:rPr lang="en-US" dirty="0" smtClean="0"/>
              <a:t>DMI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1800" y="33401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656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High-Definition Multimedia </a:t>
            </a:r>
            <a:r>
              <a:rPr lang="en-US" dirty="0" smtClean="0"/>
              <a:t>Interface</a:t>
            </a:r>
            <a:r>
              <a:rPr lang="bg-BG" dirty="0" smtClean="0"/>
              <a:t> е:</a:t>
            </a:r>
          </a:p>
          <a:p>
            <a:pPr lvl="1">
              <a:lnSpc>
                <a:spcPct val="100000"/>
              </a:lnSpc>
            </a:pPr>
            <a:r>
              <a:rPr lang="ru-RU" dirty="0" smtClean="0"/>
              <a:t>Цифров </a:t>
            </a:r>
            <a:r>
              <a:rPr lang="bg-BG" dirty="0" smtClean="0"/>
              <a:t>аудио/видео интерфейс</a:t>
            </a:r>
            <a:r>
              <a:rPr lang="ru-RU" dirty="0" smtClean="0"/>
              <a:t>, </a:t>
            </a:r>
            <a:r>
              <a:rPr lang="ru-RU" dirty="0"/>
              <a:t>способен да предава некомпресиран </a:t>
            </a:r>
            <a:r>
              <a:rPr lang="ru-RU" dirty="0" smtClean="0"/>
              <a:t>поток;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ru-RU" dirty="0"/>
              <a:t>HDMI осигурява връзка между </a:t>
            </a:r>
            <a:r>
              <a:rPr lang="ru-RU" dirty="0" smtClean="0"/>
              <a:t>всякакви дигитални устройства</a:t>
            </a:r>
          </a:p>
          <a:p>
            <a:pPr lvl="2">
              <a:lnSpc>
                <a:spcPct val="100000"/>
              </a:lnSpc>
            </a:pPr>
            <a:r>
              <a:rPr lang="ru-RU" dirty="0" smtClean="0"/>
              <a:t>Например изкаване на картина и звук от лаптоп към телевизор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bg-BG" dirty="0"/>
              <a:t>Информация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2"/>
              </a:rPr>
              <a:t>http://bg.wikipedia.org/wiki/HDMI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142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Кое от долуизброените НЕ е системен софтуер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OS kernel</a:t>
            </a:r>
            <a:endParaRPr lang="bg-BG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BIOS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RDBMS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Boot loader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3276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1494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Системният софтуер управлява самия компютър (хардуера)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Приложният софтуер предоставя функционалност за крайния потребител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RDBMS </a:t>
            </a:r>
            <a:r>
              <a:rPr lang="bg-BG" dirty="0" smtClean="0"/>
              <a:t>системите </a:t>
            </a:r>
            <a:r>
              <a:rPr lang="en-US" dirty="0" smtClean="0"/>
              <a:t>(</a:t>
            </a:r>
            <a:r>
              <a:rPr lang="bg-BG" dirty="0" smtClean="0"/>
              <a:t>релационни бази данни) са приложен софтуер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Съхраняват и управляват данни, записани в таблици с връзки между тях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Информация:</a:t>
            </a:r>
          </a:p>
          <a:p>
            <a:pPr lvl="1">
              <a:lnSpc>
                <a:spcPct val="100000"/>
              </a:lnSpc>
            </a:pPr>
            <a:r>
              <a:rPr lang="en-US" sz="2900" dirty="0">
                <a:hlinkClick r:id="rId2"/>
              </a:rPr>
              <a:t>http://</a:t>
            </a:r>
            <a:r>
              <a:rPr lang="en-US" sz="2900" dirty="0" smtClean="0">
                <a:hlinkClick r:id="rId2"/>
              </a:rPr>
              <a:t>en.wikipedia.org/wiki/Computer_software</a:t>
            </a:r>
            <a:endParaRPr lang="en-US" sz="2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745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Какво е максималното количество </a:t>
            </a:r>
            <a:r>
              <a:rPr lang="en-US" dirty="0" smtClean="0"/>
              <a:t>RAM, </a:t>
            </a:r>
            <a:r>
              <a:rPr lang="bg-BG" dirty="0" smtClean="0"/>
              <a:t>което може да използва </a:t>
            </a:r>
            <a:r>
              <a:rPr lang="en-US" dirty="0" smtClean="0"/>
              <a:t>Windows XP </a:t>
            </a:r>
            <a:r>
              <a:rPr lang="bg-BG" dirty="0" smtClean="0"/>
              <a:t>в 32-битовата си версия?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2</a:t>
            </a:r>
            <a:r>
              <a:rPr lang="en-US" dirty="0" smtClean="0"/>
              <a:t>GB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512MB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8GB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4</a:t>
            </a:r>
            <a:r>
              <a:rPr lang="en-US" dirty="0" smtClean="0"/>
              <a:t>GB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43434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776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32-битовите операционни системи – ограничени да адресират максимум 4 </a:t>
            </a:r>
            <a:r>
              <a:rPr lang="en-US" dirty="0" smtClean="0"/>
              <a:t>GB RAM</a:t>
            </a:r>
            <a:endParaRPr lang="ru-RU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Microsoft  Windows </a:t>
            </a:r>
            <a:r>
              <a:rPr lang="ru-RU" dirty="0"/>
              <a:t>XP е семейство </a:t>
            </a:r>
            <a:r>
              <a:rPr lang="ru-RU" dirty="0" smtClean="0"/>
              <a:t>32-</a:t>
            </a:r>
            <a:r>
              <a:rPr lang="bg-BG" dirty="0" smtClean="0"/>
              <a:t>битови</a:t>
            </a:r>
            <a:r>
              <a:rPr lang="ru-RU" dirty="0" smtClean="0"/>
              <a:t> </a:t>
            </a:r>
            <a:r>
              <a:rPr lang="ru-RU" dirty="0"/>
              <a:t>и 64-битови операционни </a:t>
            </a:r>
            <a:r>
              <a:rPr lang="ru-RU" dirty="0" smtClean="0"/>
              <a:t>системи</a:t>
            </a:r>
            <a:endParaRPr lang="bg-BG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endParaRPr lang="bg-BG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bg-BG" dirty="0" smtClean="0"/>
              <a:t>Информация: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en.wikipedia.org/wiki/Windows_XP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4"/>
              </a:rPr>
              <a:t>http://</a:t>
            </a:r>
            <a:r>
              <a:rPr lang="en-US" sz="2800" dirty="0" smtClean="0">
                <a:hlinkClick r:id="rId4"/>
              </a:rPr>
              <a:t>bit.ly/4AvWsO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172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bg-BG" sz="3000" dirty="0" smtClean="0"/>
              <a:t>Кое от следните е начин да инсталираме </a:t>
            </a:r>
            <a:r>
              <a:rPr lang="en-US" sz="3000" dirty="0"/>
              <a:t>Windows </a:t>
            </a:r>
            <a:r>
              <a:rPr lang="bg-BG" sz="3000" dirty="0" smtClean="0"/>
              <a:t>услуга </a:t>
            </a:r>
            <a:r>
              <a:rPr lang="en-US" sz="3000" dirty="0" smtClean="0"/>
              <a:t>(Windows service)?</a:t>
            </a:r>
          </a:p>
          <a:p>
            <a:pPr marL="812800" lvl="1" indent="-455613">
              <a:lnSpc>
                <a:spcPct val="100000"/>
              </a:lnSpc>
              <a:buFont typeface="+mj-lt"/>
              <a:buAutoNum type="alphaLcParenR"/>
            </a:pPr>
            <a:r>
              <a:rPr lang="bg-BG" sz="2800" dirty="0"/>
              <a:t>Чрез командата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regsvr32</a:t>
            </a:r>
            <a:r>
              <a:rPr lang="en-US" sz="2800" noProof="1" smtClean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/s</a:t>
            </a:r>
            <a:r>
              <a:rPr lang="en-US" sz="2800" noProof="1" smtClean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[service-file]</a:t>
            </a:r>
          </a:p>
          <a:p>
            <a:pPr marL="812800" lvl="1" indent="-455613">
              <a:lnSpc>
                <a:spcPct val="100000"/>
              </a:lnSpc>
              <a:buFont typeface="+mj-lt"/>
              <a:buAutoNum type="alphaLcParenR"/>
            </a:pPr>
            <a:r>
              <a:rPr lang="bg-BG" sz="2800" dirty="0" smtClean="0"/>
              <a:t>Чрез </a:t>
            </a:r>
            <a:r>
              <a:rPr lang="bg-BG" sz="2800" dirty="0"/>
              <a:t>командата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regsvr32</a:t>
            </a:r>
            <a:r>
              <a:rPr lang="en-US" sz="2800" noProof="1" smtClean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/i</a:t>
            </a:r>
            <a:r>
              <a:rPr lang="en-US" sz="2800" noProof="1" smtClean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[service-name]</a:t>
            </a:r>
            <a:r>
              <a:rPr lang="en-US" sz="2800" noProof="1" smtClean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[service-file]</a:t>
            </a:r>
          </a:p>
          <a:p>
            <a:pPr marL="812800" lvl="1" indent="-455613">
              <a:lnSpc>
                <a:spcPct val="100000"/>
              </a:lnSpc>
              <a:buFont typeface="+mj-lt"/>
              <a:buAutoNum type="alphaLcParenR"/>
            </a:pPr>
            <a:r>
              <a:rPr lang="bg-BG" sz="2800" dirty="0" smtClean="0"/>
              <a:t>Чрез </a:t>
            </a:r>
            <a:r>
              <a:rPr lang="bg-BG" sz="2800" dirty="0"/>
              <a:t>командата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</a:t>
            </a:r>
            <a:r>
              <a:rPr lang="en-US" sz="2800" noProof="1" smtClean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</a:t>
            </a:r>
            <a:r>
              <a:rPr lang="en-US" sz="2800" noProof="1" smtClean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[service-name]</a:t>
            </a:r>
            <a:r>
              <a:rPr lang="en-US" sz="2800" noProof="1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binpath=[path-to-file]</a:t>
            </a:r>
          </a:p>
          <a:p>
            <a:pPr marL="812800" lvl="1" indent="-455613">
              <a:lnSpc>
                <a:spcPct val="100000"/>
              </a:lnSpc>
              <a:buFont typeface="+mj-lt"/>
              <a:buAutoNum type="alphaLcParenR"/>
            </a:pPr>
            <a:r>
              <a:rPr lang="bg-BG" sz="2800" dirty="0"/>
              <a:t>Чрез командата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</a:t>
            </a:r>
            <a:r>
              <a:rPr lang="en-US" sz="2800" noProof="1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2800" noProof="1" smtClean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[service-name]</a:t>
            </a:r>
          </a:p>
          <a:p>
            <a:pPr marL="871538" lvl="1" indent="-514350">
              <a:buFont typeface="+mj-lt"/>
              <a:buAutoNum type="alphaLcParenR"/>
            </a:pP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buFont typeface="+mj-lt"/>
              <a:buAutoNum type="alphaLcParenR"/>
            </a:pP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85404" y="36830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2092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sc.exe</a:t>
            </a:r>
            <a:r>
              <a:rPr lang="bg-BG" sz="3000" dirty="0" smtClean="0"/>
              <a:t> контролира </a:t>
            </a:r>
            <a:r>
              <a:rPr lang="en-US" sz="3000" dirty="0" smtClean="0"/>
              <a:t>Windows </a:t>
            </a:r>
            <a:r>
              <a:rPr lang="bg-BG" sz="3000" dirty="0" smtClean="0"/>
              <a:t>услугите 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query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start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stop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create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delete</a:t>
            </a:r>
            <a:r>
              <a:rPr lang="bg-BG" sz="3000" dirty="0" smtClean="0"/>
              <a:t>, …</a:t>
            </a:r>
            <a:r>
              <a:rPr lang="en-US" sz="30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bg-BG" sz="3000" dirty="0" smtClean="0"/>
              <a:t>Командата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regsvr32.exe</a:t>
            </a:r>
            <a:r>
              <a:rPr lang="en-US" sz="3000" dirty="0" smtClean="0"/>
              <a:t> </a:t>
            </a:r>
            <a:r>
              <a:rPr lang="bg-BG" sz="3000" dirty="0" smtClean="0"/>
              <a:t>в </a:t>
            </a:r>
            <a:r>
              <a:rPr lang="en-US" sz="3000" dirty="0" smtClean="0"/>
              <a:t>Windows </a:t>
            </a:r>
            <a:r>
              <a:rPr lang="bg-BG" sz="3000" dirty="0" smtClean="0"/>
              <a:t>служи за регистрация на </a:t>
            </a:r>
            <a:r>
              <a:rPr lang="en-US" sz="3000" dirty="0" smtClean="0"/>
              <a:t>COM / ActiveX </a:t>
            </a:r>
            <a:r>
              <a:rPr lang="bg-BG" sz="3000" dirty="0" smtClean="0"/>
              <a:t>компоненти</a:t>
            </a:r>
            <a:endParaRPr lang="en-US" sz="3000" dirty="0" smtClean="0"/>
          </a:p>
          <a:p>
            <a:pPr>
              <a:lnSpc>
                <a:spcPct val="100000"/>
              </a:lnSpc>
            </a:pPr>
            <a:endParaRPr lang="bg-BG" sz="3000" dirty="0" smtClean="0"/>
          </a:p>
          <a:p>
            <a:pPr>
              <a:lnSpc>
                <a:spcPct val="100000"/>
              </a:lnSpc>
            </a:pPr>
            <a:endParaRPr lang="bg-BG" sz="3000" dirty="0" smtClean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000" dirty="0" smtClean="0"/>
              <a:t>Информация:</a:t>
            </a:r>
          </a:p>
          <a:p>
            <a:pPr lvl="1">
              <a:lnSpc>
                <a:spcPct val="100000"/>
              </a:lnSpc>
            </a:pP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</a:t>
            </a:r>
            <a:r>
              <a:rPr lang="en-US" sz="2400" dirty="0" smtClean="0">
                <a:solidFill>
                  <a:srgbClr val="F5FFC2"/>
                </a:solidFill>
              </a:rPr>
              <a:t> </a:t>
            </a:r>
            <a:r>
              <a:rPr lang="en-US" sz="2400" dirty="0">
                <a:solidFill>
                  <a:srgbClr val="F5FFC2"/>
                </a:solidFill>
              </a:rPr>
              <a:t>–</a:t>
            </a:r>
            <a:r>
              <a:rPr lang="en-US" sz="2400" dirty="0" smtClean="0">
                <a:solidFill>
                  <a:srgbClr val="F5FFC2"/>
                </a:solidFill>
              </a:rPr>
              <a:t> </a:t>
            </a:r>
            <a:r>
              <a:rPr lang="en-US" sz="2400" dirty="0">
                <a:solidFill>
                  <a:srgbClr val="F5FFC2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rgbClr val="F5FFC2"/>
                </a:solidFill>
                <a:hlinkClick r:id="rId3"/>
              </a:rPr>
              <a:t>tiny.cc/sc-reference</a:t>
            </a:r>
            <a:r>
              <a:rPr lang="en-US" sz="2400" dirty="0" smtClean="0">
                <a:solidFill>
                  <a:srgbClr val="F5FFC2"/>
                </a:solidFill>
              </a:rPr>
              <a:t>, </a:t>
            </a:r>
            <a:r>
              <a:rPr lang="en-US" sz="2400" dirty="0">
                <a:solidFill>
                  <a:srgbClr val="F5FFC2"/>
                </a:solidFill>
                <a:hlinkClick r:id="rId4"/>
              </a:rPr>
              <a:t>http://</a:t>
            </a:r>
            <a:r>
              <a:rPr lang="en-US" sz="2400" dirty="0" smtClean="0">
                <a:solidFill>
                  <a:srgbClr val="F5FFC2"/>
                </a:solidFill>
                <a:hlinkClick r:id="rId4"/>
              </a:rPr>
              <a:t>ss64.com/nt/sc.html</a:t>
            </a:r>
            <a:endParaRPr lang="en-US" sz="2400" dirty="0">
              <a:solidFill>
                <a:srgbClr val="F5FFC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regsvr32</a:t>
            </a:r>
            <a:r>
              <a:rPr lang="en-US" sz="2400" dirty="0" smtClean="0">
                <a:solidFill>
                  <a:srgbClr val="F5FFC2"/>
                </a:solidFill>
              </a:rPr>
              <a:t> </a:t>
            </a:r>
            <a:r>
              <a:rPr lang="en-US" sz="2400" dirty="0">
                <a:solidFill>
                  <a:srgbClr val="F5FFC2"/>
                </a:solidFill>
              </a:rPr>
              <a:t>–</a:t>
            </a:r>
            <a:r>
              <a:rPr lang="en-US" sz="2400" dirty="0" smtClean="0">
                <a:solidFill>
                  <a:srgbClr val="F5FFC2"/>
                </a:solidFill>
              </a:rPr>
              <a:t> </a:t>
            </a:r>
            <a:r>
              <a:rPr lang="en-US" sz="2400" dirty="0">
                <a:solidFill>
                  <a:srgbClr val="F5FFC2"/>
                </a:solidFill>
                <a:hlinkClick r:id="rId5"/>
              </a:rPr>
              <a:t>http://</a:t>
            </a:r>
            <a:r>
              <a:rPr lang="en-US" sz="2400" dirty="0" smtClean="0">
                <a:solidFill>
                  <a:srgbClr val="F5FFC2"/>
                </a:solidFill>
                <a:hlinkClick r:id="rId5"/>
              </a:rPr>
              <a:t>support.microsoft.com/kb/249873/bg</a:t>
            </a:r>
            <a:endParaRPr lang="en-US" sz="2400" dirty="0">
              <a:solidFill>
                <a:srgbClr val="F5FFC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479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Какво представлява понятието "клъстер" (</a:t>
            </a:r>
            <a:r>
              <a:rPr lang="en-US" dirty="0" smtClean="0"/>
              <a:t>cluster) </a:t>
            </a:r>
            <a:r>
              <a:rPr lang="bg-BG" dirty="0" smtClean="0"/>
              <a:t>във файловите системи?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ru-RU" dirty="0" smtClean="0"/>
              <a:t>начин на съхранение на </a:t>
            </a:r>
            <a:r>
              <a:rPr lang="ru-RU" dirty="0"/>
              <a:t>данните върху носителите на </a:t>
            </a:r>
            <a:r>
              <a:rPr lang="ru-RU" dirty="0" smtClean="0"/>
              <a:t>информация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алгоритъм за записване на имената на файловете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ru-RU" dirty="0" smtClean="0"/>
              <a:t>единица </a:t>
            </a:r>
            <a:r>
              <a:rPr lang="ru-RU" dirty="0"/>
              <a:t>заделено дисково </a:t>
            </a:r>
            <a:r>
              <a:rPr lang="ru-RU" dirty="0" smtClean="0"/>
              <a:t>пространство, </a:t>
            </a:r>
            <a:r>
              <a:rPr lang="ru-RU" dirty="0"/>
              <a:t>определено за файлове и </a:t>
            </a:r>
            <a:r>
              <a:rPr lang="ru-RU" dirty="0" smtClean="0"/>
              <a:t>директории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понятието "клъстер" не съществува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95300" y="41910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840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В зависимост от компонентата на компютърната система</a:t>
            </a:r>
          </a:p>
          <a:p>
            <a:pPr lvl="1">
              <a:lnSpc>
                <a:spcPct val="100000"/>
              </a:lnSpc>
            </a:pPr>
            <a:r>
              <a:rPr lang="bg-BG" dirty="0" smtClean="0">
                <a:effectLst/>
              </a:rPr>
              <a:t>За хардуерните – може да се наложи софтуерен тест или хардуерна намеса (напр. премахване на части)</a:t>
            </a:r>
          </a:p>
          <a:p>
            <a:pPr lvl="1">
              <a:lnSpc>
                <a:spcPct val="100000"/>
              </a:lnSpc>
            </a:pPr>
            <a:r>
              <a:rPr lang="bg-BG" dirty="0" smtClean="0">
                <a:effectLst/>
              </a:rPr>
              <a:t>За софтуерните – софтуер може да се диагностицира и външно</a:t>
            </a:r>
          </a:p>
          <a:p>
            <a:pPr lvl="2">
              <a:lnSpc>
                <a:spcPct val="100000"/>
              </a:lnSpc>
            </a:pPr>
            <a:r>
              <a:rPr lang="bg-BG" dirty="0" smtClean="0">
                <a:effectLst/>
              </a:rPr>
              <a:t>Например проблеми с </a:t>
            </a:r>
            <a:r>
              <a:rPr lang="en-US" dirty="0" smtClean="0">
                <a:effectLst/>
              </a:rPr>
              <a:t>windows </a:t>
            </a:r>
            <a:r>
              <a:rPr lang="bg-BG" dirty="0" smtClean="0">
                <a:effectLst/>
              </a:rPr>
              <a:t>могат се диагностицират през друг компютър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385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Файловата система заделя съседни групи от сектори и ги управлява като група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Клъстерът е поредица сектори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Ако даден диск използва 512-байтови физически сектори, то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Един 512-байтов клъстер ще съдържа 1 сектор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Един 4 KB клъстер ще съдържа 8 сектора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bg-BG" dirty="0" smtClean="0"/>
              <a:t>Информация:</a:t>
            </a:r>
          </a:p>
          <a:p>
            <a:pPr lvl="1">
              <a:lnSpc>
                <a:spcPct val="100000"/>
              </a:lnSpc>
            </a:pPr>
            <a:r>
              <a:rPr lang="bg-BG" sz="2800" dirty="0" smtClean="0">
                <a:hlinkClick r:id="rId2"/>
              </a:rPr>
              <a:t>http://en.wikipedia.org/wiki/Data_cluster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5542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Кой от следните начини за компресия е със загуба на данни?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Аритметично </a:t>
            </a:r>
            <a:r>
              <a:rPr lang="bg-BG" dirty="0"/>
              <a:t>кодиране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Адаптивно кодиране на Хъфман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>
                <a:effectLst/>
              </a:rPr>
              <a:t>Кодиране на Лемпел-Зив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Векторна квантизация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7200" y="3886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440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Векторната квантизация </a:t>
            </a:r>
            <a:r>
              <a:rPr lang="en-US" dirty="0" smtClean="0"/>
              <a:t>(vector quantization – VQ) </a:t>
            </a:r>
            <a:r>
              <a:rPr lang="bg-BG" dirty="0" smtClean="0"/>
              <a:t>е метод за компресиране със загуба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VQ </a:t>
            </a:r>
            <a:r>
              <a:rPr lang="bg-BG" dirty="0" smtClean="0"/>
              <a:t>апроксимира няколко вектора чрез един усреднен вектор и така може да представи няколко точки чрез една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Използва се за компресия на аудио и видео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Останалите методи компресират без загуба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Информация: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tiny.cc/vq-compression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4"/>
              </a:rPr>
              <a:t>http://</a:t>
            </a:r>
            <a:r>
              <a:rPr lang="en-US" sz="2800" dirty="0" smtClean="0">
                <a:hlinkClick r:id="rId4"/>
              </a:rPr>
              <a:t>bit.ly/hZEBaM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301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Посочете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невярното</a:t>
            </a:r>
            <a:r>
              <a:rPr lang="bg-BG" dirty="0" smtClean="0"/>
              <a:t> за </a:t>
            </a:r>
            <a:r>
              <a:rPr lang="en-US" dirty="0" smtClean="0"/>
              <a:t>UTF-8 </a:t>
            </a:r>
            <a:r>
              <a:rPr lang="bg-BG" dirty="0" smtClean="0"/>
              <a:t>кодировката?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Всеки </a:t>
            </a:r>
            <a:r>
              <a:rPr lang="en-US" dirty="0" smtClean="0"/>
              <a:t>ASCII</a:t>
            </a:r>
            <a:r>
              <a:rPr lang="bg-BG" dirty="0" smtClean="0"/>
              <a:t> текст може да се запише в </a:t>
            </a:r>
            <a:r>
              <a:rPr lang="en-US" dirty="0" smtClean="0"/>
              <a:t>UTF-8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Поддържа китайски и арабски език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Не поддържа всички </a:t>
            </a:r>
            <a:r>
              <a:rPr lang="en-US" dirty="0"/>
              <a:t>Unicode </a:t>
            </a:r>
            <a:r>
              <a:rPr lang="bg-BG" dirty="0"/>
              <a:t>символи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Поддържа кирилица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94475" y="28448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424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UTF-8 </a:t>
            </a:r>
            <a:r>
              <a:rPr lang="bg-BG" dirty="0" smtClean="0"/>
              <a:t>е универсална </a:t>
            </a:r>
            <a:r>
              <a:rPr lang="en-US" dirty="0" smtClean="0"/>
              <a:t>Unicode </a:t>
            </a:r>
            <a:r>
              <a:rPr lang="bg-BG" dirty="0" smtClean="0"/>
              <a:t>кодировка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По-често срещаните символи се кодират с 1 байт, а по-редките с 2, 3 или 4 байта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Може да представи всеки символ от </a:t>
            </a:r>
            <a:r>
              <a:rPr lang="en-US" dirty="0" smtClean="0"/>
              <a:t>Unicode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Предпочитан вариант е при имейлите, уеб страниците, файловете и програмите, обработващи текст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bg-BG" dirty="0"/>
              <a:t>Информация</a:t>
            </a:r>
            <a:r>
              <a:rPr lang="bg-BG" dirty="0" smtClean="0"/>
              <a:t>: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en.wikipedia.org/wiki/UTF-8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94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Може ли в един клъстер от файловата система да се съхрани повече от един файл?</a:t>
            </a:r>
            <a:endParaRPr lang="bg-BG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Да, при </a:t>
            </a:r>
            <a:r>
              <a:rPr lang="en-US" dirty="0"/>
              <a:t>FAT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32</a:t>
            </a:r>
            <a:r>
              <a:rPr lang="bg-BG" dirty="0"/>
              <a:t> това е </a:t>
            </a:r>
            <a:r>
              <a:rPr lang="bg-BG" dirty="0" smtClean="0"/>
              <a:t>обичайно</a:t>
            </a:r>
            <a:endParaRPr lang="bg-BG" dirty="0"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Може, ако запишем файловете в </a:t>
            </a:r>
            <a:r>
              <a:rPr lang="en-US" dirty="0" smtClean="0"/>
              <a:t>ZIP</a:t>
            </a:r>
            <a:r>
              <a:rPr lang="bg-BG" dirty="0" smtClean="0"/>
              <a:t> архив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Ако има 2 еднакви файла, те се съхраняват само веднъж, в едни и същи клъстери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Не може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25908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599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721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Клъстерът представлява съседна група от сектори, които файловата система заделя вкупом за файлове и директории 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Най-малката единица дисково пространство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Файловите системи записват един файл в един клъстер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Това важи дори при компресиран диск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ZIP</a:t>
            </a:r>
            <a:r>
              <a:rPr lang="bg-BG" dirty="0" smtClean="0"/>
              <a:t> архивите съдържат много файлове в един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Информация: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tiny.cc/cluster-bg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53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Кое от изброените НЕ е основен инструмент при разработване на софтуерни приложения и системи?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spcBef>
                <a:spcPts val="400"/>
              </a:spcBef>
              <a:buFont typeface="+mj-lt"/>
              <a:buAutoNum type="alphaLcParenR"/>
            </a:pPr>
            <a:r>
              <a:rPr lang="bg-BG" dirty="0"/>
              <a:t>Текстов </a:t>
            </a:r>
            <a:r>
              <a:rPr lang="bg-BG" dirty="0" smtClean="0"/>
              <a:t>редактор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spcBef>
                <a:spcPts val="400"/>
              </a:spcBef>
              <a:buFont typeface="+mj-lt"/>
              <a:buAutoNum type="alphaLcParenR"/>
            </a:pPr>
            <a:r>
              <a:rPr lang="en-US" dirty="0" smtClean="0"/>
              <a:t>HTML</a:t>
            </a:r>
          </a:p>
          <a:p>
            <a:pPr marL="871538" lvl="1" indent="-514350">
              <a:lnSpc>
                <a:spcPct val="100000"/>
              </a:lnSpc>
              <a:spcBef>
                <a:spcPts val="400"/>
              </a:spcBef>
              <a:buFont typeface="+mj-lt"/>
              <a:buAutoNum type="alphaLcParenR"/>
            </a:pPr>
            <a:r>
              <a:rPr lang="en-US" dirty="0" smtClean="0"/>
              <a:t>IDE</a:t>
            </a:r>
            <a:endParaRPr lang="bg-BG" dirty="0" smtClean="0"/>
          </a:p>
          <a:p>
            <a:pPr marL="871538" lvl="1" indent="-514350">
              <a:lnSpc>
                <a:spcPct val="100000"/>
              </a:lnSpc>
              <a:spcBef>
                <a:spcPts val="400"/>
              </a:spcBef>
              <a:buFont typeface="+mj-lt"/>
              <a:buAutoNum type="alphaLcParenR"/>
            </a:pPr>
            <a:r>
              <a:rPr lang="bg-BG" dirty="0" smtClean="0"/>
              <a:t>Профайлър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8000" y="30861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968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 smtClean="0"/>
              <a:t>Инструментите за разработка на софтуер (</a:t>
            </a:r>
            <a:r>
              <a:rPr lang="en-US" sz="3000" dirty="0" smtClean="0"/>
              <a:t>software development tools</a:t>
            </a:r>
            <a:r>
              <a:rPr lang="bg-BG" sz="3000" dirty="0" smtClean="0"/>
              <a:t>) са софтуерни приложения, използвани при разработката</a:t>
            </a:r>
          </a:p>
          <a:p>
            <a:pPr lvl="1"/>
            <a:r>
              <a:rPr lang="en-US" sz="2800" dirty="0" smtClean="0"/>
              <a:t>IDE, </a:t>
            </a:r>
            <a:r>
              <a:rPr lang="bg-BG" sz="2800" dirty="0" smtClean="0"/>
              <a:t>компилатор, дебъгер, </a:t>
            </a:r>
            <a:r>
              <a:rPr lang="en-US" sz="2800" dirty="0" smtClean="0"/>
              <a:t>SCM</a:t>
            </a:r>
            <a:r>
              <a:rPr lang="bg-BG" sz="2800" dirty="0" smtClean="0"/>
              <a:t> система, профайлър, </a:t>
            </a:r>
            <a:r>
              <a:rPr lang="en-US" sz="2800" dirty="0" smtClean="0"/>
              <a:t>bug tracker, </a:t>
            </a:r>
            <a:r>
              <a:rPr lang="bg-BG" sz="2800" dirty="0" smtClean="0"/>
              <a:t>декомпилатор,</a:t>
            </a:r>
            <a:r>
              <a:rPr lang="en-US" sz="2800" dirty="0" smtClean="0"/>
              <a:t> </a:t>
            </a:r>
            <a:r>
              <a:rPr lang="en-US" sz="2800" dirty="0"/>
              <a:t>build tool, </a:t>
            </a:r>
            <a:r>
              <a:rPr lang="en-US" sz="2800" dirty="0" smtClean="0"/>
              <a:t>obfuscator, continuous integration tool, …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HTML</a:t>
            </a:r>
            <a:r>
              <a:rPr lang="bg-BG" sz="3000" dirty="0" smtClean="0"/>
              <a:t> е технология, не е софтуерен инструмент</a:t>
            </a:r>
            <a:endParaRPr lang="en-US" sz="3000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bg-BG" sz="3000" dirty="0"/>
              <a:t>Информация</a:t>
            </a:r>
            <a:r>
              <a:rPr lang="bg-BG" sz="3000" dirty="0" smtClean="0"/>
              <a:t>:</a:t>
            </a:r>
          </a:p>
          <a:p>
            <a:pPr marL="452438" lvl="1" indent="-312738">
              <a:lnSpc>
                <a:spcPct val="100000"/>
              </a:lnSpc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en.wikipedia.org/wiki/Programming_tool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09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dirty="0" smtClean="0"/>
              <a:t>За какво служи </a:t>
            </a:r>
            <a:r>
              <a:rPr lang="en-US" dirty="0" smtClean="0"/>
              <a:t>Word processor</a:t>
            </a:r>
            <a:r>
              <a:rPr lang="bg-BG" dirty="0" smtClean="0"/>
              <a:t> ? 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Конвертиране между различни текстови формати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Автоматично допълване на текст при писане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Съставяне, редактиране, форматиране, принтиране на текстов материал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Следи текста за евентуални правописни и пунктуационни грешки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95300" y="33147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946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Кое от изброените е видео кодек</a:t>
            </a:r>
            <a:r>
              <a:rPr lang="en-US" dirty="0" smtClean="0"/>
              <a:t>?</a:t>
            </a:r>
            <a:endParaRPr lang="en-US" baseline="-250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G.772.2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H.264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ECDSA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AC3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22098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609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Word processor e </a:t>
            </a:r>
            <a:r>
              <a:rPr lang="bg-BG" dirty="0" smtClean="0"/>
              <a:t>софтуерно приложение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Служи за съставянето и обработката на текст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Примери: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MS Word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Open Office Writer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Google Docs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Windows WordPad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Информация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en.wikipedia.org/wiki/Word_processor</a:t>
            </a:r>
            <a:endParaRPr lang="en-US" sz="2200" b="0" dirty="0" smtClean="0">
              <a:ln w="1016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419600" y="2667000"/>
            <a:ext cx="3985084" cy="2819400"/>
            <a:chOff x="6477000" y="4572000"/>
            <a:chExt cx="2347089" cy="1981200"/>
          </a:xfrm>
        </p:grpSpPr>
        <p:pic>
          <p:nvPicPr>
            <p:cNvPr id="8196" name="Picture 4" descr="D:\School Academy Telerik\Първа среща 11,12,13 . 11.2010\HomeWork\10233696_3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4572000"/>
              <a:ext cx="2347089" cy="18542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scene3d>
              <a:camera prst="perspectiveHeroicExtremeLeftFacing"/>
              <a:lightRig rig="threePt" dir="t"/>
            </a:scene3d>
          </p:spPr>
        </p:pic>
        <p:pic>
          <p:nvPicPr>
            <p:cNvPr id="8195" name="Picture 3" descr="D:\School Academy Telerik\Първа среща 11,12,13 . 11.2010\HomeWork\OpenOffice_writer_3D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5867400"/>
              <a:ext cx="685800" cy="6858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perspectiveHeroicExtremeLeftFacing"/>
              <a:lightRig rig="threePt" dir="t"/>
            </a:scene3d>
          </p:spPr>
        </p:pic>
        <p:pic>
          <p:nvPicPr>
            <p:cNvPr id="8194" name="Picture 2" descr="D:\School Academy Telerik\Първа среща 11,12,13 . 11.2010\HomeWork\wor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7200" y="4572000"/>
              <a:ext cx="685800" cy="685800"/>
            </a:xfrm>
            <a:prstGeom prst="rect">
              <a:avLst/>
            </a:prstGeom>
            <a:noFill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scene3d>
              <a:camera prst="perspectiveHeroicExtremeLeftFacing"/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25146312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dirty="0" smtClean="0"/>
              <a:t>Коя от следните </a:t>
            </a:r>
            <a:r>
              <a:rPr lang="en-US" dirty="0" smtClean="0"/>
              <a:t>WHERE </a:t>
            </a:r>
            <a:r>
              <a:rPr lang="bg-BG" dirty="0" smtClean="0"/>
              <a:t>клаузи ще върне истина </a:t>
            </a:r>
            <a:r>
              <a:rPr lang="en-US" dirty="0" smtClean="0"/>
              <a:t>(true) </a:t>
            </a:r>
            <a:r>
              <a:rPr lang="bg-BG" dirty="0" smtClean="0"/>
              <a:t>ако в полето </a:t>
            </a:r>
            <a:r>
              <a:rPr lang="en-US" dirty="0" smtClean="0"/>
              <a:t>Age </a:t>
            </a:r>
            <a:r>
              <a:rPr lang="bg-BG" dirty="0" smtClean="0"/>
              <a:t>се съдържа </a:t>
            </a:r>
            <a:r>
              <a:rPr lang="en-US" dirty="0" smtClean="0"/>
              <a:t>NULL (</a:t>
            </a:r>
            <a:r>
              <a:rPr lang="bg-BG" dirty="0" smtClean="0"/>
              <a:t>в </a:t>
            </a:r>
            <a:r>
              <a:rPr lang="en-US" dirty="0" smtClean="0"/>
              <a:t>SQL)</a:t>
            </a:r>
            <a:r>
              <a:rPr lang="bg-BG" dirty="0" smtClean="0"/>
              <a:t>? 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WHERE Age IS NULL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WHERE Age = 0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WHERE Age == 0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WHERE Age =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95300" y="25908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946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2800" dirty="0" smtClean="0"/>
              <a:t>В </a:t>
            </a:r>
            <a:r>
              <a:rPr lang="en-US" sz="2800" dirty="0" smtClean="0"/>
              <a:t>SQL, NULL </a:t>
            </a:r>
            <a:r>
              <a:rPr lang="bg-BG" sz="2800" dirty="0" smtClean="0"/>
              <a:t>означава липсващи данни</a:t>
            </a:r>
          </a:p>
          <a:p>
            <a:pPr lvl="1">
              <a:lnSpc>
                <a:spcPct val="100000"/>
              </a:lnSpc>
            </a:pPr>
            <a:r>
              <a:rPr lang="bg-BG" sz="2600" dirty="0" smtClean="0"/>
              <a:t>Всяко сравнение с </a:t>
            </a:r>
            <a:r>
              <a:rPr lang="en-US" sz="2600" dirty="0" smtClean="0"/>
              <a:t>NULL </a:t>
            </a:r>
            <a:r>
              <a:rPr lang="bg-BG" sz="2600" dirty="0" smtClean="0"/>
              <a:t>връща ‘неизвестност’, тоест нито </a:t>
            </a:r>
            <a:r>
              <a:rPr lang="en-US" sz="2600" dirty="0" smtClean="0"/>
              <a:t>true, </a:t>
            </a:r>
            <a:r>
              <a:rPr lang="bg-BG" sz="2600" dirty="0" smtClean="0"/>
              <a:t>нито </a:t>
            </a:r>
            <a:r>
              <a:rPr lang="en-US" sz="2600" dirty="0" smtClean="0"/>
              <a:t>false, </a:t>
            </a:r>
            <a:r>
              <a:rPr lang="bg-BG" sz="2600" dirty="0" smtClean="0"/>
              <a:t>а </a:t>
            </a:r>
            <a:r>
              <a:rPr lang="en-US" sz="2600" dirty="0" smtClean="0"/>
              <a:t>NULL</a:t>
            </a:r>
          </a:p>
          <a:p>
            <a:pPr lvl="1">
              <a:lnSpc>
                <a:spcPct val="100000"/>
              </a:lnSpc>
            </a:pPr>
            <a:r>
              <a:rPr lang="bg-BG" sz="2600" dirty="0" smtClean="0"/>
              <a:t>Има специални оператори </a:t>
            </a:r>
            <a:r>
              <a:rPr lang="en-US" sz="2600" dirty="0" smtClean="0"/>
              <a:t>IS NULL </a:t>
            </a:r>
            <a:r>
              <a:rPr lang="bg-BG" sz="2600" dirty="0" smtClean="0"/>
              <a:t>и </a:t>
            </a:r>
            <a:r>
              <a:rPr lang="en-US" sz="2600" dirty="0" smtClean="0"/>
              <a:t>IS NOT NULL, </a:t>
            </a:r>
            <a:r>
              <a:rPr lang="bg-BG" sz="2600" dirty="0" smtClean="0"/>
              <a:t>които служат за проверка дали нещо е </a:t>
            </a:r>
            <a:r>
              <a:rPr lang="en-US" sz="2600" dirty="0" smtClean="0"/>
              <a:t>NULL</a:t>
            </a:r>
          </a:p>
          <a:p>
            <a:pPr lvl="2">
              <a:lnSpc>
                <a:spcPct val="100000"/>
              </a:lnSpc>
            </a:pPr>
            <a:r>
              <a:rPr lang="bg-BG" sz="2400" dirty="0" smtClean="0"/>
              <a:t>Връщат </a:t>
            </a:r>
            <a:r>
              <a:rPr lang="en-US" sz="2400" dirty="0" smtClean="0"/>
              <a:t>true </a:t>
            </a:r>
            <a:r>
              <a:rPr lang="bg-BG" sz="2400" dirty="0" smtClean="0"/>
              <a:t>или </a:t>
            </a:r>
            <a:r>
              <a:rPr lang="en-US" sz="2400" dirty="0" smtClean="0"/>
              <a:t>false</a:t>
            </a:r>
            <a:endParaRPr lang="en-US" sz="3000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bg-BG" sz="3000" dirty="0" smtClean="0"/>
              <a:t>Информация:</a:t>
            </a:r>
          </a:p>
          <a:p>
            <a:pPr marL="452438" lvl="1" indent="-312738">
              <a:lnSpc>
                <a:spcPct val="100000"/>
              </a:lnSpc>
            </a:pPr>
            <a:r>
              <a:rPr lang="en-US" dirty="0" smtClean="0">
                <a:hlinkClick r:id="rId2"/>
              </a:rPr>
              <a:t>www.w3schools.com/sql/sql_null_values.asp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312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dirty="0" smtClean="0"/>
              <a:t>В кои </a:t>
            </a:r>
            <a:r>
              <a:rPr lang="en-US" dirty="0" smtClean="0"/>
              <a:t>SQL Server </a:t>
            </a:r>
            <a:r>
              <a:rPr lang="bg-BG" dirty="0" smtClean="0"/>
              <a:t>типове можем да съхраним текст на кирилица с 100 символа? 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err="1" smtClean="0"/>
              <a:t>ntext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err="1" smtClean="0"/>
              <a:t>nvarchar</a:t>
            </a:r>
            <a:r>
              <a:rPr lang="en-US" dirty="0" smtClean="0"/>
              <a:t>(100)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err="1" smtClean="0"/>
              <a:t>varbinary</a:t>
            </a:r>
            <a:r>
              <a:rPr lang="en-US" dirty="0" smtClean="0"/>
              <a:t>(100)</a:t>
            </a:r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Във всичките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33400" y="39624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746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bg-BG" dirty="0" smtClean="0"/>
              <a:t>Текст на кирилица може да бъде съхранен в:</a:t>
            </a:r>
          </a:p>
          <a:p>
            <a:pPr lvl="1"/>
            <a:r>
              <a:rPr lang="bg-BG" dirty="0" smtClean="0"/>
              <a:t>Текстови типове с достатъчна дължина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char(n)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varchar(n)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</a:t>
            </a:r>
          </a:p>
          <a:p>
            <a:pPr lvl="1"/>
            <a:r>
              <a:rPr lang="en-US" dirty="0" smtClean="0"/>
              <a:t>Unicode </a:t>
            </a:r>
            <a:r>
              <a:rPr lang="bg-BG" dirty="0" smtClean="0"/>
              <a:t>текстови типове с достатъчна дължина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nchar(n)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nvarchar(n)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ntext</a:t>
            </a:r>
          </a:p>
          <a:p>
            <a:pPr lvl="1"/>
            <a:r>
              <a:rPr lang="bg-BG" dirty="0" smtClean="0"/>
              <a:t>В бинарни типове </a:t>
            </a:r>
            <a:r>
              <a:rPr lang="bg-BG" dirty="0"/>
              <a:t>с достатъчна </a:t>
            </a:r>
            <a:r>
              <a:rPr lang="bg-BG" dirty="0" smtClean="0"/>
              <a:t>дължина (с подходящ </a:t>
            </a:r>
            <a:r>
              <a:rPr lang="en-US" dirty="0" smtClean="0"/>
              <a:t>encoding</a:t>
            </a:r>
            <a:r>
              <a:rPr lang="bg-BG" dirty="0" smtClean="0"/>
              <a:t>, например </a:t>
            </a:r>
            <a:r>
              <a:rPr lang="en-US" dirty="0" smtClean="0"/>
              <a:t>UTF8)</a:t>
            </a:r>
            <a:r>
              <a:rPr lang="bg-BG" dirty="0" smtClean="0"/>
              <a:t>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binary(n)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varbinary(n)</a:t>
            </a:r>
            <a:endParaRPr lang="en-US" dirty="0" smtClean="0"/>
          </a:p>
          <a:p>
            <a:r>
              <a:rPr lang="bg-BG" dirty="0"/>
              <a:t>Информация</a:t>
            </a:r>
            <a:r>
              <a:rPr lang="bg-BG" dirty="0" smtClean="0"/>
              <a:t>: </a:t>
            </a: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tiny.cc/sqlsrv-types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84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bg-BG" dirty="0" smtClean="0"/>
              <a:t>От какво основно се състои езикът </a:t>
            </a:r>
            <a:r>
              <a:rPr lang="en-US" dirty="0" smtClean="0"/>
              <a:t>SQL?</a:t>
            </a:r>
            <a:r>
              <a:rPr lang="bg-BG" dirty="0" smtClean="0"/>
              <a:t> 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DML, DDT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DDL</a:t>
            </a:r>
            <a:r>
              <a:rPr lang="bg-BG" dirty="0"/>
              <a:t>, </a:t>
            </a:r>
            <a:r>
              <a:rPr lang="en-US" dirty="0" smtClean="0"/>
              <a:t>DML, DBML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/>
              <a:t>DDL</a:t>
            </a:r>
            <a:r>
              <a:rPr lang="bg-BG" dirty="0"/>
              <a:t>, </a:t>
            </a:r>
            <a:r>
              <a:rPr lang="en-US" dirty="0" smtClean="0"/>
              <a:t>DML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/>
              <a:t>DDL</a:t>
            </a:r>
            <a:r>
              <a:rPr lang="bg-BG" dirty="0"/>
              <a:t>, </a:t>
            </a:r>
            <a:r>
              <a:rPr lang="en-US" dirty="0" smtClean="0"/>
              <a:t>DML, 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29718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1771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Езикът </a:t>
            </a:r>
            <a:r>
              <a:rPr lang="en-US" dirty="0"/>
              <a:t>SQL </a:t>
            </a:r>
            <a:r>
              <a:rPr lang="bg-BG" dirty="0"/>
              <a:t>се състои </a:t>
            </a:r>
            <a:r>
              <a:rPr lang="bg-BG" dirty="0" smtClean="0"/>
              <a:t>от: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DDL </a:t>
            </a:r>
            <a:r>
              <a:rPr lang="en-US" dirty="0" smtClean="0"/>
              <a:t>(Data Definition Language</a:t>
            </a:r>
            <a:r>
              <a:rPr lang="en-US" dirty="0"/>
              <a:t>) </a:t>
            </a:r>
            <a:r>
              <a:rPr lang="bg-BG" dirty="0" smtClean="0"/>
              <a:t>–</a:t>
            </a:r>
            <a:r>
              <a:rPr lang="en-US" dirty="0" smtClean="0"/>
              <a:t> </a:t>
            </a:r>
            <a:r>
              <a:rPr lang="bg-BG" dirty="0" smtClean="0"/>
              <a:t>команди </a:t>
            </a:r>
            <a:r>
              <a:rPr lang="en-US" dirty="0" smtClean="0"/>
              <a:t>SELECT, INSERT, UPDATE, DELETE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DML </a:t>
            </a:r>
            <a:r>
              <a:rPr lang="en-US" dirty="0" smtClean="0"/>
              <a:t>(Data Manipulation Language) –</a:t>
            </a:r>
            <a:r>
              <a:rPr lang="bg-BG" dirty="0" smtClean="0"/>
              <a:t> команди</a:t>
            </a:r>
            <a:r>
              <a:rPr lang="en-US" dirty="0" smtClean="0"/>
              <a:t> CREATE, ALTER, DROP</a:t>
            </a:r>
            <a:endParaRPr lang="en-US" dirty="0"/>
          </a:p>
          <a:p>
            <a:pPr>
              <a:lnSpc>
                <a:spcPct val="100000"/>
              </a:lnSpc>
            </a:pPr>
            <a:endParaRPr lang="bg-BG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smtClean="0"/>
              <a:t>Информация: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bg.wikipedia.org/wiki/SQL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617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dirty="0" smtClean="0"/>
              <a:t>Кое НЕ е вярно за алгоритъма на Шанон-Фано?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Компресия без загуба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В</a:t>
            </a:r>
            <a:r>
              <a:rPr lang="ru-RU" dirty="0" smtClean="0"/>
              <a:t>секи символ се представя чрез код</a:t>
            </a:r>
          </a:p>
          <a:p>
            <a:pPr marL="871538" lvl="1" indent="-514350">
              <a:buFont typeface="+mj-lt"/>
              <a:buAutoNum type="alphaLcParenR"/>
            </a:pPr>
            <a:r>
              <a:rPr lang="ru-RU" dirty="0" smtClean="0"/>
              <a:t>Различните кодове се състоят от различен брой битове</a:t>
            </a:r>
          </a:p>
          <a:p>
            <a:pPr marL="871538" lvl="1" indent="-514350">
              <a:buFont typeface="+mj-lt"/>
              <a:buAutoNum type="alphaLcParenR"/>
            </a:pPr>
            <a:r>
              <a:rPr lang="ru-RU" dirty="0" smtClean="0"/>
              <a:t>Използва се за видеокомпресия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8000" y="4419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30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dirty="0" smtClean="0"/>
              <a:t>Алгоритъм на Шанон-Фано е:</a:t>
            </a:r>
          </a:p>
          <a:p>
            <a:pPr lvl="1"/>
            <a:r>
              <a:rPr lang="ru-RU" dirty="0" smtClean="0"/>
              <a:t>Методът използва вероятностите за срещането на всеки един символ в съобщението</a:t>
            </a:r>
          </a:p>
          <a:p>
            <a:pPr lvl="1"/>
            <a:r>
              <a:rPr lang="ru-RU" dirty="0" smtClean="0"/>
              <a:t>На базата на тези вероятности се конструира таблица за кодиране без загуба на данни</a:t>
            </a:r>
          </a:p>
          <a:p>
            <a:pPr lvl="1"/>
            <a:r>
              <a:rPr lang="ru-RU" dirty="0" smtClean="0"/>
              <a:t>Използва се за кодиране на текст, Хъфман е по-добър</a:t>
            </a:r>
            <a:endParaRPr lang="en-US" dirty="0" smtClean="0"/>
          </a:p>
          <a:p>
            <a:r>
              <a:rPr lang="bg-BG" dirty="0"/>
              <a:t>Информация</a:t>
            </a:r>
            <a:r>
              <a:rPr lang="bg-BG" dirty="0" smtClean="0"/>
              <a:t>:</a:t>
            </a:r>
            <a:endParaRPr lang="en-US" dirty="0" smtClean="0"/>
          </a:p>
          <a:p>
            <a:pPr lvl="1"/>
            <a:r>
              <a:rPr lang="en-US" sz="2800" dirty="0" smtClean="0">
                <a:hlinkClick r:id="rId2"/>
              </a:rPr>
              <a:t>http://baltadjiev.hit.bg/Teoriq/Teoriq.htm</a:t>
            </a:r>
            <a:r>
              <a:rPr lang="en-US" sz="2800" dirty="0" smtClean="0"/>
              <a:t> 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684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Системата</a:t>
            </a:r>
            <a:r>
              <a:rPr lang="en-US" dirty="0"/>
              <a:t> </a:t>
            </a:r>
            <a:r>
              <a:rPr lang="bg-BG" dirty="0" smtClean="0"/>
              <a:t>...</a:t>
            </a:r>
            <a:r>
              <a:rPr lang="en-US" dirty="0"/>
              <a:t> </a:t>
            </a:r>
            <a:r>
              <a:rPr lang="bg-BG" dirty="0"/>
              <a:t>е комбинация от хардуер и софтуер</a:t>
            </a:r>
            <a:r>
              <a:rPr lang="bg-BG" dirty="0" smtClean="0"/>
              <a:t>,</a:t>
            </a:r>
            <a:r>
              <a:rPr lang="en-US" dirty="0" smtClean="0"/>
              <a:t> </a:t>
            </a:r>
            <a:r>
              <a:rPr lang="bg-BG" dirty="0" smtClean="0"/>
              <a:t>който </a:t>
            </a:r>
            <a:r>
              <a:rPr lang="bg-BG" dirty="0"/>
              <a:t>позволява на </a:t>
            </a:r>
            <a:r>
              <a:rPr lang="bg-BG" dirty="0" smtClean="0"/>
              <a:t>инж</a:t>
            </a:r>
            <a:r>
              <a:rPr lang="en-US" dirty="0" smtClean="0"/>
              <a:t>e</a:t>
            </a:r>
            <a:r>
              <a:rPr lang="bg-BG" dirty="0" smtClean="0"/>
              <a:t>нери </a:t>
            </a:r>
            <a:r>
              <a:rPr lang="bg-BG" dirty="0"/>
              <a:t>да </a:t>
            </a:r>
            <a:r>
              <a:rPr lang="bg-BG" dirty="0" smtClean="0"/>
              <a:t>проектират всичко: </a:t>
            </a:r>
            <a:r>
              <a:rPr lang="bg-BG" dirty="0"/>
              <a:t>от мебели до </a:t>
            </a:r>
            <a:r>
              <a:rPr lang="bg-BG" dirty="0" smtClean="0"/>
              <a:t>самолети.</a:t>
            </a: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ERP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FMIS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CRM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CAD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8000" y="4419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853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H.264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Съответства на </a:t>
            </a:r>
            <a:r>
              <a:rPr lang="en-US" dirty="0" smtClean="0"/>
              <a:t>MPEG-10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Видео кодек с много висока компресия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G.772.2 – </a:t>
            </a:r>
            <a:r>
              <a:rPr lang="bg-BG" dirty="0" smtClean="0"/>
              <a:t>специален кодек за аудио с говор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ECDSA – DSA </a:t>
            </a:r>
            <a:r>
              <a:rPr lang="bg-BG" dirty="0" smtClean="0"/>
              <a:t>алгоритъм за кодировка, ползващ елиптични криви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AC3 – </a:t>
            </a:r>
            <a:r>
              <a:rPr lang="bg-BG" dirty="0" smtClean="0"/>
              <a:t>аудио кодек</a:t>
            </a:r>
            <a:endParaRPr lang="en-US" dirty="0" smtClean="0">
              <a:effectLst/>
            </a:endParaRPr>
          </a:p>
          <a:p>
            <a:pPr>
              <a:lnSpc>
                <a:spcPct val="100000"/>
              </a:lnSpc>
            </a:pPr>
            <a:r>
              <a:rPr lang="bg-BG" dirty="0" smtClean="0">
                <a:effectLst/>
              </a:rPr>
              <a:t>Информация: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hlinkClick r:id="rId2"/>
              </a:rPr>
              <a:t>http://bg.wikipedia.org/wiki/H.264</a:t>
            </a: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385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Системите за компютърно проектиране </a:t>
            </a:r>
            <a:r>
              <a:rPr lang="en-US" dirty="0" smtClean="0"/>
              <a:t>(Computer Aided Design, CAD </a:t>
            </a:r>
            <a:r>
              <a:rPr lang="bg-BG" dirty="0" smtClean="0"/>
              <a:t>системи</a:t>
            </a:r>
            <a:r>
              <a:rPr lang="en-US" dirty="0" smtClean="0"/>
              <a:t>)</a:t>
            </a:r>
            <a:endParaRPr lang="bg-BG" dirty="0" smtClean="0"/>
          </a:p>
          <a:p>
            <a:pPr marL="519113" lvl="1" indent="-236538">
              <a:lnSpc>
                <a:spcPct val="100000"/>
              </a:lnSpc>
            </a:pPr>
            <a:r>
              <a:rPr lang="bg-BG" sz="2800" dirty="0" smtClean="0"/>
              <a:t>Заменят</a:t>
            </a:r>
            <a:r>
              <a:rPr lang="ru-RU" sz="2800" dirty="0" smtClean="0"/>
              <a:t> </a:t>
            </a:r>
            <a:r>
              <a:rPr lang="ru-RU" sz="2800" dirty="0"/>
              <a:t>чертожната </a:t>
            </a:r>
            <a:r>
              <a:rPr lang="ru-RU" sz="2800" dirty="0" smtClean="0"/>
              <a:t>дъска при </a:t>
            </a:r>
            <a:r>
              <a:rPr lang="ru-RU" sz="2800" dirty="0"/>
              <a:t>създаването на конструкционна документация за механични, електрически или електронни </a:t>
            </a:r>
            <a:r>
              <a:rPr lang="ru-RU" sz="2800" dirty="0" smtClean="0"/>
              <a:t>продукти</a:t>
            </a:r>
          </a:p>
          <a:p>
            <a:pPr marL="519113" lvl="1" indent="-236538">
              <a:lnSpc>
                <a:spcPct val="100000"/>
              </a:lnSpc>
            </a:pPr>
            <a:r>
              <a:rPr lang="bg-BG" sz="2800" dirty="0" smtClean="0"/>
              <a:t>Водещи </a:t>
            </a:r>
            <a:r>
              <a:rPr lang="en-US" sz="2800" dirty="0" smtClean="0"/>
              <a:t>CAD </a:t>
            </a:r>
            <a:r>
              <a:rPr lang="bg-BG" sz="2800" dirty="0" smtClean="0"/>
              <a:t>системи: </a:t>
            </a:r>
            <a:r>
              <a:rPr lang="en-US" sz="2800" dirty="0" smtClean="0"/>
              <a:t>AutoCAD, Solid Works, </a:t>
            </a:r>
            <a:r>
              <a:rPr lang="en-US" sz="2800" dirty="0" err="1" smtClean="0"/>
              <a:t>ArchiCAD</a:t>
            </a:r>
            <a:r>
              <a:rPr lang="en-US" sz="2800" dirty="0" smtClean="0"/>
              <a:t>, </a:t>
            </a:r>
            <a:r>
              <a:rPr lang="en-US" sz="2800" dirty="0" err="1" smtClean="0"/>
              <a:t>OrCAD</a:t>
            </a:r>
            <a:endParaRPr lang="en-US" sz="2800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bg-BG" dirty="0"/>
              <a:t>Информация</a:t>
            </a:r>
            <a:r>
              <a:rPr lang="bg-BG" dirty="0" smtClean="0"/>
              <a:t>:</a:t>
            </a:r>
            <a:endParaRPr lang="en-US" dirty="0" smtClean="0"/>
          </a:p>
          <a:p>
            <a:pPr marL="519113" lvl="1" indent="-236538">
              <a:lnSpc>
                <a:spcPct val="100000"/>
              </a:lnSpc>
            </a:pPr>
            <a:r>
              <a:rPr lang="en-US" sz="2800" dirty="0">
                <a:hlinkClick r:id="rId2"/>
              </a:rPr>
              <a:t>http://en.wikipedia.org/wiki/Computer-aided_design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5085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100" dirty="0" smtClean="0"/>
              <a:t>Какво е </a:t>
            </a:r>
            <a:r>
              <a:rPr lang="en-US" sz="3100" dirty="0" smtClean="0"/>
              <a:t>DES</a:t>
            </a:r>
            <a:r>
              <a:rPr lang="bg-BG" sz="3100" dirty="0" smtClean="0"/>
              <a:t> (в компютърната криптография)</a:t>
            </a:r>
            <a:r>
              <a:rPr lang="en-US" sz="3100" dirty="0" smtClean="0"/>
              <a:t>?</a:t>
            </a:r>
            <a:endParaRPr lang="en-US" sz="2900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sz="2900" dirty="0"/>
              <a:t>симетричен алгоритъм за криптиране</a:t>
            </a:r>
            <a:r>
              <a:rPr lang="bg-BG" sz="2900" dirty="0" smtClean="0"/>
              <a:t>, по-малко надежден от </a:t>
            </a:r>
            <a:r>
              <a:rPr lang="en-US" sz="2900" dirty="0" smtClean="0"/>
              <a:t>AES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sz="2900" dirty="0" smtClean="0"/>
              <a:t>алгоритъм за хеширане, подобен на </a:t>
            </a:r>
            <a:r>
              <a:rPr lang="en-US" sz="2900" dirty="0" smtClean="0"/>
              <a:t>MD5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sz="2900" dirty="0"/>
              <a:t>асиметричен криптографски </a:t>
            </a:r>
            <a:r>
              <a:rPr lang="bg-BG" sz="2900" dirty="0" smtClean="0"/>
              <a:t>алгоритъм</a:t>
            </a:r>
            <a:endParaRPr lang="en-US" sz="29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sz="2900" dirty="0"/>
              <a:t>в</a:t>
            </a:r>
            <a:r>
              <a:rPr lang="bg-BG" sz="2900" dirty="0" smtClean="0"/>
              <a:t>ид електронен подпис</a:t>
            </a:r>
            <a:endParaRPr lang="en-US" sz="29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endParaRPr 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8000" y="15240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456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Алгоритмите за криптиране на информация са симетрични и асиметрични</a:t>
            </a:r>
          </a:p>
          <a:p>
            <a:pPr marL="519113" lvl="1" indent="-236538">
              <a:lnSpc>
                <a:spcPct val="100000"/>
              </a:lnSpc>
            </a:pPr>
            <a:r>
              <a:rPr lang="bg-BG" dirty="0"/>
              <a:t>Симетрични – кодират и декодират с един и същ ключ </a:t>
            </a:r>
            <a:r>
              <a:rPr lang="bg-BG" dirty="0" smtClean="0"/>
              <a:t>(</a:t>
            </a:r>
            <a:r>
              <a:rPr lang="en-US" dirty="0" smtClean="0"/>
              <a:t>DES, AES</a:t>
            </a:r>
            <a:r>
              <a:rPr lang="en-US" dirty="0"/>
              <a:t>, </a:t>
            </a:r>
            <a:r>
              <a:rPr lang="en-US" dirty="0" smtClean="0"/>
              <a:t>Blowfish, </a:t>
            </a:r>
            <a:r>
              <a:rPr lang="en-US" dirty="0"/>
              <a:t>RC2, IDEA)</a:t>
            </a:r>
          </a:p>
          <a:p>
            <a:pPr marL="519113" lvl="1" indent="-236538">
              <a:lnSpc>
                <a:spcPct val="100000"/>
              </a:lnSpc>
            </a:pPr>
            <a:r>
              <a:rPr lang="bg-BG" dirty="0"/>
              <a:t>Асиметрични – кодират информация с един ключ и декодират с друг (</a:t>
            </a:r>
            <a:r>
              <a:rPr lang="en-US" dirty="0"/>
              <a:t>RSA, DSA, ECDSA</a:t>
            </a:r>
            <a:r>
              <a:rPr lang="bg-BG" dirty="0" smtClean="0"/>
              <a:t>)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/>
              <a:t>Информация</a:t>
            </a:r>
            <a:r>
              <a:rPr lang="bg-BG" dirty="0" smtClean="0"/>
              <a:t>:</a:t>
            </a:r>
            <a:endParaRPr lang="en-US" dirty="0" smtClean="0"/>
          </a:p>
          <a:p>
            <a:pPr marL="519113" lvl="1" indent="-236538">
              <a:lnSpc>
                <a:spcPct val="100000"/>
              </a:lnSpc>
            </a:pP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en.wikipedia.org/wiki/Cryptography</a:t>
            </a:r>
            <a:endParaRPr lang="en-US" sz="2800" dirty="0" smtClean="0"/>
          </a:p>
          <a:p>
            <a:pPr marL="519113" lvl="1" indent="-236538">
              <a:lnSpc>
                <a:spcPct val="100000"/>
              </a:lnSpc>
            </a:pP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goo.gl/A8Bkm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681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bg-BG" dirty="0" smtClean="0"/>
              <a:t>Какво означава криптосхема?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ru-RU" dirty="0" smtClean="0"/>
              <a:t>Данни, получени след използване на криптосистема с указан ключ </a:t>
            </a:r>
          </a:p>
          <a:p>
            <a:pPr marL="871538" lvl="1" indent="-514350">
              <a:buFont typeface="+mj-lt"/>
              <a:buAutoNum type="alphaLcParenR"/>
            </a:pPr>
            <a:r>
              <a:rPr lang="ru-RU" dirty="0" smtClean="0"/>
              <a:t>Семейство обратими преобразования на откритият текст в шифрован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ru-RU" dirty="0" smtClean="0"/>
              <a:t>Данни (не задължително текстови), предавани с използване на криптография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ru-RU" dirty="0" smtClean="0"/>
              <a:t>Способността на криптографския алгоритъм да противостои на криптоанализ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8000" y="26797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55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Криптосистема</a:t>
            </a:r>
          </a:p>
          <a:p>
            <a:pPr lvl="1"/>
            <a:r>
              <a:rPr lang="ru-RU" dirty="0" smtClean="0"/>
              <a:t>Семейство обратими преобразования на откритият текст в шифрован</a:t>
            </a:r>
            <a:endParaRPr lang="en-US" dirty="0" smtClean="0"/>
          </a:p>
          <a:p>
            <a:endParaRPr lang="en-US" dirty="0" smtClean="0"/>
          </a:p>
          <a:p>
            <a:r>
              <a:rPr lang="bg-BG" dirty="0"/>
              <a:t>Информация</a:t>
            </a:r>
            <a:r>
              <a:rPr lang="bg-BG" dirty="0" smtClean="0"/>
              <a:t>:</a:t>
            </a:r>
            <a:endParaRPr lang="en-US" dirty="0" smtClean="0"/>
          </a:p>
          <a:p>
            <a:pPr lvl="1"/>
            <a:r>
              <a:rPr lang="en-US" sz="2800" dirty="0" smtClean="0">
                <a:hlinkClick r:id="rId2"/>
              </a:rPr>
              <a:t>http://bg.wikipedia.org/wiki/%D0%9A%D1%80%D0%B8%D0%BF%D1%82%D0%BE%D0%B3%D1%80%D0%B0%D1%84%D0%B8%D1%8F</a:t>
            </a:r>
            <a:r>
              <a:rPr lang="en-US" sz="2800" dirty="0" smtClean="0"/>
              <a:t> 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432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 smtClean="0"/>
              <a:t>Каква може да бъде причината за появата на съобщение "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signature validation failed</a:t>
            </a:r>
            <a:r>
              <a:rPr lang="bg-BG" sz="3000" dirty="0" smtClean="0"/>
              <a:t>" при </a:t>
            </a:r>
            <a:r>
              <a:rPr lang="bg-BG" sz="3000" dirty="0"/>
              <a:t>отваряне на </a:t>
            </a:r>
            <a:r>
              <a:rPr lang="bg-BG" sz="3000" dirty="0" smtClean="0"/>
              <a:t>документ в </a:t>
            </a:r>
            <a:r>
              <a:rPr lang="en-US" sz="3000" dirty="0" smtClean="0"/>
              <a:t>S/MIME</a:t>
            </a:r>
            <a:r>
              <a:rPr lang="bg-BG" sz="3000" dirty="0" smtClean="0"/>
              <a:t> формат</a:t>
            </a:r>
            <a:r>
              <a:rPr lang="en-US" sz="3000" dirty="0" smtClean="0"/>
              <a:t>?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sz="2800" dirty="0" smtClean="0"/>
              <a:t>използван е невалиден цифров сертификат</a:t>
            </a:r>
            <a:endParaRPr lang="en-US" sz="28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sz="2800" dirty="0" smtClean="0"/>
              <a:t>сертификатът е анулиран с </a:t>
            </a:r>
            <a:r>
              <a:rPr lang="en-US" sz="2800" dirty="0" smtClean="0"/>
              <a:t>CRL </a:t>
            </a:r>
            <a:r>
              <a:rPr lang="bg-BG" sz="2800" dirty="0" smtClean="0"/>
              <a:t>списък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sz="2800" dirty="0" smtClean="0"/>
              <a:t>модулът за валидация не е зареден коректно</a:t>
            </a:r>
            <a:endParaRPr lang="en-US" sz="28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sz="2800" dirty="0" smtClean="0"/>
              <a:t>всяка от изброените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82600" y="41910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237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S/MIME</a:t>
            </a:r>
            <a:r>
              <a:rPr lang="en-US" sz="3000" dirty="0" smtClean="0"/>
              <a:t> </a:t>
            </a:r>
            <a:r>
              <a:rPr lang="bg-BG" sz="3000" dirty="0" smtClean="0"/>
              <a:t>е контейнер-формат за съхранение на криптирани / подписани документи, цифрови сертификати, сертификационни вериги, </a:t>
            </a:r>
            <a:r>
              <a:rPr lang="en-US" sz="3000" dirty="0" smtClean="0"/>
              <a:t>CRLs,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…</a:t>
            </a:r>
            <a:endParaRPr lang="bg-BG" sz="30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800" dirty="0" smtClean="0"/>
              <a:t>S/MIME </a:t>
            </a:r>
            <a:r>
              <a:rPr lang="bg-BG" sz="2800" dirty="0" smtClean="0"/>
              <a:t>документите се записват във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.p7s</a:t>
            </a:r>
            <a:r>
              <a:rPr lang="en-US" sz="2800" dirty="0" smtClean="0"/>
              <a:t> </a:t>
            </a:r>
            <a:r>
              <a:rPr lang="bg-BG" sz="2800" dirty="0"/>
              <a:t>файл</a:t>
            </a:r>
            <a:endParaRPr lang="bg-BG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bg-BG" sz="2800" dirty="0" smtClean="0"/>
              <a:t>Известен още като </a:t>
            </a:r>
            <a:r>
              <a:rPr lang="en-US" sz="2800" dirty="0" smtClean="0"/>
              <a:t>PCKS#7 / CMS</a:t>
            </a:r>
          </a:p>
          <a:p>
            <a:pPr lvl="1"/>
            <a:r>
              <a:rPr lang="bg-BG" sz="2800" dirty="0" smtClean="0"/>
              <a:t>Базира се на </a:t>
            </a:r>
            <a:r>
              <a:rPr lang="en-US" sz="2800" dirty="0" smtClean="0"/>
              <a:t>PKI</a:t>
            </a:r>
            <a:r>
              <a:rPr lang="bg-BG" sz="2800" dirty="0" smtClean="0"/>
              <a:t> и криптографски алгоритми</a:t>
            </a:r>
            <a:endParaRPr lang="en-US" sz="2800" dirty="0" smtClean="0"/>
          </a:p>
          <a:p>
            <a:r>
              <a:rPr lang="bg-BG" sz="3000" dirty="0"/>
              <a:t>Информация</a:t>
            </a:r>
            <a:r>
              <a:rPr lang="bg-BG" sz="3000" dirty="0" smtClean="0"/>
              <a:t>:</a:t>
            </a:r>
            <a:endParaRPr lang="en-US" sz="3000" dirty="0" smtClean="0"/>
          </a:p>
          <a:p>
            <a:pPr lvl="1"/>
            <a:r>
              <a:rPr lang="en-US" sz="2600" dirty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tiny.cc/nakov-pki</a:t>
            </a:r>
            <a:r>
              <a:rPr lang="bg-BG" sz="2600" dirty="0" smtClean="0"/>
              <a:t>, </a:t>
            </a:r>
            <a:r>
              <a:rPr lang="en-US" sz="2600" dirty="0">
                <a:hlinkClick r:id="rId3"/>
              </a:rPr>
              <a:t>http://</a:t>
            </a:r>
            <a:r>
              <a:rPr lang="en-US" sz="2600" dirty="0" smtClean="0">
                <a:hlinkClick r:id="rId3"/>
              </a:rPr>
              <a:t>tiny.cc/smime-presentation</a:t>
            </a:r>
            <a:r>
              <a:rPr lang="bg-BG" sz="2600" dirty="0" smtClean="0"/>
              <a:t>, </a:t>
            </a:r>
            <a:r>
              <a:rPr lang="en-US" sz="2600" dirty="0" smtClean="0">
                <a:hlinkClick r:id="rId4"/>
              </a:rPr>
              <a:t>http</a:t>
            </a:r>
            <a:r>
              <a:rPr lang="en-US" sz="2600" dirty="0">
                <a:hlinkClick r:id="rId4"/>
              </a:rPr>
              <a:t>://tiny.cc/smime-ppt</a:t>
            </a:r>
            <a:r>
              <a:rPr lang="bg-BG" sz="2600" dirty="0" smtClean="0"/>
              <a:t>, </a:t>
            </a:r>
            <a:r>
              <a:rPr lang="en-US" sz="2600" dirty="0" smtClean="0">
                <a:hlinkClick r:id="rId5"/>
              </a:rPr>
              <a:t>http://tools.ietf.org/html/rfc2633</a:t>
            </a:r>
            <a:r>
              <a:rPr lang="bg-BG" sz="2600" dirty="0" smtClean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83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Кое от следните не е система за изработка на презентации (презентационна система)?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err="1" smtClean="0"/>
              <a:t>OpenOffice</a:t>
            </a:r>
            <a:r>
              <a:rPr lang="en-US" dirty="0" smtClean="0"/>
              <a:t> Impress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Prezi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Apple Keynote </a:t>
            </a:r>
            <a:endParaRPr lang="en-US" dirty="0" smtClean="0">
              <a:solidFill>
                <a:srgbClr val="FF0000"/>
              </a:solidFill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Adobe Photoshop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0700" y="38608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270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От изброените само </a:t>
            </a:r>
            <a:r>
              <a:rPr lang="en-US" dirty="0" smtClean="0"/>
              <a:t>Photoshop </a:t>
            </a:r>
            <a:r>
              <a:rPr lang="bg-BG" dirty="0" smtClean="0"/>
              <a:t>не е софтуер за изработка на презентации.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Keynote </a:t>
            </a:r>
            <a:r>
              <a:rPr lang="bg-BG" dirty="0" smtClean="0"/>
              <a:t>е софтуер за презентации на </a:t>
            </a:r>
            <a:r>
              <a:rPr lang="en-US" dirty="0" smtClean="0"/>
              <a:t>Apple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ru-RU" dirty="0"/>
              <a:t>Prezi и е </a:t>
            </a:r>
            <a:r>
              <a:rPr lang="bg-BG" dirty="0" smtClean="0"/>
              <a:t>интересен </a:t>
            </a:r>
            <a:r>
              <a:rPr lang="ru-RU" dirty="0" smtClean="0"/>
              <a:t>продукт </a:t>
            </a:r>
            <a:r>
              <a:rPr lang="ru-RU" dirty="0"/>
              <a:t>от малката унгарска софтуерна компания Zui </a:t>
            </a:r>
            <a:r>
              <a:rPr lang="ru-RU" dirty="0" smtClean="0"/>
              <a:t>Labs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bg-BG" dirty="0"/>
              <a:t>Информация</a:t>
            </a:r>
            <a:r>
              <a:rPr lang="bg-BG" dirty="0" smtClean="0"/>
              <a:t>: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В сайтовете на производителите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573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Какво представлява файл с </a:t>
            </a:r>
            <a:r>
              <a:rPr lang="en-US" dirty="0" smtClean="0"/>
              <a:t>.pptx </a:t>
            </a:r>
            <a:r>
              <a:rPr lang="bg-BG" dirty="0" smtClean="0"/>
              <a:t>разширение?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Flash</a:t>
            </a:r>
            <a:r>
              <a:rPr lang="bg-BG" dirty="0" smtClean="0"/>
              <a:t>-базирана презентация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XML-</a:t>
            </a:r>
            <a:r>
              <a:rPr lang="bg-BG" dirty="0" smtClean="0"/>
              <a:t>базирана презентация</a:t>
            </a:r>
            <a:r>
              <a:rPr lang="en-US" dirty="0" smtClean="0"/>
              <a:t>, </a:t>
            </a:r>
            <a:r>
              <a:rPr lang="bg-BG" dirty="0" smtClean="0"/>
              <a:t>записана в компресиран </a:t>
            </a:r>
            <a:r>
              <a:rPr lang="en-US" dirty="0" smtClean="0"/>
              <a:t>ZIP</a:t>
            </a:r>
            <a:r>
              <a:rPr lang="bg-BG" dirty="0" smtClean="0"/>
              <a:t> файл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презентация с мултимедийно съдържание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документ на </a:t>
            </a:r>
            <a:r>
              <a:rPr lang="en-US" dirty="0" smtClean="0"/>
              <a:t>MS PowerPoint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0700" y="26543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844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Кое</a:t>
            </a:r>
            <a:r>
              <a:rPr lang="en-US" dirty="0" smtClean="0"/>
              <a:t> </a:t>
            </a:r>
            <a:r>
              <a:rPr lang="en-US" dirty="0" err="1" smtClean="0"/>
              <a:t>от</a:t>
            </a:r>
            <a:r>
              <a:rPr lang="en-US" dirty="0" smtClean="0"/>
              <a:t> </a:t>
            </a:r>
            <a:r>
              <a:rPr lang="en-US" dirty="0" err="1" smtClean="0"/>
              <a:t>твърденията</a:t>
            </a:r>
            <a:r>
              <a:rPr lang="en-US" dirty="0" smtClean="0"/>
              <a:t> </a:t>
            </a:r>
            <a:r>
              <a:rPr lang="en-US" dirty="0" err="1" smtClean="0"/>
              <a:t>за</a:t>
            </a:r>
            <a:r>
              <a:rPr lang="en-US" dirty="0" smtClean="0"/>
              <a:t> </a:t>
            </a:r>
            <a:r>
              <a:rPr lang="en-US" dirty="0" err="1" smtClean="0"/>
              <a:t>съвременните</a:t>
            </a:r>
            <a:r>
              <a:rPr lang="en-US" dirty="0" smtClean="0"/>
              <a:t> </a:t>
            </a:r>
            <a:r>
              <a:rPr lang="en-US" dirty="0" err="1" smtClean="0"/>
              <a:t>хард-дискове</a:t>
            </a:r>
            <a:r>
              <a:rPr lang="en-US" dirty="0" smtClean="0"/>
              <a:t> е </a:t>
            </a:r>
            <a:r>
              <a:rPr lang="en-US" dirty="0" err="1" smtClean="0"/>
              <a:t>вярно</a:t>
            </a:r>
            <a:r>
              <a:rPr lang="en-US" dirty="0" smtClean="0"/>
              <a:t>?</a:t>
            </a:r>
            <a:endParaRPr lang="en-US" baseline="-250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Записите са еднакво гъсти по всички писти на диска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Има повече сектори в центъра и гъстотата на записите е по-голяма там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Има по-голяма гъстота във вътрешните писти на зоните и по-малка във външните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Има повече зони по периферията на диска отколкото в центъра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7200" y="41910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609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Разширението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.pptx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bg-BG" dirty="0" smtClean="0"/>
              <a:t>се използва за презентации със </a:t>
            </a:r>
            <a:r>
              <a:rPr lang="en-US" dirty="0" smtClean="0"/>
              <a:t>XML </a:t>
            </a:r>
            <a:r>
              <a:rPr lang="bg-BG" dirty="0" smtClean="0"/>
              <a:t>архитектура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Използва се </a:t>
            </a:r>
            <a:r>
              <a:rPr lang="en-US" dirty="0" smtClean="0"/>
              <a:t>ZIP </a:t>
            </a:r>
            <a:r>
              <a:rPr lang="bg-BG" dirty="0" smtClean="0"/>
              <a:t>компресия за намаляване размера на файла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Отваря се с </a:t>
            </a:r>
            <a:r>
              <a:rPr lang="en-US" dirty="0" smtClean="0"/>
              <a:t>MS PowerPoint 2007 / 2010 </a:t>
            </a:r>
            <a:r>
              <a:rPr lang="bg-BG" dirty="0" smtClean="0"/>
              <a:t>или по-нова версия (има и </a:t>
            </a:r>
            <a:r>
              <a:rPr lang="en-US" dirty="0" smtClean="0"/>
              <a:t>add-in </a:t>
            </a:r>
            <a:r>
              <a:rPr lang="bg-BG" dirty="0" smtClean="0"/>
              <a:t>за </a:t>
            </a:r>
            <a:r>
              <a:rPr lang="en-US" dirty="0" smtClean="0"/>
              <a:t>Office 2003</a:t>
            </a:r>
            <a:r>
              <a:rPr lang="bg-BG" dirty="0" smtClean="0"/>
              <a:t>)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/>
              <a:t>Информация</a:t>
            </a:r>
            <a:r>
              <a:rPr lang="bg-BG" dirty="0" smtClean="0"/>
              <a:t>: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3"/>
              </a:rPr>
              <a:t>http://www.fileinfo.com/extension/pptx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765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9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 smtClean="0"/>
              <a:t>Посочете невярното за </a:t>
            </a:r>
            <a:r>
              <a:rPr lang="en-US" sz="3000" dirty="0" smtClean="0"/>
              <a:t>OCR </a:t>
            </a:r>
            <a:r>
              <a:rPr lang="bg-BG" sz="3000" dirty="0" smtClean="0"/>
              <a:t>технологиите за разпознаване на текст:</a:t>
            </a:r>
          </a:p>
          <a:p>
            <a:pPr marL="812800" lvl="1" indent="-455613">
              <a:lnSpc>
                <a:spcPct val="100000"/>
              </a:lnSpc>
              <a:buFont typeface="+mj-lt"/>
              <a:buAutoNum type="alphaLcParenR"/>
            </a:pPr>
            <a:r>
              <a:rPr lang="en-US" sz="2800" dirty="0" smtClean="0"/>
              <a:t>OCR </a:t>
            </a:r>
            <a:r>
              <a:rPr lang="bg-BG" sz="2800" dirty="0" smtClean="0"/>
              <a:t>означава </a:t>
            </a:r>
            <a:r>
              <a:rPr lang="en-US" sz="2800" dirty="0" smtClean="0"/>
              <a:t>Optical Character Recognition</a:t>
            </a:r>
          </a:p>
          <a:p>
            <a:pPr marL="812800" lvl="1" indent="-455613">
              <a:lnSpc>
                <a:spcPct val="100000"/>
              </a:lnSpc>
              <a:buFont typeface="+mj-lt"/>
              <a:buAutoNum type="alphaLcParenR"/>
            </a:pPr>
            <a:r>
              <a:rPr lang="en-US" sz="2800" dirty="0" smtClean="0"/>
              <a:t>OCR </a:t>
            </a:r>
            <a:r>
              <a:rPr lang="bg-BG" sz="2800" dirty="0" smtClean="0"/>
              <a:t>често допуска грешки</a:t>
            </a:r>
            <a:endParaRPr lang="en-US" sz="2800" dirty="0"/>
          </a:p>
          <a:p>
            <a:pPr marL="812800" lvl="1" indent="-455613">
              <a:lnSpc>
                <a:spcPct val="100000"/>
              </a:lnSpc>
              <a:buFont typeface="+mj-lt"/>
              <a:buAutoNum type="alphaLcParenR"/>
            </a:pPr>
            <a:r>
              <a:rPr lang="en-US" sz="2800" dirty="0" smtClean="0"/>
              <a:t>OCR </a:t>
            </a:r>
            <a:r>
              <a:rPr lang="bg-BG" sz="2800" dirty="0" smtClean="0"/>
              <a:t>разпознава текст и нетекстови образи</a:t>
            </a:r>
          </a:p>
          <a:p>
            <a:pPr marL="812800" lvl="1" indent="-455613">
              <a:lnSpc>
                <a:spcPct val="100000"/>
              </a:lnSpc>
              <a:buFont typeface="+mj-lt"/>
              <a:buAutoNum type="alphaLcParenR"/>
            </a:pPr>
            <a:r>
              <a:rPr lang="en-US" sz="2800" dirty="0" smtClean="0"/>
              <a:t>OCR </a:t>
            </a:r>
            <a:r>
              <a:rPr lang="bg-BG" sz="2800" dirty="0" smtClean="0"/>
              <a:t>компонента на </a:t>
            </a:r>
            <a:r>
              <a:rPr lang="en-US" sz="2800" dirty="0" smtClean="0"/>
              <a:t>Google Docs </a:t>
            </a:r>
            <a:r>
              <a:rPr lang="bg-BG" sz="2800" dirty="0" smtClean="0"/>
              <a:t>поддържа десетки езици, включително български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82600" y="3124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99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 smtClean="0"/>
              <a:t>По дефиниция </a:t>
            </a:r>
            <a:r>
              <a:rPr lang="en-US" sz="3000" dirty="0" smtClean="0"/>
              <a:t>OCR</a:t>
            </a:r>
            <a:r>
              <a:rPr lang="bg-BG" sz="3000" dirty="0" smtClean="0"/>
              <a:t> е технология (алгоритъм) за разпознаване (извличане) на текстова информация от графично изображение (</a:t>
            </a:r>
            <a:r>
              <a:rPr lang="en-US" sz="3000" dirty="0" smtClean="0"/>
              <a:t>JPG, TIFF, PDF, …)</a:t>
            </a:r>
          </a:p>
          <a:p>
            <a:pPr lvl="1"/>
            <a:r>
              <a:rPr lang="bg-BG" sz="2800" dirty="0" smtClean="0"/>
              <a:t>Ползва се най-вече за сканирани изображения</a:t>
            </a:r>
          </a:p>
          <a:p>
            <a:pPr lvl="1"/>
            <a:r>
              <a:rPr lang="bg-BG" sz="2800" dirty="0" smtClean="0"/>
              <a:t>Изходът може да е текстов файл или </a:t>
            </a:r>
            <a:r>
              <a:rPr lang="en-US" sz="2800" dirty="0" smtClean="0"/>
              <a:t>MS Word </a:t>
            </a:r>
            <a:r>
              <a:rPr lang="bg-BG" sz="2800" dirty="0" smtClean="0"/>
              <a:t>/</a:t>
            </a:r>
            <a:r>
              <a:rPr lang="en-US" sz="2800" dirty="0" smtClean="0"/>
              <a:t> OpenOffice Writer / Google Docs </a:t>
            </a:r>
            <a:r>
              <a:rPr lang="bg-BG" sz="2800" dirty="0" smtClean="0"/>
              <a:t>документ</a:t>
            </a:r>
          </a:p>
          <a:p>
            <a:pPr lvl="1"/>
            <a:r>
              <a:rPr lang="en-US" sz="2800" dirty="0" smtClean="0"/>
              <a:t>OCR </a:t>
            </a:r>
            <a:r>
              <a:rPr lang="bg-BG" sz="2800" dirty="0" smtClean="0"/>
              <a:t>разпознаването често допуска неточности</a:t>
            </a:r>
            <a:endParaRPr lang="en-US" sz="2800" dirty="0" smtClean="0"/>
          </a:p>
          <a:p>
            <a:r>
              <a:rPr lang="bg-BG" sz="3000" dirty="0"/>
              <a:t>Информация</a:t>
            </a:r>
            <a:r>
              <a:rPr lang="bg-BG" sz="3000" dirty="0" smtClean="0"/>
              <a:t>:</a:t>
            </a:r>
          </a:p>
          <a:p>
            <a:pPr lvl="1"/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tiny.cc/ocr-wikipedia</a:t>
            </a:r>
            <a:r>
              <a:rPr lang="bg-BG" sz="2800" dirty="0" smtClean="0"/>
              <a:t>, </a:t>
            </a:r>
            <a:r>
              <a:rPr lang="en-US" sz="2800" dirty="0" smtClean="0">
                <a:hlinkClick r:id="rId4"/>
              </a:rPr>
              <a:t>http</a:t>
            </a:r>
            <a:r>
              <a:rPr lang="en-US" sz="2800" dirty="0">
                <a:hlinkClick r:id="rId4"/>
              </a:rPr>
              <a:t>://</a:t>
            </a:r>
            <a:r>
              <a:rPr lang="en-US" sz="2800" dirty="0" smtClean="0">
                <a:hlinkClick r:id="rId4"/>
              </a:rPr>
              <a:t>tiny.cc/OCR-ppt</a:t>
            </a:r>
            <a:endParaRPr lang="bg-BG" sz="2800" dirty="0" smtClean="0"/>
          </a:p>
          <a:p>
            <a:pPr lvl="1"/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4301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 smtClean="0"/>
              <a:t>За какво служат кодеците</a:t>
            </a:r>
            <a:r>
              <a:rPr lang="en-US" sz="3000" dirty="0" smtClean="0"/>
              <a:t> (codecs</a:t>
            </a:r>
            <a:r>
              <a:rPr lang="bg-BG" sz="3000" dirty="0" smtClean="0"/>
              <a:t>)?</a:t>
            </a:r>
            <a:endParaRPr lang="en-US" sz="30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sz="2800" dirty="0" smtClean="0"/>
              <a:t>Разпределят звуковия поток към всяка от тонколоните на звуковата система</a:t>
            </a:r>
            <a:endParaRPr lang="en-US" sz="28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ru-RU" sz="2800" dirty="0" smtClean="0"/>
              <a:t>Кодират </a:t>
            </a:r>
            <a:r>
              <a:rPr lang="ru-RU" sz="2800" dirty="0"/>
              <a:t>и </a:t>
            </a:r>
            <a:r>
              <a:rPr lang="ru-RU" sz="2800" dirty="0" smtClean="0"/>
              <a:t>декодират </a:t>
            </a:r>
            <a:r>
              <a:rPr lang="ru-RU" sz="2800" dirty="0"/>
              <a:t>цифров поток </a:t>
            </a:r>
            <a:r>
              <a:rPr lang="ru-RU" sz="2800" dirty="0" smtClean="0"/>
              <a:t>по определен мултимедиен стандарт</a:t>
            </a:r>
            <a:endParaRPr lang="en-US" sz="28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sz="2800" dirty="0" smtClean="0"/>
              <a:t>Показват аудио / видео файлове и предоставят навигация (пускане, спиране, превъртане, …)</a:t>
            </a:r>
            <a:endParaRPr lang="en-US" sz="28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sz="2800" dirty="0" smtClean="0"/>
              <a:t>Разкодират видео и се грижат за правилния тайминг и оформление на субтитрите</a:t>
            </a:r>
          </a:p>
          <a:p>
            <a:pPr marL="871538" lvl="1" indent="-51435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8000" y="25654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96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Кодекът </a:t>
            </a:r>
            <a:r>
              <a:rPr lang="ru-RU" dirty="0" smtClean="0"/>
              <a:t>представлява софтуер за кодиране и декодиране на аудио или видео</a:t>
            </a:r>
          </a:p>
          <a:p>
            <a:pPr lvl="1">
              <a:lnSpc>
                <a:spcPct val="100000"/>
              </a:lnSpc>
            </a:pPr>
            <a:r>
              <a:rPr lang="ru-RU" dirty="0" smtClean="0"/>
              <a:t>Когато трябва да се запише мултимедия във файл, се използва кодек (примерно </a:t>
            </a:r>
            <a:r>
              <a:rPr lang="en-US" dirty="0" smtClean="0"/>
              <a:t>H.263</a:t>
            </a:r>
            <a:r>
              <a:rPr lang="en-US" dirty="0"/>
              <a:t>, </a:t>
            </a:r>
            <a:r>
              <a:rPr lang="en-US" dirty="0" smtClean="0"/>
              <a:t>H.264, DivX</a:t>
            </a:r>
            <a:r>
              <a:rPr lang="en-US" dirty="0"/>
              <a:t>, </a:t>
            </a:r>
            <a:r>
              <a:rPr lang="en-US" dirty="0" smtClean="0"/>
              <a:t>XviD, </a:t>
            </a:r>
            <a:r>
              <a:rPr lang="en-US" dirty="0"/>
              <a:t>AAC</a:t>
            </a:r>
            <a:r>
              <a:rPr lang="en-US" dirty="0" smtClean="0"/>
              <a:t>, MP3, AC3, WMV, …)</a:t>
            </a:r>
            <a:endParaRPr lang="ru-RU" dirty="0" smtClean="0"/>
          </a:p>
          <a:p>
            <a:pPr lvl="1">
              <a:lnSpc>
                <a:spcPct val="100000"/>
              </a:lnSpc>
            </a:pPr>
            <a:r>
              <a:rPr lang="ru-RU" dirty="0" smtClean="0"/>
              <a:t>Кодирането </a:t>
            </a:r>
            <a:r>
              <a:rPr lang="bg-BG" dirty="0" smtClean="0"/>
              <a:t>намалява драстично </a:t>
            </a:r>
            <a:r>
              <a:rPr lang="ru-RU" dirty="0" smtClean="0"/>
              <a:t>големината </a:t>
            </a:r>
            <a:r>
              <a:rPr lang="ru-RU" dirty="0"/>
              <a:t>на </a:t>
            </a:r>
            <a:r>
              <a:rPr lang="ru-RU" dirty="0" smtClean="0"/>
              <a:t>файла заради компресията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Най-често се ползва компресия със загуба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Информация</a:t>
            </a:r>
            <a:r>
              <a:rPr lang="bg-BG" dirty="0" smtClean="0"/>
              <a:t>: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2"/>
              </a:rPr>
              <a:t>http://en.wikipedia.org/wiki/Codec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339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dirty="0" smtClean="0"/>
              <a:t>Кое от следните НЕ е продукт </a:t>
            </a:r>
            <a:r>
              <a:rPr lang="bg-BG" dirty="0"/>
              <a:t>за </a:t>
            </a:r>
            <a:r>
              <a:rPr lang="bg-BG" dirty="0" smtClean="0"/>
              <a:t>видеообработка?</a:t>
            </a:r>
            <a:endParaRPr lang="bg-BG" dirty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Windows </a:t>
            </a:r>
            <a:r>
              <a:rPr lang="en-US" dirty="0"/>
              <a:t>Movie Maker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Sony Vegas</a:t>
            </a:r>
            <a:endParaRPr lang="en-US" dirty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Adobe </a:t>
            </a:r>
            <a:r>
              <a:rPr lang="en-US" dirty="0"/>
              <a:t>Premiere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/>
              <a:t>Adobe </a:t>
            </a:r>
            <a:r>
              <a:rPr lang="en-US" dirty="0" smtClean="0"/>
              <a:t>Flash Media Server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4398" y="39624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5921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dirty="0" smtClean="0"/>
              <a:t>Популярни продукти за видеообработка:</a:t>
            </a:r>
          </a:p>
          <a:p>
            <a:pPr lvl="1"/>
            <a:r>
              <a:rPr lang="en-US" dirty="0" smtClean="0"/>
              <a:t>Adobe Premiere, Sony Vegas, Apple Final Cut, Avid Media Composer</a:t>
            </a:r>
            <a:r>
              <a:rPr lang="bg-BG" dirty="0" smtClean="0"/>
              <a:t> – комерсиални</a:t>
            </a:r>
            <a:endParaRPr lang="en-US" dirty="0" smtClean="0"/>
          </a:p>
          <a:p>
            <a:pPr lvl="1"/>
            <a:r>
              <a:rPr lang="en-US" dirty="0" smtClean="0"/>
              <a:t>Windows Movie Maker, VirtualDub – </a:t>
            </a:r>
            <a:r>
              <a:rPr lang="bg-BG" dirty="0" smtClean="0"/>
              <a:t>безплатни</a:t>
            </a:r>
            <a:endParaRPr lang="en-US" dirty="0" smtClean="0"/>
          </a:p>
          <a:p>
            <a:pPr lvl="1"/>
            <a:r>
              <a:rPr lang="en-US" dirty="0"/>
              <a:t>Adobe Flash Media </a:t>
            </a:r>
            <a:r>
              <a:rPr lang="en-US" dirty="0" smtClean="0"/>
              <a:t>Server </a:t>
            </a:r>
            <a:r>
              <a:rPr lang="bg-BG" dirty="0" smtClean="0"/>
              <a:t>е софтуер за видео </a:t>
            </a:r>
            <a:r>
              <a:rPr lang="en-US" dirty="0" smtClean="0"/>
              <a:t>streaming</a:t>
            </a:r>
            <a:endParaRPr lang="en-US" dirty="0"/>
          </a:p>
          <a:p>
            <a:r>
              <a:rPr lang="bg-BG" dirty="0" smtClean="0"/>
              <a:t>Информация:</a:t>
            </a:r>
          </a:p>
          <a:p>
            <a:pPr lvl="1"/>
            <a:r>
              <a:rPr lang="en-US" dirty="0">
                <a:hlinkClick r:id="rId2"/>
              </a:rPr>
              <a:t>http://en.wikipedia.org/wiki/Comparison_of_video_editing_software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0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RFB </a:t>
            </a:r>
            <a:r>
              <a:rPr lang="bg-BG" dirty="0" smtClean="0"/>
              <a:t>е протокол, който се използва при програми като: 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Virtual Network Computing (VNC)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Skype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ICQ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Torrent </a:t>
            </a:r>
            <a:r>
              <a:rPr lang="bg-BG" dirty="0" smtClean="0"/>
              <a:t>клиенти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20574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242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RFB (Remote Framebuffer) protocol</a:t>
            </a:r>
            <a:endParaRPr lang="bg-BG" dirty="0" smtClean="0"/>
          </a:p>
          <a:p>
            <a:pPr lvl="1"/>
            <a:r>
              <a:rPr lang="bg-BG" dirty="0" smtClean="0"/>
              <a:t>Използва се за отдалечен достъп до графични потребителски интерфейси</a:t>
            </a:r>
          </a:p>
          <a:p>
            <a:pPr lvl="1"/>
            <a:r>
              <a:rPr lang="bg-BG" dirty="0" smtClean="0"/>
              <a:t>Приложим е за всички прозоречни системи и приложения (</a:t>
            </a:r>
            <a:r>
              <a:rPr lang="en-US" dirty="0" smtClean="0"/>
              <a:t>Windows, X11, Macintosh)</a:t>
            </a:r>
          </a:p>
          <a:p>
            <a:pPr lvl="1"/>
            <a:r>
              <a:rPr lang="bg-BG" dirty="0" smtClean="0"/>
              <a:t>Използва се при програми за отдалечен достъп като </a:t>
            </a:r>
            <a:r>
              <a:rPr lang="en-US" dirty="0" smtClean="0"/>
              <a:t>VNC,</a:t>
            </a:r>
            <a:r>
              <a:rPr lang="bg-BG" dirty="0" smtClean="0"/>
              <a:t> </a:t>
            </a:r>
            <a:r>
              <a:rPr lang="en-US" dirty="0" smtClean="0"/>
              <a:t>RealVNC </a:t>
            </a:r>
            <a:r>
              <a:rPr lang="bg-BG" dirty="0" smtClean="0"/>
              <a:t>и др.</a:t>
            </a:r>
            <a:endParaRPr lang="en-US" dirty="0" smtClean="0"/>
          </a:p>
          <a:p>
            <a:pPr>
              <a:spcBef>
                <a:spcPts val="3000"/>
              </a:spcBef>
            </a:pPr>
            <a:r>
              <a:rPr lang="bg-BG" dirty="0" smtClean="0"/>
              <a:t>Информация</a:t>
            </a:r>
            <a:r>
              <a:rPr lang="en-US" dirty="0" smtClean="0"/>
              <a:t>:</a:t>
            </a:r>
          </a:p>
          <a:p>
            <a:pPr lvl="1"/>
            <a:r>
              <a:rPr lang="en-US" sz="2800" dirty="0">
                <a:hlinkClick r:id="rId2"/>
              </a:rPr>
              <a:t>http://en.wikipedia.org/wiki/RFB_protocol</a:t>
            </a:r>
            <a:endParaRPr lang="en-US" sz="2600" b="0" dirty="0" smtClean="0">
              <a:ln w="1016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278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dirty="0" smtClean="0"/>
              <a:t>Какво </a:t>
            </a:r>
            <a:r>
              <a:rPr lang="en-US" dirty="0" smtClean="0"/>
              <a:t>e NFS</a:t>
            </a:r>
            <a:r>
              <a:rPr lang="bg-BG" dirty="0" smtClean="0"/>
              <a:t> в компютърните мрежи?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Протокол от </a:t>
            </a:r>
            <a:r>
              <a:rPr lang="en-GB" dirty="0" smtClean="0"/>
              <a:t>Application Layer </a:t>
            </a:r>
            <a:r>
              <a:rPr lang="bg-BG" dirty="0" smtClean="0"/>
              <a:t>на </a:t>
            </a:r>
            <a:r>
              <a:rPr lang="en-GB" dirty="0" smtClean="0"/>
              <a:t>OSI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Протокол от </a:t>
            </a:r>
            <a:r>
              <a:rPr lang="en-GB" dirty="0" smtClean="0"/>
              <a:t>Transport Layer </a:t>
            </a:r>
            <a:r>
              <a:rPr lang="bg-BG" dirty="0" smtClean="0"/>
              <a:t>на </a:t>
            </a:r>
            <a:r>
              <a:rPr lang="en-GB" dirty="0" smtClean="0"/>
              <a:t>OSI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Протокол от </a:t>
            </a:r>
            <a:r>
              <a:rPr lang="en-US" dirty="0" smtClean="0"/>
              <a:t>Network</a:t>
            </a:r>
            <a:r>
              <a:rPr lang="en-GB" dirty="0" smtClean="0"/>
              <a:t> Layer </a:t>
            </a:r>
            <a:r>
              <a:rPr lang="bg-BG" dirty="0" smtClean="0"/>
              <a:t>на </a:t>
            </a:r>
            <a:r>
              <a:rPr lang="en-GB" dirty="0" smtClean="0"/>
              <a:t>OSI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Протокол от </a:t>
            </a:r>
            <a:r>
              <a:rPr lang="en-US" dirty="0" smtClean="0"/>
              <a:t>Data</a:t>
            </a:r>
            <a:r>
              <a:rPr lang="en-GB" dirty="0" smtClean="0"/>
              <a:t>Link Layer </a:t>
            </a:r>
            <a:r>
              <a:rPr lang="bg-BG" dirty="0" smtClean="0"/>
              <a:t>на </a:t>
            </a:r>
            <a:r>
              <a:rPr lang="en-GB" dirty="0" smtClean="0"/>
              <a:t>OSI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0700" y="15621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127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Хард-дисковете ползват </a:t>
            </a:r>
            <a:r>
              <a:rPr lang="en-US" dirty="0" smtClean="0"/>
              <a:t>Zoned Bit Encoding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bg-BG" dirty="0" smtClean="0">
                <a:effectLst/>
              </a:rPr>
              <a:t>Пистите са разделени на зони</a:t>
            </a:r>
          </a:p>
          <a:p>
            <a:pPr lvl="1">
              <a:lnSpc>
                <a:spcPct val="100000"/>
              </a:lnSpc>
            </a:pPr>
            <a:r>
              <a:rPr lang="bg-BG" dirty="0" smtClean="0">
                <a:effectLst/>
              </a:rPr>
              <a:t>Една зона обхваща няколко писти, които се разделят на еднакъв брой сектори</a:t>
            </a:r>
          </a:p>
          <a:p>
            <a:pPr lvl="2">
              <a:lnSpc>
                <a:spcPct val="100000"/>
              </a:lnSpc>
            </a:pPr>
            <a:r>
              <a:rPr lang="bg-BG" dirty="0" smtClean="0">
                <a:effectLst/>
              </a:rPr>
              <a:t>По-вътрешните писти съответно са по-къси и записите са по-гъсти</a:t>
            </a:r>
          </a:p>
          <a:p>
            <a:pPr lvl="1">
              <a:lnSpc>
                <a:spcPct val="100000"/>
              </a:lnSpc>
            </a:pPr>
            <a:r>
              <a:rPr lang="bg-BG" dirty="0" smtClean="0">
                <a:effectLst/>
              </a:rPr>
              <a:t>Броят сектори на писта е различен за различните зони</a:t>
            </a:r>
          </a:p>
          <a:p>
            <a:pPr>
              <a:lnSpc>
                <a:spcPct val="100000"/>
              </a:lnSpc>
            </a:pPr>
            <a:r>
              <a:rPr lang="bg-BG" dirty="0" smtClean="0">
                <a:effectLst/>
              </a:rPr>
              <a:t>Информация: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hlinkClick r:id="rId2"/>
              </a:rPr>
              <a:t>www.pcguide.com/ref/hdd/geom/tracks_ZBR.htm</a:t>
            </a:r>
            <a:endParaRPr lang="en-US" sz="280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385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GB" dirty="0" smtClean="0"/>
              <a:t>NFS (Network File System) </a:t>
            </a:r>
            <a:r>
              <a:rPr lang="bg-BG" dirty="0" smtClean="0"/>
              <a:t>е:</a:t>
            </a:r>
          </a:p>
          <a:p>
            <a:pPr lvl="1"/>
            <a:r>
              <a:rPr lang="bg-BG" dirty="0" smtClean="0"/>
              <a:t>Протокол от 7-мото ниво на </a:t>
            </a:r>
            <a:r>
              <a:rPr lang="en-GB" dirty="0" smtClean="0"/>
              <a:t>OSI </a:t>
            </a:r>
            <a:r>
              <a:rPr lang="bg-BG" dirty="0" smtClean="0"/>
              <a:t>модела (</a:t>
            </a:r>
            <a:r>
              <a:rPr lang="en-US" dirty="0" smtClean="0"/>
              <a:t>Application Layer)</a:t>
            </a:r>
            <a:endParaRPr lang="bg-BG" dirty="0" smtClean="0"/>
          </a:p>
          <a:p>
            <a:pPr lvl="1"/>
            <a:r>
              <a:rPr lang="bg-BG" dirty="0" smtClean="0"/>
              <a:t>Предоставя достъп до отдалечени файлове, сякаш са локални </a:t>
            </a:r>
            <a:r>
              <a:rPr lang="en-US" dirty="0" smtClean="0"/>
              <a:t>(file sharing)</a:t>
            </a:r>
          </a:p>
          <a:p>
            <a:pPr lvl="1"/>
            <a:r>
              <a:rPr lang="bg-BG" dirty="0" smtClean="0"/>
              <a:t>Алтернатива на </a:t>
            </a:r>
            <a:r>
              <a:rPr lang="en-US" dirty="0" smtClean="0"/>
              <a:t>SMB (Windows</a:t>
            </a:r>
            <a:r>
              <a:rPr lang="bg-BG" dirty="0" smtClean="0"/>
              <a:t>)</a:t>
            </a:r>
            <a:r>
              <a:rPr lang="en-US" dirty="0" smtClean="0"/>
              <a:t>, APF (Apple)</a:t>
            </a:r>
            <a:r>
              <a:rPr lang="bg-BG" dirty="0" smtClean="0"/>
              <a:t> и </a:t>
            </a:r>
            <a:r>
              <a:rPr lang="en-US" dirty="0" smtClean="0"/>
              <a:t>NCP (NetWare)</a:t>
            </a:r>
          </a:p>
          <a:p>
            <a:r>
              <a:rPr lang="bg-BG" dirty="0"/>
              <a:t>Информация</a:t>
            </a:r>
            <a:r>
              <a:rPr lang="bg-BG" dirty="0" smtClean="0"/>
              <a:t>: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tiny.cc/nfs-wiki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479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Кое от следните не е един от слоевете на </a:t>
            </a:r>
            <a:r>
              <a:rPr lang="en-US" dirty="0" smtClean="0"/>
              <a:t>OSI </a:t>
            </a:r>
            <a:r>
              <a:rPr lang="bg-BG" dirty="0" smtClean="0"/>
              <a:t>модела на компютърните мрежи</a:t>
            </a:r>
            <a:r>
              <a:rPr lang="en-US" dirty="0" smtClean="0"/>
              <a:t>?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Application (</a:t>
            </a:r>
            <a:r>
              <a:rPr lang="bg-BG" dirty="0"/>
              <a:t>приложен слой)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Physical</a:t>
            </a:r>
            <a:r>
              <a:rPr lang="bg-BG" dirty="0" smtClean="0"/>
              <a:t> </a:t>
            </a:r>
            <a:r>
              <a:rPr lang="bg-BG" dirty="0"/>
              <a:t>(физически слой)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 smtClean="0"/>
              <a:t>Informational (</a:t>
            </a:r>
            <a:r>
              <a:rPr lang="bg-BG" dirty="0" smtClean="0"/>
              <a:t>информационнен слой)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Transport</a:t>
            </a:r>
            <a:r>
              <a:rPr lang="bg-BG" dirty="0"/>
              <a:t> (транспортен слой</a:t>
            </a:r>
            <a:r>
              <a:rPr lang="bg-BG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0700" y="33528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095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Седемте слоя на </a:t>
            </a:r>
            <a:r>
              <a:rPr lang="en-US" dirty="0" smtClean="0"/>
              <a:t>OSI</a:t>
            </a:r>
            <a:r>
              <a:rPr lang="bg-BG" dirty="0" smtClean="0"/>
              <a:t> модела са: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Програмна </a:t>
            </a:r>
            <a:r>
              <a:rPr lang="ru-RU" dirty="0" smtClean="0"/>
              <a:t>част: Слой </a:t>
            </a:r>
            <a:r>
              <a:rPr lang="ru-RU" dirty="0"/>
              <a:t>7: Application </a:t>
            </a:r>
            <a:r>
              <a:rPr lang="ru-RU" dirty="0" smtClean="0"/>
              <a:t>; </a:t>
            </a:r>
            <a:r>
              <a:rPr lang="ru-RU" dirty="0"/>
              <a:t>Слой 6: </a:t>
            </a:r>
            <a:r>
              <a:rPr lang="ru-RU" dirty="0" smtClean="0"/>
              <a:t>Presentation ; </a:t>
            </a:r>
            <a:r>
              <a:rPr lang="ru-RU" dirty="0"/>
              <a:t>Слой 5: </a:t>
            </a:r>
            <a:r>
              <a:rPr lang="ru-RU" dirty="0" smtClean="0"/>
              <a:t>Session</a:t>
            </a:r>
          </a:p>
          <a:p>
            <a:pPr lvl="1">
              <a:lnSpc>
                <a:spcPct val="100000"/>
              </a:lnSpc>
            </a:pPr>
            <a:r>
              <a:rPr lang="ru-RU" dirty="0" smtClean="0"/>
              <a:t>Транспортна част: Слой </a:t>
            </a:r>
            <a:r>
              <a:rPr lang="ru-RU" dirty="0"/>
              <a:t>4: Transport </a:t>
            </a:r>
            <a:r>
              <a:rPr lang="ru-RU" dirty="0" smtClean="0"/>
              <a:t>; Слой </a:t>
            </a:r>
            <a:r>
              <a:rPr lang="ru-RU" dirty="0"/>
              <a:t>3: </a:t>
            </a:r>
            <a:r>
              <a:rPr lang="ru-RU" dirty="0" smtClean="0"/>
              <a:t>Network ; </a:t>
            </a:r>
            <a:r>
              <a:rPr lang="ru-RU" dirty="0"/>
              <a:t>Слой 2: Data </a:t>
            </a:r>
            <a:r>
              <a:rPr lang="ru-RU" dirty="0" smtClean="0"/>
              <a:t>; </a:t>
            </a:r>
            <a:r>
              <a:rPr lang="ru-RU" dirty="0"/>
              <a:t>Слой 1: </a:t>
            </a:r>
            <a:r>
              <a:rPr lang="ru-RU" dirty="0" smtClean="0"/>
              <a:t>Physical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Можете да ги запомните чрез </a:t>
            </a:r>
            <a:r>
              <a:rPr lang="en-US" dirty="0" smtClean="0"/>
              <a:t>APSTNDP</a:t>
            </a:r>
            <a:r>
              <a:rPr lang="bg-BG" dirty="0" smtClean="0"/>
              <a:t> – "</a:t>
            </a:r>
            <a:r>
              <a:rPr lang="en-US" dirty="0" smtClean="0"/>
              <a:t>All People Seems To Need Data Processing</a:t>
            </a:r>
            <a:r>
              <a:rPr lang="bg-BG" dirty="0" smtClean="0"/>
              <a:t>"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bg-BG" dirty="0" smtClean="0"/>
              <a:t>Информация: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bit.ly/dJ1D5p</a:t>
            </a:r>
            <a:r>
              <a:rPr lang="bg-BG" dirty="0" smtClean="0"/>
              <a:t>,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goo.gl/2rsnh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781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dirty="0" smtClean="0"/>
              <a:t>Кой от долу изброените </a:t>
            </a:r>
            <a:r>
              <a:rPr lang="en-US" dirty="0" smtClean="0"/>
              <a:t>IPv4 </a:t>
            </a:r>
            <a:r>
              <a:rPr lang="bg-BG" dirty="0" smtClean="0"/>
              <a:t>адреси е грешен?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111.121.33.173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10.55.207.156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1.2.3.4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21.51.101.</a:t>
            </a:r>
            <a:r>
              <a:rPr lang="bg-BG" dirty="0" smtClean="0"/>
              <a:t>256</a:t>
            </a:r>
            <a:endParaRPr lang="en-US" dirty="0" smtClean="0"/>
          </a:p>
          <a:p>
            <a:pPr marL="871538" lvl="1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39624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195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IP</a:t>
            </a:r>
            <a:r>
              <a:rPr lang="bg-BG" dirty="0"/>
              <a:t> </a:t>
            </a:r>
            <a:r>
              <a:rPr lang="en-US" dirty="0"/>
              <a:t>(IPv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) </a:t>
            </a:r>
            <a:r>
              <a:rPr lang="bg-BG" dirty="0" smtClean="0"/>
              <a:t>адресите</a:t>
            </a:r>
            <a:r>
              <a:rPr lang="en-US" dirty="0" smtClean="0"/>
              <a:t> </a:t>
            </a:r>
            <a:r>
              <a:rPr lang="bg-BG" dirty="0" smtClean="0"/>
              <a:t>са:</a:t>
            </a:r>
          </a:p>
          <a:p>
            <a:pPr lvl="1"/>
            <a:r>
              <a:rPr lang="bg-BG" sz="2900" dirty="0" smtClean="0"/>
              <a:t>Уникален </a:t>
            </a:r>
            <a:r>
              <a:rPr lang="en-US" sz="2900" dirty="0" smtClean="0"/>
              <a:t>32-</a:t>
            </a:r>
            <a:r>
              <a:rPr lang="bg-BG" sz="2900" dirty="0" smtClean="0"/>
              <a:t>битов номер на хост (някаква машина в мрежата) при </a:t>
            </a:r>
            <a:r>
              <a:rPr lang="en-US" sz="2900" dirty="0" smtClean="0"/>
              <a:t>TCP/IP</a:t>
            </a:r>
            <a:r>
              <a:rPr lang="bg-BG" sz="2900" dirty="0" smtClean="0"/>
              <a:t> мрежи</a:t>
            </a:r>
          </a:p>
          <a:p>
            <a:pPr lvl="1"/>
            <a:r>
              <a:rPr lang="bg-BG" sz="2900" dirty="0" smtClean="0"/>
              <a:t>Записват се във формат: </a:t>
            </a:r>
            <a:r>
              <a:rPr lang="en-US" sz="29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aaa.bbb.ccc.ddd</a:t>
            </a:r>
            <a:endParaRPr lang="bg-BG" sz="29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ааа</a:t>
            </a:r>
            <a:r>
              <a:rPr lang="en-US" noProof="1" smtClean="0">
                <a:cs typeface="Consolas" pitchFamily="49" charset="0"/>
              </a:rPr>
              <a:t>,</a:t>
            </a:r>
            <a:r>
              <a:rPr lang="bg-BG" noProof="1" smtClean="0"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bbb</a:t>
            </a:r>
            <a:r>
              <a:rPr lang="en-US" noProof="1" smtClean="0">
                <a:cs typeface="Consolas" pitchFamily="49" charset="0"/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ccc</a:t>
            </a:r>
            <a:r>
              <a:rPr lang="en-US" noProof="1" smtClean="0">
                <a:cs typeface="Consolas" pitchFamily="49" charset="0"/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ddd</a:t>
            </a:r>
            <a:r>
              <a:rPr lang="en-US" noProof="1" smtClean="0">
                <a:cs typeface="Consolas" pitchFamily="49" charset="0"/>
              </a:rPr>
              <a:t> </a:t>
            </a:r>
            <a:r>
              <a:rPr lang="bg-BG" noProof="1" smtClean="0">
                <a:cs typeface="Consolas" pitchFamily="49" charset="0"/>
              </a:rPr>
              <a:t>– числа в интервала </a:t>
            </a:r>
            <a:r>
              <a:rPr lang="en-US" noProof="1" smtClean="0">
                <a:cs typeface="Consolas" pitchFamily="49" charset="0"/>
              </a:rPr>
              <a:t>[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noProof="1" smtClean="0">
                <a:cs typeface="Consolas" pitchFamily="49" charset="0"/>
              </a:rPr>
              <a:t>...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255</a:t>
            </a:r>
            <a:r>
              <a:rPr lang="en-US" noProof="1" smtClean="0">
                <a:cs typeface="Consolas" pitchFamily="49" charset="0"/>
              </a:rPr>
              <a:t>]</a:t>
            </a:r>
          </a:p>
          <a:p>
            <a:pPr lvl="1"/>
            <a:r>
              <a:rPr lang="bg-BG" sz="2900" noProof="1" smtClean="0">
                <a:cs typeface="Consolas" pitchFamily="49" charset="0"/>
              </a:rPr>
              <a:t>Някои адреси са на мрежи, примерно </a:t>
            </a:r>
            <a:r>
              <a:rPr lang="en-US" sz="29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4.4.0.0</a:t>
            </a:r>
            <a:endParaRPr lang="en-US" sz="29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bg-BG" dirty="0" smtClean="0"/>
              <a:t>Информация:</a:t>
            </a:r>
            <a:endParaRPr lang="en-US" dirty="0" smtClean="0"/>
          </a:p>
          <a:p>
            <a:pPr lvl="1"/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en.wikipedia.org/wiki/IP_address</a:t>
            </a:r>
            <a:endParaRPr lang="en-US" sz="2800" dirty="0" smtClean="0"/>
          </a:p>
          <a:p>
            <a:pPr lvl="1"/>
            <a:r>
              <a:rPr lang="en-US" sz="2800" dirty="0">
                <a:hlinkClick r:id="rId3"/>
              </a:rPr>
              <a:t>http://www.rhyshaden.com/ipadd.htm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624460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dirty="0" smtClean="0"/>
              <a:t>Какво означава </a:t>
            </a:r>
            <a:r>
              <a:rPr lang="en-US" dirty="0" smtClean="0"/>
              <a:t>SOPA ?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Пръчка за бой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Serial Online Protocol Assessment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Short Overpass Angle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Stop Online Piracy Act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3505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280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sz="2800" dirty="0" smtClean="0"/>
              <a:t>SOPA </a:t>
            </a:r>
            <a:r>
              <a:rPr lang="bg-BG" sz="2800" dirty="0" smtClean="0"/>
              <a:t>и </a:t>
            </a:r>
            <a:r>
              <a:rPr lang="en-US" sz="2800" dirty="0" smtClean="0"/>
              <a:t>PIPA (Protect-IP Act)</a:t>
            </a:r>
            <a:r>
              <a:rPr lang="bg-BG" sz="2800" dirty="0" smtClean="0"/>
              <a:t> - Законопроекти, които биха позволили на правителството на САЩ да цензурира сайтове, обвинени за нарушаване на авторски права</a:t>
            </a:r>
          </a:p>
          <a:p>
            <a:pPr lvl="1"/>
            <a:r>
              <a:rPr lang="bg-BG" sz="2600" dirty="0" smtClean="0"/>
              <a:t>Считани за опасни за </a:t>
            </a:r>
            <a:br>
              <a:rPr lang="bg-BG" sz="2600" dirty="0" smtClean="0"/>
            </a:br>
            <a:r>
              <a:rPr lang="bg-BG" sz="2600" dirty="0" smtClean="0"/>
              <a:t>свободната интернет </a:t>
            </a:r>
            <a:br>
              <a:rPr lang="bg-BG" sz="2600" dirty="0" smtClean="0"/>
            </a:br>
            <a:r>
              <a:rPr lang="bg-BG" sz="2600" dirty="0" smtClean="0"/>
              <a:t>комуникация</a:t>
            </a:r>
            <a:endParaRPr lang="bg-BG" dirty="0" smtClean="0"/>
          </a:p>
          <a:p>
            <a:r>
              <a:rPr lang="bg-BG" dirty="0" smtClean="0"/>
              <a:t>Информация:</a:t>
            </a:r>
            <a:endParaRPr lang="en-US" dirty="0" smtClean="0"/>
          </a:p>
          <a:p>
            <a:pPr lvl="1"/>
            <a:r>
              <a:rPr lang="en-US" sz="2000" dirty="0" smtClean="0">
                <a:hlinkClick r:id="rId2"/>
              </a:rPr>
              <a:t>http://en.wikipedia.org/wiki/Stop_Online_Piracy_Act</a:t>
            </a:r>
            <a:endParaRPr lang="bg-BG" sz="2000" dirty="0" smtClean="0"/>
          </a:p>
          <a:p>
            <a:pPr lvl="1"/>
            <a:r>
              <a:rPr lang="en-US" sz="2000" dirty="0" smtClean="0">
                <a:hlinkClick r:id="rId3"/>
              </a:rPr>
              <a:t>http://www.1stwebdesigner.com/design/how-sopa-pipa-can-affect-you/</a:t>
            </a:r>
            <a:endParaRPr lang="bg-BG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289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sz="3000" dirty="0"/>
              <a:t>Прикаченият файл към </a:t>
            </a:r>
            <a:r>
              <a:rPr lang="en-US" sz="3000" dirty="0" smtClean="0"/>
              <a:t>e-mail </a:t>
            </a:r>
            <a:r>
              <a:rPr lang="bg-BG" sz="3000" dirty="0" smtClean="0"/>
              <a:t>съобщение</a:t>
            </a:r>
            <a:r>
              <a:rPr lang="bg-BG" sz="3000" dirty="0"/>
              <a:t>, изпратено </a:t>
            </a:r>
            <a:r>
              <a:rPr lang="bg-BG" sz="3000" dirty="0" smtClean="0"/>
              <a:t>от / към </a:t>
            </a:r>
            <a:r>
              <a:rPr lang="en-US" sz="3000" dirty="0" smtClean="0"/>
              <a:t>GMail</a:t>
            </a:r>
            <a:r>
              <a:rPr lang="bg-BG" sz="3000" dirty="0" smtClean="0"/>
              <a:t>, </a:t>
            </a:r>
            <a:r>
              <a:rPr lang="bg-BG" sz="3000" dirty="0"/>
              <a:t>може да бъде</a:t>
            </a:r>
            <a:r>
              <a:rPr lang="bg-BG" sz="3000" dirty="0" smtClean="0"/>
              <a:t>:</a:t>
            </a:r>
            <a:endParaRPr lang="en-US" sz="30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sz="2800" dirty="0" smtClean="0"/>
              <a:t>Само архивен файл </a:t>
            </a:r>
            <a:r>
              <a:rPr lang="en-US" sz="2800" noProof="1" smtClean="0"/>
              <a:t>(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.zip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.rar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.7z</a:t>
            </a:r>
            <a:r>
              <a:rPr lang="en-US" sz="2800" noProof="1" smtClean="0"/>
              <a:t>, …)</a:t>
            </a:r>
          </a:p>
          <a:p>
            <a:pPr marL="871538" lvl="1" indent="-514350">
              <a:buFont typeface="+mj-lt"/>
              <a:buAutoNum type="alphaLcParenR"/>
            </a:pPr>
            <a:r>
              <a:rPr lang="bg-BG" sz="2800" dirty="0" smtClean="0"/>
              <a:t>Само документен файл</a:t>
            </a:r>
            <a:r>
              <a:rPr lang="en-US" sz="2800" noProof="1"/>
              <a:t> </a:t>
            </a:r>
            <a:r>
              <a:rPr lang="en-US" sz="2800" noProof="1" smtClean="0"/>
              <a:t>(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.docx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.pdf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.odf</a:t>
            </a:r>
            <a:r>
              <a:rPr lang="en-US" sz="2800" noProof="1" smtClean="0"/>
              <a:t>, </a:t>
            </a:r>
            <a:r>
              <a:rPr lang="en-US" sz="2800" noProof="1"/>
              <a:t>…)</a:t>
            </a:r>
            <a:endParaRPr lang="bg-BG" sz="2800" dirty="0"/>
          </a:p>
          <a:p>
            <a:pPr marL="871538" lvl="1" indent="-514350">
              <a:buFont typeface="+mj-lt"/>
              <a:buAutoNum type="alphaLcParenR"/>
            </a:pPr>
            <a:r>
              <a:rPr lang="bg-BG" sz="2800" dirty="0"/>
              <a:t>Файл с произволен </a:t>
            </a:r>
            <a:r>
              <a:rPr lang="bg-BG" sz="2800" dirty="0" smtClean="0"/>
              <a:t>формат</a:t>
            </a:r>
          </a:p>
          <a:p>
            <a:pPr marL="871538" lvl="1" indent="-514350">
              <a:buFont typeface="+mj-lt"/>
              <a:buAutoNum type="alphaLcParenR"/>
            </a:pPr>
            <a:r>
              <a:rPr lang="bg-BG" sz="2800" dirty="0" smtClean="0"/>
              <a:t>Няма верен отговор</a:t>
            </a:r>
            <a:endParaRPr lang="bg-BG" sz="2800" dirty="0"/>
          </a:p>
          <a:p>
            <a:pPr marL="35718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39624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660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GMail </a:t>
            </a:r>
            <a:r>
              <a:rPr lang="bg-BG" sz="3000" dirty="0" smtClean="0"/>
              <a:t>позволява към </a:t>
            </a:r>
            <a:r>
              <a:rPr lang="en-US" sz="3000" dirty="0" smtClean="0"/>
              <a:t>e-mail </a:t>
            </a:r>
            <a:r>
              <a:rPr lang="bg-BG" sz="3000" dirty="0" smtClean="0"/>
              <a:t>съобщенията да се прикачат почти всякакви файлове</a:t>
            </a:r>
          </a:p>
          <a:p>
            <a:pPr lvl="1"/>
            <a:r>
              <a:rPr lang="bg-BG" sz="2800" dirty="0" smtClean="0"/>
              <a:t>От съображение за сигурност са забранени:</a:t>
            </a:r>
          </a:p>
          <a:p>
            <a:pPr lvl="2"/>
            <a:r>
              <a:rPr lang="bg-BG" sz="2600" dirty="0" smtClean="0"/>
              <a:t>изпълнимите файлове </a:t>
            </a:r>
            <a:r>
              <a:rPr lang="en-US" sz="2400" noProof="1" smtClean="0"/>
              <a:t>(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.exe</a:t>
            </a:r>
            <a:r>
              <a:rPr lang="en-US" sz="2400" noProof="1" smtClean="0"/>
              <a:t>, 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.bat</a:t>
            </a:r>
            <a:r>
              <a:rPr lang="en-US" sz="2400" noProof="1" smtClean="0"/>
              <a:t>, 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.vbs</a:t>
            </a:r>
            <a:r>
              <a:rPr lang="en-US" sz="2400" noProof="1" smtClean="0"/>
              <a:t>, 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.msi</a:t>
            </a:r>
            <a:r>
              <a:rPr lang="en-US" sz="2400" noProof="1" smtClean="0"/>
              <a:t> и др.)</a:t>
            </a:r>
            <a:endParaRPr lang="en-US" sz="2600" noProof="1" smtClean="0"/>
          </a:p>
          <a:p>
            <a:pPr lvl="2"/>
            <a:r>
              <a:rPr lang="bg-BG" sz="2600" dirty="0" smtClean="0"/>
              <a:t>архиви, съдържащи изпълними файлове</a:t>
            </a:r>
          </a:p>
          <a:p>
            <a:pPr lvl="1"/>
            <a:r>
              <a:rPr lang="bg-BG" dirty="0" smtClean="0"/>
              <a:t>Ако искате да пратите такъв файл, сменете му името (например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winamp.exe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winamp.ex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 smtClean="0"/>
          </a:p>
          <a:p>
            <a:r>
              <a:rPr lang="bg-BG" dirty="0" smtClean="0"/>
              <a:t>Информация: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tiny.cc/gmail-attachments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7635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За какво служи протоколът </a:t>
            </a:r>
            <a:r>
              <a:rPr lang="en-US" dirty="0" smtClean="0"/>
              <a:t>IMAP?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ru-RU" dirty="0"/>
              <a:t>за достъп до електронна поща на отдалечен сървър от локален клиент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ru-RU" dirty="0"/>
              <a:t>за обмяна на файлове между машини, свързани в локална мрежа или в </a:t>
            </a:r>
            <a:r>
              <a:rPr lang="ru-RU" dirty="0" smtClean="0"/>
              <a:t>Интернет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/>
              <a:t>з</a:t>
            </a:r>
            <a:r>
              <a:rPr lang="bg-BG" dirty="0" smtClean="0"/>
              <a:t>а изпращане на електронни съобщения между машини в Интернет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ru-RU" dirty="0" smtClean="0"/>
              <a:t>за криптиране на </a:t>
            </a:r>
            <a:r>
              <a:rPr lang="en-US" dirty="0" smtClean="0"/>
              <a:t>e-mail </a:t>
            </a:r>
            <a:r>
              <a:rPr lang="bg-BG" dirty="0" smtClean="0"/>
              <a:t>съобщения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95300" y="156457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023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Кое</a:t>
            </a:r>
            <a:r>
              <a:rPr lang="en-US" dirty="0" smtClean="0"/>
              <a:t> </a:t>
            </a:r>
            <a:r>
              <a:rPr lang="en-US" dirty="0" err="1" smtClean="0"/>
              <a:t>от</a:t>
            </a:r>
            <a:r>
              <a:rPr lang="en-US" dirty="0" smtClean="0"/>
              <a:t> </a:t>
            </a:r>
            <a:r>
              <a:rPr lang="en-US" dirty="0" err="1" smtClean="0"/>
              <a:t>следните</a:t>
            </a:r>
            <a:r>
              <a:rPr lang="en-US" dirty="0" smtClean="0"/>
              <a:t> </a:t>
            </a:r>
            <a:r>
              <a:rPr lang="en-US" dirty="0" err="1" smtClean="0"/>
              <a:t>не</a:t>
            </a:r>
            <a:r>
              <a:rPr lang="en-US" dirty="0" smtClean="0"/>
              <a:t> е </a:t>
            </a:r>
            <a:r>
              <a:rPr lang="en-US" dirty="0" err="1" smtClean="0"/>
              <a:t>известна</a:t>
            </a:r>
            <a:r>
              <a:rPr lang="en-US" dirty="0" smtClean="0"/>
              <a:t> </a:t>
            </a:r>
            <a:r>
              <a:rPr lang="en-US" dirty="0" err="1" smtClean="0"/>
              <a:t>компютърна</a:t>
            </a:r>
            <a:r>
              <a:rPr lang="en-US" dirty="0" smtClean="0"/>
              <a:t> </a:t>
            </a:r>
            <a:r>
              <a:rPr lang="en-US" dirty="0" err="1" smtClean="0"/>
              <a:t>архитектура</a:t>
            </a:r>
            <a:r>
              <a:rPr lang="en-US" dirty="0" smtClean="0"/>
              <a:t>?</a:t>
            </a:r>
            <a:endParaRPr lang="en-US" baseline="-250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16-битова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32-битова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48-битова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bg-BG" dirty="0" smtClean="0"/>
              <a:t>64-битова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endParaRPr lang="en-US" dirty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3276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609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Internet Message Access </a:t>
            </a:r>
            <a:r>
              <a:rPr lang="en-US" dirty="0" smtClean="0"/>
              <a:t>Protocol</a:t>
            </a:r>
            <a:r>
              <a:rPr lang="bg-BG" dirty="0" smtClean="0"/>
              <a:t> </a:t>
            </a:r>
            <a:r>
              <a:rPr lang="ru-RU" dirty="0"/>
              <a:t>е интернет протокол от приложния слой на OSI </a:t>
            </a:r>
            <a:r>
              <a:rPr lang="ru-RU" dirty="0" smtClean="0"/>
              <a:t>модела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IMAP </a:t>
            </a:r>
            <a:r>
              <a:rPr lang="bg-BG" dirty="0" smtClean="0"/>
              <a:t>поддържа отдалечена пощенска кутия, организирана в папки (</a:t>
            </a:r>
            <a:r>
              <a:rPr lang="en-US" dirty="0" smtClean="0"/>
              <a:t>folders)</a:t>
            </a:r>
            <a:endParaRPr lang="bg-BG" dirty="0" smtClean="0"/>
          </a:p>
          <a:p>
            <a:pPr lvl="2">
              <a:lnSpc>
                <a:spcPct val="95000"/>
              </a:lnSpc>
            </a:pPr>
            <a:r>
              <a:rPr lang="bg-BG" dirty="0" smtClean="0"/>
              <a:t>Стои на сървъра, но е достъпна отдалечено</a:t>
            </a:r>
            <a:endParaRPr lang="ru-RU" dirty="0" smtClean="0"/>
          </a:p>
          <a:p>
            <a:pPr lvl="1">
              <a:lnSpc>
                <a:spcPct val="95000"/>
              </a:lnSpc>
            </a:pPr>
            <a:r>
              <a:rPr lang="ru-RU" dirty="0" smtClean="0"/>
              <a:t>IMAP </a:t>
            </a:r>
            <a:r>
              <a:rPr lang="ru-RU" dirty="0"/>
              <a:t>позволява на клиентите да изтеглят </a:t>
            </a:r>
            <a:r>
              <a:rPr lang="ru-RU" dirty="0" smtClean="0"/>
              <a:t>части от съобщения и атачмънти</a:t>
            </a:r>
            <a:endParaRPr lang="en-US" dirty="0" smtClean="0"/>
          </a:p>
          <a:p>
            <a:pPr>
              <a:lnSpc>
                <a:spcPct val="95000"/>
              </a:lnSpc>
              <a:spcBef>
                <a:spcPts val="1800"/>
              </a:spcBef>
            </a:pPr>
            <a:r>
              <a:rPr lang="bg-BG" dirty="0"/>
              <a:t>Информация</a:t>
            </a:r>
            <a:r>
              <a:rPr lang="bg-BG" dirty="0" smtClean="0"/>
              <a:t>:</a:t>
            </a:r>
            <a:endParaRPr lang="en-US" dirty="0" smtClean="0"/>
          </a:p>
          <a:p>
            <a:pPr lvl="1">
              <a:lnSpc>
                <a:spcPct val="95000"/>
              </a:lnSpc>
            </a:pPr>
            <a:r>
              <a:rPr lang="en-US" sz="2800" dirty="0">
                <a:hlinkClick r:id="rId2"/>
              </a:rPr>
              <a:t>http://bg.wikipedia.org/wiki/IMAP</a:t>
            </a:r>
            <a:endParaRPr lang="en-US" sz="2800" dirty="0" smtClean="0"/>
          </a:p>
          <a:p>
            <a:pPr lvl="1">
              <a:lnSpc>
                <a:spcPct val="95000"/>
              </a:lnSpc>
            </a:pP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bit.ly/3UGLA</a:t>
            </a:r>
            <a:r>
              <a:rPr lang="en-US" sz="2800" dirty="0" smtClean="0"/>
              <a:t> 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282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dirty="0" smtClean="0"/>
              <a:t>Кой от следните домейни от първо ниво е преназначен да се използва от организации с идеална и нетърговска цел?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noProof="1" smtClean="0"/>
              <a:t>.net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noProof="1" smtClean="0"/>
              <a:t>.org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noProof="1" smtClean="0"/>
              <a:t>.mil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noProof="1" smtClean="0"/>
              <a:t>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0700" y="32004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107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3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bg-BG" sz="3000" dirty="0" smtClean="0"/>
              <a:t>Домейнът се състои от части разделени с точки</a:t>
            </a:r>
          </a:p>
          <a:p>
            <a:pPr lvl="1">
              <a:lnSpc>
                <a:spcPts val="3600"/>
              </a:lnSpc>
            </a:pPr>
            <a:r>
              <a:rPr lang="bg-BG" sz="2800" dirty="0" smtClean="0"/>
              <a:t>Последната част се нарича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домейн от първо ниво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TLD – top level domain</a:t>
            </a:r>
            <a:r>
              <a:rPr lang="en-US" sz="2800" dirty="0" smtClean="0"/>
              <a:t>)</a:t>
            </a:r>
            <a:endParaRPr lang="bg-BG" sz="28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ts val="3600"/>
              </a:lnSpc>
            </a:pPr>
            <a:r>
              <a:rPr lang="bg-BG" sz="2800" dirty="0" smtClean="0"/>
              <a:t>Съществуват два вида домейни от първо ниво:</a:t>
            </a:r>
          </a:p>
          <a:p>
            <a:pPr lvl="2">
              <a:lnSpc>
                <a:spcPts val="3600"/>
              </a:lnSpc>
            </a:pPr>
            <a:r>
              <a:rPr lang="en-US" sz="2600" dirty="0" smtClean="0"/>
              <a:t>ccTLD –</a:t>
            </a:r>
            <a:r>
              <a:rPr lang="bg-BG" sz="2600" dirty="0" smtClean="0"/>
              <a:t> за страни (</a:t>
            </a: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bg</a:t>
            </a:r>
            <a:r>
              <a:rPr lang="en-US" sz="2600" dirty="0" smtClean="0"/>
              <a:t> ;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uk</a:t>
            </a:r>
            <a:r>
              <a:rPr lang="en-US" sz="2600" dirty="0" smtClean="0"/>
              <a:t> ;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</a:t>
            </a:r>
            <a:r>
              <a:rPr lang="en-US" sz="2600" dirty="0" smtClean="0"/>
              <a:t> </a:t>
            </a:r>
            <a:r>
              <a:rPr lang="bg-BG" sz="2600" dirty="0" smtClean="0"/>
              <a:t>и т.н.)</a:t>
            </a:r>
            <a:r>
              <a:rPr lang="en-US" sz="2600" dirty="0" smtClean="0"/>
              <a:t> </a:t>
            </a:r>
            <a:endParaRPr lang="bg-BG" sz="2600" dirty="0" smtClean="0"/>
          </a:p>
          <a:p>
            <a:pPr lvl="2">
              <a:lnSpc>
                <a:spcPts val="3600"/>
              </a:lnSpc>
            </a:pPr>
            <a:r>
              <a:rPr lang="en-US" sz="2600" dirty="0" smtClean="0"/>
              <a:t>gTLD –</a:t>
            </a:r>
            <a:r>
              <a:rPr lang="bg-BG" sz="2600" dirty="0" smtClean="0"/>
              <a:t> общи (</a:t>
            </a:r>
            <a:r>
              <a:rPr lang="bg-BG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</a:t>
            </a:r>
            <a:r>
              <a:rPr lang="en-US" sz="2600" dirty="0" smtClean="0"/>
              <a:t> ;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edu</a:t>
            </a:r>
            <a:r>
              <a:rPr lang="en-US" sz="2600" dirty="0" smtClean="0"/>
              <a:t> ;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net</a:t>
            </a:r>
            <a:r>
              <a:rPr lang="en-US" sz="2600" dirty="0" smtClean="0"/>
              <a:t> </a:t>
            </a:r>
            <a:r>
              <a:rPr lang="bg-BG" sz="2600" dirty="0" smtClean="0"/>
              <a:t>и т.н.)</a:t>
            </a:r>
            <a:endParaRPr lang="en-US" sz="2600" dirty="0" smtClean="0"/>
          </a:p>
          <a:p>
            <a:pPr>
              <a:lnSpc>
                <a:spcPts val="36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.org</a:t>
            </a:r>
            <a:r>
              <a:rPr lang="en-US" sz="3000" dirty="0" smtClean="0"/>
              <a:t> </a:t>
            </a:r>
            <a:r>
              <a:rPr lang="bg-BG" sz="3000" dirty="0" smtClean="0"/>
              <a:t>се използва от нетърговски	 организации</a:t>
            </a:r>
            <a:endParaRPr lang="en-US" sz="3000" dirty="0" smtClean="0"/>
          </a:p>
          <a:p>
            <a:pPr>
              <a:lnSpc>
                <a:spcPts val="3600"/>
              </a:lnSpc>
            </a:pPr>
            <a:r>
              <a:rPr lang="bg-BG" sz="3000" dirty="0" smtClean="0"/>
              <a:t>Информация:</a:t>
            </a:r>
            <a:r>
              <a:rPr lang="en-US" sz="3000" dirty="0" smtClean="0"/>
              <a:t> </a:t>
            </a: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tiny.cc/domain-bg</a:t>
            </a:r>
            <a:endParaRPr lang="en-US" sz="2800" dirty="0" smtClean="0"/>
          </a:p>
          <a:p>
            <a:pPr lvl="1">
              <a:lnSpc>
                <a:spcPts val="3600"/>
              </a:lnSpc>
            </a:pPr>
            <a:r>
              <a:rPr lang="en-US" sz="2600" dirty="0">
                <a:hlinkClick r:id="rId3"/>
              </a:rPr>
              <a:t>http://</a:t>
            </a:r>
            <a:r>
              <a:rPr lang="en-US" sz="2600" dirty="0" smtClean="0">
                <a:hlinkClick r:id="rId3"/>
              </a:rPr>
              <a:t>help.superhosting.bg/faq/31_168_bg.html</a:t>
            </a:r>
            <a:endParaRPr lang="en-US" b="0" dirty="0" smtClean="0">
              <a:ln w="1016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  <p:pic>
        <p:nvPicPr>
          <p:cNvPr id="2050" name="Picture 2" descr="D:\School Academy Telerik\Първа среща 11,12,13 . 11.2010\HomeWork\domain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68" b="8879"/>
          <a:stretch/>
        </p:blipFill>
        <p:spPr bwMode="auto">
          <a:xfrm>
            <a:off x="7086600" y="4421871"/>
            <a:ext cx="1524000" cy="11407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37645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bg-BG" dirty="0" smtClean="0"/>
              <a:t>Как изглежда един типичен </a:t>
            </a:r>
            <a:r>
              <a:rPr lang="en-US" dirty="0" smtClean="0"/>
              <a:t>e-mail </a:t>
            </a:r>
            <a:r>
              <a:rPr lang="bg-BG" dirty="0" smtClean="0"/>
              <a:t>в цивилизованата комуникация?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текст на български с латински букви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съдържа подходяща тема (</a:t>
            </a:r>
            <a:r>
              <a:rPr lang="en-US" dirty="0" smtClean="0"/>
              <a:t>subject</a:t>
            </a:r>
            <a:r>
              <a:rPr lang="bg-BG" dirty="0" smtClean="0"/>
              <a:t>)</a:t>
            </a:r>
            <a:r>
              <a:rPr lang="en-US" dirty="0" smtClean="0"/>
              <a:t>, </a:t>
            </a:r>
            <a:r>
              <a:rPr lang="bg-BG" dirty="0" smtClean="0"/>
              <a:t>обръщение, същинска част и подпис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съдържа само същината без излишни детайли (обръщение, подпис, …)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прилича много на </a:t>
            </a:r>
            <a:r>
              <a:rPr lang="en-US" dirty="0" smtClean="0"/>
              <a:t>SMS </a:t>
            </a:r>
            <a:r>
              <a:rPr lang="bg-BG" dirty="0" smtClean="0"/>
              <a:t>съобщение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8000" y="25908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237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2900" dirty="0" smtClean="0"/>
              <a:t>Цивилизованата комуникация по</a:t>
            </a:r>
            <a:r>
              <a:rPr lang="en-US" sz="2900" dirty="0" smtClean="0"/>
              <a:t> e-mail </a:t>
            </a:r>
            <a:r>
              <a:rPr lang="bg-BG" sz="2900" dirty="0" smtClean="0"/>
              <a:t>изисква:</a:t>
            </a:r>
          </a:p>
          <a:p>
            <a:pPr lvl="1">
              <a:lnSpc>
                <a:spcPct val="100000"/>
              </a:lnSpc>
            </a:pPr>
            <a:r>
              <a:rPr lang="bg-BG" sz="2700" dirty="0" smtClean="0"/>
              <a:t>цивилизован подател (например </a:t>
            </a:r>
            <a:r>
              <a:rPr lang="bg-BG" sz="2700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Стела Иванова</a:t>
            </a:r>
            <a:r>
              <a:rPr lang="bg-BG" sz="2700" dirty="0" smtClean="0"/>
              <a:t>, не </a:t>
            </a:r>
            <a:r>
              <a:rPr lang="en-US" sz="2700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master_fucker92</a:t>
            </a:r>
            <a:r>
              <a:rPr lang="en-US" sz="2700" dirty="0" smtClean="0"/>
              <a:t> </a:t>
            </a:r>
            <a:r>
              <a:rPr lang="bg-BG" sz="2700" dirty="0" smtClean="0"/>
              <a:t>или </a:t>
            </a:r>
            <a:r>
              <a:rPr lang="bg-BG" sz="2700" i="1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igra4a_pmg</a:t>
            </a:r>
            <a:r>
              <a:rPr lang="bg-BG" sz="2700" noProof="1" smtClean="0"/>
              <a:t> </a:t>
            </a:r>
            <a:r>
              <a:rPr lang="bg-BG" sz="2700" dirty="0" smtClean="0"/>
              <a:t>или </a:t>
            </a:r>
            <a:r>
              <a:rPr lang="en-US" sz="2700" i="1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gfdg dgfdgf</a:t>
            </a:r>
            <a:r>
              <a:rPr lang="en-US" sz="2700" dirty="0" smtClean="0"/>
              <a:t>)</a:t>
            </a:r>
            <a:endParaRPr lang="bg-BG" sz="2700" dirty="0" smtClean="0"/>
          </a:p>
          <a:p>
            <a:pPr lvl="1">
              <a:lnSpc>
                <a:spcPct val="100000"/>
              </a:lnSpc>
            </a:pPr>
            <a:r>
              <a:rPr lang="bg-BG" sz="2700" dirty="0" smtClean="0"/>
              <a:t>правилно избран </a:t>
            </a:r>
            <a:r>
              <a:rPr lang="en-US" sz="2700" dirty="0" smtClean="0"/>
              <a:t>subject</a:t>
            </a:r>
            <a:r>
              <a:rPr lang="bg-BG" sz="2700" dirty="0" smtClean="0"/>
              <a:t>, който резюмира в един ред за какво става дума</a:t>
            </a:r>
          </a:p>
          <a:p>
            <a:pPr lvl="1">
              <a:lnSpc>
                <a:spcPct val="100000"/>
              </a:lnSpc>
            </a:pPr>
            <a:r>
              <a:rPr lang="bg-BG" sz="2700" dirty="0" smtClean="0"/>
              <a:t>Започва с обръщение (напр. </a:t>
            </a:r>
            <a:r>
              <a:rPr lang="bg-BG" sz="2700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Здравей Мария</a:t>
            </a:r>
            <a:r>
              <a:rPr lang="bg-BG" sz="27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bg-BG" sz="2700" dirty="0" smtClean="0"/>
              <a:t>Продължава със тялото на съобщението (кратко и ясно, директно, по същина)</a:t>
            </a:r>
          </a:p>
          <a:p>
            <a:pPr lvl="1">
              <a:lnSpc>
                <a:spcPct val="100000"/>
              </a:lnSpc>
            </a:pPr>
            <a:r>
              <a:rPr lang="bg-BG" sz="2700" dirty="0" smtClean="0"/>
              <a:t>Завършва с подпис (например </a:t>
            </a:r>
            <a:r>
              <a:rPr lang="bg-BG" sz="2700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Поздрави, Иво</a:t>
            </a:r>
            <a:r>
              <a:rPr lang="bg-BG" sz="27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bg-BG" sz="2700" dirty="0" smtClean="0"/>
              <a:t>Пише се на грамотен език на английски / кирилица</a:t>
            </a:r>
            <a:endParaRPr lang="en-US" sz="2700" dirty="0" smtClean="0"/>
          </a:p>
          <a:p>
            <a:pPr>
              <a:lnSpc>
                <a:spcPct val="100000"/>
              </a:lnSpc>
            </a:pPr>
            <a:r>
              <a:rPr lang="bg-BG" sz="2900" dirty="0"/>
              <a:t>Информация</a:t>
            </a:r>
            <a:r>
              <a:rPr lang="bg-BG" sz="2900" dirty="0" smtClean="0"/>
              <a:t>: </a:t>
            </a:r>
            <a:r>
              <a:rPr lang="en-US" sz="2900" dirty="0">
                <a:hlinkClick r:id="rId2"/>
              </a:rPr>
              <a:t>http://</a:t>
            </a:r>
            <a:r>
              <a:rPr lang="en-US" sz="2900" dirty="0" smtClean="0">
                <a:hlinkClick r:id="rId2"/>
              </a:rPr>
              <a:t>tiny.cc/wr-mails</a:t>
            </a:r>
            <a:endParaRPr lang="bg-BG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83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dirty="0" smtClean="0"/>
              <a:t>Какъв е адресът на първия създаден уеб сайт в Интернет?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>
                <a:hlinkClick r:id="rId2"/>
              </a:rPr>
              <a:t>http://info.cern.ch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>
                <a:hlinkClick r:id="rId3"/>
              </a:rPr>
              <a:t>http://www.yahoo.com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>
                <a:hlinkClick r:id="rId4"/>
              </a:rPr>
              <a:t>http://www.microsoft.com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>
                <a:hlinkClick r:id="rId5"/>
              </a:rPr>
              <a:t>http://www.berkeley.edu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0700" y="20447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848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World</a:t>
            </a:r>
            <a:r>
              <a:rPr lang="bg-BG" dirty="0" smtClean="0"/>
              <a:t> </a:t>
            </a:r>
            <a:r>
              <a:rPr lang="en-US" dirty="0" smtClean="0"/>
              <a:t>Wide</a:t>
            </a:r>
            <a:r>
              <a:rPr lang="bg-BG" dirty="0" smtClean="0"/>
              <a:t> </a:t>
            </a:r>
            <a:r>
              <a:rPr lang="en-US" dirty="0" smtClean="0"/>
              <a:t>Web</a:t>
            </a:r>
            <a:r>
              <a:rPr lang="bg-BG" dirty="0" smtClean="0"/>
              <a:t> (</a:t>
            </a:r>
            <a:r>
              <a:rPr lang="en-US" dirty="0" smtClean="0"/>
              <a:t>WWW) </a:t>
            </a:r>
            <a:r>
              <a:rPr lang="bg-BG" dirty="0" smtClean="0"/>
              <a:t>е създадена от Тим </a:t>
            </a:r>
            <a:r>
              <a:rPr lang="bg-BG" noProof="1" smtClean="0"/>
              <a:t>Бърнърс-Лий</a:t>
            </a:r>
            <a:r>
              <a:rPr lang="bg-BG" dirty="0" smtClean="0"/>
              <a:t> в </a:t>
            </a:r>
            <a:r>
              <a:rPr lang="en-US" dirty="0" smtClean="0"/>
              <a:t>CERN </a:t>
            </a:r>
            <a:r>
              <a:rPr lang="bg-BG" dirty="0" smtClean="0"/>
              <a:t>(Женева, Швейцария)</a:t>
            </a:r>
          </a:p>
          <a:p>
            <a:pPr lvl="1"/>
            <a:r>
              <a:rPr lang="bg-BG" dirty="0" smtClean="0"/>
              <a:t>Първият уеб браузър е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WorldWideWeb </a:t>
            </a:r>
          </a:p>
          <a:p>
            <a:pPr lvl="1"/>
            <a:r>
              <a:rPr lang="bg-BG" dirty="0" smtClean="0"/>
              <a:t>Първият уеб сървър е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CERN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httpd</a:t>
            </a:r>
          </a:p>
          <a:p>
            <a:pPr lvl="1"/>
            <a:r>
              <a:rPr lang="bg-BG" dirty="0" smtClean="0"/>
              <a:t>Първият </a:t>
            </a:r>
            <a:r>
              <a:rPr lang="bg-BG" dirty="0"/>
              <a:t>уеб </a:t>
            </a:r>
            <a:r>
              <a:rPr lang="bg-BG" dirty="0" smtClean="0"/>
              <a:t>сайт е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info.cern.ch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bg-BG" dirty="0" smtClean="0"/>
              <a:t>Информация:</a:t>
            </a:r>
          </a:p>
          <a:p>
            <a:pPr lvl="1"/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tiny.cc/bg-www</a:t>
            </a:r>
            <a:endParaRPr lang="bg-BG" sz="2800" dirty="0" smtClean="0"/>
          </a:p>
          <a:p>
            <a:pPr lvl="1"/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://info.cern.ch</a:t>
            </a:r>
            <a:r>
              <a:rPr lang="en-US" sz="2800" dirty="0" smtClean="0">
                <a:hlinkClick r:id="rId2"/>
              </a:rPr>
              <a:t>/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96</a:t>
            </a:fld>
            <a:endParaRPr lang="en-US" dirty="0"/>
          </a:p>
        </p:txBody>
      </p:sp>
      <p:pic>
        <p:nvPicPr>
          <p:cNvPr id="4098" name="Picture 2" descr="D:\School Academy Telerik\Първа среща 11,12,13 . 11.2010\HomeWork\interne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325" y="4495800"/>
            <a:ext cx="12700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099" name="Picture 3" descr="D:\School Academy Telerik\Първа среща 11,12,13 . 11.2010\HomeWork\601px-WWW_logo_by_Robert_Cailliau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318000"/>
            <a:ext cx="1139725" cy="8382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7586832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sz="3000" dirty="0" smtClean="0"/>
              <a:t>Кой от следните </a:t>
            </a:r>
            <a:r>
              <a:rPr lang="en-US" sz="3000" dirty="0" smtClean="0"/>
              <a:t>URL </a:t>
            </a:r>
            <a:r>
              <a:rPr lang="bg-BG" sz="3000" dirty="0" smtClean="0"/>
              <a:t>адреси не е еквивалентен на останалите?</a:t>
            </a:r>
          </a:p>
          <a:p>
            <a:pPr marL="985838" indent="-534988">
              <a:buSzPct val="90000"/>
              <a:buFont typeface="+mj-lt"/>
              <a:buAutoNum type="alphaLcParenR"/>
              <a:tabLst/>
            </a:pPr>
            <a:r>
              <a:rPr lang="en-US" sz="3000" dirty="0" smtClean="0">
                <a:latin typeface="Consolas" pitchFamily="49" charset="0"/>
                <a:cs typeface="Consolas" pitchFamily="49" charset="0"/>
                <a:hlinkClick r:id="rId2"/>
              </a:rPr>
              <a:t>http://someserver:80/my%20page.html</a:t>
            </a:r>
            <a:endParaRPr lang="en-US" sz="3000" dirty="0" smtClean="0">
              <a:latin typeface="Consolas" pitchFamily="49" charset="0"/>
              <a:cs typeface="Consolas" pitchFamily="49" charset="0"/>
            </a:endParaRPr>
          </a:p>
          <a:p>
            <a:pPr marL="985838" indent="-534988">
              <a:buSzPct val="90000"/>
              <a:buFont typeface="+mj-lt"/>
              <a:buAutoNum type="alphaLcParenR"/>
              <a:tabLst/>
            </a:pPr>
            <a:r>
              <a:rPr lang="en-US" sz="3000" dirty="0">
                <a:latin typeface="Consolas" pitchFamily="49" charset="0"/>
                <a:cs typeface="Consolas" pitchFamily="49" charset="0"/>
                <a:hlinkClick r:id="rId2"/>
              </a:rPr>
              <a:t>http://</a:t>
            </a:r>
            <a:r>
              <a:rPr lang="en-US" sz="3000" dirty="0" smtClean="0">
                <a:latin typeface="Consolas" pitchFamily="49" charset="0"/>
                <a:cs typeface="Consolas" pitchFamily="49" charset="0"/>
                <a:hlinkClick r:id="rId2"/>
              </a:rPr>
              <a:t>someserver/my%20page.html</a:t>
            </a:r>
            <a:endParaRPr lang="en-US" sz="3000" dirty="0" smtClean="0">
              <a:latin typeface="Consolas" pitchFamily="49" charset="0"/>
              <a:cs typeface="Consolas" pitchFamily="49" charset="0"/>
            </a:endParaRPr>
          </a:p>
          <a:p>
            <a:pPr marL="985838" indent="-534988">
              <a:buSzPct val="90000"/>
              <a:buFont typeface="+mj-lt"/>
              <a:buAutoNum type="alphaLcParenR"/>
              <a:tabLst/>
            </a:pPr>
            <a:r>
              <a:rPr lang="en-US" sz="3000" dirty="0">
                <a:latin typeface="Consolas" pitchFamily="49" charset="0"/>
                <a:cs typeface="Consolas" pitchFamily="49" charset="0"/>
                <a:hlinkClick r:id="rId3"/>
              </a:rPr>
              <a:t>http://</a:t>
            </a:r>
            <a:r>
              <a:rPr lang="en-US" sz="3000" dirty="0" smtClean="0">
                <a:latin typeface="Consolas" pitchFamily="49" charset="0"/>
                <a:cs typeface="Consolas" pitchFamily="49" charset="0"/>
                <a:hlinkClick r:id="rId3"/>
              </a:rPr>
              <a:t>someserver/my+page.html</a:t>
            </a:r>
            <a:endParaRPr lang="en-US" sz="3000" dirty="0" smtClean="0">
              <a:latin typeface="Consolas" pitchFamily="49" charset="0"/>
              <a:cs typeface="Consolas" pitchFamily="49" charset="0"/>
            </a:endParaRPr>
          </a:p>
          <a:p>
            <a:pPr marL="985838" indent="-534988">
              <a:buSzPct val="90000"/>
              <a:buFont typeface="+mj-lt"/>
              <a:buAutoNum type="alphaLcParenR"/>
              <a:tabLst/>
            </a:pPr>
            <a:r>
              <a:rPr lang="bg-BG" sz="3000" dirty="0" smtClean="0">
                <a:latin typeface="Consolas" pitchFamily="49" charset="0"/>
                <a:cs typeface="Consolas" pitchFamily="49" charset="0"/>
              </a:rPr>
              <a:t>И трите са еквивалентни</a:t>
            </a:r>
            <a:endParaRPr lang="en-US" sz="3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9600" y="39624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3324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При образуването на </a:t>
            </a:r>
            <a:r>
              <a:rPr lang="en-US" dirty="0" smtClean="0"/>
              <a:t>URL</a:t>
            </a:r>
            <a:r>
              <a:rPr lang="bg-BG" dirty="0" smtClean="0"/>
              <a:t> важат следните правила: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Ако не е зададен номер на порт, при протокол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http://</a:t>
            </a:r>
            <a:r>
              <a:rPr lang="en-US" dirty="0"/>
              <a:t> </a:t>
            </a:r>
            <a:r>
              <a:rPr lang="bg-BG" dirty="0"/>
              <a:t>се подразбира порт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80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Интервалът се записва като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%20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Всеки символ може да се кодира като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%xx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dirty="0" smtClean="0"/>
              <a:t>където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xx</a:t>
            </a:r>
            <a:r>
              <a:rPr lang="en-US" dirty="0" smtClean="0"/>
              <a:t> </a:t>
            </a:r>
            <a:r>
              <a:rPr lang="bg-BG" dirty="0" smtClean="0"/>
              <a:t>е шестнайсетичният му код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/>
              <a:t>Информация</a:t>
            </a:r>
            <a:r>
              <a:rPr lang="bg-BG" dirty="0" smtClean="0"/>
              <a:t>: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en.wikipedia.org/wiki/Percent-encoding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3"/>
              </a:rPr>
              <a:t>http://www.permadi.com/tutorial/urlEncoding/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302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dirty="0" smtClean="0"/>
              <a:t>Кой цвят НЕ е валиден в </a:t>
            </a:r>
            <a:r>
              <a:rPr lang="en-US" dirty="0" smtClean="0"/>
              <a:t>CSS?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#A68F0C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#9BG1E5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#012345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#AAAAAA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49564" y="22098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061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10613</TotalTime>
  <Words>5017</Words>
  <Application>Microsoft Office PowerPoint</Application>
  <PresentationFormat>On-screen Show (4:3)</PresentationFormat>
  <Paragraphs>984</Paragraphs>
  <Slides>124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25" baseType="lpstr">
      <vt:lpstr>Telerik-PowerPoint-Theme</vt:lpstr>
      <vt:lpstr>Тренировъчен тест по информационни технологии</vt:lpstr>
      <vt:lpstr>ИТ тест от НОИТ 2011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Отговор</vt:lpstr>
      <vt:lpstr>Въпрос</vt:lpstr>
      <vt:lpstr>Тренировъчен тест по ИТ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School Academy</dc:title>
  <dc:subject>Course Introduction</dc:subject>
  <dc:creator/>
  <cp:keywords>Training for the IT Test</cp:keywords>
  <cp:lastModifiedBy>George Georgiev</cp:lastModifiedBy>
  <cp:revision>1674</cp:revision>
  <dcterms:created xsi:type="dcterms:W3CDTF">2007-12-08T16:03:35Z</dcterms:created>
  <dcterms:modified xsi:type="dcterms:W3CDTF">2013-04-25T09:31:07Z</dcterms:modified>
</cp:coreProperties>
</file>