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25"/>
  </p:notesMasterIdLst>
  <p:handoutMasterIdLst>
    <p:handoutMasterId r:id="rId126"/>
  </p:handoutMasterIdLst>
  <p:sldIdLst>
    <p:sldId id="320" r:id="rId2"/>
    <p:sldId id="826" r:id="rId3"/>
    <p:sldId id="925" r:id="rId4"/>
    <p:sldId id="926" r:id="rId5"/>
    <p:sldId id="927" r:id="rId6"/>
    <p:sldId id="928" r:id="rId7"/>
    <p:sldId id="929" r:id="rId8"/>
    <p:sldId id="930" r:id="rId9"/>
    <p:sldId id="931" r:id="rId10"/>
    <p:sldId id="932" r:id="rId11"/>
    <p:sldId id="933" r:id="rId12"/>
    <p:sldId id="934" r:id="rId13"/>
    <p:sldId id="935" r:id="rId14"/>
    <p:sldId id="936" r:id="rId15"/>
    <p:sldId id="937" r:id="rId16"/>
    <p:sldId id="938" r:id="rId17"/>
    <p:sldId id="939" r:id="rId18"/>
    <p:sldId id="940" r:id="rId19"/>
    <p:sldId id="941" r:id="rId20"/>
    <p:sldId id="942" r:id="rId21"/>
    <p:sldId id="943" r:id="rId22"/>
    <p:sldId id="944" r:id="rId23"/>
    <p:sldId id="905" r:id="rId24"/>
    <p:sldId id="906" r:id="rId25"/>
    <p:sldId id="907" r:id="rId26"/>
    <p:sldId id="908" r:id="rId27"/>
    <p:sldId id="909" r:id="rId28"/>
    <p:sldId id="910" r:id="rId29"/>
    <p:sldId id="911" r:id="rId30"/>
    <p:sldId id="912" r:id="rId31"/>
    <p:sldId id="913" r:id="rId32"/>
    <p:sldId id="914" r:id="rId33"/>
    <p:sldId id="915" r:id="rId34"/>
    <p:sldId id="916" r:id="rId35"/>
    <p:sldId id="917" r:id="rId36"/>
    <p:sldId id="918" r:id="rId37"/>
    <p:sldId id="919" r:id="rId38"/>
    <p:sldId id="920" r:id="rId39"/>
    <p:sldId id="921" r:id="rId40"/>
    <p:sldId id="922" r:id="rId41"/>
    <p:sldId id="923" r:id="rId42"/>
    <p:sldId id="924" r:id="rId43"/>
    <p:sldId id="885" r:id="rId44"/>
    <p:sldId id="886" r:id="rId45"/>
    <p:sldId id="887" r:id="rId46"/>
    <p:sldId id="888" r:id="rId47"/>
    <p:sldId id="889" r:id="rId48"/>
    <p:sldId id="890" r:id="rId49"/>
    <p:sldId id="891" r:id="rId50"/>
    <p:sldId id="892" r:id="rId51"/>
    <p:sldId id="893" r:id="rId52"/>
    <p:sldId id="894" r:id="rId53"/>
    <p:sldId id="895" r:id="rId54"/>
    <p:sldId id="896" r:id="rId55"/>
    <p:sldId id="897" r:id="rId56"/>
    <p:sldId id="898" r:id="rId57"/>
    <p:sldId id="899" r:id="rId58"/>
    <p:sldId id="900" r:id="rId59"/>
    <p:sldId id="901" r:id="rId60"/>
    <p:sldId id="902" r:id="rId61"/>
    <p:sldId id="903" r:id="rId62"/>
    <p:sldId id="904" r:id="rId63"/>
    <p:sldId id="865" r:id="rId64"/>
    <p:sldId id="866" r:id="rId65"/>
    <p:sldId id="867" r:id="rId66"/>
    <p:sldId id="868" r:id="rId67"/>
    <p:sldId id="869" r:id="rId68"/>
    <p:sldId id="870" r:id="rId69"/>
    <p:sldId id="871" r:id="rId70"/>
    <p:sldId id="872" r:id="rId71"/>
    <p:sldId id="873" r:id="rId72"/>
    <p:sldId id="874" r:id="rId73"/>
    <p:sldId id="875" r:id="rId74"/>
    <p:sldId id="876" r:id="rId75"/>
    <p:sldId id="877" r:id="rId76"/>
    <p:sldId id="878" r:id="rId77"/>
    <p:sldId id="879" r:id="rId78"/>
    <p:sldId id="880" r:id="rId79"/>
    <p:sldId id="881" r:id="rId80"/>
    <p:sldId id="882" r:id="rId81"/>
    <p:sldId id="883" r:id="rId82"/>
    <p:sldId id="884" r:id="rId83"/>
    <p:sldId id="845" r:id="rId84"/>
    <p:sldId id="846" r:id="rId85"/>
    <p:sldId id="847" r:id="rId86"/>
    <p:sldId id="848" r:id="rId87"/>
    <p:sldId id="849" r:id="rId88"/>
    <p:sldId id="850" r:id="rId89"/>
    <p:sldId id="851" r:id="rId90"/>
    <p:sldId id="852" r:id="rId91"/>
    <p:sldId id="853" r:id="rId92"/>
    <p:sldId id="978" r:id="rId93"/>
    <p:sldId id="947" r:id="rId94"/>
    <p:sldId id="948" r:id="rId95"/>
    <p:sldId id="949" r:id="rId96"/>
    <p:sldId id="950" r:id="rId97"/>
    <p:sldId id="951" r:id="rId98"/>
    <p:sldId id="952" r:id="rId99"/>
    <p:sldId id="953" r:id="rId100"/>
    <p:sldId id="954" r:id="rId101"/>
    <p:sldId id="955" r:id="rId102"/>
    <p:sldId id="956" r:id="rId103"/>
    <p:sldId id="957" r:id="rId104"/>
    <p:sldId id="958" r:id="rId105"/>
    <p:sldId id="959" r:id="rId106"/>
    <p:sldId id="960" r:id="rId107"/>
    <p:sldId id="961" r:id="rId108"/>
    <p:sldId id="962" r:id="rId109"/>
    <p:sldId id="963" r:id="rId110"/>
    <p:sldId id="964" r:id="rId111"/>
    <p:sldId id="965" r:id="rId112"/>
    <p:sldId id="966" r:id="rId113"/>
    <p:sldId id="967" r:id="rId114"/>
    <p:sldId id="968" r:id="rId115"/>
    <p:sldId id="969" r:id="rId116"/>
    <p:sldId id="970" r:id="rId117"/>
    <p:sldId id="971" r:id="rId118"/>
    <p:sldId id="972" r:id="rId119"/>
    <p:sldId id="973" r:id="rId120"/>
    <p:sldId id="974" r:id="rId121"/>
    <p:sldId id="975" r:id="rId122"/>
    <p:sldId id="976" r:id="rId123"/>
    <p:sldId id="977" r:id="rId12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4404"/>
    <a:srgbClr val="90CAD7"/>
    <a:srgbClr val="FFFFFF"/>
    <a:srgbClr val="EBFFD2"/>
    <a:srgbClr val="FAF8C8"/>
    <a:srgbClr val="F5FFC2"/>
    <a:srgbClr val="405400"/>
    <a:srgbClr val="E8FFC8"/>
    <a:srgbClr val="FAF7C8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2" autoAdjust="0"/>
    <p:restoredTop sz="94184" autoAdjust="0"/>
  </p:normalViewPr>
  <p:slideViewPr>
    <p:cSldViewPr>
      <p:cViewPr varScale="1">
        <p:scale>
          <a:sx n="83" d="100"/>
          <a:sy n="83" d="100"/>
        </p:scale>
        <p:origin x="-63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3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41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633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89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0434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267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0342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2940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0259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709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5399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9618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9684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2532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64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5644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565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4062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8500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3988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7380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6775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7005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37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1576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20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5735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629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5821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7381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99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84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46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13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23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72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26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4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52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60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82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4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68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682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63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43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58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964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2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968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071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555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403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560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723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26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951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716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758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1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454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655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119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536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740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100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992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805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474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292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97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521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224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13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262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54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242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769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864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881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100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3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152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437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241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073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962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822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7737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9814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583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898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53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5564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094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121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280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6962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8490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2522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6368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6522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8816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64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8013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700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7765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6702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825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9764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0557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3280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0395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6184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43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5331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65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075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1512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5116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4596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3280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6494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0431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2357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3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elerik.com/" TargetMode="External"/><Relationship Id="rId5" Type="http://schemas.openxmlformats.org/officeDocument/2006/relationships/hyperlink" Target="http://schoolacademy.telerik.com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rewire-1394.com/what-is-firewire-800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irectron.com/firewirevsusb.html" TargetMode="Externa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TP_GET#Request_methods" TargetMode="Externa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178024/can-a-url-contain-a-semi-colon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ols.ietf.org/html/rfc1738" TargetMode="External"/><Relationship Id="rId4" Type="http://schemas.openxmlformats.org/officeDocument/2006/relationships/hyperlink" Target="http://www.ietf.org/rfc/rfc3986.txt" TargetMode="Externa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ffeecup.com/help/articles/absolute-vs-relative-pathslinks/" TargetMode="Externa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oogiejack.com/server_paths.html" TargetMode="Externa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sftp://goshko@pelev.org:2222/" TargetMode="Externa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ort_number#Use_in_URLs" TargetMode="Externa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://bg.wikipedia.org/wiki/Http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HTTP_status_codes" TargetMode="External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ML_element#Document_head_elements" TargetMode="External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tag_meta.asp" TargetMode="Externa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ex_colors" TargetMode="External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4u.search.bg/HTML/colors.phtml" TargetMode="Externa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://bg.wikipedia.org/wiki/Cascading_Style_Sheets" TargetMode="External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Script" TargetMode="External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w3schools.com/js/js_if_else.asp" TargetMode="Externa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mtest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inyurl.com/BadRamDiagnose" TargetMode="External"/><Relationship Id="rId4" Type="http://schemas.openxmlformats.org/officeDocument/2006/relationships/hyperlink" Target="http://tinyurl.com/RamDiagnose" TargetMode="Externa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obj_array.asp" TargetMode="External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jsmessage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url.com/jsalerts" TargetMode="Externa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://schoolacademy.telerik.com/" TargetMode="External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ragmentation_(computer)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rojan_horse_(computing)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alware" TargetMode="External"/><Relationship Id="rId5" Type="http://schemas.openxmlformats.org/officeDocument/2006/relationships/hyperlink" Target="http://en.wikipedia.org/wiki/Computer_virus" TargetMode="External"/><Relationship Id="rId4" Type="http://schemas.openxmlformats.org/officeDocument/2006/relationships/hyperlink" Target="http://en.wikipedia.org/wiki/Computer_wor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movable_medi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numeral_syste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TF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erworld.net/articles/windows/osboot.ph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ooting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rup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fied_Modeling_Languag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y846mw6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PEG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peg" TargetMode="External"/><Relationship Id="rId5" Type="http://schemas.openxmlformats.org/officeDocument/2006/relationships/hyperlink" Target="http://tiny.cc/tiff-wiki" TargetMode="External"/><Relationship Id="rId4" Type="http://schemas.openxmlformats.org/officeDocument/2006/relationships/hyperlink" Target="http://en.wikipedia.org/wiki/Gif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archive_format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Comma-separated_value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ge_orientation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cvbstudio.com/krasi/?page=2.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Parallel_communication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TF-16/UCS-2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Unicode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ext_file#.TXT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ileinfo.com/filetypes/text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GB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Pantone" TargetMode="External"/><Relationship Id="rId5" Type="http://schemas.openxmlformats.org/officeDocument/2006/relationships/hyperlink" Target="http://en.wikipedia.org/wiki/HSV_color_model" TargetMode="External"/><Relationship Id="rId4" Type="http://schemas.openxmlformats.org/officeDocument/2006/relationships/hyperlink" Target="http://en.wikipedia.org/wiki/CMYK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MYK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ortable_Network_Graphic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ileinfo.com/filetypes/raster_image" TargetMode="External"/><Relationship Id="rId4" Type="http://schemas.openxmlformats.org/officeDocument/2006/relationships/hyperlink" Target="http://www.fileinfo.com/extension/png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ector_graphics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SQLCRUD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ata_Manipulation_Language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sql_and_or.asp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dex_(database)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Relational_database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3tier-architecture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QWERT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Keyboard_layout" TargetMode="External"/><Relationship Id="rId4" Type="http://schemas.openxmlformats.org/officeDocument/2006/relationships/hyperlink" Target="http://en.wikipedia.org/wiki/AZERTY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preview.tinyurl.com/CRMSystem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lectronic_signature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HA-1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lectronic_signature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ppt-trim-video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point-2010.com/powerpoint-notes/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rame_rate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PEG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p3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SI_model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C_Car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echterms.com/definition/pcmcia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esentation_Layer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OSI_model" TargetMode="Externa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modem-wiki-bg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olksonomy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url.com/FolksonomyBG" TargetMode="Externa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vatar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eview.tinyurl.com/AvatarBG" TargetMode="Externa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it.med.miami.edu/x1111.xml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inyurl.com/SNMPProtocol" TargetMode="External"/><Relationship Id="rId4" Type="http://schemas.openxmlformats.org/officeDocument/2006/relationships/hyperlink" Target="https://www.servage.net/wiki/Email_protocols" TargetMode="Externa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HCP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g.wikipedia.org/wiki/DHCP" TargetMode="Externa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bg.wikipedia.org/wiki/IEEE_802.11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bg.wikipedia.org/wiki/Firefox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Email_client" TargetMode="Externa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bg.wikipedia.org/wiki/IRC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.cc/tcp-udp-port-numbers" TargetMode="Externa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pam_robot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Address_munging" TargetMode="Externa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bg-BG" sz="4800" dirty="0" smtClean="0"/>
              <a:t>Тренировъчен тест по информационни технологии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1" y="3317080"/>
            <a:ext cx="8429500" cy="569120"/>
          </a:xfrm>
        </p:spPr>
        <p:txBody>
          <a:bodyPr/>
          <a:lstStyle/>
          <a:p>
            <a:r>
              <a:rPr lang="ru-RU" dirty="0"/>
              <a:t>Първи хартиен тест за подготовка (проведена през април 2013) за НОИТ 2013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67980"/>
            <a:ext cx="2590800" cy="523220"/>
          </a:xfrm>
        </p:spPr>
        <p:txBody>
          <a:bodyPr/>
          <a:lstStyle/>
          <a:p>
            <a:r>
              <a:rPr lang="bg-BG" dirty="0" smtClean="0"/>
              <a:t>Светлин Наков</a:t>
            </a:r>
            <a:endParaRPr lang="en-US" dirty="0"/>
          </a:p>
        </p:txBody>
      </p:sp>
      <p:pic>
        <p:nvPicPr>
          <p:cNvPr id="8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4648200"/>
            <a:ext cx="4686300" cy="1707152"/>
          </a:xfrm>
          <a:prstGeom prst="roundRect">
            <a:avLst>
              <a:gd name="adj" fmla="val 5456"/>
            </a:avLst>
          </a:prstGeom>
          <a:noFill/>
        </p:spPr>
      </p:pic>
      <p:pic>
        <p:nvPicPr>
          <p:cNvPr id="9" name="Picture 4" descr="C:\NAKOV\Telerik-Academy-Course-2009\Telerik-Academy-logo-larg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42099" y="457200"/>
            <a:ext cx="3130885" cy="914400"/>
          </a:xfrm>
          <a:prstGeom prst="roundRect">
            <a:avLst>
              <a:gd name="adj" fmla="val 5054"/>
            </a:avLst>
          </a:prstGeom>
          <a:noFill/>
        </p:spPr>
      </p:pic>
      <p:sp>
        <p:nvSpPr>
          <p:cNvPr id="11" name="TextBox 10"/>
          <p:cNvSpPr txBox="1"/>
          <p:nvPr/>
        </p:nvSpPr>
        <p:spPr>
          <a:xfrm rot="162465">
            <a:off x="357199" y="1026101"/>
            <a:ext cx="480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hlinkClick r:id="rId5"/>
              </a:rPr>
              <a:t>http://schoolacademy.telerik.com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9074" y="5757446"/>
            <a:ext cx="1897955" cy="646331"/>
          </a:xfrm>
        </p:spPr>
        <p:txBody>
          <a:bodyPr/>
          <a:lstStyle/>
          <a:p>
            <a:r>
              <a:rPr lang="en-US" dirty="0" smtClean="0"/>
              <a:t>Telerik Corp.</a:t>
            </a:r>
            <a:endParaRPr lang="bg-BG" dirty="0" smtClean="0"/>
          </a:p>
          <a:p>
            <a:r>
              <a:rPr lang="en-US" dirty="0" smtClean="0">
                <a:hlinkClick r:id="rId6"/>
              </a:rPr>
              <a:t>www.telerik.com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0"/>
    </mc:Choice>
    <mc:Fallback xmlns="">
      <p:transition spd="slow" advTm="445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Firewire (IEEE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1394</a:t>
            </a:r>
            <a:r>
              <a:rPr lang="en-US" sz="3000" dirty="0" smtClean="0"/>
              <a:t>) </a:t>
            </a:r>
            <a:r>
              <a:rPr lang="bg-BG" sz="3000" dirty="0" smtClean="0"/>
              <a:t>е</a:t>
            </a:r>
            <a:r>
              <a:rPr lang="en-US" sz="3000" dirty="0" smtClean="0"/>
              <a:t> </a:t>
            </a:r>
            <a:r>
              <a:rPr lang="bg-BG" sz="3000" dirty="0" smtClean="0"/>
              <a:t>високоскоростен сериен интерфейс за закачане на видеокамери, външни твърди дискове и друга периферия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USB </a:t>
            </a:r>
            <a:r>
              <a:rPr lang="bg-BG" sz="3000" dirty="0" smtClean="0"/>
              <a:t>е сериен интерфейс за включване на всякаква периферия (принтер, камера, …)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Firewire</a:t>
            </a:r>
            <a:r>
              <a:rPr lang="bg-BG" sz="3000" dirty="0" smtClean="0"/>
              <a:t> </a:t>
            </a:r>
            <a:r>
              <a:rPr lang="bg-BG" sz="3000" dirty="0" smtClean="0">
                <a:latin typeface="Consolas" pitchFamily="49" charset="0"/>
                <a:cs typeface="Consolas" pitchFamily="49" charset="0"/>
              </a:rPr>
              <a:t>800</a:t>
            </a:r>
            <a:r>
              <a:rPr lang="bg-BG" sz="3000" dirty="0" smtClean="0"/>
              <a:t> има скорост от </a:t>
            </a:r>
            <a:r>
              <a:rPr lang="bg-BG" sz="3000" dirty="0" smtClean="0">
                <a:latin typeface="Consolas" pitchFamily="49" charset="0"/>
                <a:cs typeface="Consolas" pitchFamily="49" charset="0"/>
              </a:rPr>
              <a:t>800</a:t>
            </a:r>
            <a:r>
              <a:rPr lang="bg-BG" sz="3000" dirty="0" smtClean="0"/>
              <a:t> </a:t>
            </a:r>
            <a:r>
              <a:rPr lang="en-US" sz="3000" dirty="0" smtClean="0"/>
              <a:t>Mbit/s</a:t>
            </a:r>
            <a:endParaRPr lang="bg-BG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USB 2.0 </a:t>
            </a:r>
            <a:r>
              <a:rPr lang="bg-BG" sz="3000" dirty="0" smtClean="0"/>
              <a:t>има скорост от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480</a:t>
            </a:r>
            <a:r>
              <a:rPr lang="en-US" sz="3000" dirty="0"/>
              <a:t> Mbit/s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2500" dirty="0">
                <a:hlinkClick r:id="rId3"/>
              </a:rPr>
              <a:t>http://</a:t>
            </a:r>
            <a:r>
              <a:rPr lang="en-US" sz="2500" dirty="0" smtClean="0">
                <a:hlinkClick r:id="rId3"/>
              </a:rPr>
              <a:t>www.firewire-1394.com/what-is-firewire-800.htm</a:t>
            </a:r>
            <a:endParaRPr lang="bg-BG" sz="2500" dirty="0" smtClean="0"/>
          </a:p>
          <a:p>
            <a:pPr lvl="1">
              <a:lnSpc>
                <a:spcPct val="100000"/>
              </a:lnSpc>
            </a:pPr>
            <a:r>
              <a:rPr lang="en-US" sz="2500" dirty="0">
                <a:hlinkClick r:id="rId4"/>
              </a:rPr>
              <a:t>http://www.directron.com/firewirevsusb.html</a:t>
            </a: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9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dirty="0" smtClean="0"/>
              <a:t>HTTP GET </a:t>
            </a:r>
            <a:r>
              <a:rPr lang="bg-BG" sz="3000" dirty="0" smtClean="0"/>
              <a:t>методът се използва когато ни трябва някаква информация от сървъра</a:t>
            </a:r>
            <a:endParaRPr lang="en-US" sz="3000" dirty="0" smtClean="0"/>
          </a:p>
          <a:p>
            <a:pPr lvl="1"/>
            <a:r>
              <a:rPr lang="bg-BG" sz="2800" dirty="0" smtClean="0"/>
              <a:t>Когато кликнем на хипервръзка, се изпълнява </a:t>
            </a:r>
            <a:r>
              <a:rPr lang="en-US" sz="2800" dirty="0" smtClean="0"/>
              <a:t>GET</a:t>
            </a:r>
            <a:r>
              <a:rPr lang="bg-BG" sz="2800" dirty="0" smtClean="0"/>
              <a:t> заявка</a:t>
            </a:r>
          </a:p>
          <a:p>
            <a:r>
              <a:rPr lang="bg-BG" sz="3000" dirty="0" smtClean="0"/>
              <a:t>Когато изпратим </a:t>
            </a:r>
            <a:r>
              <a:rPr lang="en-US" sz="3000" dirty="0" smtClean="0"/>
              <a:t>HTML </a:t>
            </a:r>
            <a:r>
              <a:rPr lang="bg-BG" sz="3000" dirty="0" smtClean="0"/>
              <a:t>форма, тя може да се прати с </a:t>
            </a:r>
            <a:r>
              <a:rPr lang="en-US" sz="3000" dirty="0" smtClean="0"/>
              <a:t>GET </a:t>
            </a:r>
            <a:r>
              <a:rPr lang="bg-BG" sz="3000" dirty="0" smtClean="0"/>
              <a:t>или </a:t>
            </a:r>
            <a:r>
              <a:rPr lang="en-US" sz="3000" dirty="0" smtClean="0"/>
              <a:t>POST</a:t>
            </a:r>
          </a:p>
          <a:p>
            <a:pPr lvl="1"/>
            <a:r>
              <a:rPr lang="bg-BG" sz="2800" dirty="0" smtClean="0"/>
              <a:t>Най-често уеб формите използват </a:t>
            </a:r>
            <a:r>
              <a:rPr lang="en-US" sz="2800" dirty="0" smtClean="0"/>
              <a:t>POS</a:t>
            </a:r>
            <a:r>
              <a:rPr lang="bg-BG" sz="2800" dirty="0" smtClean="0"/>
              <a:t>Т заявка</a:t>
            </a:r>
          </a:p>
          <a:p>
            <a:r>
              <a:rPr lang="bg-BG" sz="3200" dirty="0" smtClean="0"/>
              <a:t>Информация:</a:t>
            </a:r>
            <a:endParaRPr lang="en-US" sz="3200" dirty="0" smtClean="0"/>
          </a:p>
          <a:p>
            <a:pPr lvl="1"/>
            <a:r>
              <a:rPr lang="en-US" sz="2800" dirty="0" smtClean="0">
                <a:hlinkClick r:id="rId3"/>
              </a:rPr>
              <a:t>http://en.wikipedia.org/wiki/HTTP_GET#Request_methods 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29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Възможно ли е използването на символа "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dirty="0"/>
              <a:t>" в URL адрес?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не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зависи от браузъра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да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зависи </a:t>
            </a:r>
            <a:r>
              <a:rPr lang="bg-BG" dirty="0"/>
              <a:t>от уеб сървъра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8686" y="326424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7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/>
              <a:t>Символът "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sz="3000" dirty="0" smtClean="0"/>
              <a:t>"</a:t>
            </a:r>
            <a:r>
              <a:rPr lang="en-US" sz="3000" dirty="0" smtClean="0"/>
              <a:t> </a:t>
            </a:r>
            <a:r>
              <a:rPr lang="bg-BG" sz="3000" dirty="0" smtClean="0"/>
              <a:t>е разрешено да се ползва в </a:t>
            </a:r>
            <a:r>
              <a:rPr lang="en-US" sz="3000" dirty="0" smtClean="0"/>
              <a:t>URL</a:t>
            </a:r>
            <a:r>
              <a:rPr lang="bg-BG" sz="3000" dirty="0" smtClean="0"/>
              <a:t> адреси, както други специални символи</a:t>
            </a:r>
            <a:endParaRPr lang="en-US" sz="3000" dirty="0" smtClean="0"/>
          </a:p>
          <a:p>
            <a:pPr lvl="1"/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dirty="0" smtClean="0"/>
              <a:t>",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dirty="0" smtClean="0"/>
              <a:t>", …</a:t>
            </a:r>
            <a:endParaRPr lang="bg-BG" sz="2800" dirty="0" smtClean="0"/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 smtClean="0">
                <a:hlinkClick r:id="rId3"/>
              </a:rPr>
              <a:t>http://stackoverflow.com/questions/1178024/can-a-url-contain-a-semi-colon</a:t>
            </a:r>
            <a:endParaRPr lang="bg-BG" sz="2800" dirty="0" smtClean="0"/>
          </a:p>
          <a:p>
            <a:pPr lvl="1"/>
            <a:r>
              <a:rPr lang="en-US" sz="2800" dirty="0" smtClean="0">
                <a:hlinkClick r:id="rId4"/>
              </a:rPr>
              <a:t>http://www.ietf.org/rfc/rfc3986.txt</a:t>
            </a:r>
            <a:endParaRPr lang="bg-BG" sz="2800" dirty="0" smtClean="0"/>
          </a:p>
          <a:p>
            <a:pPr lvl="1"/>
            <a:r>
              <a:rPr lang="en-US" sz="2800" dirty="0" smtClean="0">
                <a:hlinkClick r:id="rId5"/>
              </a:rPr>
              <a:t>http://tools.ietf.org/html/rfc1738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dirty="0"/>
              <a:t>Използването на относителни вместо абсолютни адреси към вътрешни страници на даден уеб сайт се прави:</a:t>
            </a:r>
            <a:endParaRPr lang="en-US" dirty="0"/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lphaLcParenR"/>
            </a:pPr>
            <a:r>
              <a:rPr lang="bg-BG" sz="2900" dirty="0"/>
              <a:t>за опростяване на разклоненията в дървовидната структура на сайта</a:t>
            </a:r>
            <a:endParaRPr lang="en-US" sz="2900" dirty="0"/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lphaLcParenR"/>
            </a:pPr>
            <a:r>
              <a:rPr lang="bg-BG" sz="2900" dirty="0"/>
              <a:t>за улесняване преместването на уеб сайта на друг хостинг</a:t>
            </a:r>
            <a:endParaRPr lang="en-US" sz="2900" dirty="0"/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lphaLcParenR"/>
            </a:pPr>
            <a:r>
              <a:rPr lang="bg-BG" sz="2900" dirty="0"/>
              <a:t>за намаляване на обема на статистиката на посещения</a:t>
            </a:r>
            <a:endParaRPr lang="en-US" sz="2900" dirty="0"/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lphaLcParenR"/>
            </a:pPr>
            <a:r>
              <a:rPr lang="bg-BG" sz="2900" dirty="0"/>
              <a:t>за спазване на ограничение за максимална дължина на връзки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8686" y="351205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1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/>
              <a:t>Относителните адреси остават валидни дори, когато уеб сайтът бъде преместен на друг хостинг</a:t>
            </a:r>
            <a:r>
              <a:rPr lang="en-US" sz="3000" dirty="0"/>
              <a:t> </a:t>
            </a:r>
            <a:r>
              <a:rPr lang="bg-BG" sz="3000" dirty="0" smtClean="0"/>
              <a:t>или в друга директория на сървъра</a:t>
            </a:r>
            <a:endParaRPr lang="en-US" sz="3000" dirty="0" smtClean="0"/>
          </a:p>
          <a:p>
            <a:pPr lvl="1"/>
            <a:r>
              <a:rPr lang="bg-BG" sz="2800" dirty="0" smtClean="0"/>
              <a:t>Това прави относителните адреси предпочитан подход при създаване на локални линкове</a:t>
            </a:r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 smtClean="0">
                <a:hlinkClick r:id="rId3"/>
              </a:rPr>
              <a:t>http://www.coffeecup.com/help/articles/absolute-vs-relative-pathslinks/</a:t>
            </a:r>
            <a:endParaRPr lang="bg-BG" sz="2800" dirty="0" smtClean="0"/>
          </a:p>
          <a:p>
            <a:pPr lvl="1"/>
            <a:r>
              <a:rPr lang="en-US" sz="2800" dirty="0" smtClean="0">
                <a:hlinkClick r:id="rId4"/>
              </a:rPr>
              <a:t>http://www.boogiejack.com/server_paths.html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9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 URL адреса </a:t>
            </a:r>
            <a:r>
              <a:rPr lang="en-US" dirty="0">
                <a:hlinkClick r:id="rId3"/>
              </a:rPr>
              <a:t>sftp://</a:t>
            </a:r>
            <a:r>
              <a:rPr lang="en-US" dirty="0" smtClean="0">
                <a:hlinkClick r:id="rId3"/>
              </a:rPr>
              <a:t>goshko@mente.org:2222</a:t>
            </a:r>
            <a:r>
              <a:rPr lang="en-US" dirty="0">
                <a:hlinkClick r:id="rId3"/>
              </a:rPr>
              <a:t>/</a:t>
            </a:r>
            <a:r>
              <a:rPr lang="bg-BG" dirty="0"/>
              <a:t> числото 2222 означава: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номер на порта, асоцииран с изпращащото приложение или услуга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номер на порта, асоцииран с получаващото приложение или услуга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броят посещения от страна на потребителя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goshko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общия </a:t>
            </a:r>
            <a:r>
              <a:rPr lang="bg-BG" dirty="0"/>
              <a:t>брой посещения на адрес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mente.org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309466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7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/>
              <a:t>Номерът на изполвания порт може да бъде дефиниран в </a:t>
            </a:r>
            <a:r>
              <a:rPr lang="en-US" sz="3000" dirty="0" smtClean="0"/>
              <a:t>URL </a:t>
            </a:r>
            <a:r>
              <a:rPr lang="bg-BG" sz="3000" dirty="0" smtClean="0"/>
              <a:t>адрес в следния формат:</a:t>
            </a:r>
            <a:endParaRPr lang="en-US" sz="3000" dirty="0" smtClean="0"/>
          </a:p>
          <a:p>
            <a:pPr lvl="1"/>
            <a:r>
              <a:rPr lang="en-US" sz="2800" dirty="0" smtClean="0">
                <a:hlinkClick r:id="rId3"/>
              </a:rPr>
              <a:t>http://www.example.com:8000/path/</a:t>
            </a:r>
            <a:endParaRPr lang="bg-BG" sz="2800" dirty="0" smtClean="0">
              <a:hlinkClick r:id="rId3"/>
            </a:endParaRPr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 smtClean="0">
                <a:hlinkClick r:id="rId3"/>
              </a:rPr>
              <a:t>http://en.wikipedia.org/wiki/Port_number#Use_in_URLs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HTTP протоколът се използва основно за: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обработка на хипертекст през </a:t>
            </a:r>
            <a:r>
              <a:rPr lang="bg-BG" dirty="0" smtClean="0"/>
              <a:t>Интернет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обработка на картинки през </a:t>
            </a:r>
            <a:r>
              <a:rPr lang="bg-BG" dirty="0" smtClean="0"/>
              <a:t>Интернет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пренос на хипертекст през </a:t>
            </a:r>
            <a:r>
              <a:rPr lang="bg-BG" dirty="0" smtClean="0"/>
              <a:t>Интернет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пренос на картинки през </a:t>
            </a:r>
            <a:r>
              <a:rPr lang="bg-BG" dirty="0" smtClean="0"/>
              <a:t>Интернет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8686" y="276791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HTTP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Hypertext Transfer Protocol</a:t>
            </a:r>
            <a:r>
              <a:rPr lang="en-US" sz="3000" dirty="0" smtClean="0"/>
              <a:t>) e </a:t>
            </a:r>
            <a:r>
              <a:rPr lang="ru-RU" sz="3000" dirty="0" smtClean="0"/>
              <a:t>е мрежов протокол за пренос на информация в компютърни мрежи</a:t>
            </a:r>
          </a:p>
          <a:p>
            <a:pPr lvl="1"/>
            <a:r>
              <a:rPr lang="ru-RU" sz="2600" dirty="0" smtClean="0"/>
              <a:t>Пренася </a:t>
            </a:r>
            <a:r>
              <a:rPr lang="en-US" sz="2600" dirty="0" smtClean="0"/>
              <a:t>hypertext </a:t>
            </a:r>
            <a:r>
              <a:rPr lang="bg-BG" sz="2600" dirty="0" smtClean="0"/>
              <a:t>– текст с форматиране и хиперлинкове (препратки към друг </a:t>
            </a:r>
            <a:r>
              <a:rPr lang="en-US" sz="2600" dirty="0" smtClean="0"/>
              <a:t>URL)</a:t>
            </a:r>
            <a:endParaRPr lang="ru-RU" sz="2600" dirty="0" smtClean="0"/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 smtClean="0">
                <a:hlinkClick r:id="rId3"/>
              </a:rPr>
              <a:t>http://bg.wikipedia.org/wiki/Http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Коя от изброените маски определя групата на HTTP съобщения за преадресация?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>
                <a:latin typeface="Consolas" pitchFamily="49" charset="0"/>
                <a:cs typeface="Consolas" pitchFamily="49" charset="0"/>
              </a:rPr>
              <a:t>1хх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>
                <a:latin typeface="Consolas" pitchFamily="49" charset="0"/>
                <a:cs typeface="Consolas" pitchFamily="49" charset="0"/>
              </a:rPr>
              <a:t>2хх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>
                <a:latin typeface="Consolas" pitchFamily="49" charset="0"/>
                <a:cs typeface="Consolas" pitchFamily="49" charset="0"/>
              </a:rPr>
              <a:t>Зхх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>
                <a:latin typeface="Consolas" pitchFamily="49" charset="0"/>
                <a:cs typeface="Consolas" pitchFamily="49" charset="0"/>
              </a:rPr>
              <a:t>4хх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45757" y="326424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2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Как могат да се диагностицират проблеми с RAM паметта?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/>
              <a:t>чрез премахване на системните джъмпери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/>
              <a:t>чрез специални софтуерни тестове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/>
              <a:t>чрез премигванията на монитора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/>
              <a:t>чрез специална клавишна комбинация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264228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HTTP </a:t>
            </a:r>
            <a:r>
              <a:rPr lang="bg-BG" sz="3000" dirty="0" smtClean="0"/>
              <a:t>кодовете за статус биват: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1xx</a:t>
            </a:r>
            <a:r>
              <a:rPr lang="ru-RU" sz="2800" dirty="0" smtClean="0"/>
              <a:t> </a:t>
            </a:r>
            <a:r>
              <a:rPr lang="en-US" sz="2800" dirty="0" smtClean="0"/>
              <a:t>–</a:t>
            </a:r>
            <a:r>
              <a:rPr lang="ru-RU" sz="2800" dirty="0" smtClean="0"/>
              <a:t> информация</a:t>
            </a:r>
          </a:p>
          <a:p>
            <a:pPr lvl="1">
              <a:lnSpc>
                <a:spcPct val="100000"/>
              </a:lnSpc>
            </a:pP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2xx</a:t>
            </a:r>
            <a:r>
              <a:rPr lang="ru-RU" sz="2800" dirty="0" smtClean="0"/>
              <a:t> </a:t>
            </a:r>
            <a:r>
              <a:rPr lang="en-US" sz="2800" dirty="0"/>
              <a:t>–</a:t>
            </a:r>
            <a:r>
              <a:rPr lang="ru-RU" sz="2800" dirty="0" smtClean="0"/>
              <a:t> успешно действие</a:t>
            </a:r>
          </a:p>
          <a:p>
            <a:pPr lvl="1">
              <a:lnSpc>
                <a:spcPct val="100000"/>
              </a:lnSpc>
            </a:pP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3xx</a:t>
            </a:r>
            <a:r>
              <a:rPr lang="ru-RU" sz="2800" dirty="0" smtClean="0"/>
              <a:t> </a:t>
            </a:r>
            <a:r>
              <a:rPr lang="en-US" sz="2800" dirty="0"/>
              <a:t>–</a:t>
            </a:r>
            <a:r>
              <a:rPr lang="ru-RU" sz="2800" dirty="0" smtClean="0"/>
              <a:t> преадресация</a:t>
            </a:r>
          </a:p>
          <a:p>
            <a:pPr lvl="1">
              <a:lnSpc>
                <a:spcPct val="100000"/>
              </a:lnSpc>
            </a:pP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4xx</a:t>
            </a:r>
            <a:r>
              <a:rPr lang="ru-RU" sz="2800" dirty="0" smtClean="0"/>
              <a:t> </a:t>
            </a:r>
            <a:r>
              <a:rPr lang="en-US" sz="2800" dirty="0"/>
              <a:t>–</a:t>
            </a:r>
            <a:r>
              <a:rPr lang="ru-RU" sz="2800" dirty="0" smtClean="0"/>
              <a:t> грешка от страна на клиента</a:t>
            </a:r>
          </a:p>
          <a:p>
            <a:pPr lvl="1">
              <a:lnSpc>
                <a:spcPct val="100000"/>
              </a:lnSpc>
            </a:pP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5xx</a:t>
            </a:r>
            <a:r>
              <a:rPr lang="ru-RU" sz="2800" dirty="0" smtClean="0"/>
              <a:t> </a:t>
            </a:r>
            <a:r>
              <a:rPr lang="en-US" sz="2800" dirty="0"/>
              <a:t>–</a:t>
            </a:r>
            <a:r>
              <a:rPr lang="ru-RU" sz="2800" dirty="0" smtClean="0"/>
              <a:t> грешка от страна на сървъра</a:t>
            </a:r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 smtClean="0">
                <a:hlinkClick r:id="rId3"/>
              </a:rPr>
              <a:t>http://en.wikipedia.org/wiki/List_of_HTTP_status_codes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9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Чрез кой HTML таг се указват ключови думи за дадена страница, използвани от търсачките?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&lt;meta&gt;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&lt;keywords&gt;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&lt;object&gt;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&lt;!DOCTYPE&gt;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8114" y="252695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1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sz="3000" dirty="0" smtClean="0"/>
              <a:t>Тагът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&lt;meta&gt;</a:t>
            </a:r>
            <a:r>
              <a:rPr lang="en-US" sz="3000" dirty="0" smtClean="0"/>
              <a:t> </a:t>
            </a:r>
            <a:r>
              <a:rPr lang="bg-BG" sz="3000" dirty="0" smtClean="0"/>
              <a:t>предоставя метаинформация за </a:t>
            </a:r>
            <a:r>
              <a:rPr lang="en-US" sz="3000" dirty="0" smtClean="0"/>
              <a:t>HTML </a:t>
            </a:r>
            <a:r>
              <a:rPr lang="bg-BG" sz="3000" dirty="0" smtClean="0"/>
              <a:t>документа</a:t>
            </a:r>
          </a:p>
          <a:p>
            <a:pPr lvl="1"/>
            <a:r>
              <a:rPr lang="bg-BG" sz="2800" dirty="0" smtClean="0"/>
              <a:t>Метаинформацията се използва за описание на страницата,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ключови думи</a:t>
            </a:r>
            <a:r>
              <a:rPr lang="bg-BG" sz="2800" dirty="0" smtClean="0"/>
              <a:t>, автор, последна модификация и др.</a:t>
            </a:r>
            <a:endParaRPr lang="en-US" sz="2800" dirty="0" smtClean="0"/>
          </a:p>
          <a:p>
            <a:pPr lvl="1"/>
            <a:r>
              <a:rPr lang="en-US" sz="2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meta</a:t>
            </a:r>
            <a:r>
              <a:rPr lang="en-US" sz="2600" dirty="0"/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name="keywords"</a:t>
            </a:r>
            <a:r>
              <a:rPr lang="en-US" sz="2600" dirty="0"/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content="nakov,</a:t>
            </a:r>
            <a:r>
              <a:rPr lang="en-US" sz="2600" dirty="0"/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blog"/&gt; </a:t>
            </a:r>
            <a:endParaRPr lang="bg-BG" sz="2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 smtClean="0">
                <a:hlinkClick r:id="rId3"/>
              </a:rPr>
              <a:t>http://en.wikipedia.org/wiki/HTML_element#Document_head_elements</a:t>
            </a:r>
            <a:endParaRPr lang="bg-BG" sz="2800" dirty="0" smtClean="0"/>
          </a:p>
          <a:p>
            <a:pPr lvl="1"/>
            <a:r>
              <a:rPr lang="en-US" sz="2800" dirty="0" smtClean="0">
                <a:hlinkClick r:id="rId4"/>
              </a:rPr>
              <a:t>http://www.w3schools.com/TAGS/tag_meta.asp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3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Даден е следният код на уеб страница: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3600"/>
              </a:spcBef>
              <a:buNone/>
            </a:pPr>
            <a:r>
              <a:rPr lang="bg-BG" dirty="0" smtClean="0"/>
              <a:t>	Какъв </a:t>
            </a:r>
            <a:r>
              <a:rPr lang="bg-BG" dirty="0"/>
              <a:t>цвят ще бъде фонът на страницата?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червен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зелен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син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сив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445667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1635681"/>
            <a:ext cx="7924800" cy="1488519"/>
          </a:xfrm>
          <a:prstGeom prst="roundRect">
            <a:avLst>
              <a:gd name="adj" fmla="val 5391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 bgcolor="#00FF00"&gt;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853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000" dirty="0" smtClean="0"/>
              <a:t>Цветовете в уеб страниците се представят със шестразредни шестнадесетични числа</a:t>
            </a:r>
          </a:p>
          <a:p>
            <a:pPr lvl="1"/>
            <a:r>
              <a:rPr lang="ru-RU" sz="2800" dirty="0" smtClean="0"/>
              <a:t>Започват със символа "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dirty="0" smtClean="0"/>
              <a:t>" – </a:t>
            </a:r>
            <a:r>
              <a:rPr lang="bg-BG" sz="2800" dirty="0" smtClean="0"/>
              <a:t>например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#COBB56</a:t>
            </a:r>
          </a:p>
          <a:p>
            <a:pPr lvl="1"/>
            <a:r>
              <a:rPr lang="ru-RU" sz="2800" dirty="0" smtClean="0"/>
              <a:t>Първите двойка цифри в числото означават количеството на червения цвят, вторите на зеления, а третите – на синия</a:t>
            </a:r>
            <a:endParaRPr lang="bg-BG" sz="2800" dirty="0" smtClean="0"/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 smtClean="0">
                <a:hlinkClick r:id="rId3"/>
              </a:rPr>
              <a:t>http://en.wikipedia.org/wiki/Hex_colors</a:t>
            </a:r>
            <a:endParaRPr lang="bg-BG" sz="2800" dirty="0" smtClean="0"/>
          </a:p>
          <a:p>
            <a:pPr lvl="1"/>
            <a:r>
              <a:rPr lang="en-US" sz="2800" dirty="0" smtClean="0">
                <a:hlinkClick r:id="rId4"/>
              </a:rPr>
              <a:t>http://www4u.search.bg/HTML/colors.phtml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 контекста на уеб дизайн абревиатурата CSS е съкращение от: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Cascading Style Sheets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Computer Style Sheets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Colorful Style Sheets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Creative Style Sheets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386" y="203062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9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000" dirty="0" smtClean="0"/>
              <a:t>CSS (Cascading Style Sheets) е език за описание на стилове</a:t>
            </a:r>
            <a:endParaRPr lang="en-US" sz="3000" dirty="0" smtClean="0"/>
          </a:p>
          <a:p>
            <a:pPr lvl="1"/>
            <a:r>
              <a:rPr lang="ru-RU" sz="2800" dirty="0" smtClean="0"/>
              <a:t>Използва се за описване на представянето на документ, написан на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език за маркиране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2600" dirty="0" smtClean="0"/>
              <a:t>(</a:t>
            </a:r>
            <a:r>
              <a:rPr lang="en-US" sz="2600" dirty="0" smtClean="0"/>
              <a:t>HTML </a:t>
            </a:r>
            <a:r>
              <a:rPr lang="bg-BG" sz="2600" dirty="0" smtClean="0"/>
              <a:t>или </a:t>
            </a:r>
            <a:r>
              <a:rPr lang="en-US" sz="2600" dirty="0" smtClean="0"/>
              <a:t>XML</a:t>
            </a:r>
            <a:r>
              <a:rPr lang="bg-BG" sz="2600" dirty="0" smtClean="0"/>
              <a:t>)</a:t>
            </a:r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600" dirty="0" smtClean="0">
                <a:hlinkClick r:id="rId3"/>
              </a:rPr>
              <a:t>http://bg.wikipedia.org/wiki/Cascading_Style_Sheets</a:t>
            </a:r>
            <a:endParaRPr lang="bg-BG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6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Посочете синтактично правилния запис на условен оператор в JavaScript, в чието условие се проверява дали променливата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bg-BG" dirty="0"/>
              <a:t> има </a:t>
            </a:r>
            <a:r>
              <a:rPr lang="bg-BG" dirty="0" smtClean="0"/>
              <a:t>стойност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.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>
                <a:latin typeface="Consolas" pitchFamily="49" charset="0"/>
                <a:cs typeface="Consolas" pitchFamily="49" charset="0"/>
              </a:rPr>
              <a:t>if i==5 then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>
                <a:latin typeface="Consolas" pitchFamily="49" charset="0"/>
                <a:cs typeface="Consolas" pitchFamily="49" charset="0"/>
              </a:rPr>
              <a:t>if (i==5)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>
                <a:latin typeface="Consolas" pitchFamily="49" charset="0"/>
                <a:cs typeface="Consolas" pitchFamily="49" charset="0"/>
              </a:rPr>
              <a:t>if i=5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>
                <a:latin typeface="Consolas" pitchFamily="49" charset="0"/>
                <a:cs typeface="Consolas" pitchFamily="49" charset="0"/>
              </a:rPr>
              <a:t>if i=5 then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8114" y="3632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5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015663"/>
          </a:xfrm>
        </p:spPr>
        <p:txBody>
          <a:bodyPr/>
          <a:lstStyle/>
          <a:p>
            <a:r>
              <a:rPr lang="bg-BG" dirty="0" smtClean="0"/>
              <a:t>Условният о</a:t>
            </a:r>
            <a:r>
              <a:rPr lang="ru-RU" dirty="0" smtClean="0"/>
              <a:t>ператор </a:t>
            </a:r>
            <a:r>
              <a:rPr lang="ru-RU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ru-RU" dirty="0" smtClean="0"/>
              <a:t> в </a:t>
            </a:r>
            <a:r>
              <a:rPr lang="en-US" dirty="0" smtClean="0"/>
              <a:t>JavaScript </a:t>
            </a:r>
            <a:r>
              <a:rPr lang="ru-RU" dirty="0" smtClean="0"/>
              <a:t>има следния синтаксис: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95300" y="2209800"/>
            <a:ext cx="8153400" cy="1474530"/>
          </a:xfrm>
          <a:prstGeom prst="roundRect">
            <a:avLst>
              <a:gd name="adj" fmla="val 431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</a:pPr>
            <a:r>
              <a:rPr lang="en-US" sz="2200" dirty="0"/>
              <a:t>if (condition)</a:t>
            </a:r>
            <a:br>
              <a:rPr lang="en-US" sz="2200" dirty="0"/>
            </a:br>
            <a:r>
              <a:rPr lang="en-US" sz="2200" dirty="0"/>
              <a:t>{</a:t>
            </a:r>
            <a:br>
              <a:rPr lang="en-US" sz="2200" dirty="0"/>
            </a:br>
            <a:r>
              <a:rPr lang="en-US" sz="2200" dirty="0"/>
              <a:t>  </a:t>
            </a:r>
            <a:r>
              <a:rPr lang="bg-BG" sz="2200" dirty="0" smtClean="0"/>
              <a:t>// </a:t>
            </a:r>
            <a:r>
              <a:rPr lang="en-US" sz="2200" dirty="0" smtClean="0"/>
              <a:t>Code </a:t>
            </a:r>
            <a:r>
              <a:rPr lang="en-US" sz="2200" dirty="0"/>
              <a:t>to be executed if condition is true</a:t>
            </a:r>
            <a:br>
              <a:rPr lang="en-US" sz="2200" dirty="0"/>
            </a:br>
            <a:r>
              <a:rPr lang="en-US" sz="2200" dirty="0"/>
              <a:t>}</a:t>
            </a:r>
            <a:endParaRPr lang="bg-BG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62400"/>
            <a:ext cx="8686800" cy="1981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bg-BG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Информация: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30238" marR="0" lvl="1" indent="-273050" algn="l" defTabSz="914400" rtl="0" eaLnBrk="1" fontAlgn="base" latinLnBrk="0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http://en.wikipedia.org/wiki/JavaScript</a:t>
            </a:r>
            <a:endParaRPr kumimoji="0" lang="bg-BG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30238" marR="0" lvl="1" indent="-273050" algn="l" defTabSz="914400" rtl="0" eaLnBrk="1" fontAlgn="base" latinLnBrk="0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hlinkClick r:id="rId4"/>
              </a:rPr>
              <a:t>http://www.w3schools.com/js/js_if_else.asp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16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Посочете синтактично коректния начин за дефиниране на масив в JavaScript.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 txt =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new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Array(1:"tim",2:"kim",3:"jim")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 txt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b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new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Array="tim","kim","jim"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txt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b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new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Array: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1=("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tim")2=("kim")3=("jim")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 txt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b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new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Array("tim","kim","jim")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4648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7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/>
              <a:t>Съществуват множество софтуерни приложения за диагностика на </a:t>
            </a:r>
            <a:r>
              <a:rPr lang="en-US" sz="3000" dirty="0" smtClean="0"/>
              <a:t>RAM</a:t>
            </a:r>
            <a:r>
              <a:rPr lang="bg-BG" sz="3000" dirty="0" smtClean="0"/>
              <a:t> памет</a:t>
            </a:r>
            <a:endParaRPr lang="en-US" sz="3000" dirty="0" smtClean="0"/>
          </a:p>
          <a:p>
            <a:pPr lvl="1"/>
            <a:r>
              <a:rPr lang="bg-BG" sz="2800" dirty="0" smtClean="0"/>
              <a:t>Например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Memory Diagnostic</a:t>
            </a:r>
            <a:r>
              <a:rPr lang="bg-BG" sz="2800" dirty="0" smtClean="0"/>
              <a:t>, която е част от </a:t>
            </a:r>
            <a:r>
              <a:rPr lang="en-US" sz="2800" dirty="0" smtClean="0"/>
              <a:t>Windows 7</a:t>
            </a:r>
            <a:endParaRPr lang="bg-BG" sz="2800" dirty="0" smtClean="0"/>
          </a:p>
          <a:p>
            <a:pPr lvl="1"/>
            <a:r>
              <a:rPr lang="en-US" sz="2800" dirty="0" smtClean="0"/>
              <a:t>Memtest86+ (</a:t>
            </a:r>
            <a:r>
              <a:rPr lang="en-US" sz="2800" dirty="0" smtClean="0">
                <a:hlinkClick r:id="rId3"/>
              </a:rPr>
              <a:t>www.memtest.org</a:t>
            </a:r>
            <a:r>
              <a:rPr lang="en-US" sz="2800" dirty="0" smtClean="0"/>
              <a:t>) </a:t>
            </a:r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dirty="0">
                <a:solidFill>
                  <a:srgbClr val="EBFFD2"/>
                </a:solidFill>
                <a:hlinkClick r:id="rId4"/>
              </a:rPr>
              <a:t>http</a:t>
            </a:r>
            <a:r>
              <a:rPr lang="en-US" dirty="0" smtClean="0">
                <a:solidFill>
                  <a:srgbClr val="EBFFD2"/>
                </a:solidFill>
                <a:hlinkClick r:id="rId4"/>
              </a:rPr>
              <a:t>://tinyurl.com/RamDiagnose</a:t>
            </a:r>
            <a:endParaRPr lang="en-US" dirty="0">
              <a:solidFill>
                <a:srgbClr val="EBFFD2"/>
              </a:solidFill>
            </a:endParaRPr>
          </a:p>
          <a:p>
            <a:pPr lvl="1"/>
            <a:r>
              <a:rPr lang="en-US" dirty="0">
                <a:solidFill>
                  <a:srgbClr val="EBFFD2"/>
                </a:solidFill>
                <a:hlinkClick r:id="rId5"/>
              </a:rPr>
              <a:t>http://</a:t>
            </a:r>
            <a:r>
              <a:rPr lang="en-US" dirty="0" smtClean="0">
                <a:solidFill>
                  <a:srgbClr val="EBFFD2"/>
                </a:solidFill>
                <a:hlinkClick r:id="rId5"/>
              </a:rPr>
              <a:t>tinyurl.com/BadRamDiagnose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bg-BG" dirty="0" smtClean="0"/>
              <a:t>В </a:t>
            </a:r>
            <a:r>
              <a:rPr lang="en-US" dirty="0" smtClean="0"/>
              <a:t>JavaScript</a:t>
            </a:r>
            <a:r>
              <a:rPr lang="bg-BG" dirty="0" smtClean="0"/>
              <a:t> масив може да бъде дефинирен по следните три (почти еквивалентни) начина: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4350" y="2133600"/>
            <a:ext cx="8153400" cy="1349038"/>
          </a:xfrm>
          <a:prstGeom prst="roundRect">
            <a:avLst>
              <a:gd name="adj" fmla="val 4008"/>
            </a:avLst>
          </a:prstGeom>
        </p:spPr>
        <p:txBody>
          <a:bodyPr/>
          <a:lstStyle/>
          <a:p>
            <a:r>
              <a:rPr lang="en-US" noProof="1" smtClean="0"/>
              <a:t>var txt = new Array();</a:t>
            </a:r>
          </a:p>
          <a:p>
            <a:r>
              <a:rPr lang="en-US" noProof="1" smtClean="0"/>
              <a:t>txt[0] = "tim";</a:t>
            </a:r>
          </a:p>
          <a:p>
            <a:r>
              <a:rPr lang="en-US" noProof="1" smtClean="0"/>
              <a:t>txt[1] = "kim";</a:t>
            </a:r>
          </a:p>
          <a:p>
            <a:r>
              <a:rPr lang="en-US" noProof="1" smtClean="0"/>
              <a:t>txt[2] = "jim";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876800"/>
            <a:ext cx="8686800" cy="175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bg-BG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Информация:</a:t>
            </a:r>
          </a:p>
          <a:p>
            <a:pPr marL="630238" lvl="1" indent="-2730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http://www.w3schools.com/jS/js_obj_array.asp</a:t>
            </a:r>
            <a:endParaRPr lang="bg-BG" sz="28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630238" lvl="1" indent="-2730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http://tinyurl.com/jsarrays</a:t>
            </a:r>
            <a:endParaRPr lang="bg-BG" sz="28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  <a:hlinkClick r:id="rId3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14350" y="3748326"/>
            <a:ext cx="8153400" cy="442674"/>
          </a:xfrm>
          <a:prstGeom prst="roundRect">
            <a:avLst>
              <a:gd name="adj" fmla="val 1387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var txt =</a:t>
            </a:r>
            <a:r>
              <a:rPr kumimoji="0" lang="bg-BG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new Array("tim","kim","jim");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14350" y="4343400"/>
            <a:ext cx="8153400" cy="442674"/>
          </a:xfrm>
          <a:prstGeom prst="roundRect">
            <a:avLst>
              <a:gd name="adj" fmla="val 1387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var txt =</a:t>
            </a:r>
            <a:r>
              <a:rPr kumimoji="0" lang="bg-BG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["tim","kim","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jim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"];</a:t>
            </a:r>
          </a:p>
        </p:txBody>
      </p:sp>
    </p:spTree>
    <p:extLst>
      <p:ext uri="{BB962C8B-B14F-4D97-AF65-F5344CB8AC3E}">
        <p14:creationId xmlns:p14="http://schemas.microsoft.com/office/powerpoint/2010/main" val="241645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bg-BG" sz="3000" dirty="0"/>
              <a:t>Какъв ще бъде резултатът от изпълнението на следния JavaScript код </a:t>
            </a:r>
            <a:r>
              <a:rPr lang="en-US" sz="3000" dirty="0" smtClean="0"/>
              <a:t>"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document.write(alert('asd'));</a:t>
            </a:r>
            <a:r>
              <a:rPr lang="en-US" sz="3000" noProof="1" smtClean="0"/>
              <a:t>" </a:t>
            </a:r>
            <a:r>
              <a:rPr lang="bg-BG" sz="3000" dirty="0" smtClean="0"/>
              <a:t>в </a:t>
            </a:r>
            <a:r>
              <a:rPr lang="bg-BG" sz="3000" dirty="0"/>
              <a:t>уеб страница?</a:t>
            </a:r>
            <a:endParaRPr lang="en-US" sz="3000" dirty="0"/>
          </a:p>
          <a:p>
            <a:pPr marL="871538" lvl="1" indent="-514350">
              <a:lnSpc>
                <a:spcPct val="90000"/>
              </a:lnSpc>
              <a:spcBef>
                <a:spcPts val="400"/>
              </a:spcBef>
              <a:buFont typeface="+mj-lt"/>
              <a:buAutoNum type="alphaLcParenR"/>
            </a:pPr>
            <a:r>
              <a:rPr lang="bg-BG" sz="2700" dirty="0"/>
              <a:t>на екрана ще се изведе текстовото съобщение </a:t>
            </a:r>
            <a:r>
              <a:rPr lang="en-US" sz="2700" dirty="0"/>
              <a:t>"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alert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'asd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')</a:t>
            </a:r>
            <a:r>
              <a:rPr lang="en-US" sz="2700" dirty="0" smtClean="0"/>
              <a:t>"</a:t>
            </a:r>
            <a:endParaRPr lang="en-US" sz="2700" dirty="0"/>
          </a:p>
          <a:p>
            <a:pPr marL="871538" lvl="1" indent="-514350">
              <a:lnSpc>
                <a:spcPct val="90000"/>
              </a:lnSpc>
              <a:spcBef>
                <a:spcPts val="400"/>
              </a:spcBef>
              <a:buFont typeface="+mj-lt"/>
              <a:buAutoNum type="alphaLcParenR"/>
            </a:pPr>
            <a:r>
              <a:rPr lang="bg-BG" sz="2700" dirty="0"/>
              <a:t>ще се създаде диалогов прозорец със съобщение и на екрана ще се покаже съобщението, показано и в диалоговия прозорец</a:t>
            </a:r>
            <a:endParaRPr lang="en-US" sz="2700" dirty="0"/>
          </a:p>
          <a:p>
            <a:pPr marL="871538" lvl="1" indent="-514350">
              <a:lnSpc>
                <a:spcPct val="90000"/>
              </a:lnSpc>
              <a:spcBef>
                <a:spcPts val="400"/>
              </a:spcBef>
              <a:buFont typeface="+mj-lt"/>
              <a:buAutoNum type="alphaLcParenR"/>
            </a:pPr>
            <a:r>
              <a:rPr lang="bg-BG" sz="2700" dirty="0"/>
              <a:t>на екрана ще се изведе съобщение за грешка</a:t>
            </a:r>
            <a:endParaRPr lang="en-US" sz="2700" dirty="0"/>
          </a:p>
          <a:p>
            <a:pPr marL="871538" lvl="1" indent="-514350">
              <a:lnSpc>
                <a:spcPct val="90000"/>
              </a:lnSpc>
              <a:spcBef>
                <a:spcPts val="400"/>
              </a:spcBef>
              <a:buFont typeface="+mj-lt"/>
              <a:buAutoNum type="alphaLcParenR"/>
            </a:pPr>
            <a:r>
              <a:rPr lang="bg-BG" sz="2700" dirty="0"/>
              <a:t>ще се създаде диалогов прозорец със съобщение и на екрана ще се покаже </a:t>
            </a:r>
            <a:r>
              <a:rPr lang="bg-BG" sz="2700" dirty="0" smtClean="0"/>
              <a:t>"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undefined</a:t>
            </a:r>
            <a:r>
              <a:rPr lang="en-US" sz="2700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523308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 smtClean="0"/>
              <a:t>Функцията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alert('asd')</a:t>
            </a:r>
            <a:r>
              <a:rPr lang="bg-BG" sz="3000" dirty="0" smtClean="0"/>
              <a:t> показва модален диалог със съобщение "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asd</a:t>
            </a:r>
            <a:r>
              <a:rPr lang="bg-BG" sz="3000" dirty="0" smtClean="0"/>
              <a:t>" в него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Не връща нищо като резултат</a:t>
            </a:r>
          </a:p>
          <a:p>
            <a:pPr>
              <a:lnSpc>
                <a:spcPct val="100000"/>
              </a:lnSpc>
            </a:pPr>
            <a:r>
              <a:rPr lang="bg-BG" sz="3000" dirty="0" smtClean="0"/>
              <a:t>Чрез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document.write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000" dirty="0" smtClean="0"/>
              <a:t> печатаме в тялото на документа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Ако отпечатаме стойността на недефинирана променлива / стойност, се отпечатва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undefined</a:t>
            </a:r>
            <a:endParaRPr lang="bg-BG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000" dirty="0" smtClean="0"/>
              <a:t>Информация: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>
                <a:hlinkClick r:id="rId3"/>
              </a:rPr>
              <a:t>http://tinyurl.com/jsmessage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>
                <a:hlinkClick r:id="rId4"/>
              </a:rPr>
              <a:t>http://tinyurl.com/jsalerts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5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bg-BG" dirty="0"/>
              <a:t>Тренировъчен тест </a:t>
            </a:r>
            <a:r>
              <a:rPr lang="bg-BG" dirty="0" smtClean="0"/>
              <a:t>по ИТ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7200" dirty="0" smtClean="0"/>
              <a:t>Въпроси</a:t>
            </a:r>
            <a:r>
              <a:rPr lang="en-US" sz="7200" dirty="0" smtClean="0"/>
              <a:t>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0" y="6400800"/>
            <a:ext cx="352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hlinkClick r:id="rId3"/>
              </a:rPr>
              <a:t>http://schoolacademy.telerik.com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70231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Какво представлява процесът на фрагментиране?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/>
              <a:t>записване на данни от един файл на различни сектори от твърдия диск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/>
              <a:t>разхвърляне на данни от един файл в различни файлове на твърдия диск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/>
              <a:t>записване на служебна информация на един файл в различни сектори на твърдия диск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/>
              <a:t>реиндексиране на системните файлове в различни сектори от твърдия диск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203268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Фрагментирането</a:t>
            </a:r>
            <a:r>
              <a:rPr lang="bg-BG" sz="3000" dirty="0" smtClean="0"/>
              <a:t> при дисковете е феномен, при който паметта не се използва ефикасно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Намалява се качеството и бързината на достъп</a:t>
            </a:r>
          </a:p>
          <a:p>
            <a:pPr>
              <a:lnSpc>
                <a:spcPct val="100000"/>
              </a:lnSpc>
            </a:pPr>
            <a:r>
              <a:rPr lang="bg-BG" sz="3000" dirty="0" smtClean="0"/>
              <a:t>Един файл е фрагментиран, когато не заема последователни сектори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Различните му част са записани в различни сектори по диска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При четене / писане и главата трябва да прескача от сектор на </a:t>
            </a:r>
            <a:r>
              <a:rPr lang="bg-BG" sz="2800" dirty="0" smtClean="0"/>
              <a:t>сектор, а </a:t>
            </a:r>
            <a:r>
              <a:rPr lang="bg-BG" sz="2800" dirty="0"/>
              <a:t>това е бавно</a:t>
            </a:r>
          </a:p>
          <a:p>
            <a:pPr>
              <a:lnSpc>
                <a:spcPct val="100000"/>
              </a:lnSpc>
            </a:pPr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2400" dirty="0">
                <a:hlinkClick r:id="rId3"/>
              </a:rPr>
              <a:t>http://en.wikipedia.org/wiki/Fragmentation_(computer</a:t>
            </a:r>
            <a:r>
              <a:rPr lang="en-US" sz="2400" dirty="0" smtClean="0">
                <a:hlinkClick r:id="rId3"/>
              </a:rPr>
              <a:t>)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0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Кое от изброените НЕ представлява заплаха за сигурността в компютърната система?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троянският кон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черната вдовица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червеят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вирусът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264228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 smtClean="0"/>
              <a:t>Няма такова нещо като "черната вдовица"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Троянските коне, вирусите и червеите представляват зловреден софтуер (</a:t>
            </a:r>
            <a:r>
              <a:rPr lang="en-US" sz="2800" dirty="0" smtClean="0"/>
              <a:t>malware</a:t>
            </a:r>
            <a:r>
              <a:rPr lang="bg-BG" sz="28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3"/>
              </a:rPr>
              <a:t>http://en.wikipedia.org/wiki/Trojan_horse_(computing) 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en.wikipedia.org/wiki/Computer_worm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5"/>
              </a:rPr>
              <a:t>http://</a:t>
            </a:r>
            <a:r>
              <a:rPr lang="en-US" sz="2800" dirty="0" smtClean="0">
                <a:hlinkClick r:id="rId5"/>
              </a:rPr>
              <a:t>en.wikipedia.org/wiki/Computer_virus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6"/>
              </a:rPr>
              <a:t>http://en.wikipedia.org/wiki/Malware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9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Терминът "преносима медия" (</a:t>
            </a:r>
            <a:r>
              <a:rPr lang="en-US" dirty="0"/>
              <a:t>removable</a:t>
            </a:r>
            <a:r>
              <a:rPr lang="bg-BG" dirty="0"/>
              <a:t> media) се отнася за: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преносими графични изображения, които се вземат от външни библиотеки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микрофони и слушалки, които пренасят звука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графични изображения, които се пренасят от един документ в друг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дискове, </a:t>
            </a:r>
            <a:r>
              <a:rPr lang="en-US" dirty="0"/>
              <a:t>CD, </a:t>
            </a:r>
            <a:r>
              <a:rPr lang="bg-BG" dirty="0"/>
              <a:t>лентови носители, флаш</a:t>
            </a:r>
            <a:r>
              <a:rPr lang="en-US" dirty="0"/>
              <a:t>-</a:t>
            </a:r>
            <a:r>
              <a:rPr lang="bg-BG" dirty="0"/>
              <a:t>памет, които могат да бъдат включвани към компютъра и изваждани от него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9671" y="516924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2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Преносима медия </a:t>
            </a:r>
            <a:r>
              <a:rPr lang="bg-BG" sz="3000" dirty="0" smtClean="0"/>
              <a:t>е медиен носител, който е проектиран, за да бъде премахван от компютъра без той да се изключва</a:t>
            </a:r>
            <a:endParaRPr lang="en-US" sz="3000" dirty="0" smtClean="0"/>
          </a:p>
          <a:p>
            <a:pPr lvl="1"/>
            <a:r>
              <a:rPr lang="bg-BG" sz="2800" dirty="0" smtClean="0"/>
              <a:t>Например </a:t>
            </a:r>
            <a:r>
              <a:rPr lang="en-US" sz="2800" dirty="0" smtClean="0"/>
              <a:t>USB</a:t>
            </a:r>
            <a:r>
              <a:rPr lang="bg-BG" sz="2800" dirty="0" smtClean="0"/>
              <a:t> флашки, външни дискове, </a:t>
            </a:r>
            <a:r>
              <a:rPr lang="en-US" sz="2800" dirty="0" smtClean="0"/>
              <a:t>CD, DVD </a:t>
            </a:r>
            <a:r>
              <a:rPr lang="bg-BG" sz="2800" dirty="0" smtClean="0"/>
              <a:t>носители, дискети и други</a:t>
            </a:r>
            <a:endParaRPr lang="en-US" sz="2800" dirty="0" smtClean="0"/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>
                <a:hlinkClick r:id="rId3"/>
              </a:rPr>
              <a:t>http://en.wikipedia.org/wiki/Removable_media 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9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Колко е разликата на числото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11001100</a:t>
            </a:r>
            <a:r>
              <a:rPr lang="bg-BG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bg-BG" dirty="0"/>
              <a:t> и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СА</a:t>
            </a:r>
            <a:r>
              <a:rPr lang="bg-BG" baseline="-25000" dirty="0">
                <a:latin typeface="Consolas" pitchFamily="49" charset="0"/>
                <a:cs typeface="Consolas" pitchFamily="49" charset="0"/>
              </a:rPr>
              <a:t>(16)</a:t>
            </a:r>
            <a:r>
              <a:rPr lang="bg-BG" dirty="0"/>
              <a:t> в десетична бройна система?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2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1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0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2057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2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ИТ тест от НОИТ 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/>
              <a:t>Въпросите от настоящия ИТ тест силно наподобяват официалния тест от </a:t>
            </a:r>
            <a:r>
              <a:rPr lang="bg-BG" dirty="0" smtClean="0"/>
              <a:t>НОИТ </a:t>
            </a:r>
            <a:r>
              <a:rPr lang="bg-BG" dirty="0"/>
              <a:t>2010 (Варна, 29.05.2010 г</a:t>
            </a:r>
            <a:r>
              <a:rPr lang="bg-BG" dirty="0" smtClean="0"/>
              <a:t>.)</a:t>
            </a:r>
            <a:endParaRPr lang="bg-BG" dirty="0"/>
          </a:p>
          <a:p>
            <a:pPr lvl="1"/>
            <a:r>
              <a:rPr lang="bg-BG" dirty="0" smtClean="0"/>
              <a:t>Въпросите са възстановени по спомен на участници в олимпиадата</a:t>
            </a:r>
          </a:p>
          <a:p>
            <a:pPr lvl="2"/>
            <a:r>
              <a:rPr lang="bg-BG" dirty="0" smtClean="0"/>
              <a:t>На места са леко променени и допълнени</a:t>
            </a:r>
          </a:p>
          <a:p>
            <a:pPr lvl="2"/>
            <a:r>
              <a:rPr lang="bg-BG" dirty="0" smtClean="0"/>
              <a:t>Поправени са някои грешки и двусмислици</a:t>
            </a:r>
          </a:p>
          <a:p>
            <a:pPr lvl="1"/>
            <a:r>
              <a:rPr lang="bg-BG" dirty="0" smtClean="0"/>
              <a:t>Посочени са верните отговори</a:t>
            </a:r>
          </a:p>
          <a:p>
            <a:pPr lvl="1"/>
            <a:r>
              <a:rPr lang="bg-BG" dirty="0" smtClean="0"/>
              <a:t>Предложени са обяснения по въпросите и източници за допълнителна информация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0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3"/>
    </mc:Choice>
    <mc:Fallback xmlns="">
      <p:transition spd="slow" advTm="579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Най-лесния начин да пресмятаме с</a:t>
            </a:r>
            <a:r>
              <a:rPr lang="en-US" dirty="0" smtClean="0"/>
              <a:t> </a:t>
            </a:r>
            <a:r>
              <a:rPr lang="bg-BG" dirty="0" smtClean="0"/>
              <a:t>числа от различни бройни системи е като ги превърнем в десетична</a:t>
            </a:r>
            <a:r>
              <a:rPr lang="en-US" dirty="0" smtClean="0"/>
              <a:t>:</a:t>
            </a:r>
            <a:endParaRPr lang="bg-BG" dirty="0" smtClean="0"/>
          </a:p>
          <a:p>
            <a:pPr lvl="1"/>
            <a:r>
              <a:rPr lang="bg-BG" sz="2800" dirty="0" smtClean="0">
                <a:latin typeface="Consolas" pitchFamily="49" charset="0"/>
                <a:cs typeface="Consolas" pitchFamily="49" charset="0"/>
              </a:rPr>
              <a:t>11001100</a:t>
            </a:r>
            <a:r>
              <a:rPr lang="bg-BG" sz="2800" baseline="-25000" dirty="0" smtClean="0">
                <a:latin typeface="Consolas" pitchFamily="49" charset="0"/>
                <a:cs typeface="Consolas" pitchFamily="49" charset="0"/>
              </a:rPr>
              <a:t>(2</a:t>
            </a:r>
            <a:r>
              <a:rPr lang="bg-BG" sz="2800" baseline="-25000" dirty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dirty="0"/>
              <a:t> </a:t>
            </a:r>
            <a:r>
              <a:rPr lang="en-US" sz="2800" dirty="0" smtClean="0"/>
              <a:t>=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204</a:t>
            </a:r>
            <a:r>
              <a:rPr lang="bg-BG" sz="2800" baseline="-25000" dirty="0" smtClean="0">
                <a:latin typeface="Consolas" pitchFamily="49" charset="0"/>
                <a:cs typeface="Consolas" pitchFamily="49" charset="0"/>
              </a:rPr>
              <a:t>(10)</a:t>
            </a:r>
          </a:p>
          <a:p>
            <a:pPr lvl="1"/>
            <a:r>
              <a:rPr lang="bg-BG" sz="2800" dirty="0" smtClean="0">
                <a:latin typeface="Consolas" pitchFamily="49" charset="0"/>
                <a:cs typeface="Consolas" pitchFamily="49" charset="0"/>
              </a:rPr>
              <a:t>СА</a:t>
            </a:r>
            <a:r>
              <a:rPr lang="bg-BG" sz="2800" baseline="-25000" dirty="0" smtClean="0">
                <a:latin typeface="Consolas" pitchFamily="49" charset="0"/>
                <a:cs typeface="Consolas" pitchFamily="49" charset="0"/>
              </a:rPr>
              <a:t>(16</a:t>
            </a:r>
            <a:r>
              <a:rPr lang="bg-BG" sz="2800" baseline="-25000" dirty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dirty="0"/>
              <a:t> </a:t>
            </a:r>
            <a:r>
              <a:rPr lang="en-US" sz="2800" dirty="0" smtClean="0"/>
              <a:t>=</a:t>
            </a:r>
            <a:r>
              <a:rPr lang="bg-BG" sz="2800" dirty="0" smtClean="0"/>
              <a:t>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202</a:t>
            </a:r>
            <a:r>
              <a:rPr lang="bg-BG" sz="2800" baseline="-25000" dirty="0" smtClean="0">
                <a:latin typeface="Consolas" pitchFamily="49" charset="0"/>
                <a:cs typeface="Consolas" pitchFamily="49" charset="0"/>
              </a:rPr>
              <a:t>(10)</a:t>
            </a:r>
          </a:p>
          <a:p>
            <a:pPr lvl="1"/>
            <a:r>
              <a:rPr lang="bg-BG" sz="2800" dirty="0" smtClean="0">
                <a:latin typeface="Consolas" pitchFamily="49" charset="0"/>
                <a:cs typeface="Consolas" pitchFamily="49" charset="0"/>
              </a:rPr>
              <a:t>204</a:t>
            </a:r>
            <a:r>
              <a:rPr lang="bg-BG" sz="2800" dirty="0" smtClean="0"/>
              <a:t>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dirty="0" smtClean="0"/>
              <a:t>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202</a:t>
            </a:r>
            <a:r>
              <a:rPr lang="bg-BG" sz="2800" dirty="0" smtClean="0"/>
              <a:t>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dirty="0" smtClean="0"/>
              <a:t>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700" dirty="0">
                <a:hlinkClick r:id="rId3"/>
              </a:rPr>
              <a:t>http://</a:t>
            </a:r>
            <a:r>
              <a:rPr lang="en-US" sz="2700" dirty="0" smtClean="0">
                <a:hlinkClick r:id="rId3"/>
              </a:rPr>
              <a:t>en.wikipedia.org/wiki/Binary_numeral_system</a:t>
            </a:r>
            <a:endParaRPr lang="en-US" sz="2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Как се представя числото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11011</a:t>
            </a:r>
            <a:r>
              <a:rPr lang="bg-BG" baseline="-25000" dirty="0">
                <a:latin typeface="Consolas" pitchFamily="49" charset="0"/>
                <a:cs typeface="Consolas" pitchFamily="49" charset="0"/>
              </a:rPr>
              <a:t>(2)</a:t>
            </a:r>
            <a:r>
              <a:rPr lang="bg-BG" dirty="0"/>
              <a:t> във осмична бройна система?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>
                <a:latin typeface="Consolas" pitchFamily="49" charset="0"/>
                <a:cs typeface="Consolas" pitchFamily="49" charset="0"/>
              </a:rPr>
              <a:t>24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>
                <a:latin typeface="Consolas" pitchFamily="49" charset="0"/>
                <a:cs typeface="Consolas" pitchFamily="49" charset="0"/>
              </a:rPr>
              <a:t>33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>
                <a:latin typeface="Consolas" pitchFamily="49" charset="0"/>
                <a:cs typeface="Consolas" pitchFamily="49" charset="0"/>
              </a:rPr>
              <a:t>22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>
                <a:latin typeface="Consolas" pitchFamily="49" charset="0"/>
                <a:cs typeface="Consolas" pitchFamily="49" charset="0"/>
              </a:rPr>
              <a:t>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264228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sz="3000" dirty="0" smtClean="0"/>
              <a:t>За да превърнем число от дво</a:t>
            </a:r>
            <a:r>
              <a:rPr lang="bg-BG" sz="3000" dirty="0"/>
              <a:t>и</a:t>
            </a:r>
            <a:r>
              <a:rPr lang="bg-BG" sz="3000" dirty="0" smtClean="0"/>
              <a:t>чна към осмична бройна система можем да разделим числото на тройки от цифри:</a:t>
            </a:r>
          </a:p>
          <a:p>
            <a:pPr lvl="1">
              <a:lnSpc>
                <a:spcPct val="90000"/>
              </a:lnSpc>
            </a:pP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11011</a:t>
            </a:r>
            <a:r>
              <a:rPr lang="bg-BG" sz="2800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(2</a:t>
            </a:r>
            <a:r>
              <a:rPr lang="bg-BG" sz="2800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dirty="0"/>
              <a:t>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dirty="0" smtClean="0"/>
              <a:t>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011</a:t>
            </a:r>
            <a:r>
              <a:rPr lang="bg-BG" sz="2800" dirty="0" smtClean="0"/>
              <a:t>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011</a:t>
            </a:r>
          </a:p>
          <a:p>
            <a:pPr lvl="1">
              <a:lnSpc>
                <a:spcPct val="90000"/>
              </a:lnSpc>
            </a:pPr>
            <a:r>
              <a:rPr lang="bg-BG" sz="2800" dirty="0" smtClean="0"/>
              <a:t>Превръщаме всяка тройка в съответната цифра в десетична бройна система: 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011</a:t>
            </a:r>
            <a:r>
              <a:rPr lang="bg-BG" sz="2600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(2)</a:t>
            </a:r>
            <a:r>
              <a:rPr lang="bg-BG" sz="2400" dirty="0"/>
              <a:t> 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dirty="0"/>
              <a:t> 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bg-BG" sz="2600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(10)</a:t>
            </a:r>
          </a:p>
          <a:p>
            <a:pPr lvl="1">
              <a:lnSpc>
                <a:spcPct val="90000"/>
              </a:lnSpc>
            </a:pPr>
            <a:r>
              <a:rPr lang="bg-BG" dirty="0" smtClean="0"/>
              <a:t>Получаваме цифрите на числото в осмична бройна система</a:t>
            </a:r>
          </a:p>
          <a:p>
            <a:pPr>
              <a:lnSpc>
                <a:spcPct val="90000"/>
              </a:lnSpc>
            </a:pPr>
            <a:r>
              <a:rPr lang="bg-BG" sz="3000" dirty="0" smtClean="0"/>
              <a:t>По подобен начин можем да превърнем число от двойчна към шеснайсетична бройна система</a:t>
            </a:r>
          </a:p>
          <a:p>
            <a:pPr lvl="1">
              <a:lnSpc>
                <a:spcPct val="90000"/>
              </a:lnSpc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1111</a:t>
            </a:r>
            <a:r>
              <a:rPr lang="bg-BG" sz="2800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(2)</a:t>
            </a:r>
            <a:r>
              <a:rPr lang="bg-BG" sz="2800" dirty="0"/>
              <a:t>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dirty="0"/>
              <a:t>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bg-BG" sz="2800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(10)</a:t>
            </a:r>
            <a:r>
              <a:rPr lang="bg-BG" sz="2800" dirty="0"/>
              <a:t>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dirty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16)</a:t>
            </a:r>
            <a:endParaRPr lang="en-US" sz="2800" baseline="-25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Преместването на файл от една папка в друга папка на същото логическо устройство при NTFS файлова система се извършва от операционната система чрез:</a:t>
            </a:r>
            <a:endParaRPr lang="en-US" sz="3000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800" dirty="0"/>
              <a:t>копиране на блокове със съдържанието на файла на новото място и изтриване на старите</a:t>
            </a:r>
            <a:endParaRPr lang="en-US" sz="2800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800" dirty="0"/>
              <a:t>промяна в системната част на файловата система с описанието на файла, а самите данни от файла се запазват на старото място</a:t>
            </a:r>
            <a:endParaRPr lang="en-US" sz="2800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800" dirty="0"/>
              <a:t>преместване само на първия блок от файла</a:t>
            </a:r>
            <a:endParaRPr lang="en-US" sz="2800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800" dirty="0"/>
              <a:t>създаване на връзка от новата папка към файла от оригиналната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3733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9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900" dirty="0" smtClean="0"/>
              <a:t>Преместването на файл в друга директория и преименуването на файл е една и съща операция</a:t>
            </a:r>
            <a:endParaRPr lang="en-US" sz="2900" dirty="0" smtClean="0"/>
          </a:p>
          <a:p>
            <a:pPr lvl="1"/>
            <a:r>
              <a:rPr lang="bg-BG" sz="2800" dirty="0" smtClean="0"/>
              <a:t>Това важи за почти всички файлови системи</a:t>
            </a:r>
          </a:p>
          <a:p>
            <a:r>
              <a:rPr lang="bg-BG" sz="2900" dirty="0" smtClean="0"/>
              <a:t>Всеки файл се състои от:</a:t>
            </a:r>
          </a:p>
          <a:p>
            <a:pPr lvl="1"/>
            <a:r>
              <a:rPr lang="bg-BG" sz="2800" dirty="0" smtClean="0"/>
              <a:t>Данни (бинарно съдържание)</a:t>
            </a:r>
            <a:endParaRPr lang="bg-BG" sz="2800" dirty="0"/>
          </a:p>
          <a:p>
            <a:pPr lvl="1"/>
            <a:r>
              <a:rPr lang="bg-BG" sz="2800" dirty="0" smtClean="0"/>
              <a:t>Служебна информация (метаданни</a:t>
            </a:r>
            <a:r>
              <a:rPr lang="bg-BG" sz="2800" dirty="0"/>
              <a:t>): директория, име, списък </a:t>
            </a:r>
            <a:r>
              <a:rPr lang="bg-BG" sz="2800" dirty="0" smtClean="0"/>
              <a:t>от сектори, права за достъп, …</a:t>
            </a:r>
          </a:p>
          <a:p>
            <a:r>
              <a:rPr lang="bg-BG" sz="2900" dirty="0" smtClean="0"/>
              <a:t>Информация:</a:t>
            </a:r>
            <a:endParaRPr lang="en-US" sz="2900" dirty="0" smtClean="0"/>
          </a:p>
          <a:p>
            <a:pPr lvl="1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en.wikipedia.org/wiki/NTFS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Ядрото на операционната система се зарежда: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непосредствено след стартиране на компютърната система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непосредствено след успешно преминаване на </a:t>
            </a:r>
            <a:r>
              <a:rPr lang="en-US" dirty="0"/>
              <a:t>POST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непосредствено след зареждане на </a:t>
            </a:r>
            <a:r>
              <a:rPr lang="en-US" dirty="0"/>
              <a:t>BIOS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непосредствено след зареждане на обвивката </a:t>
            </a:r>
            <a:r>
              <a:rPr lang="en-US" dirty="0"/>
              <a:t>(shell)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8686" y="4191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4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 smtClean="0"/>
              <a:t>При стартиране на компютъра се случва следното</a:t>
            </a:r>
            <a:r>
              <a:rPr lang="en-US" sz="3000" dirty="0" smtClean="0"/>
              <a:t> (</a:t>
            </a:r>
            <a:r>
              <a:rPr lang="bg-BG" sz="3000" dirty="0" smtClean="0"/>
              <a:t>процес известен като </a:t>
            </a:r>
            <a:r>
              <a:rPr lang="en-US" sz="3000" dirty="0" smtClean="0"/>
              <a:t>boot</a:t>
            </a:r>
            <a:r>
              <a:rPr lang="bg-BG" sz="3000" noProof="1" smtClean="0"/>
              <a:t>-ване</a:t>
            </a:r>
            <a:r>
              <a:rPr lang="bg-BG" sz="3000" dirty="0" smtClean="0"/>
              <a:t>):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Стартира се служебна програма, наречена </a:t>
            </a:r>
            <a:r>
              <a:rPr lang="en-US" sz="2800" dirty="0" smtClean="0"/>
              <a:t>BIOS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Тя намира активния твърд диск или друго </a:t>
            </a:r>
            <a:r>
              <a:rPr lang="en-US" sz="2800" dirty="0" smtClean="0"/>
              <a:t>boot </a:t>
            </a:r>
            <a:r>
              <a:rPr lang="bg-BG" sz="2800" dirty="0" smtClean="0"/>
              <a:t>устройство и изпълнява неговата </a:t>
            </a:r>
            <a:r>
              <a:rPr lang="en-US" sz="2800" dirty="0" smtClean="0"/>
              <a:t>boot </a:t>
            </a:r>
            <a:r>
              <a:rPr lang="bg-BG" sz="2800" dirty="0" smtClean="0"/>
              <a:t>програма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Тя зарежда и стартира операционната система, като започва първо от ядрото (</a:t>
            </a:r>
            <a:r>
              <a:rPr lang="en-US" sz="2800" dirty="0" smtClean="0"/>
              <a:t>kernel)</a:t>
            </a:r>
          </a:p>
          <a:p>
            <a:pPr>
              <a:lnSpc>
                <a:spcPct val="100000"/>
              </a:lnSpc>
            </a:pPr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www.programmerworld.net/articles/windows/osboot.php</a:t>
            </a:r>
            <a:r>
              <a:rPr lang="bg-BG" sz="2800" dirty="0" smtClean="0"/>
              <a:t>; </a:t>
            </a:r>
            <a:r>
              <a:rPr lang="en-US" sz="2800" dirty="0">
                <a:hlinkClick r:id="rId4"/>
              </a:rPr>
              <a:t>http://en.wikipedia.org/wiki/Booting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Компютърното прекъсване </a:t>
            </a:r>
            <a:r>
              <a:rPr lang="en-US" dirty="0"/>
              <a:t>(computer interrupt) </a:t>
            </a:r>
            <a:r>
              <a:rPr lang="bg-BG" dirty="0"/>
              <a:t>е: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изключване на компютъра при токов удар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получаване на сигнал по интернет да се затвори нелицензиран софтуер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съобщение, че няма достатъчно място на диска за въвеждане на още данни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механизъм, който заставя процесора да спре за кратко изпълнението на текущата програма и да обработи получената заявка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478824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5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Прекъсването</a:t>
            </a:r>
            <a:r>
              <a:rPr lang="bg-BG" sz="3000" dirty="0" smtClean="0"/>
              <a:t> (</a:t>
            </a:r>
            <a:r>
              <a:rPr lang="en-US" sz="3000" dirty="0" smtClean="0"/>
              <a:t>interrupt</a:t>
            </a:r>
            <a:r>
              <a:rPr lang="bg-BG" sz="3000" dirty="0" smtClean="0"/>
              <a:t>) е</a:t>
            </a:r>
            <a:r>
              <a:rPr lang="en-US" sz="3000" dirty="0" smtClean="0"/>
              <a:t>:</a:t>
            </a:r>
            <a:endParaRPr lang="bg-BG" sz="3000" dirty="0" smtClean="0"/>
          </a:p>
          <a:p>
            <a:pPr lvl="1"/>
            <a:r>
              <a:rPr lang="bg-BG" sz="2800" dirty="0" smtClean="0"/>
              <a:t>Асинхронен сигнал, който иска внимание</a:t>
            </a:r>
          </a:p>
          <a:p>
            <a:pPr lvl="1"/>
            <a:r>
              <a:rPr lang="bg-BG" sz="2800" dirty="0" smtClean="0"/>
              <a:t>Синхронно събитие в софтуера, което показва, че трябва да се промени нещо в изпълнението</a:t>
            </a:r>
            <a:endParaRPr lang="en-US" sz="2800" dirty="0" smtClean="0"/>
          </a:p>
          <a:p>
            <a:pPr lvl="1"/>
            <a:r>
              <a:rPr lang="bg-BG" sz="2800" dirty="0" smtClean="0"/>
              <a:t>Хардуерните устройства предизвикват прекъсване, за да може процесорът да им обърне внимание, когато имат нужда</a:t>
            </a:r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>
                <a:hlinkClick r:id="rId3"/>
              </a:rPr>
              <a:t>http://en.wikipedia.org/wiki/Interrupt 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6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Какво представлява UML?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универсален език за създаване на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3D</a:t>
            </a:r>
            <a:r>
              <a:rPr lang="en-US" dirty="0"/>
              <a:t> </a:t>
            </a:r>
            <a:r>
              <a:rPr lang="bg-BG" dirty="0"/>
              <a:t>модели на архитектурни съоръжения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универсален език за описание на графичния дизайн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универсален език за моделиране на траектории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универсален език за описание на модели на софтуерни системи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474911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6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Кое </a:t>
            </a:r>
            <a:r>
              <a:rPr lang="ru-RU" dirty="0"/>
              <a:t>от следните твърдения НЕ се отнася за паралелните интерфейси?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 smtClean="0"/>
              <a:t>гарантират </a:t>
            </a:r>
            <a:r>
              <a:rPr lang="ru-RU" dirty="0"/>
              <a:t>висока скорост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 smtClean="0"/>
              <a:t>сигналите </a:t>
            </a:r>
            <a:r>
              <a:rPr lang="ru-RU" dirty="0"/>
              <a:t>индуцират смущения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 smtClean="0"/>
              <a:t>осигуряват </a:t>
            </a:r>
            <a:r>
              <a:rPr lang="ru-RU" dirty="0"/>
              <a:t>качествен пренос на данни на ограничено разстояние до 3 м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 smtClean="0"/>
              <a:t>използват </a:t>
            </a:r>
            <a:r>
              <a:rPr lang="ru-RU" dirty="0"/>
              <a:t>една линия за предаване, една за приемане и няколко за управление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4184" y="431240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9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1"/>
    </mc:Choice>
    <mc:Fallback xmlns="">
      <p:transition spd="slow" advTm="38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Unified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Modeling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Language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UML</a:t>
            </a:r>
            <a:r>
              <a:rPr lang="en-US" sz="3000" dirty="0" smtClean="0"/>
              <a:t>)</a:t>
            </a:r>
            <a:r>
              <a:rPr lang="ru-RU" sz="3000" dirty="0" smtClean="0"/>
              <a:t> </a:t>
            </a:r>
            <a:r>
              <a:rPr lang="ru-RU" sz="3000" dirty="0"/>
              <a:t>e </a:t>
            </a:r>
            <a:r>
              <a:rPr lang="ru-RU" sz="3000" dirty="0" smtClean="0"/>
              <a:t>графичен </a:t>
            </a:r>
            <a:r>
              <a:rPr lang="ru-RU" sz="3000" dirty="0"/>
              <a:t>език </a:t>
            </a:r>
            <a:r>
              <a:rPr lang="ru-RU" sz="3000" dirty="0" smtClean="0"/>
              <a:t>за:</a:t>
            </a:r>
            <a:endParaRPr lang="en-US" sz="3000" dirty="0" smtClean="0"/>
          </a:p>
          <a:p>
            <a:pPr lvl="1"/>
            <a:r>
              <a:rPr lang="ru-RU" sz="2800" dirty="0" smtClean="0"/>
              <a:t>визуализиране</a:t>
            </a:r>
            <a:r>
              <a:rPr lang="ru-RU" sz="2800" dirty="0"/>
              <a:t>, специфициране, конструиране и документиране на елементите на една софтуерна </a:t>
            </a:r>
            <a:r>
              <a:rPr lang="ru-RU" sz="2800" dirty="0" smtClean="0"/>
              <a:t>система</a:t>
            </a:r>
            <a:endParaRPr lang="en-US" sz="2800" dirty="0" smtClean="0"/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en.wikipedia.org/wiki/Unified_Modeling_Language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9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Кое от твърденията за алгоритъма LZW НЕ е вярно?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LZW </a:t>
            </a:r>
            <a:r>
              <a:rPr lang="bg-BG" dirty="0"/>
              <a:t>е алгоритъм за компресиране, създаден през последните </a:t>
            </a:r>
            <a:r>
              <a:rPr lang="en-US" dirty="0"/>
              <a:t>10 </a:t>
            </a:r>
            <a:r>
              <a:rPr lang="bg-BG" dirty="0"/>
              <a:t>години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Наименованието </a:t>
            </a:r>
            <a:r>
              <a:rPr lang="bg-BG" dirty="0"/>
              <a:t>на алгоритъма е съкращение от имената на авторите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LZW </a:t>
            </a:r>
            <a:r>
              <a:rPr lang="bg-BG" dirty="0"/>
              <a:t>е алгоритъм, който компресира без загуба на данни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LZW </a:t>
            </a:r>
            <a:r>
              <a:rPr lang="bg-BG" dirty="0"/>
              <a:t>се използва в графичния формат </a:t>
            </a:r>
            <a:r>
              <a:rPr lang="en-US" dirty="0"/>
              <a:t>GIF </a:t>
            </a:r>
            <a:r>
              <a:rPr lang="bg-BG" dirty="0"/>
              <a:t>за създаване на анимации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203268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LZW </a:t>
            </a:r>
            <a:r>
              <a:rPr lang="bg-BG" sz="3000" dirty="0" smtClean="0"/>
              <a:t>компресията (</a:t>
            </a:r>
            <a:r>
              <a:rPr lang="en-US" sz="3000" noProof="1" smtClean="0"/>
              <a:t>Lempel–Ziv–Welch</a:t>
            </a:r>
            <a:r>
              <a:rPr lang="bg-BG" sz="3000" dirty="0" smtClean="0"/>
              <a:t>):</a:t>
            </a:r>
            <a:endParaRPr lang="en-US" sz="3000" dirty="0" smtClean="0"/>
          </a:p>
          <a:p>
            <a:pPr lvl="1"/>
            <a:r>
              <a:rPr lang="bg-BG" sz="2800" dirty="0" smtClean="0"/>
              <a:t>Компресия без загуба</a:t>
            </a:r>
          </a:p>
          <a:p>
            <a:pPr lvl="1"/>
            <a:r>
              <a:rPr lang="bg-BG" sz="2800" dirty="0" smtClean="0"/>
              <a:t>Създаден през 1984 г.</a:t>
            </a:r>
          </a:p>
          <a:p>
            <a:pPr lvl="1"/>
            <a:r>
              <a:rPr lang="bg-BG" sz="2800" dirty="0" smtClean="0"/>
              <a:t>Речниково кодиране</a:t>
            </a:r>
          </a:p>
          <a:p>
            <a:pPr lvl="1"/>
            <a:r>
              <a:rPr lang="bg-BG" sz="2800" dirty="0" smtClean="0"/>
              <a:t>Кодира 8-битова поредица с 12-битов код</a:t>
            </a:r>
          </a:p>
          <a:p>
            <a:r>
              <a:rPr lang="en-US" dirty="0" smtClean="0"/>
              <a:t>GIF </a:t>
            </a:r>
            <a:r>
              <a:rPr lang="bg-BG" dirty="0" smtClean="0"/>
              <a:t>формата за картинки използва като компресия </a:t>
            </a:r>
            <a:r>
              <a:rPr lang="en-US" dirty="0" smtClean="0"/>
              <a:t>LWZ </a:t>
            </a:r>
            <a:r>
              <a:rPr lang="bg-BG" dirty="0" smtClean="0"/>
              <a:t>алгоритъма</a:t>
            </a:r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 smtClean="0">
                <a:hlinkClick r:id="rId3"/>
              </a:rPr>
              <a:t>http://tinyurl.com/y846mw6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Кой е най-подходящият файлов формат за компресиране на цифрова снимка с красив планински пейзаж, така че да се запази качеството й?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GIF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TIFF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MPEG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JPEG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483767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bg-BG" sz="3000" dirty="0" smtClean="0"/>
              <a:t>Снимките по традиция се компресират в </a:t>
            </a:r>
            <a:r>
              <a:rPr lang="en-US" sz="3000" dirty="0" smtClean="0"/>
              <a:t>JPEG</a:t>
            </a:r>
            <a:r>
              <a:rPr lang="bg-BG" sz="3000" dirty="0" smtClean="0"/>
              <a:t> формат</a:t>
            </a:r>
            <a:endParaRPr lang="en-US" sz="3000" dirty="0" smtClean="0"/>
          </a:p>
          <a:p>
            <a:pPr lvl="1"/>
            <a:r>
              <a:rPr lang="bg-BG" sz="2800" dirty="0" smtClean="0"/>
              <a:t>Той ползва висока компресия със загуба</a:t>
            </a:r>
          </a:p>
          <a:p>
            <a:pPr lvl="1"/>
            <a:r>
              <a:rPr lang="bg-BG" sz="2800" dirty="0" smtClean="0"/>
              <a:t>При високо качество загубите са незабележими</a:t>
            </a:r>
          </a:p>
          <a:p>
            <a:r>
              <a:rPr lang="bg-BG" dirty="0" smtClean="0"/>
              <a:t>Форматите</a:t>
            </a:r>
            <a:r>
              <a:rPr lang="en-US" dirty="0" smtClean="0"/>
              <a:t> GIF </a:t>
            </a:r>
            <a:r>
              <a:rPr lang="bg-BG" dirty="0" smtClean="0"/>
              <a:t>и </a:t>
            </a:r>
            <a:r>
              <a:rPr lang="en-US" dirty="0" smtClean="0"/>
              <a:t>TIFF</a:t>
            </a:r>
            <a:r>
              <a:rPr lang="bg-BG" dirty="0" smtClean="0"/>
              <a:t> са много по-обемни</a:t>
            </a:r>
          </a:p>
          <a:p>
            <a:r>
              <a:rPr lang="bg-BG" dirty="0" smtClean="0"/>
              <a:t>Форматът </a:t>
            </a:r>
            <a:r>
              <a:rPr lang="en-US" dirty="0" smtClean="0"/>
              <a:t>MPEG</a:t>
            </a:r>
            <a:r>
              <a:rPr lang="bg-BG" dirty="0" smtClean="0"/>
              <a:t> е за видео компресия</a:t>
            </a:r>
            <a:endParaRPr lang="en-US" dirty="0" smtClean="0"/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600" dirty="0" smtClean="0">
                <a:hlinkClick r:id="rId3"/>
              </a:rPr>
              <a:t>en.wikipedia.org/wiki/JPEG</a:t>
            </a:r>
            <a:r>
              <a:rPr lang="en-US" sz="2600" dirty="0" smtClean="0"/>
              <a:t>; </a:t>
            </a:r>
            <a:r>
              <a:rPr lang="en-US" sz="2600" dirty="0" smtClean="0">
                <a:hlinkClick r:id="rId4"/>
              </a:rPr>
              <a:t>en.wikipedia.org/wiki/Gif</a:t>
            </a:r>
            <a:endParaRPr lang="bg-BG" sz="2600" dirty="0" smtClean="0"/>
          </a:p>
          <a:p>
            <a:pPr lvl="1"/>
            <a:r>
              <a:rPr lang="en-US" sz="2800" dirty="0">
                <a:hlinkClick r:id="rId5"/>
              </a:rPr>
              <a:t>http://</a:t>
            </a:r>
            <a:r>
              <a:rPr lang="en-US" sz="2800" dirty="0" smtClean="0">
                <a:hlinkClick r:id="rId5"/>
              </a:rPr>
              <a:t>tiny.cc/tiff-wiki</a:t>
            </a:r>
            <a:r>
              <a:rPr lang="en-US" sz="2800" dirty="0" smtClean="0"/>
              <a:t>; </a:t>
            </a:r>
            <a:r>
              <a:rPr lang="en-US" sz="2800" dirty="0" smtClean="0">
                <a:hlinkClick r:id="rId6"/>
              </a:rPr>
              <a:t>en.wikipedia.org/wiki/Mpeg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0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Кое от следните разширения НЕ е разширение на архивен файл?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tar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tar.gz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CSV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326424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CSV</a:t>
            </a:r>
            <a:r>
              <a:rPr lang="en-US" sz="3000" dirty="0" smtClean="0"/>
              <a:t> e </a:t>
            </a:r>
            <a:r>
              <a:rPr lang="bg-BG" sz="3000" dirty="0" smtClean="0"/>
              <a:t>файлов формат, който представа табуларна информация във формата на текст</a:t>
            </a:r>
          </a:p>
          <a:p>
            <a:pPr lvl="1"/>
            <a:r>
              <a:rPr lang="bg-BG" sz="2800" dirty="0" smtClean="0"/>
              <a:t>Може да бъде отворен с текстов редактор</a:t>
            </a:r>
          </a:p>
          <a:p>
            <a:r>
              <a:rPr lang="bg-BG" sz="3000" dirty="0"/>
              <a:t>Форматът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zip</a:t>
            </a:r>
            <a:r>
              <a:rPr lang="bg-BG" sz="3000" dirty="0"/>
              <a:t> </a:t>
            </a:r>
            <a:r>
              <a:rPr lang="en-US" sz="3000" dirty="0"/>
              <a:t>e </a:t>
            </a:r>
            <a:r>
              <a:rPr lang="bg-BG" sz="3000" dirty="0"/>
              <a:t>компресиран архив с файлове</a:t>
            </a:r>
            <a:endParaRPr lang="en-US" sz="3000" dirty="0"/>
          </a:p>
          <a:p>
            <a:r>
              <a:rPr lang="bg-BG" sz="3000" dirty="0" smtClean="0"/>
              <a:t>Форматът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tar</a:t>
            </a:r>
            <a:r>
              <a:rPr lang="bg-BG" sz="3000" dirty="0" smtClean="0"/>
              <a:t> съдържа некомпресиран архив</a:t>
            </a:r>
          </a:p>
          <a:p>
            <a:r>
              <a:rPr lang="bg-BG" sz="3000" dirty="0"/>
              <a:t>Форматът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tar.gz</a:t>
            </a:r>
            <a:r>
              <a:rPr lang="bg-BG" sz="3000" dirty="0" smtClean="0"/>
              <a:t> </a:t>
            </a:r>
            <a:r>
              <a:rPr lang="en-US" sz="3000" dirty="0" smtClean="0"/>
              <a:t>e </a:t>
            </a:r>
            <a:r>
              <a:rPr lang="bg-BG" sz="3000" dirty="0" smtClean="0"/>
              <a:t>компресиран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tar</a:t>
            </a:r>
            <a:r>
              <a:rPr lang="en-US" sz="3000" dirty="0" smtClean="0"/>
              <a:t> </a:t>
            </a:r>
            <a:r>
              <a:rPr lang="bg-BG" sz="3000" dirty="0" smtClean="0"/>
              <a:t>архив</a:t>
            </a:r>
            <a:endParaRPr lang="bg-BG" sz="3000" dirty="0"/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600" dirty="0">
                <a:hlinkClick r:id="rId3"/>
              </a:rPr>
              <a:t>http://en.wikipedia.org/wiki/List_of_archive_formats </a:t>
            </a:r>
            <a:endParaRPr lang="bg-BG" sz="2600" dirty="0" smtClean="0"/>
          </a:p>
          <a:p>
            <a:pPr lvl="1"/>
            <a:r>
              <a:rPr lang="en-US" sz="2600" dirty="0">
                <a:hlinkClick r:id="rId4"/>
              </a:rPr>
              <a:t>http://</a:t>
            </a:r>
            <a:r>
              <a:rPr lang="en-US" sz="2600" dirty="0" smtClean="0">
                <a:hlinkClick r:id="rId4"/>
              </a:rPr>
              <a:t>en.wikipedia.org/wiki/Comma-separated_values</a:t>
            </a:r>
            <a:endParaRPr lang="bg-BG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9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Коя двойка термини представя видовете ориентация на страница в един документ?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горе </a:t>
            </a:r>
            <a:r>
              <a:rPr lang="en-US" dirty="0" smtClean="0"/>
              <a:t>– </a:t>
            </a:r>
            <a:r>
              <a:rPr lang="bg-BG" dirty="0" smtClean="0"/>
              <a:t>долу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портрет </a:t>
            </a:r>
            <a:r>
              <a:rPr lang="en-US" dirty="0" smtClean="0"/>
              <a:t>– </a:t>
            </a:r>
            <a:r>
              <a:rPr lang="bg-BG" dirty="0" smtClean="0"/>
              <a:t>пейзаж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ляво </a:t>
            </a:r>
            <a:r>
              <a:rPr lang="en-US" dirty="0" smtClean="0"/>
              <a:t>– </a:t>
            </a:r>
            <a:r>
              <a:rPr lang="bg-BG" dirty="0" smtClean="0"/>
              <a:t>дясно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хоризонтално </a:t>
            </a:r>
            <a:r>
              <a:rPr lang="en-US" dirty="0"/>
              <a:t>– </a:t>
            </a:r>
            <a:r>
              <a:rPr lang="bg-BG" dirty="0"/>
              <a:t>вертикално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264022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2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/>
              <a:t>Ориентациите на страниците в системите за текстообработка са</a:t>
            </a:r>
          </a:p>
          <a:p>
            <a:pPr lvl="1"/>
            <a:r>
              <a:rPr lang="bg-BG" sz="2800" dirty="0" smtClean="0"/>
              <a:t>Портрет </a:t>
            </a:r>
            <a:r>
              <a:rPr lang="en-US" sz="2800" dirty="0"/>
              <a:t>(</a:t>
            </a:r>
            <a:r>
              <a:rPr lang="en-US" sz="2800" dirty="0" smtClean="0"/>
              <a:t>portrait)</a:t>
            </a:r>
          </a:p>
          <a:p>
            <a:pPr lvl="1"/>
            <a:r>
              <a:rPr lang="bg-BG" sz="2800" dirty="0" smtClean="0"/>
              <a:t>Пейзаж </a:t>
            </a:r>
            <a:r>
              <a:rPr lang="en-US" sz="2800" dirty="0" smtClean="0"/>
              <a:t>(landscape)</a:t>
            </a:r>
            <a:endParaRPr lang="en-US" sz="2800" dirty="0"/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>
                <a:hlinkClick r:id="rId3"/>
              </a:rPr>
              <a:t>http://en.wikipedia.org/wiki/Page_orientation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9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 колко бита може да се запише символ, кодиран с UTF-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16</a:t>
            </a:r>
            <a:r>
              <a:rPr lang="bg-BG" dirty="0"/>
              <a:t>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24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8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3886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2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Паралелните интерфейси </a:t>
            </a:r>
            <a:r>
              <a:rPr lang="bg-BG" sz="3000" dirty="0"/>
              <a:t>предават няколко потока данни паралелно (група битове</a:t>
            </a:r>
            <a:r>
              <a:rPr lang="bg-BG" sz="3000" dirty="0" smtClean="0"/>
              <a:t>)</a:t>
            </a:r>
            <a:endParaRPr lang="en-US" sz="3000" dirty="0" smtClean="0"/>
          </a:p>
          <a:p>
            <a:r>
              <a:rPr lang="bg-BG" sz="2800" dirty="0" smtClean="0"/>
              <a:t>Примери</a:t>
            </a:r>
            <a:r>
              <a:rPr lang="en-US" sz="2800" dirty="0" smtClean="0"/>
              <a:t> </a:t>
            </a:r>
            <a:r>
              <a:rPr lang="bg-BG" sz="2800" dirty="0" smtClean="0"/>
              <a:t>за паралелни интерфейси: </a:t>
            </a:r>
          </a:p>
          <a:p>
            <a:pPr lvl="1"/>
            <a:r>
              <a:rPr lang="en-US" sz="2600" dirty="0" smtClean="0"/>
              <a:t>ISA, ATA, SCSI, PCI</a:t>
            </a:r>
            <a:endParaRPr lang="bg-BG" sz="2600" dirty="0" smtClean="0"/>
          </a:p>
          <a:p>
            <a:r>
              <a:rPr lang="bg-BG" sz="3000" dirty="0" smtClean="0"/>
              <a:t>Информация:</a:t>
            </a:r>
          </a:p>
          <a:p>
            <a:pPr lvl="1"/>
            <a:r>
              <a:rPr lang="en-US" sz="2600" dirty="0">
                <a:hlinkClick r:id="rId3"/>
              </a:rPr>
              <a:t>http://mcvbstudio.com/krasi/?page=2.1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4"/>
              </a:rPr>
              <a:t>http</a:t>
            </a:r>
            <a:r>
              <a:rPr lang="en-US" sz="2600" dirty="0">
                <a:hlinkClick r:id="rId4"/>
              </a:rPr>
              <a:t>://en.wikipedia.org/wiki/Parallel_communication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UTF-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3000" dirty="0" smtClean="0"/>
              <a:t> </a:t>
            </a:r>
            <a:r>
              <a:rPr lang="bg-BG" sz="3000" dirty="0" smtClean="0"/>
              <a:t>е кодиране на символи</a:t>
            </a:r>
            <a:r>
              <a:rPr lang="en-US" sz="3000" dirty="0" smtClean="0"/>
              <a:t> </a:t>
            </a:r>
            <a:r>
              <a:rPr lang="bg-BG" sz="3000" dirty="0" smtClean="0"/>
              <a:t>базирано на </a:t>
            </a:r>
            <a:r>
              <a:rPr lang="en-US" sz="3000" dirty="0" smtClean="0"/>
              <a:t>Unicode</a:t>
            </a:r>
            <a:endParaRPr lang="bg-BG" sz="3000" dirty="0" smtClean="0"/>
          </a:p>
          <a:p>
            <a:pPr lvl="1"/>
            <a:r>
              <a:rPr lang="bg-BG" sz="2800" dirty="0" smtClean="0"/>
              <a:t>За всеки символ се заделят по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bg-BG" sz="2800" dirty="0" smtClean="0"/>
              <a:t> бита (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dirty="0" smtClean="0"/>
              <a:t> байта)</a:t>
            </a:r>
            <a:endParaRPr lang="bg-BG" sz="2800" dirty="0"/>
          </a:p>
          <a:p>
            <a:pPr lvl="1"/>
            <a:r>
              <a:rPr lang="bg-BG" sz="2800" dirty="0" smtClean="0"/>
              <a:t>Някои символи се записват чрез поредица от два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bg-BG" sz="2800" dirty="0" smtClean="0"/>
              <a:t>-битови символи (т.е. с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32</a:t>
            </a:r>
            <a:r>
              <a:rPr lang="bg-BG" sz="2800" dirty="0" smtClean="0"/>
              <a:t> бита)</a:t>
            </a:r>
            <a:endParaRPr lang="bg-BG" sz="2600" dirty="0"/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>
                <a:hlinkClick r:id="rId3"/>
              </a:rPr>
              <a:t>http://en.wikipedia.org/wiki/UTF-16/UCS-2 </a:t>
            </a:r>
            <a:endParaRPr lang="en-US" sz="2800" dirty="0" smtClean="0"/>
          </a:p>
          <a:p>
            <a:pPr lvl="1"/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://en.wikipedia.org/wiki/Unicode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Кой от следните текстови формати НЯМА стандартна поддръжка на цветово оформление на символ?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doc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txt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rtf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odt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313449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.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txt</a:t>
            </a:r>
            <a:r>
              <a:rPr lang="en-US" sz="3000" dirty="0" smtClean="0"/>
              <a:t> </a:t>
            </a:r>
            <a:r>
              <a:rPr lang="bg-BG" sz="3000" dirty="0" smtClean="0"/>
              <a:t>е файлов формат, който съдържа текст с много малко форматиране</a:t>
            </a:r>
          </a:p>
          <a:p>
            <a:pPr lvl="1"/>
            <a:r>
              <a:rPr lang="bg-BG" sz="2800" dirty="0" smtClean="0"/>
              <a:t>Отместване (интервали и табулации) + нов ред</a:t>
            </a:r>
            <a:endParaRPr lang="en-US" sz="2800" dirty="0" smtClean="0"/>
          </a:p>
          <a:p>
            <a:pPr lvl="1"/>
            <a:r>
              <a:rPr lang="bg-BG" sz="2800" dirty="0" smtClean="0"/>
              <a:t>Няма </a:t>
            </a:r>
            <a:r>
              <a:rPr lang="en-US" sz="2800" dirty="0" smtClean="0"/>
              <a:t>bold, italic, font size, color, paragraph, …</a:t>
            </a:r>
            <a:endParaRPr lang="bg-BG" sz="2800" dirty="0" smtClean="0"/>
          </a:p>
          <a:p>
            <a:pPr lvl="1"/>
            <a:r>
              <a:rPr lang="bg-BG" sz="2800" dirty="0" smtClean="0"/>
              <a:t>Могат да бъдат прочетени с текстов редактор</a:t>
            </a:r>
            <a:endParaRPr lang="en-US" sz="2800" dirty="0" smtClean="0"/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.doc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.rtf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.odt</a:t>
            </a:r>
            <a:r>
              <a:rPr lang="en-US" sz="3000" dirty="0" smtClean="0"/>
              <a:t> </a:t>
            </a:r>
            <a:r>
              <a:rPr lang="bg-BG" sz="3000" dirty="0" smtClean="0"/>
              <a:t>са текст с форматиране</a:t>
            </a:r>
          </a:p>
          <a:p>
            <a:r>
              <a:rPr lang="bg-BG" dirty="0" smtClean="0"/>
              <a:t>И</a:t>
            </a:r>
            <a:r>
              <a:rPr lang="bg-BG" sz="3200" dirty="0" smtClean="0"/>
              <a:t>нформация:</a:t>
            </a:r>
            <a:endParaRPr lang="en-US" sz="3200" dirty="0" smtClean="0"/>
          </a:p>
          <a:p>
            <a:pPr lvl="1"/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://en.wikipedia.org/wiki/Text_file#.TXT</a:t>
            </a:r>
            <a:endParaRPr lang="bg-BG" sz="2800" dirty="0" smtClean="0"/>
          </a:p>
          <a:p>
            <a:pPr lvl="1"/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www.fileinfo.com/filetypes/text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C коя от цветовите системи могат да се възпроизвеждат флуоресцентни цветове?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RGB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CMYK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HSV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Pantone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386799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9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GB" sz="3000" dirty="0"/>
              <a:t>Pantone Matching System </a:t>
            </a:r>
            <a:r>
              <a:rPr lang="en-US" sz="3000" dirty="0"/>
              <a:t>(PMS)</a:t>
            </a:r>
            <a:r>
              <a:rPr lang="bg-BG" sz="3000" dirty="0"/>
              <a:t> е:</a:t>
            </a:r>
          </a:p>
          <a:p>
            <a:pPr lvl="1"/>
            <a:r>
              <a:rPr lang="bg-BG" sz="28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Индустриална цветова </a:t>
            </a:r>
            <a:r>
              <a:rPr lang="bg-BG" sz="28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палитра</a:t>
            </a:r>
            <a:r>
              <a:rPr lang="en-US" sz="28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 </a:t>
            </a:r>
            <a:r>
              <a:rPr lang="bg-BG" sz="28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(не </a:t>
            </a:r>
            <a:r>
              <a:rPr lang="bg-BG" sz="28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е съвместима със </a:t>
            </a:r>
            <a:r>
              <a:rPr lang="en-US" sz="28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CMYK</a:t>
            </a:r>
            <a:r>
              <a:rPr lang="en-US" sz="28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) – </a:t>
            </a:r>
            <a:r>
              <a:rPr lang="bg-BG" sz="28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множество </a:t>
            </a:r>
            <a:r>
              <a:rPr lang="bg-BG" sz="28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от номерирани </a:t>
            </a:r>
            <a:r>
              <a:rPr lang="bg-BG" sz="28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цветове</a:t>
            </a:r>
            <a:r>
              <a:rPr lang="en-US" sz="28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 </a:t>
            </a:r>
            <a:endParaRPr lang="en-US" sz="2800" dirty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bg-BG" sz="28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Поддържа "специални" </a:t>
            </a:r>
            <a:r>
              <a:rPr lang="bg-BG" sz="28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цветове </a:t>
            </a:r>
            <a:r>
              <a:rPr lang="bg-BG" sz="28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като метален и </a:t>
            </a:r>
            <a:r>
              <a:rPr lang="bg-BG" sz="28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флуоресцентен</a:t>
            </a:r>
            <a:endParaRPr lang="bg-BG" sz="2800" dirty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3"/>
              </a:rPr>
              <a:t>http://en.wikipedia.org/wiki/RGB 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en.wikipedia.org/wiki/CMYK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5"/>
              </a:rPr>
              <a:t>http://</a:t>
            </a:r>
            <a:r>
              <a:rPr lang="en-US" sz="2800" dirty="0" smtClean="0">
                <a:hlinkClick r:id="rId5"/>
              </a:rPr>
              <a:t>en.wikipedia.org/wiki/HSV_color_model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6"/>
              </a:rPr>
              <a:t>http://en.wikipedia.org/wiki/Pantone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5" name="Picture 2" descr="File:PantoneFormulaGuide-solidMatte-2005editi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505200"/>
            <a:ext cx="201422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CMYK е абревиатура от: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Color, meta, y-rays, brightness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Cyan, magenta, yellow, black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Cyan, magenta, yellow, blue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Color, mosaic, yard, brightness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2133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4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CMYK </a:t>
            </a:r>
            <a:r>
              <a:rPr lang="bg-BG" sz="3000" dirty="0" smtClean="0"/>
              <a:t>е съкращение от:</a:t>
            </a:r>
            <a:endParaRPr lang="en-US" sz="3000" dirty="0" smtClean="0"/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2800" dirty="0" smtClean="0"/>
              <a:t>yan,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2800" dirty="0" smtClean="0"/>
              <a:t>agenta,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</a:t>
            </a:r>
            <a:r>
              <a:rPr lang="en-US" sz="2800" dirty="0" smtClean="0"/>
              <a:t>ellow,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</a:t>
            </a:r>
            <a:r>
              <a:rPr lang="en-US" sz="2800" dirty="0" smtClean="0"/>
              <a:t>ey (blac</a:t>
            </a:r>
            <a:r>
              <a:rPr lang="bg-BG" sz="2800" dirty="0" smtClean="0"/>
              <a:t>К</a:t>
            </a:r>
            <a:r>
              <a:rPr lang="en-US" sz="2800" dirty="0" smtClean="0"/>
              <a:t>)</a:t>
            </a:r>
          </a:p>
          <a:p>
            <a:r>
              <a:rPr lang="bg-BG" sz="3000" dirty="0" smtClean="0"/>
              <a:t>Реално няма верен отговор, но има близък до верния</a:t>
            </a:r>
          </a:p>
          <a:p>
            <a:pPr lvl="1"/>
            <a:r>
              <a:rPr lang="en-US" sz="2800" dirty="0" smtClean="0"/>
              <a:t>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dirty="0" smtClean="0"/>
              <a:t>' </a:t>
            </a:r>
            <a:r>
              <a:rPr lang="bg-BG" sz="2800" dirty="0" smtClean="0"/>
              <a:t>се свързва с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dirty="0" smtClean="0"/>
              <a:t>ey</a:t>
            </a:r>
            <a:r>
              <a:rPr lang="bg-BG" sz="2800" dirty="0" smtClean="0"/>
              <a:t>, не с </a:t>
            </a:r>
            <a:r>
              <a:rPr lang="en-US" sz="2800" dirty="0" smtClean="0"/>
              <a:t>blac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Cyan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Magenta</a:t>
            </a:r>
            <a:r>
              <a:rPr lang="en-US" sz="2800" dirty="0"/>
              <a:t> </a:t>
            </a:r>
            <a:r>
              <a:rPr lang="bg-BG" sz="2800" dirty="0"/>
              <a:t>и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Yellow</a:t>
            </a:r>
            <a:r>
              <a:rPr lang="en-US" sz="2800" dirty="0"/>
              <a:t> </a:t>
            </a:r>
            <a:r>
              <a:rPr lang="bg-BG" sz="2800" dirty="0"/>
              <a:t>сечетават даден цвят, а 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ключа</a:t>
            </a:r>
            <a:r>
              <a:rPr lang="bg-BG" sz="2800" dirty="0"/>
              <a:t> определя </a:t>
            </a:r>
            <a:r>
              <a:rPr lang="bg-BG" sz="2800" dirty="0" smtClean="0"/>
              <a:t>светлината</a:t>
            </a:r>
            <a:endParaRPr lang="en-US" sz="2800" dirty="0" smtClean="0"/>
          </a:p>
          <a:p>
            <a:r>
              <a:rPr lang="bg-BG" sz="3400" dirty="0" smtClean="0"/>
              <a:t>Информация:</a:t>
            </a:r>
            <a:endParaRPr lang="en-US" sz="3400" dirty="0" smtClean="0"/>
          </a:p>
          <a:p>
            <a:pPr lvl="1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en.wikipedia.org/wiki/CMYK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Кой от изброените графични файлови формати поддържа прозрачност?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jpg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bmp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png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jpeg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9029" y="326424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5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sz="3000" dirty="0" smtClean="0"/>
              <a:t>PNG </a:t>
            </a:r>
            <a:r>
              <a:rPr lang="bg-BG" sz="3000" dirty="0" smtClean="0"/>
              <a:t>графичен формат, наследник на </a:t>
            </a:r>
            <a:r>
              <a:rPr lang="en-US" sz="3000" dirty="0" smtClean="0"/>
              <a:t>BMP</a:t>
            </a:r>
          </a:p>
          <a:p>
            <a:pPr lvl="1"/>
            <a:r>
              <a:rPr lang="bg-BG" sz="2800" dirty="0"/>
              <a:t>Използва компресия без загуба (</a:t>
            </a:r>
            <a:r>
              <a:rPr lang="en-US" sz="2800" dirty="0"/>
              <a:t>DEFLATE</a:t>
            </a:r>
            <a:r>
              <a:rPr lang="bg-BG" sz="2800" dirty="0"/>
              <a:t>)</a:t>
            </a:r>
          </a:p>
          <a:p>
            <a:pPr lvl="1"/>
            <a:r>
              <a:rPr lang="bg-BG" sz="2800" dirty="0" smtClean="0"/>
              <a:t>Използва всеки цвят заделя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..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64</a:t>
            </a:r>
            <a:r>
              <a:rPr lang="bg-BG" sz="2800" dirty="0" smtClean="0"/>
              <a:t> бита (</a:t>
            </a:r>
            <a:r>
              <a:rPr lang="en-US" sz="2800" dirty="0" smtClean="0"/>
              <a:t>Red + Green + Blue + Alpha)</a:t>
            </a:r>
            <a:endParaRPr lang="bg-BG" sz="2800" dirty="0" smtClean="0"/>
          </a:p>
          <a:p>
            <a:pPr lvl="1"/>
            <a:r>
              <a:rPr lang="bg-BG" sz="2800" dirty="0" smtClean="0"/>
              <a:t>Поддържа прозрачност (пълен </a:t>
            </a:r>
            <a:r>
              <a:rPr lang="en-US" sz="2800" dirty="0" smtClean="0"/>
              <a:t>alpha </a:t>
            </a:r>
            <a:r>
              <a:rPr lang="bg-BG" sz="2800" dirty="0" smtClean="0"/>
              <a:t>канал)</a:t>
            </a:r>
          </a:p>
          <a:p>
            <a:r>
              <a:rPr lang="bg-BG" dirty="0" smtClean="0"/>
              <a:t>Информация:</a:t>
            </a:r>
            <a:endParaRPr lang="en-US" dirty="0" smtClean="0"/>
          </a:p>
          <a:p>
            <a:pPr lvl="1"/>
            <a:r>
              <a:rPr lang="en-US" sz="2400" dirty="0">
                <a:hlinkClick r:id="rId3"/>
              </a:rPr>
              <a:t>http://en.wikipedia.org/wiki/Portable_Network_Graphics </a:t>
            </a:r>
            <a:endParaRPr lang="en-US" sz="2400" dirty="0" smtClean="0"/>
          </a:p>
          <a:p>
            <a:pPr lvl="1"/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www.fileinfo.com/extension/png</a:t>
            </a:r>
            <a:endParaRPr lang="en-US" sz="2400" dirty="0" smtClean="0"/>
          </a:p>
          <a:p>
            <a:pPr lvl="1"/>
            <a:r>
              <a:rPr lang="en-US" sz="2400" dirty="0">
                <a:hlinkClick r:id="rId5"/>
              </a:rPr>
              <a:t>http://www.fileinfo.com/filetypes/raster_image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6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Изображение, което е съставено от независими линии, форми, обекти, дефинирани с математическа формула, се нарича:</a:t>
            </a:r>
            <a:endParaRPr lang="en-US" sz="3000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растерно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векторно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фотографско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пикселно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3048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6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Коя от посочените клавиатурни подредби е специално съобразена с честотното разпределение на буквите и анатомията на ръката с цел да гарантира максимална скорост на писане?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/>
              <a:t>QWERTY (латиница, английски език)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/>
              <a:t>AZERTY (латиница, френски език)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/>
              <a:t>БДС 5237 (кирилица, български език)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/>
              <a:t>ГОСТ (кирилица, руски език)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4724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4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bg-BG" sz="3000" dirty="0" smtClean="0"/>
              <a:t>Какво е 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векторна графика</a:t>
            </a:r>
            <a:r>
              <a:rPr lang="bg-BG" sz="3000" dirty="0" smtClean="0"/>
              <a:t>?</a:t>
            </a:r>
          </a:p>
          <a:p>
            <a:pPr lvl="1"/>
            <a:r>
              <a:rPr lang="bg-BG" sz="2800" dirty="0" smtClean="0"/>
              <a:t>Всяка форма във векторна графика е представен чрез математическа формула</a:t>
            </a:r>
          </a:p>
          <a:p>
            <a:pPr lvl="1"/>
            <a:r>
              <a:rPr lang="bg-BG" sz="2800" dirty="0" smtClean="0"/>
              <a:t>Формулата се изчислява всеки път когато графиката се увеличи / намали</a:t>
            </a:r>
          </a:p>
          <a:p>
            <a:pPr lvl="1"/>
            <a:r>
              <a:rPr lang="bg-BG" sz="2800" dirty="0" smtClean="0"/>
              <a:t>Максимално добро качество, </a:t>
            </a:r>
            <a:r>
              <a:rPr lang="bg-BG" sz="2600" dirty="0" smtClean="0"/>
              <a:t>независещо от резолюцията</a:t>
            </a:r>
          </a:p>
          <a:p>
            <a:r>
              <a:rPr lang="bg-BG" sz="3200" dirty="0" smtClean="0"/>
              <a:t>Информация:</a:t>
            </a:r>
            <a:endParaRPr lang="en-US" sz="3200" dirty="0" smtClean="0"/>
          </a:p>
          <a:p>
            <a:pPr lvl="1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en.wikipedia.org/wiki/Vector_graphics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9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Кои са четирите основни операции за манипулиране на данни в SQL?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8114" y="326424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DML (Data Manipulation Language)</a:t>
            </a:r>
            <a:r>
              <a:rPr lang="bg-BG" dirty="0" smtClean="0"/>
              <a:t> е тази част от </a:t>
            </a:r>
            <a:r>
              <a:rPr lang="en-US" dirty="0" smtClean="0"/>
              <a:t>SQL, </a:t>
            </a:r>
            <a:r>
              <a:rPr lang="bg-BG" dirty="0" smtClean="0"/>
              <a:t>с която се манипулират данни: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 smtClean="0"/>
              <a:t> </a:t>
            </a:r>
            <a:r>
              <a:rPr lang="bg-BG" dirty="0" smtClean="0"/>
              <a:t>(извличане),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dirty="0" smtClean="0"/>
              <a:t> (</a:t>
            </a:r>
            <a:r>
              <a:rPr lang="bg-BG" dirty="0" smtClean="0"/>
              <a:t>добавяне),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 smtClean="0"/>
              <a:t> (</a:t>
            </a:r>
            <a:r>
              <a:rPr lang="bg-BG" dirty="0" smtClean="0"/>
              <a:t>промяна),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dirty="0" smtClean="0"/>
              <a:t> </a:t>
            </a:r>
            <a:r>
              <a:rPr lang="bg-BG" dirty="0" smtClean="0"/>
              <a:t>(изтриване)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DML </a:t>
            </a:r>
            <a:r>
              <a:rPr lang="bg-BG" dirty="0" smtClean="0"/>
              <a:t>операциите са познати още като </a:t>
            </a:r>
            <a:r>
              <a:rPr lang="en-US" dirty="0" smtClean="0"/>
              <a:t>CRUD </a:t>
            </a:r>
            <a:r>
              <a:rPr lang="bg-BG" dirty="0" smtClean="0"/>
              <a:t>операции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en-US" sz="2800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en-US" sz="2800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800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200" dirty="0" smtClean="0"/>
              <a:t>Информация: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effectLst/>
                <a:hlinkClick r:id="rId3"/>
              </a:rPr>
              <a:t>http</a:t>
            </a:r>
            <a:r>
              <a:rPr lang="en-US" sz="2400" dirty="0">
                <a:effectLst/>
                <a:hlinkClick r:id="rId3"/>
              </a:rPr>
              <a:t>://</a:t>
            </a:r>
            <a:r>
              <a:rPr lang="en-US" sz="2400" dirty="0" smtClean="0">
                <a:effectLst/>
                <a:hlinkClick r:id="rId3"/>
              </a:rPr>
              <a:t>tinyurl.com/SQLCRUD</a:t>
            </a:r>
            <a:endParaRPr lang="bg-BG" sz="2400" dirty="0" smtClean="0">
              <a:effectLst/>
            </a:endParaRPr>
          </a:p>
          <a:p>
            <a:pPr lvl="1">
              <a:lnSpc>
                <a:spcPct val="100000"/>
              </a:lnSpc>
            </a:pPr>
            <a:r>
              <a:rPr lang="en-US" sz="2400" dirty="0">
                <a:hlinkClick r:id="rId4"/>
              </a:rPr>
              <a:t>http://en.wikipedia.org/wiki/Data_Manipulation_Language</a:t>
            </a:r>
            <a:endParaRPr lang="bg-BG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Дадена е следната таблица, съдържаща данни за оценени проекти: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	</a:t>
            </a:r>
            <a:r>
              <a:rPr lang="bg-BG" dirty="0" smtClean="0"/>
              <a:t>Колко </a:t>
            </a:r>
            <a:r>
              <a:rPr lang="bg-BG" dirty="0"/>
              <a:t>записа ще извлече заявка с условна </a:t>
            </a:r>
            <a:r>
              <a:rPr lang="en-US" dirty="0" smtClean="0"/>
              <a:t>	</a:t>
            </a:r>
            <a:r>
              <a:rPr lang="bg-BG" dirty="0" smtClean="0"/>
              <a:t>клауза </a:t>
            </a:r>
            <a:r>
              <a:rPr lang="bg-BG" dirty="0"/>
              <a:t>(Град </a:t>
            </a:r>
            <a:r>
              <a:rPr lang="en-US" dirty="0"/>
              <a:t>= </a:t>
            </a:r>
            <a:r>
              <a:rPr lang="bg-BG" dirty="0"/>
              <a:t>„Варна" </a:t>
            </a:r>
            <a:r>
              <a:rPr lang="en-US" dirty="0"/>
              <a:t>OR </a:t>
            </a:r>
            <a:r>
              <a:rPr lang="bg-BG" dirty="0"/>
              <a:t>Клас="1</a:t>
            </a:r>
            <a:r>
              <a:rPr lang="en-US" dirty="0"/>
              <a:t>0")?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1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2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499212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631062"/>
              </p:ext>
            </p:extLst>
          </p:nvPr>
        </p:nvGraphicFramePr>
        <p:xfrm>
          <a:off x="2667000" y="3352799"/>
          <a:ext cx="4572000" cy="3047998"/>
        </p:xfrm>
        <a:graphic>
          <a:graphicData uri="http://schemas.openxmlformats.org/drawingml/2006/table">
            <a:tbl>
              <a:tblPr/>
              <a:tblGrid>
                <a:gridCol w="1221460"/>
                <a:gridCol w="850851"/>
                <a:gridCol w="1229204"/>
                <a:gridCol w="1270485"/>
              </a:tblGrid>
              <a:tr h="375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Град</a:t>
                      </a:r>
                      <a:endParaRPr lang="en-US" sz="24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0CAD7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Клас</a:t>
                      </a:r>
                      <a:endParaRPr lang="en-US" sz="24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Проект</a:t>
                      </a:r>
                      <a:endParaRPr lang="en-US" sz="24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Оценка</a:t>
                      </a:r>
                      <a:endParaRPr lang="en-US" sz="24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809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София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Проект!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София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Проект2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София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ПроектЗ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0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Пловдив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Проект4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Пловдив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Проект5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Варна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Проектб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Варна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Проект7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2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bg-BG" sz="3000" dirty="0" smtClean="0"/>
              <a:t>Заявката ще извлече следните </a:t>
            </a:r>
            <a:r>
              <a:rPr lang="bg-BG" sz="3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bg-BG" sz="3000" dirty="0" smtClean="0"/>
              <a:t> записа:</a:t>
            </a:r>
          </a:p>
          <a:p>
            <a:endParaRPr lang="bg-BG" sz="3000" dirty="0"/>
          </a:p>
          <a:p>
            <a:endParaRPr lang="bg-BG" sz="3000" dirty="0" smtClean="0"/>
          </a:p>
          <a:p>
            <a:endParaRPr lang="bg-BG" sz="3000" dirty="0"/>
          </a:p>
          <a:p>
            <a:endParaRPr lang="bg-BG" sz="3000" dirty="0" smtClean="0"/>
          </a:p>
          <a:p>
            <a:r>
              <a:rPr lang="bg-BG" sz="3000" dirty="0" smtClean="0"/>
              <a:t>Операцията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3000" dirty="0" smtClean="0"/>
              <a:t>има резултат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3000" dirty="0" smtClean="0"/>
              <a:t> </a:t>
            </a:r>
            <a:r>
              <a:rPr lang="bg-BG" sz="3000" dirty="0" smtClean="0"/>
              <a:t>когато поне една от двете страни е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www.w3schools.com/Sql/sql_and_or.asp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15228"/>
              </p:ext>
            </p:extLst>
          </p:nvPr>
        </p:nvGraphicFramePr>
        <p:xfrm>
          <a:off x="1981202" y="1828800"/>
          <a:ext cx="4648198" cy="2062204"/>
        </p:xfrm>
        <a:graphic>
          <a:graphicData uri="http://schemas.openxmlformats.org/drawingml/2006/table">
            <a:tbl>
              <a:tblPr/>
              <a:tblGrid>
                <a:gridCol w="1241817"/>
                <a:gridCol w="865032"/>
                <a:gridCol w="1249690"/>
                <a:gridCol w="1291659"/>
              </a:tblGrid>
              <a:tr h="4077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Град</a:t>
                      </a:r>
                      <a:endParaRPr lang="en-US" sz="24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0CAD7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Клас</a:t>
                      </a:r>
                      <a:endParaRPr lang="en-US" sz="24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Проект</a:t>
                      </a:r>
                      <a:endParaRPr lang="en-US" sz="24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Оценка</a:t>
                      </a:r>
                      <a:endParaRPr lang="en-US" sz="24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413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София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ПроектЗ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Пловдив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Проект5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Варна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Проектб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Варна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Проект7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bg-BG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90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Създаването на индекси в една релационна база от данни НЕ увеличава бързодействието при: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осъществяване на релация, използваща индексираното поле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записване на стойности в индексираното поле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сортиране по индексираното поле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търсене по индексираното поле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359375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Индекс</a:t>
            </a:r>
            <a:r>
              <a:rPr lang="bg-BG" sz="3000" dirty="0" smtClean="0"/>
              <a:t> в база данни е структура от данни която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Подобрява бързината на операциите за търсене в дадена таблица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Води до по-бавна промяна на таблицата</a:t>
            </a:r>
          </a:p>
          <a:p>
            <a:pPr lvl="2">
              <a:lnSpc>
                <a:spcPct val="100000"/>
              </a:lnSpc>
            </a:pPr>
            <a:r>
              <a:rPr lang="bg-BG" sz="2600" dirty="0" smtClean="0"/>
              <a:t>При записване трябва да се обновят не само данните, но и индексите (това отнема време)</a:t>
            </a:r>
          </a:p>
          <a:p>
            <a:pPr>
              <a:lnSpc>
                <a:spcPct val="100000"/>
              </a:lnSpc>
            </a:pPr>
            <a:r>
              <a:rPr lang="bg-BG" sz="3000" dirty="0" smtClean="0"/>
              <a:t>Индексираните таблици заемат повече памет</a:t>
            </a:r>
          </a:p>
          <a:p>
            <a:pPr>
              <a:lnSpc>
                <a:spcPct val="100000"/>
              </a:lnSpc>
            </a:pPr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3"/>
              </a:rPr>
              <a:t>http://en.wikipedia.org/wiki/Index_(database)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4"/>
              </a:rPr>
              <a:t>http://en.wikipedia.org/wiki/Relational_database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9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 софтуерното инженерство компонентите на трислойната архитектура са: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файлова система, база от данни, клиент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база от данни, приложение, клиент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файл, таблица, база от данни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операционна система, браузър, клиент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264228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2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 smtClean="0"/>
              <a:t>Трислойната архитектура се състои от 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Клиентски слой (презентационен)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Показва информация на клиента и си взаимодейства с него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Приложение (междинен слой)</a:t>
            </a:r>
          </a:p>
          <a:p>
            <a:pPr lvl="2">
              <a:lnSpc>
                <a:spcPct val="100000"/>
              </a:lnSpc>
            </a:pPr>
            <a:r>
              <a:rPr lang="bg-BG" sz="2600" dirty="0" smtClean="0"/>
              <a:t>Състои се от бизнес логика (обработка на данните) и слой за връзка с базата данни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Информационен слой</a:t>
            </a:r>
          </a:p>
          <a:p>
            <a:pPr lvl="2">
              <a:lnSpc>
                <a:spcPct val="100000"/>
              </a:lnSpc>
            </a:pPr>
            <a:r>
              <a:rPr lang="bg-BG" sz="2600" dirty="0" smtClean="0"/>
              <a:t>Съхранява данните (най-често е база данни)</a:t>
            </a:r>
          </a:p>
          <a:p>
            <a:pPr>
              <a:lnSpc>
                <a:spcPct val="100000"/>
              </a:lnSpc>
            </a:pPr>
            <a:r>
              <a:rPr lang="bg-BG" sz="3000" dirty="0" smtClean="0"/>
              <a:t>Информация: </a:t>
            </a:r>
            <a:r>
              <a:rPr lang="en-US" sz="3000" dirty="0">
                <a:hlinkClick r:id="rId3"/>
              </a:rPr>
              <a:t>http://</a:t>
            </a:r>
            <a:r>
              <a:rPr lang="en-US" sz="3000" dirty="0" smtClean="0">
                <a:hlinkClick r:id="rId3"/>
              </a:rPr>
              <a:t>tiny.cc/3tier-architecture</a:t>
            </a:r>
            <a:endParaRPr lang="bg-BG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9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CRM е система за управление на: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приходи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счетоводство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клиенти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спортни залагания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279468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2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bg-BG" sz="3000" dirty="0"/>
              <a:t>БДС подредбата е разделена на две половини</a:t>
            </a:r>
          </a:p>
          <a:p>
            <a:pPr lvl="1">
              <a:lnSpc>
                <a:spcPts val="3600"/>
              </a:lnSpc>
            </a:pPr>
            <a:r>
              <a:rPr lang="bg-BG" sz="2800" dirty="0"/>
              <a:t>Лява –  съдържаща предимно гласни букви</a:t>
            </a:r>
          </a:p>
          <a:p>
            <a:pPr lvl="1">
              <a:lnSpc>
                <a:spcPts val="3600"/>
              </a:lnSpc>
            </a:pPr>
            <a:r>
              <a:rPr lang="bg-BG" sz="2800" dirty="0"/>
              <a:t>Дясна – съдържаща предимно съгласни букви</a:t>
            </a:r>
          </a:p>
          <a:p>
            <a:pPr lvl="1">
              <a:lnSpc>
                <a:spcPts val="3600"/>
              </a:lnSpc>
            </a:pPr>
            <a:r>
              <a:rPr lang="en-US" sz="2800" dirty="0"/>
              <a:t>QWERTY </a:t>
            </a:r>
            <a:r>
              <a:rPr lang="bg-BG" sz="2800" dirty="0"/>
              <a:t>е по-удобна за левичари</a:t>
            </a:r>
            <a:endParaRPr lang="en-US" sz="2800" dirty="0"/>
          </a:p>
          <a:p>
            <a:pPr>
              <a:lnSpc>
                <a:spcPts val="3600"/>
              </a:lnSpc>
            </a:pPr>
            <a:r>
              <a:rPr lang="bg-BG" sz="3000" dirty="0"/>
              <a:t>Информация:</a:t>
            </a:r>
            <a:endParaRPr lang="en-US" sz="3000" dirty="0"/>
          </a:p>
          <a:p>
            <a:pPr lvl="1">
              <a:lnSpc>
                <a:spcPts val="3600"/>
              </a:lnSpc>
            </a:pPr>
            <a:r>
              <a:rPr lang="en-US" sz="2800" dirty="0">
                <a:hlinkClick r:id="rId3"/>
              </a:rPr>
              <a:t>http://tiny.cc/bds-keyboard</a:t>
            </a:r>
            <a:endParaRPr lang="bg-BG" sz="2800" dirty="0" smtClean="0">
              <a:hlinkClick r:id="rId3"/>
            </a:endParaRPr>
          </a:p>
          <a:p>
            <a:pPr lvl="1">
              <a:lnSpc>
                <a:spcPts val="3600"/>
              </a:lnSpc>
            </a:pP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://en.wikipedia.org/wiki/QWERTY </a:t>
            </a:r>
            <a:endParaRPr lang="en-US" sz="2800" dirty="0"/>
          </a:p>
          <a:p>
            <a:pPr lvl="1">
              <a:lnSpc>
                <a:spcPts val="3600"/>
              </a:lnSpc>
            </a:pPr>
            <a:r>
              <a:rPr lang="en-US" sz="2800" dirty="0">
                <a:hlinkClick r:id="rId4"/>
              </a:rPr>
              <a:t>http://en.wikipedia.org/wiki/AZERTY</a:t>
            </a:r>
            <a:endParaRPr lang="en-US" sz="2800" dirty="0"/>
          </a:p>
          <a:p>
            <a:pPr lvl="1">
              <a:lnSpc>
                <a:spcPts val="3600"/>
              </a:lnSpc>
            </a:pPr>
            <a:r>
              <a:rPr lang="en-US" sz="2800" dirty="0">
                <a:hlinkClick r:id="rId5"/>
              </a:rPr>
              <a:t>http://</a:t>
            </a:r>
            <a:r>
              <a:rPr lang="en-US" sz="2800" dirty="0" smtClean="0">
                <a:hlinkClick r:id="rId5"/>
              </a:rPr>
              <a:t>en.wikipedia.org/wiki/Keyboard_layout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CRM </a:t>
            </a:r>
            <a:r>
              <a:rPr lang="bg-BG" sz="3000" dirty="0" smtClean="0"/>
              <a:t>(</a:t>
            </a:r>
            <a:r>
              <a:rPr lang="en-US" sz="3000" dirty="0" smtClean="0"/>
              <a:t>Customer Relationship Management)</a:t>
            </a:r>
          </a:p>
          <a:p>
            <a:pPr lvl="1"/>
            <a:r>
              <a:rPr lang="bg-BG" sz="2800" dirty="0" smtClean="0"/>
              <a:t>Система за </a:t>
            </a:r>
            <a:r>
              <a:rPr lang="ru-RU" sz="2800" dirty="0"/>
              <a:t>управление на </a:t>
            </a:r>
            <a:r>
              <a:rPr lang="ru-RU" sz="2800" dirty="0" smtClean="0"/>
              <a:t>взаимодействиета </a:t>
            </a:r>
            <a:r>
              <a:rPr lang="ru-RU" sz="2800" dirty="0"/>
              <a:t>на </a:t>
            </a:r>
            <a:r>
              <a:rPr lang="ru-RU" sz="2800" dirty="0" smtClean="0"/>
              <a:t>фирма </a:t>
            </a:r>
            <a:r>
              <a:rPr lang="ru-RU" sz="2800" dirty="0"/>
              <a:t>с потребители, клиенти и </a:t>
            </a:r>
            <a:r>
              <a:rPr lang="ru-RU" sz="2800" dirty="0" smtClean="0"/>
              <a:t>продажби</a:t>
            </a:r>
          </a:p>
          <a:p>
            <a:pPr lvl="1"/>
            <a:r>
              <a:rPr lang="ru-RU" sz="2800" dirty="0" smtClean="0"/>
              <a:t>Управлява процесите на маркетинг и продажби в дадена организация</a:t>
            </a:r>
            <a:endParaRPr lang="bg-BG" sz="2800" dirty="0"/>
          </a:p>
          <a:p>
            <a:r>
              <a:rPr lang="bg-BG" sz="3200" dirty="0" smtClean="0"/>
              <a:t>Информация:</a:t>
            </a:r>
          </a:p>
          <a:p>
            <a:pPr lvl="1"/>
            <a:r>
              <a:rPr lang="en-US" sz="2800" dirty="0">
                <a:hlinkClick r:id="rId3"/>
              </a:rPr>
              <a:t>http://preview.tinyurl.com/CRMSystem</a:t>
            </a:r>
            <a:r>
              <a:rPr lang="bg-BG" sz="28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Електронно подписване се извършва с: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частния ключ на изпращача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публичния ключ на изпращача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частния ключ на получателя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публичния ключ на получателя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154871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/>
              <a:t>Електронното подписване ползва криптография с публичен и частен ключ</a:t>
            </a:r>
            <a:endParaRPr lang="en-US" sz="3000" dirty="0" smtClean="0"/>
          </a:p>
          <a:p>
            <a:pPr lvl="1"/>
            <a:r>
              <a:rPr lang="bg-BG" sz="2800" dirty="0" smtClean="0"/>
              <a:t>Подписът се полага с частния ключ</a:t>
            </a:r>
          </a:p>
          <a:p>
            <a:pPr lvl="1"/>
            <a:r>
              <a:rPr lang="bg-BG" sz="2800" dirty="0" smtClean="0"/>
              <a:t>Може да се провери с публичния ключ</a:t>
            </a:r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en.wikipedia.org/wiki/Electronic_signature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При криптиране на съобщение с дължина до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264</a:t>
            </a:r>
            <a:r>
              <a:rPr lang="bg-BG" dirty="0"/>
              <a:t> бита чрез алгоритъма SHA-1 се получава резюме, чиято дължина е: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40 </a:t>
            </a:r>
            <a:r>
              <a:rPr lang="bg-BG" dirty="0"/>
              <a:t>бита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150 </a:t>
            </a:r>
            <a:r>
              <a:rPr lang="bg-BG" dirty="0"/>
              <a:t>бита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160 </a:t>
            </a:r>
            <a:r>
              <a:rPr lang="bg-BG" dirty="0"/>
              <a:t>бита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180 </a:t>
            </a:r>
            <a:r>
              <a:rPr lang="bg-BG" dirty="0"/>
              <a:t>бита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375095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9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/>
              <a:t>При </a:t>
            </a:r>
            <a:r>
              <a:rPr lang="en-US" sz="3000" dirty="0" smtClean="0"/>
              <a:t>SHA-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</a:t>
            </a:r>
            <a:r>
              <a:rPr lang="bg-BG" sz="3000" dirty="0" smtClean="0"/>
              <a:t>резюмето (</a:t>
            </a:r>
            <a:r>
              <a:rPr lang="en-US" sz="3000" dirty="0" smtClean="0"/>
              <a:t>message digest)</a:t>
            </a:r>
            <a:r>
              <a:rPr lang="bg-BG" sz="3000" dirty="0" smtClean="0"/>
              <a:t> е винаги </a:t>
            </a:r>
            <a:r>
              <a:rPr lang="bg-BG" sz="3000" dirty="0" smtClean="0">
                <a:latin typeface="Consolas" pitchFamily="49" charset="0"/>
                <a:cs typeface="Consolas" pitchFamily="49" charset="0"/>
              </a:rPr>
              <a:t>160</a:t>
            </a:r>
            <a:r>
              <a:rPr lang="bg-BG" sz="3000" dirty="0" smtClean="0"/>
              <a:t> бита (</a:t>
            </a:r>
            <a:r>
              <a:rPr lang="bg-BG" sz="3000" dirty="0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bg-BG" sz="3000" dirty="0" smtClean="0"/>
              <a:t> байта)</a:t>
            </a:r>
            <a:endParaRPr lang="en-US" sz="3000" dirty="0" smtClean="0"/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en.wikipedia.org/wiki/SHA-1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Какво представлява електронният подпис?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електронен документ със сканирано копие на нормален подпис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електронен сертификат, удостоверяващ личността на държателя му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електронен сертификат, удостоверяващ наличието на необходим софтуер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електронен документ, удостоверяващ принадлежността към социална група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267935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4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2800" dirty="0" smtClean="0"/>
              <a:t>Електронния подпис удостоверява по електронен път, че даден документ е подписан (създаден) от определено лице</a:t>
            </a:r>
          </a:p>
          <a:p>
            <a:pPr>
              <a:lnSpc>
                <a:spcPct val="100000"/>
              </a:lnSpc>
            </a:pPr>
            <a:r>
              <a:rPr lang="bg-BG" sz="2800" dirty="0" smtClean="0"/>
              <a:t>Електронен (цифров) сертификат е </a:t>
            </a:r>
            <a:r>
              <a:rPr lang="bg-BG" sz="2600" dirty="0" smtClean="0"/>
              <a:t>документ, който свързва определено лице с определен публичен ключ</a:t>
            </a:r>
          </a:p>
          <a:p>
            <a:pPr lvl="1">
              <a:lnSpc>
                <a:spcPct val="100000"/>
              </a:lnSpc>
            </a:pPr>
            <a:r>
              <a:rPr lang="bg-BG" sz="2600" dirty="0"/>
              <a:t>Издава се (и се подписва) от сертификационен орган</a:t>
            </a:r>
          </a:p>
          <a:p>
            <a:pPr lvl="1">
              <a:lnSpc>
                <a:spcPct val="100000"/>
              </a:lnSpc>
            </a:pPr>
            <a:r>
              <a:rPr lang="bg-BG" sz="2600" dirty="0" smtClean="0"/>
              <a:t>Лицето притежава и пази в тайна частния си ключ</a:t>
            </a:r>
          </a:p>
          <a:p>
            <a:pPr>
              <a:lnSpc>
                <a:spcPct val="100000"/>
              </a:lnSpc>
            </a:pPr>
            <a:r>
              <a:rPr lang="bg-BG" sz="2800" dirty="0" smtClean="0"/>
              <a:t>Въпросът няма верен отговор и следователно трябва да изберем най-малко грешния</a:t>
            </a:r>
          </a:p>
          <a:p>
            <a:pPr>
              <a:lnSpc>
                <a:spcPct val="100000"/>
              </a:lnSpc>
            </a:pPr>
            <a:r>
              <a:rPr lang="bg-BG" sz="2800" dirty="0" smtClean="0"/>
              <a:t>Информация: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en.wikipedia.org/wiki/Electronic_signature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Ако даден слайд съдържа видеоматериал, времетраенето му зависи от: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настройките на слайда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продължителността на видеоматериала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формата на видеофайла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размера на видеофайла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204504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5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/>
              <a:t>Въпросът е спорен</a:t>
            </a:r>
            <a:endParaRPr lang="en-US" sz="3000" dirty="0" smtClean="0"/>
          </a:p>
          <a:p>
            <a:pPr lvl="1"/>
            <a:r>
              <a:rPr lang="bg-BG" sz="2800" dirty="0" smtClean="0"/>
              <a:t>Стандартно като вмъкнем видео в даден слайд, то запазва оригиналната си продължителност</a:t>
            </a:r>
          </a:p>
          <a:p>
            <a:pPr lvl="1"/>
            <a:r>
              <a:rPr lang="bg-BG" sz="2800" dirty="0" smtClean="0"/>
              <a:t>Може да се отреже чрез операцията "</a:t>
            </a:r>
            <a:r>
              <a:rPr lang="en-US" sz="2800" dirty="0" smtClean="0"/>
              <a:t>Trim Video</a:t>
            </a:r>
            <a:r>
              <a:rPr lang="bg-BG" sz="2800" dirty="0" smtClean="0"/>
              <a:t>"</a:t>
            </a:r>
            <a:endParaRPr lang="en-US" sz="2800" dirty="0" smtClean="0"/>
          </a:p>
          <a:p>
            <a:pPr lvl="2"/>
            <a:r>
              <a:rPr lang="bg-BG" sz="2600" dirty="0" smtClean="0"/>
              <a:t>Дали тази операция може да се счита за настройка на слайда е леко спорно</a:t>
            </a:r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tiny.cc/ppt-trim-video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6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За кого са предназначени бележките в една презентация?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за този, на когото я представят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за този, който я представя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за проектора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за програмата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262787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6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Абревиатурата </a:t>
            </a:r>
            <a:r>
              <a:rPr lang="en-US" dirty="0"/>
              <a:t>PCMCIA </a:t>
            </a:r>
            <a:r>
              <a:rPr lang="bg-BG" dirty="0"/>
              <a:t>като термин в компютърните системи произлиза от: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Personal Center for Motherboard Client Information Architecture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Personal Computer Memory Card International Association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Personal Computer Media and Classification of International Accessories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Personal Computer Memory Classification of Input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309948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5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/>
              <a:t>Бележките в презентация (</a:t>
            </a:r>
            <a:r>
              <a:rPr lang="en-US" sz="3000" dirty="0" smtClean="0"/>
              <a:t>speaker notes</a:t>
            </a:r>
            <a:r>
              <a:rPr lang="bg-BG" sz="3000" dirty="0" smtClean="0"/>
              <a:t>)</a:t>
            </a:r>
            <a:r>
              <a:rPr lang="en-US" sz="3000" dirty="0" smtClean="0"/>
              <a:t> </a:t>
            </a:r>
            <a:r>
              <a:rPr lang="bg-BG" sz="3000" dirty="0" smtClean="0"/>
              <a:t>са за помощ на презентатора</a:t>
            </a:r>
          </a:p>
          <a:p>
            <a:pPr lvl="1"/>
            <a:r>
              <a:rPr lang="bg-BG" sz="2800" dirty="0" smtClean="0"/>
              <a:t>Само той ги вижда</a:t>
            </a:r>
            <a:r>
              <a:rPr lang="en-US" sz="2800" dirty="0" smtClean="0"/>
              <a:t>, </a:t>
            </a:r>
            <a:r>
              <a:rPr lang="bg-BG" sz="2800" dirty="0" smtClean="0"/>
              <a:t>не се показват на слайда</a:t>
            </a:r>
          </a:p>
          <a:p>
            <a:pPr lvl="1"/>
            <a:r>
              <a:rPr lang="bg-BG" sz="2800" dirty="0" smtClean="0"/>
              <a:t>Това са неща, който лекторът трябва да разкаже</a:t>
            </a:r>
          </a:p>
          <a:p>
            <a:r>
              <a:rPr lang="bg-BG" sz="2800" dirty="0" smtClean="0"/>
              <a:t>И</a:t>
            </a:r>
            <a:r>
              <a:rPr lang="bg-BG" sz="3000" dirty="0" smtClean="0"/>
              <a:t>нформация: </a:t>
            </a:r>
            <a:endParaRPr lang="en-US" sz="3000" dirty="0" smtClean="0"/>
          </a:p>
          <a:p>
            <a:pPr lvl="1"/>
            <a:r>
              <a:rPr lang="en-US" sz="2600" dirty="0">
                <a:hlinkClick r:id="rId3"/>
              </a:rPr>
              <a:t>http://www.powerpoint-2010.com/powerpoint-notes</a:t>
            </a:r>
            <a:r>
              <a:rPr lang="en-US" sz="2600" dirty="0" smtClean="0">
                <a:hlinkClick r:id="rId3"/>
              </a:rPr>
              <a:t>/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9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Мярката "</a:t>
            </a:r>
            <a:r>
              <a:rPr lang="en-US" dirty="0"/>
              <a:t>fps</a:t>
            </a:r>
            <a:r>
              <a:rPr lang="bg-BG" dirty="0"/>
              <a:t>" в мултимедията се свързва с: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броя видео кадри в секунда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степента на компресия на аудио сигнал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синхронизацията между звук и картина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потока с аудио или видео данни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156107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Fps (Frames Per Second)</a:t>
            </a:r>
          </a:p>
          <a:p>
            <a:pPr lvl="1"/>
            <a:r>
              <a:rPr lang="bg-BG" sz="2800" dirty="0" smtClean="0"/>
              <a:t>Колко кадъра минават за една секунда</a:t>
            </a:r>
            <a:endParaRPr lang="en-US" sz="2800" dirty="0" smtClean="0"/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en.wikipedia.org/wiki/Frame_rate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MPEG е вид компресия, приложима: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при всички видове мултимедийни файлове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основно при видеофайлове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основно при аудиофайлове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основно при графични файлове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0357" y="214595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MPEG </a:t>
            </a:r>
            <a:r>
              <a:rPr lang="bg-BG" sz="3000" dirty="0" smtClean="0"/>
              <a:t>е фамилия мултимедийни формати</a:t>
            </a:r>
          </a:p>
          <a:p>
            <a:pPr lvl="1">
              <a:lnSpc>
                <a:spcPct val="100000"/>
              </a:lnSpc>
            </a:pPr>
            <a:r>
              <a:rPr lang="bg-BG" sz="2700" dirty="0" smtClean="0"/>
              <a:t>Разработват се от </a:t>
            </a:r>
            <a:r>
              <a:rPr lang="en-US" sz="2700" dirty="0"/>
              <a:t>Moving Picture Experts </a:t>
            </a:r>
            <a:r>
              <a:rPr lang="en-US" sz="2700" dirty="0" smtClean="0"/>
              <a:t>Group</a:t>
            </a:r>
          </a:p>
          <a:p>
            <a:pPr lvl="1">
              <a:lnSpc>
                <a:spcPct val="100000"/>
              </a:lnSpc>
            </a:pPr>
            <a:r>
              <a:rPr lang="en-US" sz="2700" dirty="0"/>
              <a:t>MPEG</a:t>
            </a:r>
            <a:r>
              <a:rPr lang="bg-BG" sz="2700" dirty="0"/>
              <a:t>-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700" dirty="0" smtClean="0"/>
              <a:t>, MPEG</a:t>
            </a:r>
            <a:r>
              <a:rPr lang="bg-BG" sz="2700" dirty="0" smtClean="0"/>
              <a:t>-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700" dirty="0" smtClean="0"/>
              <a:t>,</a:t>
            </a:r>
            <a:r>
              <a:rPr lang="en-US" sz="2700" dirty="0"/>
              <a:t> MPEG</a:t>
            </a:r>
            <a:r>
              <a:rPr lang="bg-BG" sz="2700" dirty="0" smtClean="0"/>
              <a:t>-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700" dirty="0"/>
              <a:t> </a:t>
            </a:r>
            <a:r>
              <a:rPr lang="bg-BG" sz="2700" dirty="0" smtClean="0"/>
              <a:t>се използват за видео (картина + звук)</a:t>
            </a:r>
            <a:endParaRPr lang="en-US" sz="2700" dirty="0"/>
          </a:p>
          <a:p>
            <a:pPr lvl="1">
              <a:lnSpc>
                <a:spcPct val="100000"/>
              </a:lnSpc>
            </a:pPr>
            <a:r>
              <a:rPr lang="en-US" sz="2700" dirty="0" smtClean="0"/>
              <a:t>MPEG</a:t>
            </a:r>
            <a:r>
              <a:rPr lang="bg-BG" sz="2700" dirty="0" smtClean="0"/>
              <a:t>-</a:t>
            </a:r>
            <a:r>
              <a:rPr lang="bg-BG" sz="27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sz="2700" dirty="0" smtClean="0"/>
              <a:t> </a:t>
            </a:r>
            <a:r>
              <a:rPr lang="en-US" sz="2700" dirty="0" smtClean="0"/>
              <a:t>(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MP3</a:t>
            </a:r>
            <a:r>
              <a:rPr lang="en-US" sz="2700" dirty="0" smtClean="0"/>
              <a:t>)</a:t>
            </a:r>
            <a:r>
              <a:rPr lang="bg-BG" sz="2700" dirty="0" smtClean="0"/>
              <a:t> се използва за звук</a:t>
            </a:r>
          </a:p>
          <a:p>
            <a:pPr lvl="1">
              <a:lnSpc>
                <a:spcPct val="100000"/>
              </a:lnSpc>
            </a:pPr>
            <a:r>
              <a:rPr lang="en-US" sz="2700" dirty="0"/>
              <a:t>MPEG</a:t>
            </a:r>
            <a:r>
              <a:rPr lang="bg-BG" sz="2700" dirty="0" smtClean="0"/>
              <a:t>-</a:t>
            </a:r>
            <a:r>
              <a:rPr lang="bg-BG" sz="27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bg-BG" sz="2700" dirty="0" smtClean="0"/>
              <a:t> е контейнер-формат за мултимедия (звук, видео, ефекти, субтитри и др.)</a:t>
            </a:r>
          </a:p>
          <a:p>
            <a:pPr lvl="1">
              <a:lnSpc>
                <a:spcPct val="100000"/>
              </a:lnSpc>
            </a:pPr>
            <a:r>
              <a:rPr lang="en-US" sz="2700" dirty="0"/>
              <a:t>MPEG</a:t>
            </a:r>
            <a:r>
              <a:rPr lang="bg-BG" sz="2700" dirty="0" smtClean="0"/>
              <a:t>-</a:t>
            </a:r>
            <a:r>
              <a:rPr lang="bg-BG" sz="2700" dirty="0" smtClean="0">
                <a:latin typeface="Consolas" pitchFamily="49" charset="0"/>
                <a:cs typeface="Consolas" pitchFamily="49" charset="0"/>
              </a:rPr>
              <a:t>21</a:t>
            </a:r>
            <a:r>
              <a:rPr lang="bg-BG" sz="2700" dirty="0" smtClean="0"/>
              <a:t> е </a:t>
            </a:r>
            <a:r>
              <a:rPr lang="en-US" sz="2700" dirty="0" smtClean="0"/>
              <a:t>DRM</a:t>
            </a:r>
            <a:r>
              <a:rPr lang="bg-BG" sz="2700" dirty="0" smtClean="0"/>
              <a:t> </a:t>
            </a:r>
            <a:r>
              <a:rPr lang="en-US" sz="2700" dirty="0" smtClean="0"/>
              <a:t>framework (copyright </a:t>
            </a:r>
            <a:r>
              <a:rPr lang="bg-BG" sz="2700" dirty="0" smtClean="0"/>
              <a:t>защита)</a:t>
            </a:r>
          </a:p>
          <a:p>
            <a:pPr>
              <a:lnSpc>
                <a:spcPct val="100000"/>
              </a:lnSpc>
            </a:pPr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en.wikipedia.org/wiki/MPEG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0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 кой от изброените формати да бъде запазена информация, така че файлът да има най-малък размер?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.wav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.</a:t>
            </a:r>
            <a:r>
              <a:rPr lang="en-US" dirty="0" err="1"/>
              <a:t>snd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.mp2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.mp3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4343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MP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dirty="0" smtClean="0"/>
              <a:t> </a:t>
            </a:r>
            <a:r>
              <a:rPr lang="bg-BG" sz="3000" dirty="0" smtClean="0"/>
              <a:t>поддържа най-силна компресия</a:t>
            </a:r>
            <a:r>
              <a:rPr lang="en-US" sz="3000" dirty="0" smtClean="0"/>
              <a:t> </a:t>
            </a:r>
            <a:r>
              <a:rPr lang="bg-BG" sz="3000" dirty="0" smtClean="0"/>
              <a:t>от изброените</a:t>
            </a:r>
            <a:endParaRPr lang="en-US" sz="3000" dirty="0" smtClean="0"/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en.wikipedia.org/wiki/Mp3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9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Единицата за данни, с която работи каналният слой на OSI мрежовия модел се нарича: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кадър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пакет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сегмент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бит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2514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2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/>
              <a:t>Каналният слой (</a:t>
            </a:r>
            <a:r>
              <a:rPr lang="en-US" sz="3000" dirty="0" smtClean="0"/>
              <a:t>data-link layer</a:t>
            </a:r>
            <a:r>
              <a:rPr lang="bg-BG" sz="3000" dirty="0" smtClean="0"/>
              <a:t>) от 7-слойният референтен </a:t>
            </a:r>
            <a:r>
              <a:rPr lang="en-US" sz="3000" dirty="0" smtClean="0"/>
              <a:t>OSI</a:t>
            </a:r>
            <a:r>
              <a:rPr lang="bg-BG" sz="3000" dirty="0" smtClean="0"/>
              <a:t> модел</a:t>
            </a:r>
            <a:endParaRPr lang="en-US" sz="3000" dirty="0" smtClean="0"/>
          </a:p>
          <a:p>
            <a:pPr lvl="1"/>
            <a:r>
              <a:rPr lang="ru-RU" sz="2800" dirty="0" smtClean="0"/>
              <a:t>Предаване </a:t>
            </a:r>
            <a:r>
              <a:rPr lang="ru-RU" sz="2800" dirty="0"/>
              <a:t>и </a:t>
            </a:r>
            <a:r>
              <a:rPr lang="ru-RU" sz="2800" dirty="0" smtClean="0"/>
              <a:t>приемане кадр</a:t>
            </a:r>
            <a:r>
              <a:rPr lang="bg-BG" sz="2800" dirty="0" smtClean="0"/>
              <a:t>и </a:t>
            </a:r>
            <a:r>
              <a:rPr lang="en-US" sz="2800" dirty="0" smtClean="0"/>
              <a:t>(frames)</a:t>
            </a:r>
            <a:endParaRPr lang="bg-BG" sz="2800" dirty="0" smtClean="0"/>
          </a:p>
          <a:p>
            <a:pPr lvl="1"/>
            <a:r>
              <a:rPr lang="bg-BG" sz="2800" dirty="0" smtClean="0"/>
              <a:t>Например </a:t>
            </a:r>
            <a:r>
              <a:rPr lang="en-US" sz="2800" dirty="0" smtClean="0"/>
              <a:t>Ethernet frames, PPP frames,  ISDN frame, …</a:t>
            </a:r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://tiny.cc/osi-datalink-layer</a:t>
            </a:r>
            <a:endParaRPr lang="bg-BG" sz="2800" dirty="0" smtClean="0">
              <a:hlinkClick r:id="rId3"/>
            </a:endParaRPr>
          </a:p>
          <a:p>
            <a:pPr lvl="1"/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en.wikipedia.org/wiki/OSI_model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9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Кой слой от OSI модела обслужва криптирането и форматирането на данните?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приложен слой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представителен слой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транспортен слой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мрежови слой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264228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2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PC </a:t>
            </a:r>
            <a:r>
              <a:rPr lang="en-US" dirty="0"/>
              <a:t>Card </a:t>
            </a:r>
            <a:r>
              <a:rPr lang="en-US" dirty="0" smtClean="0"/>
              <a:t>(PCMCIA </a:t>
            </a:r>
            <a:r>
              <a:rPr lang="en-US" dirty="0"/>
              <a:t>Card) 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Периферен интерфейс за преносими компютри (лаптопи)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Използва се за включване на мрежови карти, модеми, твърди дискове и друга периферия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Съкращение от </a:t>
            </a:r>
            <a:r>
              <a:rPr lang="en-US" dirty="0"/>
              <a:t>Personal Computer Memory Card International Association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Информация: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3"/>
              </a:rPr>
              <a:t>http://en.wikipedia.org/wiki/PC_Card 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4"/>
              </a:rPr>
              <a:t>http://www.techterms.com/definition/pcmcia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6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/>
              <a:t>Представителният слой (</a:t>
            </a:r>
            <a:r>
              <a:rPr lang="en-US" sz="3000" dirty="0" smtClean="0"/>
              <a:t>presentation </a:t>
            </a:r>
            <a:r>
              <a:rPr lang="en-US" sz="3000" dirty="0"/>
              <a:t>layer</a:t>
            </a:r>
            <a:r>
              <a:rPr lang="bg-BG" sz="3000" dirty="0"/>
              <a:t>) от 7-слойният референтен </a:t>
            </a:r>
            <a:r>
              <a:rPr lang="en-US" sz="3000" dirty="0"/>
              <a:t>OSI</a:t>
            </a:r>
            <a:r>
              <a:rPr lang="bg-BG" sz="3000" dirty="0"/>
              <a:t> </a:t>
            </a:r>
            <a:r>
              <a:rPr lang="bg-BG" sz="3000" dirty="0" smtClean="0"/>
              <a:t>модел</a:t>
            </a:r>
            <a:endParaRPr lang="en-US" sz="3000" dirty="0" smtClean="0"/>
          </a:p>
          <a:p>
            <a:pPr lvl="1"/>
            <a:r>
              <a:rPr lang="ru-RU" sz="2800" dirty="0"/>
              <a:t>Извършва конвертиране и “превеждане” на данните, </a:t>
            </a:r>
            <a:r>
              <a:rPr lang="ru-RU" sz="2800" dirty="0" smtClean="0"/>
              <a:t>компресиране</a:t>
            </a:r>
            <a:r>
              <a:rPr lang="en-US" sz="2800" dirty="0" smtClean="0"/>
              <a:t> </a:t>
            </a:r>
            <a:r>
              <a:rPr lang="bg-BG" sz="2800" dirty="0" smtClean="0"/>
              <a:t>и криптиране</a:t>
            </a:r>
          </a:p>
          <a:p>
            <a:pPr lvl="1"/>
            <a:r>
              <a:rPr lang="bg-BG" sz="2800" dirty="0" smtClean="0"/>
              <a:t>Примерни протоколи / формати от представителния слой: </a:t>
            </a:r>
            <a:r>
              <a:rPr lang="en-US" sz="2800" dirty="0" smtClean="0"/>
              <a:t>ASCII, MIME, TLS</a:t>
            </a:r>
            <a:endParaRPr lang="bg-BG" sz="2800" dirty="0" smtClean="0"/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>
                <a:hlinkClick r:id="rId3"/>
              </a:rPr>
              <a:t>http://en.wikipedia.org/wiki/Presentation_Layer</a:t>
            </a:r>
            <a:endParaRPr lang="bg-BG" sz="2800" dirty="0"/>
          </a:p>
          <a:p>
            <a:pPr lvl="1"/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://en.wikipedia.org/wiki/OSI_model 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Към какъв порт НЕ може да бъде свързван модем?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PCI </a:t>
            </a:r>
            <a:r>
              <a:rPr lang="bg-BG" dirty="0"/>
              <a:t>слот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СОМ порт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LPT </a:t>
            </a:r>
            <a:r>
              <a:rPr lang="bg-BG" dirty="0"/>
              <a:t>порт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USB </a:t>
            </a:r>
            <a:r>
              <a:rPr lang="bg-BG" dirty="0"/>
              <a:t>порт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326424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/>
              <a:t>Модемите използват серийна комуникация</a:t>
            </a:r>
            <a:endParaRPr lang="en-US" sz="3000" dirty="0" smtClean="0"/>
          </a:p>
          <a:p>
            <a:pPr lvl="1"/>
            <a:r>
              <a:rPr lang="bg-BG" sz="2800" dirty="0" smtClean="0"/>
              <a:t>Стандартно се закачат за някой от серийните (</a:t>
            </a:r>
            <a:r>
              <a:rPr lang="en-US" sz="2800" dirty="0" smtClean="0"/>
              <a:t>COM)</a:t>
            </a:r>
            <a:r>
              <a:rPr lang="bg-BG" sz="2800" dirty="0" smtClean="0"/>
              <a:t> портове</a:t>
            </a:r>
          </a:p>
          <a:p>
            <a:pPr lvl="1"/>
            <a:r>
              <a:rPr lang="bg-BG" sz="2800" dirty="0" smtClean="0"/>
              <a:t>Вътрешните модеми обикновено се пъхат в някой от </a:t>
            </a:r>
            <a:r>
              <a:rPr lang="en-US" sz="2800" dirty="0" smtClean="0"/>
              <a:t>PCI</a:t>
            </a:r>
            <a:r>
              <a:rPr lang="bg-BG" sz="2800" dirty="0" smtClean="0"/>
              <a:t> слотовете</a:t>
            </a:r>
          </a:p>
          <a:p>
            <a:pPr lvl="1"/>
            <a:r>
              <a:rPr lang="bg-BG" sz="2800" dirty="0" smtClean="0"/>
              <a:t>Има и външни </a:t>
            </a:r>
            <a:r>
              <a:rPr lang="en-US" sz="2800" dirty="0" smtClean="0"/>
              <a:t>USB</a:t>
            </a:r>
            <a:r>
              <a:rPr lang="bg-BG" sz="2800" dirty="0" smtClean="0"/>
              <a:t> модеми</a:t>
            </a:r>
          </a:p>
          <a:p>
            <a:pPr lvl="1"/>
            <a:r>
              <a:rPr lang="bg-BG" sz="2800" dirty="0" smtClean="0"/>
              <a:t>Модемите не ползват </a:t>
            </a:r>
            <a:r>
              <a:rPr lang="en-US" sz="2800" dirty="0" smtClean="0"/>
              <a:t>LPT (</a:t>
            </a:r>
            <a:r>
              <a:rPr lang="bg-BG" sz="2800" dirty="0" smtClean="0"/>
              <a:t>паралелен порт)</a:t>
            </a:r>
            <a:endParaRPr lang="en-US" sz="2800" dirty="0" smtClean="0"/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tiny.cc/modem-wiki-bg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bg-BG" sz="3000" dirty="0"/>
              <a:t>Терминът </a:t>
            </a:r>
            <a:r>
              <a:rPr lang="bg-BG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фолксономия</a:t>
            </a:r>
            <a:r>
              <a:rPr lang="bg-BG" sz="3000" dirty="0"/>
              <a:t> означава:</a:t>
            </a:r>
            <a:endParaRPr lang="en-US" sz="3000" dirty="0"/>
          </a:p>
          <a:p>
            <a:pPr marL="871538" lvl="1" indent="-514350">
              <a:lnSpc>
                <a:spcPct val="90000"/>
              </a:lnSpc>
              <a:spcBef>
                <a:spcPts val="400"/>
              </a:spcBef>
              <a:buFont typeface="+mj-lt"/>
              <a:buAutoNum type="alphaLcParenR"/>
            </a:pPr>
            <a:r>
              <a:rPr lang="bg-BG" sz="2700" dirty="0"/>
              <a:t>класификация на интернет-материали, базирана на ключови думи, асоциирани с материалите от техните автори</a:t>
            </a:r>
            <a:endParaRPr lang="en-US" sz="2700" dirty="0"/>
          </a:p>
          <a:p>
            <a:pPr marL="871538" lvl="1" indent="-514350">
              <a:lnSpc>
                <a:spcPct val="90000"/>
              </a:lnSpc>
              <a:spcBef>
                <a:spcPts val="400"/>
              </a:spcBef>
              <a:buFont typeface="+mj-lt"/>
              <a:buAutoNum type="alphaLcParenR"/>
            </a:pPr>
            <a:r>
              <a:rPr lang="bg-BG" sz="2700" dirty="0"/>
              <a:t>интернет общност, в която свободно могат да се включват потребители със сходни интереси или професионални занимания</a:t>
            </a:r>
            <a:endParaRPr lang="en-US" sz="2700" dirty="0"/>
          </a:p>
          <a:p>
            <a:pPr marL="871538" lvl="1" indent="-514350">
              <a:lnSpc>
                <a:spcPct val="90000"/>
              </a:lnSpc>
              <a:spcBef>
                <a:spcPts val="400"/>
              </a:spcBef>
              <a:buFont typeface="+mj-lt"/>
              <a:buAutoNum type="alphaLcParenR"/>
            </a:pPr>
            <a:r>
              <a:rPr lang="bg-BG" sz="2700" dirty="0"/>
              <a:t>система на категоризация на интернет материали, базирана на етикети, асоциирани с материалите от интернет-общност или широк кръг потребители</a:t>
            </a:r>
            <a:endParaRPr lang="en-US" sz="2700" dirty="0"/>
          </a:p>
          <a:p>
            <a:pPr marL="871538" lvl="1" indent="-514350">
              <a:lnSpc>
                <a:spcPct val="90000"/>
              </a:lnSpc>
              <a:spcBef>
                <a:spcPts val="400"/>
              </a:spcBef>
              <a:buFont typeface="+mj-lt"/>
              <a:buAutoNum type="alphaLcParenR"/>
            </a:pPr>
            <a:r>
              <a:rPr lang="bg-BG" sz="2700" dirty="0"/>
              <a:t>речник, тип „народно творчество", съдържащ специфични за жаргона на интернет-потребителите думи и тяхното значение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6329" y="379764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9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000" dirty="0" smtClean="0"/>
              <a:t>Фолксономията е </a:t>
            </a:r>
            <a:r>
              <a:rPr lang="ru-RU" sz="3000" smtClean="0"/>
              <a:t>метод за:</a:t>
            </a:r>
            <a:endParaRPr lang="ru-RU" sz="3000" dirty="0" smtClean="0"/>
          </a:p>
          <a:p>
            <a:pPr lvl="1"/>
            <a:r>
              <a:rPr lang="ru-RU" sz="2800" dirty="0" smtClean="0"/>
              <a:t>съвместно </a:t>
            </a:r>
            <a:r>
              <a:rPr lang="ru-RU" sz="2800" dirty="0"/>
              <a:t>създаване и управление на тагове </a:t>
            </a:r>
            <a:endParaRPr lang="ru-RU" sz="2800" dirty="0" smtClean="0"/>
          </a:p>
          <a:p>
            <a:pPr lvl="1"/>
            <a:r>
              <a:rPr lang="ru-RU" sz="2800" dirty="0" smtClean="0"/>
              <a:t>за </a:t>
            </a:r>
            <a:r>
              <a:rPr lang="ru-RU" sz="2800" dirty="0"/>
              <a:t>поясняване и категоризиране на </a:t>
            </a:r>
            <a:r>
              <a:rPr lang="ru-RU" sz="2800" dirty="0" smtClean="0"/>
              <a:t>съдържание</a:t>
            </a:r>
            <a:endParaRPr lang="bg-BG" sz="2800" dirty="0"/>
          </a:p>
          <a:p>
            <a:r>
              <a:rPr lang="bg-BG" sz="3000" dirty="0" smtClean="0"/>
              <a:t>Информация</a:t>
            </a:r>
            <a:r>
              <a:rPr lang="bg-BG" sz="3000" dirty="0"/>
              <a:t>:</a:t>
            </a:r>
            <a:endParaRPr lang="en-US" sz="3000" dirty="0"/>
          </a:p>
          <a:p>
            <a:pPr lvl="1"/>
            <a:r>
              <a:rPr lang="en-US" sz="2800" dirty="0">
                <a:hlinkClick r:id="rId3"/>
              </a:rPr>
              <a:t>http://en.wikipedia.org/wiki/Folksonomy </a:t>
            </a:r>
            <a:endParaRPr lang="bg-BG" sz="2800" dirty="0"/>
          </a:p>
          <a:p>
            <a:pPr lvl="1"/>
            <a:r>
              <a:rPr lang="en-US" sz="2800" dirty="0">
                <a:hlinkClick r:id="rId4"/>
              </a:rPr>
              <a:t>http</a:t>
            </a:r>
            <a:r>
              <a:rPr lang="en-US" sz="2800" dirty="0" smtClean="0">
                <a:hlinkClick r:id="rId4"/>
              </a:rPr>
              <a:t>://tinyurl.com/FolksonomyBG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Оригиналното значение на думата </a:t>
            </a:r>
            <a:r>
              <a:rPr lang="bg-BG" dirty="0" smtClean="0"/>
              <a:t>"аватар</a:t>
            </a:r>
            <a:r>
              <a:rPr lang="en-US" dirty="0" smtClean="0"/>
              <a:t>"</a:t>
            </a:r>
            <a:r>
              <a:rPr lang="bg-BG" dirty="0" smtClean="0"/>
              <a:t> </a:t>
            </a:r>
            <a:r>
              <a:rPr lang="bg-BG" dirty="0"/>
              <a:t>е: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визуална компютърна представа за потребител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физическо въплъщение на божество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персонаж, в който се превъплъщава участник в интернет игра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същество, което живее в хармония с природата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4843" y="259902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4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000" dirty="0"/>
              <a:t>Аватар, или аватара </a:t>
            </a:r>
            <a:endParaRPr lang="ru-RU" sz="3000" dirty="0" smtClean="0"/>
          </a:p>
          <a:p>
            <a:pPr lvl="1">
              <a:lnSpc>
                <a:spcPct val="100000"/>
              </a:lnSpc>
            </a:pPr>
            <a:r>
              <a:rPr lang="ru-RU" sz="2800" dirty="0" smtClean="0"/>
              <a:t>от санскрит "अवतार" означава "слизане"</a:t>
            </a:r>
          </a:p>
          <a:p>
            <a:pPr lvl="1">
              <a:lnSpc>
                <a:spcPct val="100000"/>
              </a:lnSpc>
            </a:pPr>
            <a:r>
              <a:rPr lang="ru-RU" sz="2800" dirty="0" smtClean="0"/>
              <a:t>въплъщение </a:t>
            </a:r>
            <a:r>
              <a:rPr lang="ru-RU" sz="2800" dirty="0"/>
              <a:t>на божество в </a:t>
            </a:r>
            <a:r>
              <a:rPr lang="ru-RU" sz="2800" dirty="0" smtClean="0"/>
              <a:t>индуизма</a:t>
            </a:r>
          </a:p>
          <a:p>
            <a:pPr>
              <a:lnSpc>
                <a:spcPct val="100000"/>
              </a:lnSpc>
            </a:pPr>
            <a:r>
              <a:rPr lang="ru-RU" sz="3000" dirty="0" smtClean="0"/>
              <a:t>Най-често </a:t>
            </a:r>
            <a:r>
              <a:rPr lang="ru-RU" sz="3000" dirty="0"/>
              <a:t>понятието се свързва с различните въплъщения на Вишну на </a:t>
            </a:r>
            <a:r>
              <a:rPr lang="ru-RU" sz="3000" dirty="0" smtClean="0"/>
              <a:t>земята</a:t>
            </a:r>
          </a:p>
          <a:p>
            <a:pPr lvl="1">
              <a:lnSpc>
                <a:spcPct val="100000"/>
              </a:lnSpc>
            </a:pPr>
            <a:r>
              <a:rPr lang="ru-RU" sz="2800" dirty="0" smtClean="0"/>
              <a:t>Където </a:t>
            </a:r>
            <a:r>
              <a:rPr lang="ru-RU" sz="2800" dirty="0"/>
              <a:t>той под различни образи извършва </a:t>
            </a:r>
            <a:r>
              <a:rPr lang="ru-RU" sz="2800" dirty="0" smtClean="0"/>
              <a:t>подвизи	</a:t>
            </a:r>
          </a:p>
          <a:p>
            <a:pPr>
              <a:lnSpc>
                <a:spcPct val="100000"/>
              </a:lnSpc>
            </a:pPr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en.wikipedia.org/wiki/Avatar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preview.tinyurl.com/AvatarBG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Кой от следните протоколите НЕ е протокол за електронна поща?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SNMP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РОРЗ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SMTP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IMAP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8000" y="204367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5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Simple Network Management Protocol (SNMP</a:t>
            </a:r>
            <a:r>
              <a:rPr lang="en-US" sz="2800" dirty="0" smtClean="0"/>
              <a:t>)</a:t>
            </a:r>
            <a:endParaRPr lang="bg-BG" sz="2800" dirty="0" smtClean="0"/>
          </a:p>
          <a:p>
            <a:pPr lvl="1"/>
            <a:r>
              <a:rPr lang="en-US" sz="2600" dirty="0" smtClean="0"/>
              <a:t>Internet</a:t>
            </a:r>
            <a:r>
              <a:rPr lang="bg-BG" sz="2600" dirty="0" smtClean="0"/>
              <a:t> протокол за манажиране на устройсва по </a:t>
            </a:r>
            <a:r>
              <a:rPr lang="en-US" sz="2600" dirty="0" smtClean="0"/>
              <a:t>IP </a:t>
            </a:r>
            <a:r>
              <a:rPr lang="bg-BG" sz="2600" dirty="0" smtClean="0"/>
              <a:t>мрежи</a:t>
            </a:r>
            <a:r>
              <a:rPr lang="en-US" sz="2600" dirty="0" smtClean="0"/>
              <a:t> (</a:t>
            </a:r>
            <a:r>
              <a:rPr lang="bg-BG" sz="2600" dirty="0" smtClean="0"/>
              <a:t>проследява им жизнените функции)</a:t>
            </a:r>
          </a:p>
          <a:p>
            <a:pPr lvl="1"/>
            <a:r>
              <a:rPr lang="bg-BG" sz="2600" dirty="0" smtClean="0"/>
              <a:t>Устройствата са предимно рутери, суичове, сървъри, принтери,</a:t>
            </a:r>
            <a:r>
              <a:rPr lang="en-US" sz="2600" dirty="0"/>
              <a:t> set-top box (STB</a:t>
            </a:r>
            <a:r>
              <a:rPr lang="en-US" sz="2600" dirty="0" smtClean="0"/>
              <a:t>)</a:t>
            </a:r>
            <a:r>
              <a:rPr lang="bg-BG" sz="2600" dirty="0" smtClean="0"/>
              <a:t> и т.н.</a:t>
            </a:r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>
                <a:hlinkClick r:id="rId3"/>
              </a:rPr>
              <a:t>http://it.med.miami.edu/x1111.xml </a:t>
            </a:r>
            <a:endParaRPr lang="bg-BG" sz="2800" dirty="0" smtClean="0"/>
          </a:p>
          <a:p>
            <a:pPr lvl="1"/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www.servage.net/wiki/Email_protocols</a:t>
            </a:r>
            <a:endParaRPr lang="bg-BG" sz="2800" dirty="0" smtClean="0"/>
          </a:p>
          <a:p>
            <a:pPr lvl="1"/>
            <a:r>
              <a:rPr lang="en-US" sz="2800" dirty="0">
                <a:effectLst/>
                <a:hlinkClick r:id="rId5"/>
              </a:rPr>
              <a:t>http://</a:t>
            </a:r>
            <a:r>
              <a:rPr lang="en-US" sz="2800" dirty="0" smtClean="0">
                <a:effectLst/>
                <a:hlinkClick r:id="rId5"/>
              </a:rPr>
              <a:t>tinyurl.com/SNMPProtocol</a:t>
            </a:r>
            <a:endParaRPr lang="bg-BG" sz="280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6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Кой протокол се използва за автоматично конфигуриране на мрежови устройства?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IPCONFIG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DHCP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DNS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0014" y="264022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6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Колко пъти USB 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2.0</a:t>
            </a:r>
            <a:r>
              <a:rPr lang="ru-RU" dirty="0"/>
              <a:t> е по-бавно от FireWire 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800</a:t>
            </a:r>
            <a:r>
              <a:rPr lang="ru-RU" dirty="0"/>
              <a:t>?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/>
              <a:t>около 2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/>
              <a:t>около 10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/>
              <a:t>не е по-бавен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/>
              <a:t>зависи от компютъра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8686" y="204504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6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Dynamic Host Configuration Protocol 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ru-RU" sz="2800" dirty="0" smtClean="0"/>
              <a:t>Протокол </a:t>
            </a:r>
            <a:r>
              <a:rPr lang="ru-RU" sz="2800" dirty="0"/>
              <a:t>за динамично конфигуриране на хостове </a:t>
            </a:r>
            <a:r>
              <a:rPr lang="ru-RU" sz="2800" dirty="0" smtClean="0"/>
              <a:t>(</a:t>
            </a:r>
            <a:r>
              <a:rPr lang="bg-BG" sz="2800" dirty="0" smtClean="0"/>
              <a:t>устройства в </a:t>
            </a:r>
            <a:r>
              <a:rPr lang="en-US" sz="2800" dirty="0" smtClean="0"/>
              <a:t>IP</a:t>
            </a:r>
            <a:r>
              <a:rPr lang="bg-BG" sz="2800" dirty="0" smtClean="0"/>
              <a:t> мрежа)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K</a:t>
            </a:r>
            <a:r>
              <a:rPr lang="ru-RU" sz="2800" dirty="0" smtClean="0"/>
              <a:t>омуникационен протокол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ru-RU" sz="2800" dirty="0"/>
              <a:t>чрез </a:t>
            </a:r>
            <a:r>
              <a:rPr lang="ru-RU" sz="2800" dirty="0" smtClean="0"/>
              <a:t>който</a:t>
            </a:r>
            <a:r>
              <a:rPr lang="en-US" sz="2800" dirty="0" smtClean="0"/>
              <a:t> </a:t>
            </a:r>
            <a:r>
              <a:rPr lang="ru-RU" sz="2800" dirty="0" smtClean="0"/>
              <a:t>устройствата получават </a:t>
            </a:r>
            <a:r>
              <a:rPr lang="en-US" sz="2800" dirty="0" smtClean="0"/>
              <a:t>IP </a:t>
            </a:r>
            <a:r>
              <a:rPr lang="ru-RU" sz="2800" dirty="0" smtClean="0"/>
              <a:t>адрес </a:t>
            </a:r>
            <a:r>
              <a:rPr lang="ru-RU" sz="2800" dirty="0"/>
              <a:t>от </a:t>
            </a:r>
            <a:r>
              <a:rPr lang="en-US" sz="2800" dirty="0" smtClean="0"/>
              <a:t>DHCP </a:t>
            </a:r>
            <a:r>
              <a:rPr lang="ru-RU" sz="2800" dirty="0" smtClean="0"/>
              <a:t>сървър</a:t>
            </a:r>
            <a:endParaRPr lang="en-US" sz="2800" dirty="0" smtClean="0"/>
          </a:p>
          <a:p>
            <a:pPr lvl="2">
              <a:lnSpc>
                <a:spcPct val="100000"/>
              </a:lnSpc>
            </a:pPr>
            <a:r>
              <a:rPr lang="ru-RU" sz="2600" dirty="0" smtClean="0"/>
              <a:t>компютър</a:t>
            </a:r>
            <a:r>
              <a:rPr lang="en-US" sz="2600" dirty="0" smtClean="0"/>
              <a:t>, </a:t>
            </a:r>
            <a:r>
              <a:rPr lang="bg-BG" sz="2600" dirty="0" smtClean="0"/>
              <a:t>телефон</a:t>
            </a:r>
            <a:r>
              <a:rPr lang="ru-RU" sz="2600" dirty="0" smtClean="0"/>
              <a:t>, компютърно устройство</a:t>
            </a:r>
            <a:endParaRPr lang="en-US" sz="2600" dirty="0" smtClean="0"/>
          </a:p>
          <a:p>
            <a:pPr lvl="2">
              <a:lnSpc>
                <a:spcPct val="100000"/>
              </a:lnSpc>
            </a:pPr>
            <a:r>
              <a:rPr lang="ru-RU" sz="2600" dirty="0" smtClean="0"/>
              <a:t>маршрутизатор </a:t>
            </a:r>
            <a:r>
              <a:rPr lang="ru-RU" sz="2600" dirty="0"/>
              <a:t>или всякакъв друг вид устройство използващо IP </a:t>
            </a:r>
            <a:r>
              <a:rPr lang="ru-RU" sz="2600" dirty="0" smtClean="0"/>
              <a:t>адрес</a:t>
            </a: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en.wikipedia.org/wiki/DHCP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bg.wikipedia.org/wiki/DHCP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9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Коя безжична технология работи с максимална скорост на предаване на данни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540</a:t>
            </a:r>
            <a:r>
              <a:rPr lang="bg-BG" dirty="0"/>
              <a:t> Mbps?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802.11а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802.11b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802.1</a:t>
            </a:r>
            <a:r>
              <a:rPr lang="bg-BG" dirty="0"/>
              <a:t>1</a:t>
            </a:r>
            <a:r>
              <a:rPr lang="en-US" dirty="0"/>
              <a:t>g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802.1</a:t>
            </a:r>
            <a:r>
              <a:rPr lang="bg-BG" dirty="0"/>
              <a:t>1</a:t>
            </a:r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8686" y="435575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bg-BG" dirty="0" smtClean="0"/>
              <a:t>Фамилията стандарти </a:t>
            </a:r>
            <a:r>
              <a:rPr lang="en-US" dirty="0" smtClean="0"/>
              <a:t>IEEE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802.11x</a:t>
            </a:r>
            <a:r>
              <a:rPr lang="en-US" dirty="0" smtClean="0"/>
              <a:t> </a:t>
            </a:r>
            <a:r>
              <a:rPr lang="bg-BG" dirty="0" smtClean="0"/>
              <a:t>достига следните скорости:</a:t>
            </a:r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en-US" dirty="0" smtClean="0"/>
          </a:p>
          <a:p>
            <a:r>
              <a:rPr lang="bg-BG" dirty="0"/>
              <a:t>Информация</a:t>
            </a:r>
            <a:r>
              <a:rPr lang="bg-BG" dirty="0" smtClean="0"/>
              <a:t>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bg.wikipedia.org/wiki/IEEE_802.11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07996"/>
              </p:ext>
            </p:extLst>
          </p:nvPr>
        </p:nvGraphicFramePr>
        <p:xfrm>
          <a:off x="838200" y="2286000"/>
          <a:ext cx="7391401" cy="2929128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298684"/>
                <a:gridCol w="1679957"/>
                <a:gridCol w="1219200"/>
                <a:gridCol w="1600200"/>
                <a:gridCol w="159336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bg-BG" sz="2000" b="1" noProof="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Протокол</a:t>
                      </a:r>
                      <a:endParaRPr lang="bg-BG" sz="2000" b="1" noProof="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000" marR="72000" marT="72000" marB="72000" anchor="ctr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bg-BG" sz="2000" b="1" noProof="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Оперативна честота</a:t>
                      </a:r>
                      <a:endParaRPr lang="bg-BG" sz="2000" b="1" noProof="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bg-BG" sz="2000" b="1" noProof="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Типична скорост</a:t>
                      </a:r>
                      <a:endParaRPr lang="bg-BG" sz="2000" b="1" noProof="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bg-BG" sz="2000" b="1" noProof="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Максимална скорост</a:t>
                      </a:r>
                      <a:endParaRPr lang="bg-BG" sz="2000" b="1" noProof="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bg-BG" sz="2000" b="1" noProof="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Обхват</a:t>
                      </a:r>
                      <a:br>
                        <a:rPr lang="bg-BG" sz="2000" b="1" noProof="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bg-BG" sz="2000" b="1" noProof="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(в сграда)</a:t>
                      </a:r>
                      <a:endParaRPr lang="bg-BG" sz="2000" b="1" noProof="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802.11</a:t>
                      </a:r>
                      <a:endParaRPr lang="en-US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30480" marR="30480" marT="30480" marB="30480" anchor="ctr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2.4 GHz</a:t>
                      </a:r>
                      <a:endParaRPr lang="en-US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r>
                        <a:rPr lang="bg-BG" sz="18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 </a:t>
                      </a:r>
                      <a:r>
                        <a:rPr lang="en-US" sz="1800" b="1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Mbit/s</a:t>
                      </a:r>
                      <a:endParaRPr lang="en-US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 Mbit/s</a:t>
                      </a:r>
                      <a:endParaRPr lang="en-US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noProof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~20 метра</a:t>
                      </a:r>
                      <a:endParaRPr lang="bg-BG" sz="1800" b="1" noProof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802.11a</a:t>
                      </a:r>
                      <a:endParaRPr lang="en-US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30480" marR="30480" marT="30480" marB="30480" anchor="ctr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 GHz</a:t>
                      </a:r>
                      <a:endParaRPr lang="en-US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 Mbit/s</a:t>
                      </a:r>
                      <a:endParaRPr lang="en-US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54 Mbit/s</a:t>
                      </a:r>
                      <a:endParaRPr lang="en-US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noProof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~35 метра</a:t>
                      </a:r>
                      <a:endParaRPr lang="bg-BG" sz="1800" b="1" noProof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802.11b</a:t>
                      </a:r>
                      <a:endParaRPr lang="en-US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30480" marR="30480" marT="30480" marB="30480" anchor="ctr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2.4 GHz</a:t>
                      </a:r>
                      <a:endParaRPr lang="en-US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4.3 Mbit/s</a:t>
                      </a:r>
                      <a:endParaRPr lang="en-US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 Mbit/s</a:t>
                      </a:r>
                      <a:endParaRPr lang="en-US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noProof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~38 метра</a:t>
                      </a:r>
                      <a:endParaRPr lang="bg-BG" sz="1800" b="1" noProof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802.11g</a:t>
                      </a:r>
                      <a:endParaRPr lang="en-US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30480" marR="30480" marT="30480" marB="30480" anchor="ctr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2.4 GHz</a:t>
                      </a:r>
                      <a:endParaRPr lang="en-US" sz="1800" b="1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 Mbit/s</a:t>
                      </a:r>
                      <a:endParaRPr lang="en-US" sz="1800" b="1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54 Mbit/s</a:t>
                      </a:r>
                      <a:endParaRPr lang="en-US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noProof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~38 метра</a:t>
                      </a:r>
                      <a:endParaRPr lang="bg-BG" sz="1800" b="1" noProof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802.11n</a:t>
                      </a:r>
                      <a:endParaRPr lang="en-US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30480" marR="30480" marT="30480" marB="30480" anchor="ctr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2.4 GHz / 5 GHz</a:t>
                      </a:r>
                      <a:endParaRPr lang="en-US" sz="1800" b="1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130 Mbit/s</a:t>
                      </a:r>
                      <a:endParaRPr lang="en-US" sz="1800" b="1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300-600 Mbit/s</a:t>
                      </a:r>
                      <a:endParaRPr lang="en-US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noProof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~70 метра</a:t>
                      </a:r>
                      <a:endParaRPr lang="bg-BG" sz="1800" b="1" noProof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802.11y</a:t>
                      </a:r>
                      <a:endParaRPr lang="en-US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30480" marR="30480" marT="30480" marB="30480" anchor="ctr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3.7 GHz</a:t>
                      </a:r>
                      <a:endParaRPr lang="en-US" sz="1800" b="1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 Mbit/s</a:t>
                      </a:r>
                      <a:endParaRPr lang="en-US" sz="1800" b="1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54 Mbit/s</a:t>
                      </a:r>
                      <a:endParaRPr lang="en-US" sz="1800" b="1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noProof="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~50 метра</a:t>
                      </a:r>
                      <a:endParaRPr lang="bg-BG" sz="1800" b="1" noProof="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27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Коя от изброените програми НЕ е пощенски клиент?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Mozilla Thunderbird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Windows Live Mail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Mozilla Firefox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Outlook Express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8686" y="326424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7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Mozilla Firefox e </a:t>
            </a:r>
            <a:r>
              <a:rPr lang="bg-BG" dirty="0" smtClean="0"/>
              <a:t>уеб браузър</a:t>
            </a:r>
            <a:endParaRPr lang="en-US" dirty="0" smtClean="0"/>
          </a:p>
          <a:p>
            <a:r>
              <a:rPr lang="en-US" sz="3000" dirty="0"/>
              <a:t>Mozilla Thunderbird </a:t>
            </a:r>
            <a:r>
              <a:rPr lang="bg-BG" sz="3000" dirty="0" smtClean="0"/>
              <a:t>е </a:t>
            </a:r>
            <a:r>
              <a:rPr lang="en-US" sz="3000" dirty="0" smtClean="0"/>
              <a:t>e-mail </a:t>
            </a:r>
            <a:r>
              <a:rPr lang="bg-BG" sz="3000" dirty="0"/>
              <a:t>клиент за </a:t>
            </a:r>
            <a:r>
              <a:rPr lang="en-US" sz="3000" dirty="0"/>
              <a:t>Windows / Linux </a:t>
            </a:r>
            <a:r>
              <a:rPr lang="bg-BG" sz="3000" dirty="0"/>
              <a:t>и други платформи</a:t>
            </a:r>
            <a:endParaRPr lang="en-US" sz="3000" dirty="0"/>
          </a:p>
          <a:p>
            <a:r>
              <a:rPr lang="en-US" sz="3000" dirty="0"/>
              <a:t>Outlook Express </a:t>
            </a:r>
            <a:r>
              <a:rPr lang="bg-BG" sz="3000" dirty="0" smtClean="0"/>
              <a:t>е </a:t>
            </a:r>
            <a:r>
              <a:rPr lang="en-US" sz="3000" dirty="0" smtClean="0"/>
              <a:t>e-mail </a:t>
            </a:r>
            <a:r>
              <a:rPr lang="bg-BG" sz="3000" dirty="0"/>
              <a:t>клиент за </a:t>
            </a:r>
            <a:r>
              <a:rPr lang="en-US" sz="3000" dirty="0"/>
              <a:t>Windows XP</a:t>
            </a:r>
            <a:endParaRPr lang="bg-BG" sz="3000" dirty="0"/>
          </a:p>
          <a:p>
            <a:r>
              <a:rPr lang="en-US" sz="3000" dirty="0" smtClean="0"/>
              <a:t>Windows </a:t>
            </a:r>
            <a:r>
              <a:rPr lang="en-US" sz="3000" dirty="0"/>
              <a:t>Live </a:t>
            </a:r>
            <a:r>
              <a:rPr lang="en-US" sz="3000" dirty="0" smtClean="0"/>
              <a:t>Mail </a:t>
            </a:r>
            <a:r>
              <a:rPr lang="bg-BG" sz="3000" dirty="0" smtClean="0"/>
              <a:t>е </a:t>
            </a:r>
            <a:r>
              <a:rPr lang="en-US" sz="3000" dirty="0" smtClean="0"/>
              <a:t>e-mail </a:t>
            </a:r>
            <a:r>
              <a:rPr lang="bg-BG" sz="3000" dirty="0"/>
              <a:t>клиент за </a:t>
            </a:r>
            <a:r>
              <a:rPr lang="en-US" sz="3000" dirty="0" smtClean="0"/>
              <a:t>Windows</a:t>
            </a:r>
          </a:p>
          <a:p>
            <a:pPr lvl="1"/>
            <a:r>
              <a:rPr lang="bg-BG" sz="2800" dirty="0" smtClean="0"/>
              <a:t>Наследник на </a:t>
            </a:r>
            <a:r>
              <a:rPr lang="en-US" sz="2800" dirty="0" smtClean="0"/>
              <a:t>Outlook Express</a:t>
            </a:r>
            <a:endParaRPr lang="en-US" sz="2800" dirty="0"/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 smtClean="0">
                <a:hlinkClick r:id="rId3"/>
              </a:rPr>
              <a:t>http://bg.wikipedia.org/wiki/Firefox</a:t>
            </a:r>
            <a:endParaRPr lang="bg-BG" sz="2800" dirty="0" smtClean="0"/>
          </a:p>
          <a:p>
            <a:pPr lvl="1"/>
            <a:r>
              <a:rPr lang="en-US" sz="2800" dirty="0" smtClean="0">
                <a:hlinkClick r:id="rId4"/>
              </a:rPr>
              <a:t>http://en.wikipedia.org/wiki/Email_client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6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Кой от изброените портове се използва при комуникация чрез IRC?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UDP 69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TCP 443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TCP/UDP 531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TCP/UDP 161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326424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IRC</a:t>
            </a:r>
            <a:r>
              <a:rPr lang="en-US" sz="2800" dirty="0" smtClean="0"/>
              <a:t> (Internet Relay Chat) </a:t>
            </a:r>
            <a:r>
              <a:rPr lang="ru-RU" sz="2800" dirty="0" smtClean="0"/>
              <a:t>e услуга в Интернет</a:t>
            </a:r>
            <a:r>
              <a:rPr lang="en-US" sz="2800" dirty="0" smtClean="0"/>
              <a:t> </a:t>
            </a:r>
            <a:r>
              <a:rPr lang="ru-RU" sz="2800" dirty="0" smtClean="0"/>
              <a:t>за общуване в реално време с хора от цял свят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TCP / UDP port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194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–</a:t>
            </a:r>
            <a:r>
              <a:rPr lang="bg-BG" sz="2800" dirty="0" smtClean="0"/>
              <a:t> стандартен порт зададен от </a:t>
            </a:r>
            <a:r>
              <a:rPr lang="en-US" sz="2800" dirty="0" smtClean="0"/>
              <a:t>IANA</a:t>
            </a:r>
            <a:r>
              <a:rPr lang="bg-BG" sz="2800" dirty="0" smtClean="0"/>
              <a:t> за услугата</a:t>
            </a:r>
            <a:r>
              <a:rPr lang="en-US" sz="2800" dirty="0" smtClean="0"/>
              <a:t> IRC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TCP ports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666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-6669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2800" dirty="0" smtClean="0"/>
              <a:t>са на практика най-използваните портове за</a:t>
            </a:r>
            <a:r>
              <a:rPr lang="en-US" sz="2800" dirty="0" smtClean="0"/>
              <a:t> IRC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Неофициално се ползва и порт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531</a:t>
            </a:r>
          </a:p>
          <a:p>
            <a:pPr>
              <a:lnSpc>
                <a:spcPct val="100000"/>
              </a:lnSpc>
            </a:pPr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>
                <a:hlinkClick r:id="rId3"/>
              </a:rPr>
              <a:t>http://bg.wikipedia.org/wiki/IRC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tiny.cc/tcp-udp-port-numbers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1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Изписването на пощенски адреси като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joe.dow {АТ} example.com</a:t>
            </a:r>
            <a:r>
              <a:rPr lang="bg-BG" dirty="0"/>
              <a:t> вместо обичайното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joe.dow@example.com</a:t>
            </a:r>
            <a:r>
              <a:rPr lang="bg-BG" dirty="0"/>
              <a:t>, е: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900" dirty="0"/>
              <a:t>за съвместимост с текстови браузери, при които няма символа </a:t>
            </a:r>
            <a:r>
              <a:rPr lang="bg-BG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@</a:t>
            </a:r>
            <a:endParaRPr lang="en-US" sz="29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900" dirty="0"/>
              <a:t>за защита на адреса от автоматично събиране от спам-роботи</a:t>
            </a:r>
            <a:endParaRPr lang="en-US" sz="2900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900" dirty="0"/>
              <a:t>за красота, понеже и двата начина на изписване са верни</a:t>
            </a:r>
            <a:endParaRPr lang="en-US" sz="2900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900" dirty="0"/>
              <a:t>грешка на този, който е създавал страницата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1043" y="362052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9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sz="3000" dirty="0" smtClean="0"/>
              <a:t>Спам-роботите събират </a:t>
            </a:r>
            <a:r>
              <a:rPr lang="en-US" sz="3000" dirty="0" smtClean="0"/>
              <a:t>e-mail</a:t>
            </a:r>
            <a:r>
              <a:rPr lang="bg-BG" sz="3000" dirty="0" smtClean="0"/>
              <a:t> адреси от страници в Интернет, разпознавайки ги по техния характерен формат</a:t>
            </a:r>
            <a:endParaRPr lang="en-US" sz="3000" dirty="0" smtClean="0"/>
          </a:p>
          <a:p>
            <a:pPr lvl="1"/>
            <a:r>
              <a:rPr lang="bg-BG" sz="2800" dirty="0" smtClean="0"/>
              <a:t>Заместването на символа “</a:t>
            </a:r>
            <a:r>
              <a:rPr lang="en-US" sz="2800" dirty="0" smtClean="0"/>
              <a:t>@</a:t>
            </a:r>
            <a:r>
              <a:rPr lang="bg-BG" sz="2800" dirty="0" smtClean="0"/>
              <a:t>” с еквивалентен текст (напр. </a:t>
            </a:r>
            <a:r>
              <a:rPr lang="en-US" sz="2800" dirty="0" smtClean="0"/>
              <a:t>{AT}</a:t>
            </a:r>
            <a:r>
              <a:rPr lang="bg-BG" sz="2800" dirty="0" smtClean="0"/>
              <a:t>) прави адресите разбираеми за хора, но не и за спам-роботите</a:t>
            </a:r>
          </a:p>
          <a:p>
            <a:pPr lvl="1"/>
            <a:r>
              <a:rPr lang="bg-BG" sz="2800" dirty="0" smtClean="0"/>
              <a:t>Друг начин за защита е да се ползва картинка</a:t>
            </a:r>
          </a:p>
          <a:p>
            <a:r>
              <a:rPr lang="bg-BG" sz="3000" dirty="0" smtClean="0"/>
              <a:t>Информация:</a:t>
            </a:r>
            <a:endParaRPr lang="en-US" sz="3000" dirty="0" smtClean="0"/>
          </a:p>
          <a:p>
            <a:pPr lvl="1"/>
            <a:r>
              <a:rPr lang="en-US" sz="2800" dirty="0" smtClean="0">
                <a:hlinkClick r:id="rId3"/>
              </a:rPr>
              <a:t>http://en.wikipedia.org/wiki/Spam_robot</a:t>
            </a:r>
            <a:endParaRPr lang="bg-BG" sz="2800" dirty="0" smtClean="0"/>
          </a:p>
          <a:p>
            <a:pPr lvl="1"/>
            <a:r>
              <a:rPr lang="en-US" sz="2800" dirty="0" smtClean="0">
                <a:hlinkClick r:id="rId4"/>
              </a:rPr>
              <a:t>http://en.wikipedia.org/wiki/Address_munging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7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100" dirty="0"/>
              <a:t>Когато в уеб страница проследите </a:t>
            </a:r>
            <a:r>
              <a:rPr lang="bg-BG" sz="3100" dirty="0" smtClean="0"/>
              <a:t>хиперлинк, дефиниран </a:t>
            </a:r>
            <a:r>
              <a:rPr lang="bg-BG" sz="3100" dirty="0"/>
              <a:t>с тага </a:t>
            </a:r>
            <a:r>
              <a:rPr lang="bg-BG" sz="3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&lt;а&gt;</a:t>
            </a:r>
            <a:r>
              <a:rPr lang="bg-BG" sz="3100" dirty="0"/>
              <a:t>, какъв HTTP метод се използва за изпращане на заявката:</a:t>
            </a:r>
            <a:endParaRPr lang="en-US" sz="3100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HEAD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LINK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GET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POST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9029" y="372144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9893</TotalTime>
  <Words>4802</Words>
  <Application>Microsoft Office PowerPoint</Application>
  <PresentationFormat>On-screen Show (4:3)</PresentationFormat>
  <Paragraphs>1170</Paragraphs>
  <Slides>123</Slides>
  <Notes>123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4" baseType="lpstr">
      <vt:lpstr>Telerik-PowerPoint-Theme</vt:lpstr>
      <vt:lpstr>Тренировъчен тест по информационни технологии</vt:lpstr>
      <vt:lpstr>ИТ тест от НОИТ 2010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Тренировъчен тест по ИТ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School Academy</dc:title>
  <dc:subject>Course Introduction</dc:subject>
  <dc:creator/>
  <cp:keywords>Training for the IT Test</cp:keywords>
  <cp:lastModifiedBy>George Georgiev</cp:lastModifiedBy>
  <cp:revision>1650</cp:revision>
  <dcterms:created xsi:type="dcterms:W3CDTF">2007-12-08T16:03:35Z</dcterms:created>
  <dcterms:modified xsi:type="dcterms:W3CDTF">2013-04-28T06:37:07Z</dcterms:modified>
</cp:coreProperties>
</file>