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2" r:id="rId4"/>
    <p:sldId id="314" r:id="rId5"/>
    <p:sldId id="382" r:id="rId6"/>
    <p:sldId id="334" r:id="rId7"/>
    <p:sldId id="335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3" r:id="rId18"/>
    <p:sldId id="394" r:id="rId19"/>
    <p:sldId id="395" r:id="rId20"/>
    <p:sldId id="396" r:id="rId21"/>
    <p:sldId id="397" r:id="rId22"/>
    <p:sldId id="428" r:id="rId23"/>
    <p:sldId id="399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379" r:id="rId49"/>
    <p:sldId id="380" r:id="rId50"/>
    <p:sldId id="381" r:id="rId51"/>
    <p:sldId id="426" r:id="rId52"/>
    <p:sldId id="427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A4F6F0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9" autoAdjust="0"/>
    <p:restoredTop sz="94714" autoAdjust="0"/>
  </p:normalViewPr>
  <p:slideViewPr>
    <p:cSldViewPr>
      <p:cViewPr>
        <p:scale>
          <a:sx n="70" d="100"/>
          <a:sy n="70" d="100"/>
        </p:scale>
        <p:origin x="-1392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19-Jun-12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74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19-Jun-12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7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8229600" cy="8382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Delegates and Events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54274" name="Picture 2" descr="http://www.adarshr.com/images/pub-sub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2347" y="304800"/>
            <a:ext cx="2234453" cy="2279142"/>
          </a:xfrm>
          <a:prstGeom prst="rect">
            <a:avLst/>
          </a:prstGeom>
          <a:noFill/>
        </p:spPr>
      </p:pic>
      <p:pic>
        <p:nvPicPr>
          <p:cNvPr id="54278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562600" y="4572000"/>
            <a:ext cx="3000374" cy="1875688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54280" name="Picture 8" descr="http://www.wyominghealthfairs.com/images/envelope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30000" contrast="40000"/>
          </a:blip>
          <a:srcRect/>
          <a:stretch>
            <a:fillRect/>
          </a:stretch>
        </p:blipFill>
        <p:spPr bwMode="auto">
          <a:xfrm rot="19387489">
            <a:off x="572747" y="937814"/>
            <a:ext cx="2939086" cy="1872892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a multicast delegate, all the methods of its list are invoked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en-US" dirty="0" smtClean="0"/>
              <a:t>Delegate may return a value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The result of the execution is the result </a:t>
            </a:r>
            <a:br>
              <a:rPr lang="en-US" dirty="0" smtClean="0"/>
            </a:br>
            <a:r>
              <a:rPr lang="en-US" dirty="0" smtClean="0"/>
              <a:t>of the last method invoked</a:t>
            </a:r>
          </a:p>
          <a:p>
            <a:r>
              <a:rPr lang="en-US" dirty="0" smtClean="0"/>
              <a:t>Delegates may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</a:t>
            </a:r>
            <a:r>
              <a:rPr lang="en-US" dirty="0" smtClean="0"/>
              <a:t> or</a:t>
            </a:r>
            <a:r>
              <a:rPr lang="bg-BG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An exception can be thrown by any of the methods of a multicast delegate</a:t>
            </a:r>
          </a:p>
          <a:p>
            <a:pPr lvl="1"/>
            <a:r>
              <a:rPr lang="en-US" dirty="0" smtClean="0"/>
              <a:t>The methods after this one are not invoked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sgeier.net/fractals/fractals/07/Darkness%20Stirs.jpg"/>
          <p:cNvPicPr>
            <a:picLocks noChangeAspect="1" noChangeArrowheads="1"/>
          </p:cNvPicPr>
          <p:nvPr/>
        </p:nvPicPr>
        <p:blipFill>
          <a:blip r:embed="rId2" cstate="screen">
            <a:grayscl/>
          </a:blip>
          <a:srcRect/>
          <a:stretch>
            <a:fillRect/>
          </a:stretch>
        </p:blipFill>
        <p:spPr bwMode="auto">
          <a:xfrm rot="3600000">
            <a:off x="5553370" y="3264923"/>
            <a:ext cx="2520952" cy="3193922"/>
          </a:xfrm>
          <a:prstGeom prst="roundRect">
            <a:avLst>
              <a:gd name="adj" fmla="val 20450"/>
            </a:avLst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talking about a delegate usually </a:t>
            </a:r>
            <a:br>
              <a:rPr lang="en-US" dirty="0" smtClean="0"/>
            </a:br>
            <a:r>
              <a:rPr lang="en-US" dirty="0" smtClean="0"/>
              <a:t>we mean multicast delegate</a:t>
            </a:r>
            <a:endParaRPr lang="bg-BG" dirty="0" smtClean="0"/>
          </a:p>
          <a:p>
            <a:r>
              <a:rPr lang="en-US" dirty="0" smtClean="0"/>
              <a:t>They inherit</a:t>
            </a:r>
            <a:r>
              <a:rPr lang="bg-BG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System.MulticastDelegate</a:t>
            </a:r>
            <a:r>
              <a:rPr lang="en-US" dirty="0" smtClean="0"/>
              <a:t> ...</a:t>
            </a:r>
          </a:p>
          <a:p>
            <a:pPr lvl="1"/>
            <a:r>
              <a:rPr lang="en-US" dirty="0" smtClean="0"/>
              <a:t>... which inherits a 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System.Delegate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4034" name="Picture 2" descr="http://media.giantbomb.com/uploads/0/4109/217910-szmaragdy_emeralds_screen_large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8267" y="4024313"/>
            <a:ext cx="3547533" cy="199548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Combine()</a:t>
            </a:r>
            <a:r>
              <a:rPr lang="bg-BG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concatenates the invocation lists of an array of delegates with equal signatures</a:t>
            </a:r>
            <a:endParaRPr lang="bg-BG" dirty="0" smtClean="0"/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Remove()</a:t>
            </a:r>
            <a:r>
              <a:rPr lang="bg-BG" dirty="0" smtClean="0"/>
              <a:t>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en-US" dirty="0" smtClean="0"/>
              <a:t>removes a method from the invocation list</a:t>
            </a:r>
            <a:endParaRPr lang="bg-BG" dirty="0" smtClean="0"/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GetInvocationList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bg-BG" dirty="0" smtClean="0"/>
              <a:t> – </a:t>
            </a:r>
            <a:r>
              <a:rPr lang="en-US" dirty="0" smtClean="0"/>
              <a:t>returns an array of delegates</a:t>
            </a:r>
            <a:r>
              <a:rPr lang="bg-BG" dirty="0" smtClean="0"/>
              <a:t> – </a:t>
            </a:r>
            <a:r>
              <a:rPr lang="en-US" dirty="0" smtClean="0"/>
              <a:t>one for each of the methods in the invocation list</a:t>
            </a:r>
            <a:endParaRPr lang="bg-BG" dirty="0" smtClean="0"/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bg-BG" dirty="0" smtClean="0"/>
              <a:t> – </a:t>
            </a:r>
            <a:r>
              <a:rPr lang="en-US" dirty="0" smtClean="0"/>
              <a:t>returns the </a:t>
            </a:r>
            <a:r>
              <a:rPr lang="en-US" dirty="0" smtClean="0"/>
              <a:t>methods' </a:t>
            </a:r>
            <a:r>
              <a:rPr lang="en-US" dirty="0" smtClean="0"/>
              <a:t>descriptions in the delegate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1" y="1066800"/>
            <a:ext cx="7700962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StringDelegate(string value); 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TestDelegateClass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    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void PrintString(string value)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Console.WriteLine(value);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void PrintStringLength(string value)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Console.WriteLine("Length = {0}", value.Length);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static void PrintInvocationList(Delegate someDelegate) 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Delegate[] list = someDelegate.GetInvocationList();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foreach (Delegate d in list)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Console.Write(" {0}", d.Method.Name);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 (2)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5800" y="1579217"/>
            <a:ext cx="7696200" cy="4036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TestDelegateClass tdc = new TestDelegateClass();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StringDelegate printDelegate =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new StringDelegate(tdc.PrintString);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PrintInvocationList(printDelegate);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// Prints: ( PrintString 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// Invoke the delegate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combinedDelegate("test");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top-desktop.ru/files/biznes/800/3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19200" y="2971800"/>
            <a:ext cx="6848476" cy="3126080"/>
          </a:xfrm>
          <a:prstGeom prst="roundRect">
            <a:avLst>
              <a:gd name="adj" fmla="val 3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219200"/>
            <a:ext cx="46482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057400"/>
            <a:ext cx="2667000" cy="5334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7586" name="Picture 2" descr="http://tchf.org/images/test%20tubes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048000" y="3107987"/>
            <a:ext cx="3200400" cy="2817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softsearch.com/ac4/pages/archive/doc2/Softsearch%20promotes%20pro-choice%20in%20generic%20software%20market_files/softsearch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0" y="2313178"/>
            <a:ext cx="5934076" cy="3788532"/>
          </a:xfrm>
          <a:prstGeom prst="trapezoid">
            <a:avLst>
              <a:gd name="adj" fmla="val 9106"/>
            </a:avLst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43000"/>
            <a:ext cx="6705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Delegates</a:t>
            </a:r>
            <a:endParaRPr lang="en-US" dirty="0"/>
          </a:p>
        </p:txBody>
      </p:sp>
      <p:pic>
        <p:nvPicPr>
          <p:cNvPr id="66562" name="Picture 2" descr="http://www.sgeier.net/fractals/fractals/08/Igni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2795418"/>
            <a:ext cx="4129064" cy="3019764"/>
          </a:xfrm>
          <a:prstGeom prst="roundRect">
            <a:avLst>
              <a:gd name="adj" fmla="val 33249"/>
            </a:avLst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a new feature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method group conversion</a:t>
            </a:r>
          </a:p>
          <a:p>
            <a:pPr lvl="1"/>
            <a:r>
              <a:rPr lang="en-US" dirty="0" smtClean="0"/>
              <a:t>Applies to all delegate types</a:t>
            </a:r>
          </a:p>
          <a:p>
            <a:pPr lvl="1"/>
            <a:r>
              <a:rPr lang="en-US" dirty="0" smtClean="0"/>
              <a:t>Enables you to write the previous line with this simplified syntax: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09601" y="1752600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09600" y="5943600"/>
            <a:ext cx="79248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 descr="http://www.sgeier.net/fractals/fractals/07/Classic%20Fuzz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28107" y="2881739"/>
            <a:ext cx="5708694" cy="3681922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76400"/>
            <a:ext cx="6705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219200" y="2489341"/>
            <a:ext cx="6705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Definition and Parameters</a:t>
            </a:r>
            <a:endParaRPr lang="en-US" noProof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are sometimes forced to create a class or a method just for the sake of using a delegate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code involved is often relatively </a:t>
            </a:r>
            <a:b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short and simple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lets you define an nameless method called by a delegate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Lambda functions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variant of anonymous methods with shorter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syntax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Singlecast and Multicast Delegates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Delegates and Anonymous Methods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vs. Delegates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to Use Interfaces, Events and Delegates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1104" y="3167021"/>
            <a:ext cx="1981200" cy="1938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838200" y="1349341"/>
            <a:ext cx="7391398" cy="4822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delegate void SomeDelegate();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InvokeMethod()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SomeDelegate d = new 					SomeDelegate(SomeMethod);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d();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void SomeMethod()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MessageBox.Show("Hello");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Standard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6866" name="Picture 2" descr="http://www.studioks.ru/illustrations/toonz/images/work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940000" flipH="1">
            <a:off x="6781431" y="3790444"/>
            <a:ext cx="2066925" cy="2857500"/>
          </a:xfrm>
          <a:prstGeom prst="roundRect">
            <a:avLst>
              <a:gd name="adj" fmla="val 36543"/>
            </a:avLst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same can be accomplished by using an anonymous method: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838200" y="2286000"/>
            <a:ext cx="7391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delegate void SomeDelegate();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InvokeMethod()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SomeDelegate d = delegate()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MessageBox.Show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("Hello");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d();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3794" name="Picture 2" descr="http://www.worldwideshoppingmall.co.uk/toys/images/products/0749852186.gif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48" t="3187" r="8795" b="4398"/>
          <a:stretch>
            <a:fillRect/>
          </a:stretch>
        </p:blipFill>
        <p:spPr bwMode="auto">
          <a:xfrm>
            <a:off x="6858000" y="4876800"/>
            <a:ext cx="1600200" cy="1628274"/>
          </a:xfrm>
          <a:prstGeom prst="roundRect">
            <a:avLst>
              <a:gd name="adj" fmla="val 6141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same can be accomplished by using a lambda function: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838200" y="2286000"/>
            <a:ext cx="7391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delegate void SomeDelegate();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InvokeMethod()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SomeDelegate d = (() =&gt;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MessageBox.Show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("Hello");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d();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6" name="Picture 2" descr="http://www.worldwideshoppingmall.co.uk/toys/images/products/0749852186.gif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lum bright="20000"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48" t="3187" r="8795" b="4398"/>
          <a:stretch>
            <a:fillRect/>
          </a:stretch>
        </p:blipFill>
        <p:spPr bwMode="auto">
          <a:xfrm>
            <a:off x="6858000" y="4876800"/>
            <a:ext cx="1600200" cy="1628274"/>
          </a:xfrm>
          <a:prstGeom prst="roundRect">
            <a:avLst>
              <a:gd name="adj" fmla="val 6141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the parameters in the parenthesis  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method signature must match the definition of the delegate </a:t>
            </a:r>
          </a:p>
          <a:p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01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InvokeMethod()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SomeDelegate d = delegate(string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with Parameters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You can omit the empty parenthesis after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85800" y="2513481"/>
            <a:ext cx="7754938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void InvokeMethod()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SomeDelegate d = delegate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MessageBox.Show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d("this parameter is ignored");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371600"/>
            <a:ext cx="5867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Anonymous Methods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743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4994" name="Picture 2" descr="http://www.libcoop.net/harperwoods/clipart-pencil-checklist.jpg"/>
          <p:cNvPicPr>
            <a:picLocks noChangeAspect="1" noChangeArrowheads="1"/>
          </p:cNvPicPr>
          <p:nvPr/>
        </p:nvPicPr>
        <p:blipFill>
          <a:blip r:embed="rId2" cstate="screen">
            <a:grayscl/>
          </a:blip>
          <a:srcRect/>
          <a:stretch>
            <a:fillRect/>
          </a:stretch>
        </p:blipFill>
        <p:spPr bwMode="auto">
          <a:xfrm>
            <a:off x="3098800" y="3429000"/>
            <a:ext cx="3021272" cy="2933700"/>
          </a:xfrm>
          <a:prstGeom prst="round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4102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pic>
        <p:nvPicPr>
          <p:cNvPr id="28674" name="Picture 2" descr="http://images.payplay.fm/p/r/predicates2/600/predicates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05000" y="1351528"/>
            <a:ext cx="5311776" cy="3525272"/>
          </a:xfrm>
          <a:prstGeom prst="roundRect">
            <a:avLst>
              <a:gd name="adj" fmla="val 441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276475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1295400"/>
            <a:ext cx="7935912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96756"/>
            <a:ext cx="5867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82556"/>
            <a:ext cx="2667000" cy="5334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5602" name="Picture 2" descr="http://sub.allaboutcircuits.com/images/0436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1275444"/>
            <a:ext cx="5080000" cy="3220356"/>
          </a:xfrm>
          <a:prstGeom prst="roundRect">
            <a:avLst>
              <a:gd name="adj" fmla="val 314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28268" y="1307622"/>
            <a:ext cx="4101132" cy="3492978"/>
          </a:xfrm>
          <a:prstGeom prst="roundRect">
            <a:avLst>
              <a:gd name="adj" fmla="val 23499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component-oriented programming components send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to their owner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are notifications of something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moving the mouse causes event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causes an event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object which receives an event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able to receive an event the event receivers should first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 C#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special delegate instances declared by the keyword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</a:t>
            </a: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component model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the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subscription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sending 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receiving </a:t>
            </a:r>
          </a:p>
          <a:p>
            <a:pPr>
              <a:buNone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	of events is supported through delegates and events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2276060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SomeDelegate eventName;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C# compiler automatically defines the </a:t>
            </a:r>
          </a:p>
          <a:p>
            <a:pPr>
              <a:buNone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+=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-=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operators for events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+=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subscribe for an event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-=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unsubscribe for an event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 other operations are allowed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can predefine the code for subscription and unsubscription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vs.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are not the same as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member fields of type delegate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can be members of an interface unlike delegates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Calling of an event can only be done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class where it is defined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default the access to the events is synchronized (thread-safe)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09600" y="2209800"/>
            <a:ext cx="33591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MyDelegate m;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35494" y="2057400"/>
            <a:ext cx="4079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3200" b="1" dirty="0" smtClean="0">
                <a:solidFill>
                  <a:srgbClr val="EBFFD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≠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4572000" y="2199860"/>
            <a:ext cx="3886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MyDelegate m;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–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defines a convention for naming the events and a standard parameters</a:t>
            </a:r>
          </a:p>
          <a:p>
            <a:r>
              <a:rPr lang="en-US" dirty="0" smtClean="0"/>
              <a:t>Delegates which are used for events:</a:t>
            </a:r>
          </a:p>
          <a:p>
            <a:pPr lvl="1"/>
            <a:r>
              <a:rPr lang="en-US" dirty="0" smtClean="0"/>
              <a:t>Have names formed by a verb </a:t>
            </a:r>
            <a:r>
              <a:rPr lang="bg-BG" dirty="0" smtClean="0"/>
              <a:t>+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</a:p>
          <a:p>
            <a:pPr lvl="1"/>
            <a:r>
              <a:rPr lang="en-US" dirty="0" smtClean="0"/>
              <a:t>Accept two parameters:</a:t>
            </a:r>
          </a:p>
          <a:p>
            <a:pPr lvl="2"/>
            <a:r>
              <a:rPr lang="en-US" dirty="0" smtClean="0"/>
              <a:t>Event sender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System.Object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/>
              <a:t>Inheritor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System.EventArgs</a:t>
            </a:r>
            <a:r>
              <a:rPr lang="en-US" dirty="0" smtClean="0"/>
              <a:t> type, which contains information</a:t>
            </a:r>
            <a:r>
              <a:rPr lang="bg-BG" dirty="0" smtClean="0"/>
              <a:t> </a:t>
            </a:r>
            <a:r>
              <a:rPr lang="en-US" dirty="0" smtClean="0"/>
              <a:t>about the event</a:t>
            </a:r>
          </a:p>
          <a:p>
            <a:pPr lvl="1"/>
            <a:r>
              <a:rPr lang="en-US" dirty="0" smtClean="0"/>
              <a:t>No return value (return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/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–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Events:</a:t>
            </a:r>
          </a:p>
          <a:p>
            <a:pPr lvl="1"/>
            <a:r>
              <a:rPr lang="en-US" dirty="0" smtClean="0"/>
              <a:t>Are declared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/>
            <a:r>
              <a:rPr lang="en-US" dirty="0" smtClean="0"/>
              <a:t>Begin with a capital letter </a:t>
            </a:r>
          </a:p>
          <a:p>
            <a:pPr lvl="1"/>
            <a:r>
              <a:rPr lang="en-US" dirty="0" smtClean="0"/>
              <a:t>End with a verb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85800" y="19050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ItemChangedEventHandler(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object sender, ItemChangedEventArgs eventArgs);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685800" y="548640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ItemChangedEventHandler ItemChanged;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– Convention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To fire an event a special</a:t>
            </a:r>
            <a:r>
              <a:rPr lang="bg-BG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/>
              <a:t> method is created </a:t>
            </a:r>
          </a:p>
          <a:p>
            <a:pPr lvl="1"/>
            <a:r>
              <a:rPr lang="en-US" dirty="0" smtClean="0"/>
              <a:t>Having name like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OnVerb()</a:t>
            </a:r>
          </a:p>
          <a:p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The receiver method</a:t>
            </a:r>
            <a:r>
              <a:rPr lang="bg-BG" dirty="0" smtClean="0"/>
              <a:t> (</a:t>
            </a:r>
            <a:r>
              <a:rPr lang="en-US" dirty="0" smtClean="0"/>
              <a:t>handler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is named </a:t>
            </a:r>
            <a:r>
              <a:rPr lang="en-US" dirty="0" smtClean="0"/>
              <a:t>in in the form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OnObjectEvent</a:t>
            </a:r>
            <a:r>
              <a:rPr lang="bg-BG" dirty="0" smtClean="0"/>
              <a:t> 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09601" y="2743200"/>
            <a:ext cx="77089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OnItemChanged()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…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09601" y="5181600"/>
            <a:ext cx="77089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OnOrderListItemChanged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…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00600"/>
            <a:ext cx="61722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 and Using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562600"/>
            <a:ext cx="2819400" cy="5334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52600" y="1219200"/>
            <a:ext cx="5664200" cy="3169774"/>
          </a:xfrm>
          <a:prstGeom prst="roundRect">
            <a:avLst>
              <a:gd name="adj" fmla="val 264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Delegate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endParaRPr lang="en-US" dirty="0"/>
          </a:p>
        </p:txBody>
      </p:sp>
      <p:pic>
        <p:nvPicPr>
          <p:cNvPr id="94210" name="Picture 2" descr="http://www.sgeier.net/fractals/fractals/07/Frame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24657" y="4038601"/>
            <a:ext cx="3902039" cy="1981199"/>
          </a:xfrm>
          <a:prstGeom prst="roundRect">
            <a:avLst>
              <a:gd name="adj" fmla="val 13322"/>
            </a:avLst>
          </a:prstGeom>
          <a:noFill/>
          <a:ln w="76200">
            <a:solidFill>
              <a:schemeClr val="tx1"/>
            </a:solidFill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types that 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Delegate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dirty="0" smtClean="0"/>
              <a:t> defines a reference</a:t>
            </a:r>
            <a:r>
              <a:rPr lang="bg-BG" dirty="0" smtClean="0"/>
              <a:t> </a:t>
            </a:r>
            <a:r>
              <a:rPr lang="en-US" dirty="0" smtClean="0"/>
              <a:t>to a</a:t>
            </a:r>
            <a:r>
              <a:rPr lang="bg-BG" dirty="0" smtClean="0"/>
              <a:t> </a:t>
            </a:r>
            <a:r>
              <a:rPr lang="en-US" dirty="0" smtClean="0"/>
              <a:t>callback</a:t>
            </a:r>
            <a:r>
              <a:rPr lang="bg-BG" dirty="0" smtClean="0"/>
              <a:t> </a:t>
            </a:r>
            <a:r>
              <a:rPr lang="en-US" dirty="0" smtClean="0"/>
              <a:t>method</a:t>
            </a:r>
            <a:r>
              <a:rPr lang="bg-BG" dirty="0" smtClean="0"/>
              <a:t>, </a:t>
            </a:r>
            <a:r>
              <a:rPr lang="en-US" dirty="0" smtClean="0"/>
              <a:t>which</a:t>
            </a:r>
            <a:r>
              <a:rPr lang="bg-BG" dirty="0" smtClean="0"/>
              <a:t> </a:t>
            </a:r>
            <a:r>
              <a:rPr lang="en-US" dirty="0" smtClean="0"/>
              <a:t>handles events</a:t>
            </a:r>
          </a:p>
          <a:p>
            <a:pPr lvl="1"/>
            <a:r>
              <a:rPr lang="en-US" dirty="0" smtClean="0"/>
              <a:t>No additional information is sent about the event, just a notification: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Used in many occasions internally in</a:t>
            </a:r>
            <a:r>
              <a:rPr lang="bg-BG" dirty="0" smtClean="0"/>
              <a:t> .NET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 smtClean="0"/>
              <a:t> </a:t>
            </a:r>
            <a:r>
              <a:rPr lang="en-US" dirty="0" smtClean="0"/>
              <a:t>class is base class with no information for the event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88976" y="3726359"/>
            <a:ext cx="769302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EventHandler(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 sender,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Delegate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itchFamily="49" charset="0"/>
              </a:rPr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01526" y="1281923"/>
            <a:ext cx="7932874" cy="519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Button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EventHandler Click;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EventHandler GotFocus;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EventHandler TextChanged;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ButtonTest 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OnButtonClick(object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sender,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EventArgs eventArgs)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("OnButtonClick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event called.");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Button button = new Button();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button.Click +=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EventHandler(OnButtonClick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6732" y="2438400"/>
            <a:ext cx="28194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143000"/>
            <a:ext cx="8229600" cy="12192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Delegate </a:t>
            </a:r>
            <a:r>
              <a:rPr kumimoji="0" lang="en-US" sz="4000" b="1" i="0" u="none" strike="noStrike" kern="1200" cap="none" spc="0" normalizeH="0" baseline="0" noProof="1" smtClean="0">
                <a:ln w="500">
                  <a:noFill/>
                </a:ln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System.EventHandler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89" name="Picture 1" descr="C:\Trash\bacil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67000" y="2971800"/>
            <a:ext cx="3835400" cy="345186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Delegate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System.EventHandler&lt;T&gt;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If an event brings additional data the generic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EventHandler&lt;T&gt;</a:t>
            </a:r>
            <a:r>
              <a:rPr lang="en-US" dirty="0" smtClean="0"/>
              <a:t> delegate is used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TEventArgs</a:t>
            </a:r>
            <a:r>
              <a:rPr lang="en-US" dirty="0" smtClean="0"/>
              <a:t> is a custom type derived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dirty="0" smtClean="0"/>
              <a:t> and holds the event data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Mouse click event hold information about the mouse position, which button is clicked, etc.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09600" y="2397204"/>
            <a:ext cx="7924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EventHandler&lt;TEventArgs&gt;(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Object sender, TEventArgs e) 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TEventArgs : EventArgs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as Members in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can be interface members: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bg-BG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When implementing an event from interface a specific</a:t>
            </a:r>
            <a:r>
              <a:rPr lang="bg-BG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/</a:t>
            </a:r>
            <a:r>
              <a:rPr lang="bg-BG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 smtClean="0"/>
              <a:t> methods can be defined: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95326" y="1828800"/>
            <a:ext cx="776287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interface IClickable 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event ClickEventHandler Click;</a:t>
            </a:r>
          </a:p>
          <a:p>
            <a:pPr marL="0" indent="0"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" y="4572000"/>
            <a:ext cx="776287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event ClickEventHandler Click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add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remove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2286000"/>
            <a:ext cx="3276600" cy="1981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as Interface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4343400"/>
            <a:ext cx="29718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news.thomasnet.com/images/large/565/5658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1371600"/>
            <a:ext cx="4289014" cy="4619626"/>
          </a:xfrm>
          <a:prstGeom prst="roundRect">
            <a:avLst>
              <a:gd name="adj" fmla="val 2664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 vs.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vs. Delegates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we can implement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"callback" by </a:t>
            </a:r>
            <a:b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interfaces, delegates or events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to use interfaces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a class exposes lots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 methods as a group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to use events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we develop components which have to notify their owner about something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we need compatibility with the .NET component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geier.net/fractals/fractals/07/Trivial%20Wav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72000" y="3657600"/>
            <a:ext cx="3666500" cy="2716016"/>
          </a:xfrm>
          <a:prstGeom prst="roundRect">
            <a:avLst>
              <a:gd name="adj" fmla="val 50000"/>
            </a:avLst>
          </a:prstGeom>
          <a:noFill/>
          <a:ln w="206375">
            <a:solidFill>
              <a:schemeClr val="tx1"/>
            </a:solidFill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914400"/>
          </a:xfrm>
        </p:spPr>
        <p:txBody>
          <a:bodyPr/>
          <a:lstStyle/>
          <a:p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Interfaces vs.</a:t>
            </a:r>
            <a:r>
              <a:rPr lang="bg-BG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6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Events vs. Delegates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to use delegates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we have a single callback method which is not confined to the .NET component model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and Events</a:t>
            </a:r>
            <a:endParaRPr lang="bg-BG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Explain what are the delegates and events in .NET.</a:t>
            </a:r>
            <a:endParaRPr lang="bg-BG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By using delegates develop an universal static method to calculate the sum of infinite convergent series with given precision depending on a function of its term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By using proper functions for the term calculate with a 2-digit precision the sum of the infinite series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3">
              <a:buNone/>
            </a:pPr>
            <a:r>
              <a:rPr lang="en-US" sz="28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1 + 1/2 + 1/4 + 1/8 + 1/16 + …</a:t>
            </a:r>
          </a:p>
          <a:p>
            <a:pPr lvl="3">
              <a:buNone/>
            </a:pPr>
            <a:r>
              <a:rPr lang="en-US" sz="28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1 + 1/2! + 1/3! + 1/4! + 1/5! + …</a:t>
            </a:r>
          </a:p>
          <a:p>
            <a:pPr lvl="3">
              <a:buNone/>
            </a:pPr>
            <a:r>
              <a:rPr lang="en-US" sz="28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1 + 1/2 - 1/4 + 1/8 - 1/16 +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 a strongly-typed pointer (reference) to a method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They can point to both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callbacks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3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What does the approved convention for events in .NET recommend?</a:t>
            </a:r>
          </a:p>
          <a:p>
            <a:pPr marL="446088" indent="-446088">
              <a:buFont typeface="+mj-lt"/>
              <a:buAutoNum type="arabicPeriod" startAt="3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Define a class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describes a person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 has the following properties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first name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last name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gender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birth date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Add an event of the system delegate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class per each of its properties, that fires when the value of the property changes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class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PropertyChangedEventArgs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inheritor of the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System.EventArgs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 and define 3 properties 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name of the property changed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old value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and new value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together with a proper constructor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delegate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PropertyChangedEventHandler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handle property change events, that accepts 2 parameters 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sender object and a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PropertyChangedEventArgs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another version of the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class, which has just one event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PropertyChanged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type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PropertyChangedEventHandler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activates when any of the properties of the class changes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called with proper parameters respectively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446088" indent="-446088">
              <a:buFont typeface="+mj-lt"/>
              <a:buAutoNum type="arabicPeriod" startAt="6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Extract the definition of the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PropertyChanged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event in a separate interface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IPropertyChangeNotification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change the class in such a way that it implements the interface</a:t>
            </a:r>
            <a:r>
              <a:rPr lang="bg-BG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838200"/>
            <a:ext cx="5943600" cy="1507738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Singlecast and Multicast Delegates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3652">
            <a:off x="3279450" y="3368629"/>
            <a:ext cx="3467100" cy="3002292"/>
          </a:xfrm>
          <a:prstGeom prst="roundRect">
            <a:avLst>
              <a:gd name="adj" fmla="val 3411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47106" name="Picture 2" descr="http://www.cse.iitb.ac.in/~br/iitk-webpage/courses/cs625-fall2003/lec-notes/figures/lec13-multicast.gif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lum bright="-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5093" y="3048000"/>
            <a:ext cx="2079307" cy="2819400"/>
          </a:xfrm>
          <a:prstGeom prst="roundRect">
            <a:avLst>
              <a:gd name="adj" fmla="val 3411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47108" name="Picture 4" descr="http://cairo.cs.uiuc.edu/~qwang26/images/electric_grid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</a:blip>
          <a:srcRect/>
          <a:stretch>
            <a:fillRect/>
          </a:stretch>
        </p:blipFill>
        <p:spPr bwMode="auto">
          <a:xfrm rot="160773">
            <a:off x="685800" y="2647950"/>
            <a:ext cx="3265999" cy="2609850"/>
          </a:xfrm>
          <a:prstGeom prst="roundRect">
            <a:avLst>
              <a:gd name="adj" fmla="val 3411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Singlecast delegates</a:t>
            </a:r>
            <a:endParaRPr lang="bg-BG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Reference to one method only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Multicast delegates</a:t>
            </a:r>
            <a:endParaRPr lang="bg-BG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Linked list of references to methods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In C# only</a:t>
            </a:r>
            <a:r>
              <a:rPr lang="bg-BG" dirty="0" smtClean="0"/>
              <a:t> </a:t>
            </a:r>
            <a:r>
              <a:rPr lang="en-US" dirty="0" smtClean="0"/>
              <a:t>multicast delegates are used</a:t>
            </a:r>
            <a:endParaRPr lang="bg-BG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Declared using the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3250</TotalTime>
  <Words>2005</Words>
  <Application>Microsoft Office PowerPoint</Application>
  <PresentationFormat>On-screen Show (4:3)</PresentationFormat>
  <Paragraphs>431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Telerik-PowerPoint-Theme</vt:lpstr>
      <vt:lpstr>Delegates and Events</vt:lpstr>
      <vt:lpstr>Table of Contents</vt:lpstr>
      <vt:lpstr>Delegates in .NET Framework</vt:lpstr>
      <vt:lpstr>What are Delegates?</vt:lpstr>
      <vt:lpstr>What are Delegates? (2)</vt:lpstr>
      <vt:lpstr>Delegates – Example</vt:lpstr>
      <vt:lpstr>Simple Delegate</vt:lpstr>
      <vt:lpstr>Singlecast and Multicast Delegates</vt:lpstr>
      <vt:lpstr>Types of Delegates</vt:lpstr>
      <vt:lpstr>Multicast Delegates</vt:lpstr>
      <vt:lpstr>Multicast Delegates (2)</vt:lpstr>
      <vt:lpstr>Properties and Methods</vt:lpstr>
      <vt:lpstr>Multicast Delegates – Example</vt:lpstr>
      <vt:lpstr>Multicast Delegates – Example (2)</vt:lpstr>
      <vt:lpstr>Multicast Delegates</vt:lpstr>
      <vt:lpstr>Generic Delegates</vt:lpstr>
      <vt:lpstr>Generic Delegates</vt:lpstr>
      <vt:lpstr>Anonymous Methods</vt:lpstr>
      <vt:lpstr>Anonymous Methods</vt:lpstr>
      <vt:lpstr>The Standard Way</vt:lpstr>
      <vt:lpstr>Using Anonymous Methods</vt:lpstr>
      <vt:lpstr>Using Lambda Function</vt:lpstr>
      <vt:lpstr>Anonymous Methods with Parameters</vt:lpstr>
      <vt:lpstr>Anonymous Methods with Parameters (2)</vt:lpstr>
      <vt:lpstr>Using Anonymous Methods with Parameters</vt:lpstr>
      <vt:lpstr>Predicates</vt:lpstr>
      <vt:lpstr>Predicates</vt:lpstr>
      <vt:lpstr>Predicates – Example</vt:lpstr>
      <vt:lpstr>Predicates</vt:lpstr>
      <vt:lpstr>Events</vt:lpstr>
      <vt:lpstr>Events</vt:lpstr>
      <vt:lpstr>Events in .NET</vt:lpstr>
      <vt:lpstr>Events in .NET (2)</vt:lpstr>
      <vt:lpstr>Events vs. Delegates</vt:lpstr>
      <vt:lpstr>Events – Convention</vt:lpstr>
      <vt:lpstr>Events – Convention (2)</vt:lpstr>
      <vt:lpstr>Events – Convention (3)</vt:lpstr>
      <vt:lpstr>Defining and Using Events</vt:lpstr>
      <vt:lpstr>The Delegate System.EventHandler</vt:lpstr>
      <vt:lpstr>The Delegate System.EventHandler</vt:lpstr>
      <vt:lpstr>The Delegate System.EventHandler (2)</vt:lpstr>
      <vt:lpstr>PowerPoint Presentation</vt:lpstr>
      <vt:lpstr>The Delegate System.EventHandler&lt;T&gt;</vt:lpstr>
      <vt:lpstr>Events as Members in Interface</vt:lpstr>
      <vt:lpstr>Events as Interface Members</vt:lpstr>
      <vt:lpstr>Interfaces vs. Events vs. Delegates</vt:lpstr>
      <vt:lpstr>Interfaces vs. Events vs. Delegates (2)</vt:lpstr>
      <vt:lpstr>Delegates and Events</vt:lpstr>
      <vt:lpstr>Exercises</vt:lpstr>
      <vt:lpstr>Exercises (2)</vt:lpstr>
      <vt:lpstr>Exercises (2)</vt:lpstr>
      <vt:lpstr>Exercises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 and Events</dc:title>
  <dc:creator>Svetlin Nakov</dc:creator>
  <cp:lastModifiedBy>Doncho Minkov</cp:lastModifiedBy>
  <cp:revision>410</cp:revision>
  <dcterms:created xsi:type="dcterms:W3CDTF">2007-12-08T16:03:35Z</dcterms:created>
  <dcterms:modified xsi:type="dcterms:W3CDTF">2012-06-19T15:26:32Z</dcterms:modified>
</cp:coreProperties>
</file>