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70"/>
  </p:notesMasterIdLst>
  <p:handoutMasterIdLst>
    <p:handoutMasterId r:id="rId71"/>
  </p:handout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97" r:id="rId9"/>
    <p:sldId id="328" r:id="rId10"/>
    <p:sldId id="329" r:id="rId11"/>
    <p:sldId id="330" r:id="rId12"/>
    <p:sldId id="331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2" r:id="rId31"/>
    <p:sldId id="354" r:id="rId32"/>
    <p:sldId id="350" r:id="rId33"/>
    <p:sldId id="351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99" r:id="rId58"/>
    <p:sldId id="398" r:id="rId59"/>
    <p:sldId id="380" r:id="rId60"/>
    <p:sldId id="381" r:id="rId61"/>
    <p:sldId id="382" r:id="rId62"/>
    <p:sldId id="384" r:id="rId63"/>
    <p:sldId id="385" r:id="rId64"/>
    <p:sldId id="386" r:id="rId65"/>
    <p:sldId id="387" r:id="rId66"/>
    <p:sldId id="388" r:id="rId67"/>
    <p:sldId id="389" r:id="rId68"/>
    <p:sldId id="400" r:id="rId6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344"/>
    <a:srgbClr val="131E35"/>
    <a:srgbClr val="13372D"/>
    <a:srgbClr val="4F6800"/>
    <a:srgbClr val="F5F0C8"/>
    <a:srgbClr val="DCC8A2"/>
    <a:srgbClr val="133735"/>
    <a:srgbClr val="132F35"/>
    <a:srgbClr val="0E2328"/>
    <a:srgbClr val="173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3811" autoAdjust="0"/>
  </p:normalViewPr>
  <p:slideViewPr>
    <p:cSldViewPr>
      <p:cViewPr varScale="1">
        <p:scale>
          <a:sx n="98" d="100"/>
          <a:sy n="98" d="100"/>
        </p:scale>
        <p:origin x="-1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26-Jul-10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6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26-Jul-10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31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0D680-F0D5-4C38-9F59-0A3598F675AA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CB295-A017-4C66-94F4-60B577FC4550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3BFC38-C840-4F81-BA2D-2FC1B68F1618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E9700-53A3-4277-A075-1159CEAB762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73CFF-43B3-4715-BE91-95FC1CBA9E43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7B781-4FD4-4086-A818-9EFEF4C09011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09AA8-A79D-424A-A3E8-9608A574C958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E10E0-CF2A-4215-B91E-40493E996DB9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E6CB7-053C-4A30-A736-536E77438F21}" type="slidenum">
              <a:rPr lang="en-US"/>
              <a:pPr/>
              <a:t>64</a:t>
            </a:fld>
            <a:r>
              <a:rPr lang="en-US" dirty="0"/>
              <a:t>##</a:t>
            </a:r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B34D88-9B6B-4F71-9D45-460569F22C60}" type="slidenum">
              <a:rPr lang="en-US"/>
              <a:pPr/>
              <a:t>65</a:t>
            </a:fld>
            <a:r>
              <a:rPr lang="en-US" dirty="0"/>
              <a:t>##</a:t>
            </a:r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C5FFD-8E32-4271-8A0B-BC438F97A895}" type="slidenum">
              <a:rPr lang="en-US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CE3A9-90E1-4C55-81E0-A68AC9110406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7E00B-ABDA-4C47-9D15-DE07178E4C26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FA3F3-65F2-481F-8C27-F3614AB12D9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D8FFD-B6E2-40B9-A22F-1451DEB61420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15D98-8508-4ECB-BCAD-93071500828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147E4D-AD2D-4EB2-B80A-42D4A895B2E2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EC103-AA0F-455B-A84A-06419D33D53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6FC0B0-0026-4A3F-9195-B8ACBFFDA46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FFBF4-B5CC-4BEF-BC2C-38FD381D9156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academy.devbg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jpeg"/><Relationship Id="rId4" Type="http://schemas.openxmlformats.org/officeDocument/2006/relationships/image" Target="../media/image37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592" y="1524000"/>
            <a:ext cx="8229600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Language Integrated </a:t>
            </a:r>
            <a:r>
              <a:rPr lang="en-US" dirty="0" smtClean="0"/>
              <a:t>Query in .NET (LINQ)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240880"/>
            <a:ext cx="8382000" cy="569120"/>
          </a:xfrm>
        </p:spPr>
        <p:txBody>
          <a:bodyPr/>
          <a:lstStyle/>
          <a:p>
            <a:r>
              <a:rPr lang="en-US" dirty="0" smtClean="0"/>
              <a:t>Operators, Expressions, Projections, Aggregations</a:t>
            </a:r>
            <a:endParaRPr lang="bg-BG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7"/>
            <a:ext cx="2362200" cy="490954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7"/>
            <a:ext cx="2090957" cy="338554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5232400" y="4941888"/>
            <a:ext cx="3443288" cy="538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lnSpc>
                <a:spcPct val="100000"/>
              </a:lnSpc>
              <a:spcBef>
                <a:spcPct val="50000"/>
              </a:spcBef>
            </a:pPr>
            <a:endParaRPr lang="bg-BG" sz="3000" noProof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4076" name="Rectangle 12"/>
          <p:cNvSpPr>
            <a:spLocks noChangeArrowheads="1"/>
          </p:cNvSpPr>
          <p:nvPr/>
        </p:nvSpPr>
        <p:spPr bwMode="auto">
          <a:xfrm>
            <a:off x="5481638" y="5543550"/>
            <a:ext cx="3176587" cy="6524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/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endParaRPr kumimoji="0" lang="bg-BG" sz="16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4077" name="Rectangle 13">
            <a:hlinkClick r:id="rId4"/>
          </p:cNvPr>
          <p:cNvSpPr>
            <a:spLocks noChangeArrowheads="1"/>
          </p:cNvSpPr>
          <p:nvPr/>
        </p:nvSpPr>
        <p:spPr bwMode="auto">
          <a:xfrm>
            <a:off x="5483225" y="6118225"/>
            <a:ext cx="3176588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/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endParaRPr kumimoji="0" lang="bg-BG" sz="1600" noProof="1">
              <a:solidFill>
                <a:schemeClr val="tx1"/>
              </a:solidFill>
              <a:effectLst/>
            </a:endParaRPr>
          </a:p>
        </p:txBody>
      </p:sp>
      <p:pic>
        <p:nvPicPr>
          <p:cNvPr id="103426" name="Picture 2" descr="http://www.sunspace.ltd.uk/images/databas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2000"/>
            <a:ext cx="2743200" cy="1895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50835"/>
            <a:ext cx="5791200" cy="3518156"/>
          </a:xfrm>
          <a:prstGeom prst="roundRect">
            <a:avLst>
              <a:gd name="adj" fmla="val 5555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4">
                <a:lumMod val="75000"/>
                <a:alpha val="50000"/>
              </a:schemeClr>
            </a:solidFill>
          </a:ln>
          <a:effectLst/>
        </p:spPr>
      </p:pic>
      <p:sp>
        <p:nvSpPr>
          <p:cNvPr id="462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9874" y="5359400"/>
            <a:ext cx="608012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LINQ Sequences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152400"/>
            <a:ext cx="4876800" cy="914400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dirty="0"/>
              <a:t> and </a:t>
            </a:r>
            <a:r>
              <a:rPr lang="en-US" noProof="1"/>
              <a:t>Sequences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noProof="1" smtClean="0"/>
              <a:t>The interface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noProof="1" smtClean="0"/>
              <a:t> is universal LINQ data source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Implemented by arrays and all .NET generic collections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 smtClean="0"/>
              <a:t>Enables enumerating </a:t>
            </a:r>
            <a:r>
              <a:rPr lang="en-US" dirty="0"/>
              <a:t>over a </a:t>
            </a:r>
            <a:r>
              <a:rPr lang="en-US" dirty="0" smtClean="0"/>
              <a:t>collection of </a:t>
            </a:r>
            <a:r>
              <a:rPr lang="en-US" dirty="0"/>
              <a:t>elements</a:t>
            </a:r>
          </a:p>
          <a:p>
            <a:pPr>
              <a:spcBef>
                <a:spcPts val="3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r>
              <a:rPr lang="en-US" dirty="0"/>
              <a:t> </a:t>
            </a:r>
            <a:r>
              <a:rPr lang="en-US" dirty="0" smtClean="0"/>
              <a:t>in LINQ means a </a:t>
            </a:r>
            <a:r>
              <a:rPr lang="en-US" dirty="0"/>
              <a:t>collection implementing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Any variable declared 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  <a:r>
              <a:rPr lang="en-US" dirty="0" smtClean="0"/>
              <a:t> for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is considered a sequence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152400"/>
            <a:ext cx="4419600" cy="914400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dirty="0"/>
              <a:t> and </a:t>
            </a:r>
            <a:r>
              <a:rPr lang="en-US" noProof="1"/>
              <a:t>Sequences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of the Standard Query Operators are extension methods in the </a:t>
            </a:r>
            <a:r>
              <a:rPr lang="en-US" dirty="0" smtClean="0"/>
              <a:t>static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System.Linq.Enumerable</a:t>
            </a:r>
            <a:endParaRPr lang="en-US" dirty="0"/>
          </a:p>
          <a:p>
            <a:pPr lvl="1"/>
            <a:r>
              <a:rPr lang="en-US" dirty="0"/>
              <a:t>Prototyped with an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  <a:r>
              <a:rPr lang="en-US" dirty="0"/>
              <a:t> as their first </a:t>
            </a:r>
            <a:r>
              <a:rPr lang="en-US" dirty="0" smtClean="0"/>
              <a:t>argument</a:t>
            </a:r>
          </a:p>
          <a:p>
            <a:pPr lvl="1"/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Min(IEnumerable&lt;T&gt;)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Where(IEnumerable&lt;T&gt;,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bool&gt;)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Cast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OfType</a:t>
            </a:r>
            <a:r>
              <a:rPr lang="en-US" dirty="0" smtClean="0"/>
              <a:t> operators to perform LINQ queries on legacy, </a:t>
            </a:r>
            <a:r>
              <a:rPr lang="en-US" noProof="1" smtClean="0"/>
              <a:t>non-generic</a:t>
            </a:r>
            <a:r>
              <a:rPr lang="en-US" dirty="0" smtClean="0"/>
              <a:t> .NET collections</a:t>
            </a:r>
            <a:endParaRPr lang="bg-BG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9" name="Picture 1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8800"/>
            <a:ext cx="236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1824" y="4470400"/>
            <a:ext cx="5413376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Query Operators and Expressions</a:t>
            </a:r>
            <a:endParaRPr lang="bg-BG" dirty="0"/>
          </a:p>
        </p:txBody>
      </p:sp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2438400" cy="240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8857" name="Picture 9" descr="http://www.scip.be/ImagesScreenshots/ArticleOfficeLINQ%20-%20LINQPad_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43000"/>
            <a:ext cx="2228850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Query Expressions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collection of data, a common task is to extract a subset of items based on a </a:t>
            </a:r>
            <a:r>
              <a:rPr lang="bg-BG" dirty="0"/>
              <a:t>given requirement</a:t>
            </a:r>
            <a:endParaRPr lang="en-US" dirty="0"/>
          </a:p>
          <a:p>
            <a:pPr lvl="1"/>
            <a:r>
              <a:rPr lang="en-US" dirty="0"/>
              <a:t>You want to obtain only the items with names that contain a number</a:t>
            </a:r>
          </a:p>
          <a:p>
            <a:pPr lvl="1"/>
            <a:r>
              <a:rPr lang="en-US" dirty="0"/>
              <a:t>Or don’t have embedded spaces</a:t>
            </a:r>
          </a:p>
          <a:p>
            <a:r>
              <a:rPr lang="en-US" dirty="0"/>
              <a:t>LINQ query expressions can greatly simplify the process</a:t>
            </a:r>
          </a:p>
          <a:p>
            <a:r>
              <a:rPr lang="bg-BG" dirty="0"/>
              <a:t>Query expressions are written in a declarative query syntax introduced in C# 3.0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</a:t>
            </a:r>
            <a:r>
              <a:rPr lang="en-US" smtClean="0"/>
              <a:t>Query Expressions (2)</a:t>
            </a:r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/>
              <a:t>LINQ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expressions</a:t>
            </a:r>
            <a:r>
              <a:rPr lang="en-US" sz="3000" dirty="0" smtClean="0"/>
              <a:t> are written in a declarative SQL-like syntax</a:t>
            </a:r>
          </a:p>
          <a:p>
            <a:r>
              <a:rPr lang="en-US" sz="3000" dirty="0" smtClean="0"/>
              <a:t>Example: extracting a subset of array containing </a:t>
            </a:r>
            <a:r>
              <a:rPr lang="en-US" sz="3000" dirty="0"/>
              <a:t>items with names </a:t>
            </a:r>
            <a:r>
              <a:rPr lang="en-US" sz="3000" dirty="0" smtClean="0"/>
              <a:t>of </a:t>
            </a:r>
            <a:r>
              <a:rPr lang="en-US" sz="3000" dirty="0"/>
              <a:t>more than </a:t>
            </a:r>
            <a:r>
              <a:rPr lang="en-US" sz="3000" dirty="0" smtClean="0"/>
              <a:t>6 characters: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609600" y="3462278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{"Morrowind", "BioShock",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Daxter",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"Half Life", "System Shock 2"};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g 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games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g.Length &gt; 6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 g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g;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s in subset)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Console.WriteLine("Item: {0}", 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Query Expressions</a:t>
            </a:r>
            <a:endParaRPr lang="bg-BG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65538" name="Picture 2" descr="http://www.vineyardsoft.com/images/management-excepti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1828800"/>
            <a:ext cx="1304925" cy="1771651"/>
          </a:xfrm>
          <a:prstGeom prst="roundRect">
            <a:avLst>
              <a:gd name="adj" fmla="val 32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81200"/>
            <a:ext cx="1828800" cy="1800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9" descr="http://www.scip.be/ImagesScreenshots/ArticleOfficeLINQ%20-%20LINQPad_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676400"/>
            <a:ext cx="2228850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Query Expressions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In LINQ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</a:t>
            </a:r>
            <a:r>
              <a:rPr lang="en-US" dirty="0" smtClean="0"/>
              <a:t> is a basic language construction</a:t>
            </a:r>
            <a:endParaRPr lang="en-US" dirty="0"/>
          </a:p>
          <a:p>
            <a:pPr lvl="1"/>
            <a:r>
              <a:rPr lang="en-US" dirty="0" smtClean="0"/>
              <a:t>Just like classes, methods and delegates in C#</a:t>
            </a:r>
            <a:endParaRPr lang="en-US" dirty="0"/>
          </a:p>
          <a:p>
            <a:r>
              <a:rPr lang="en-US" dirty="0" smtClean="0"/>
              <a:t>Query expressions are used to query and transform data from any LINQ-enabled data source</a:t>
            </a:r>
            <a:endParaRPr lang="en-US" dirty="0"/>
          </a:p>
          <a:p>
            <a:r>
              <a:rPr lang="en-US" dirty="0" smtClean="0"/>
              <a:t>A LINQ query is not executed until</a:t>
            </a:r>
            <a:endParaRPr lang="en-US" dirty="0"/>
          </a:p>
          <a:p>
            <a:pPr lvl="1"/>
            <a:r>
              <a:rPr lang="en-US" dirty="0" smtClean="0"/>
              <a:t>You iterate over the query results</a:t>
            </a:r>
            <a:endParaRPr lang="en-US" dirty="0"/>
          </a:p>
          <a:p>
            <a:pPr lvl="1"/>
            <a:r>
              <a:rPr lang="en-US" dirty="0"/>
              <a:t>You try to access any of the elements in the result 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Query </a:t>
            </a:r>
            <a:r>
              <a:rPr lang="en-US" dirty="0"/>
              <a:t>O</a:t>
            </a:r>
            <a:r>
              <a:rPr lang="bg-BG" dirty="0"/>
              <a:t>perators 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operators </a:t>
            </a:r>
            <a:r>
              <a:rPr lang="en-US" dirty="0" smtClean="0"/>
              <a:t>in C# are keywords like: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, …</a:t>
            </a:r>
          </a:p>
          <a:p>
            <a:r>
              <a:rPr lang="en-US" noProof="1" smtClean="0"/>
              <a:t>For each standard query operator a corresponding extension method exists</a:t>
            </a:r>
          </a:p>
          <a:p>
            <a:pPr lvl="1"/>
            <a:r>
              <a:rPr lang="en-US" noProof="1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noProof="1" smtClean="0"/>
              <a:t> </a:t>
            </a:r>
            <a:r>
              <a:rPr lang="en-US" noProof="1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Where(IEnumerable&lt;T&gt;)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At </a:t>
            </a:r>
            <a:r>
              <a:rPr lang="en-US" dirty="0"/>
              <a:t>compile time the C# compiler </a:t>
            </a:r>
            <a:r>
              <a:rPr lang="en-US" dirty="0" smtClean="0"/>
              <a:t>translates query expressions </a:t>
            </a:r>
            <a:r>
              <a:rPr lang="en-US" dirty="0"/>
              <a:t>into </a:t>
            </a:r>
            <a:r>
              <a:rPr lang="en-US" dirty="0" smtClean="0"/>
              <a:t>expression trees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</a:t>
            </a:r>
            <a:r>
              <a:rPr lang="en-US" dirty="0" smtClean="0"/>
              <a:t> are sequences of method calls (from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System.Linq.Enumerable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Operators – Syntax</a:t>
            </a:r>
            <a:endParaRPr lang="en-US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syntax of LINQ queries </a:t>
            </a:r>
            <a:r>
              <a:rPr lang="en-US" dirty="0" smtClean="0"/>
              <a:t>is: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selects all elements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games</a:t>
            </a:r>
            <a:r>
              <a:rPr lang="en-US" dirty="0" smtClean="0"/>
              <a:t> data source</a:t>
            </a:r>
            <a:endParaRPr lang="en-US" dirty="0"/>
          </a:p>
          <a:p>
            <a:r>
              <a:rPr lang="en-US" dirty="0"/>
              <a:t>You can apply criteria </a:t>
            </a:r>
            <a:r>
              <a:rPr lang="en-US" dirty="0" smtClean="0"/>
              <a:t>by the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endParaRPr lang="en-US" dirty="0"/>
          </a:p>
          <a:p>
            <a:pPr lvl="1"/>
            <a:r>
              <a:rPr lang="en-US" dirty="0"/>
              <a:t>Any valid C# boolean </a:t>
            </a:r>
            <a:r>
              <a:rPr lang="en-US" dirty="0" smtClean="0"/>
              <a:t>expression can be used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696912" y="1840017"/>
            <a:ext cx="7685088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subset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g 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games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g;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auto">
          <a:xfrm>
            <a:off x="768350" y="4724400"/>
            <a:ext cx="768508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g 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games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g.Price &lt; 20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g;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105400" y="1974881"/>
            <a:ext cx="3429000" cy="768319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games.Select(g =&gt; g);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572000" y="5245528"/>
            <a:ext cx="40386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games.Select(g =&gt; g).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Where(g =&gt; g.Price &lt; 20);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LINQ </a:t>
            </a:r>
            <a:r>
              <a:rPr lang="en-US" dirty="0" smtClean="0"/>
              <a:t>Building Blocks</a:t>
            </a:r>
            <a:endParaRPr lang="bg-BG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Sequences</a:t>
            </a:r>
            <a:endParaRPr lang="bg-BG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Query </a:t>
            </a:r>
            <a:r>
              <a:rPr lang="en-US" dirty="0" smtClean="0"/>
              <a:t>Operators </a:t>
            </a:r>
            <a:r>
              <a:rPr lang="en-US" dirty="0"/>
              <a:t>and </a:t>
            </a:r>
            <a:r>
              <a:rPr lang="en-US" dirty="0" smtClean="0"/>
              <a:t>Expressions</a:t>
            </a:r>
            <a:endParaRPr lang="en-US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Query </a:t>
            </a:r>
            <a:r>
              <a:rPr lang="en-US" dirty="0" smtClean="0"/>
              <a:t>Expression Trees</a:t>
            </a:r>
            <a:endParaRPr lang="en-US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LINQ to </a:t>
            </a:r>
            <a:r>
              <a:rPr lang="en-US" dirty="0" smtClean="0"/>
              <a:t>Objects</a:t>
            </a:r>
            <a:endParaRPr lang="en-US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 smtClean="0"/>
              <a:t>Querying Collections</a:t>
            </a:r>
            <a:endParaRPr lang="en-US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Projection, </a:t>
            </a:r>
            <a:r>
              <a:rPr lang="en-US" dirty="0" smtClean="0"/>
              <a:t>Conversion</a:t>
            </a:r>
            <a:r>
              <a:rPr lang="en-US" dirty="0"/>
              <a:t>, </a:t>
            </a:r>
            <a:r>
              <a:rPr lang="en-US" dirty="0" smtClean="0"/>
              <a:t>Aggregation</a:t>
            </a:r>
            <a:endParaRPr lang="en-US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Sorting, </a:t>
            </a:r>
            <a:r>
              <a:rPr lang="en-US" dirty="0" smtClean="0"/>
              <a:t>Grouping</a:t>
            </a:r>
            <a:r>
              <a:rPr lang="en-US" dirty="0"/>
              <a:t>, </a:t>
            </a:r>
            <a:r>
              <a:rPr lang="en-US" dirty="0" smtClean="0"/>
              <a:t>Joins</a:t>
            </a:r>
            <a:r>
              <a:rPr lang="en-US" dirty="0"/>
              <a:t>, </a:t>
            </a:r>
            <a:r>
              <a:rPr lang="en-US" dirty="0" smtClean="0"/>
              <a:t>Nested Queries</a:t>
            </a:r>
            <a:endParaRPr lang="bg-BG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2</a:t>
            </a:fld>
            <a:endParaRPr lang="en-US" sz="1100" dirty="0"/>
          </a:p>
        </p:txBody>
      </p:sp>
      <p:pic>
        <p:nvPicPr>
          <p:cNvPr id="99330" name="Picture 2" descr="http://www.ymcacc.edu.hk/announcement/05062008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257550"/>
            <a:ext cx="1997254" cy="1314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ttp://www.regejepress.com/1books5-med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1143000"/>
            <a:ext cx="17272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Query </a:t>
            </a:r>
            <a:r>
              <a:rPr lang="en-US" dirty="0"/>
              <a:t>O</a:t>
            </a:r>
            <a:r>
              <a:rPr lang="bg-BG" dirty="0"/>
              <a:t>perators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bg-BG" dirty="0"/>
              <a:t>wo sets of LINQ standard operators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bg-BG" dirty="0"/>
              <a:t>pera</a:t>
            </a:r>
            <a:r>
              <a:rPr lang="en-US" dirty="0"/>
              <a:t>ting</a:t>
            </a:r>
            <a:r>
              <a:rPr lang="bg-BG" dirty="0"/>
              <a:t> on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/>
              <a:t>O</a:t>
            </a:r>
            <a:r>
              <a:rPr lang="bg-BG" dirty="0"/>
              <a:t>pera</a:t>
            </a:r>
            <a:r>
              <a:rPr lang="en-US" dirty="0"/>
              <a:t>ting</a:t>
            </a:r>
            <a:r>
              <a:rPr lang="bg-BG" dirty="0"/>
              <a:t> on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yable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en-US" dirty="0"/>
              <a:t>LINQ query operators are shorthand versions for various extension methods</a:t>
            </a:r>
          </a:p>
          <a:p>
            <a:pPr lvl="1"/>
            <a:r>
              <a:rPr lang="en-US" dirty="0"/>
              <a:t>Defined </a:t>
            </a:r>
            <a:r>
              <a:rPr lang="en-US" dirty="0" smtClean="0"/>
              <a:t>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System.Linq.Enumerable</a:t>
            </a:r>
            <a:r>
              <a:rPr lang="en-US" dirty="0" smtClean="0"/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 smtClean="0"/>
              <a:t>Example: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54864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games.Where(g =&gt; g.Price &lt; 20);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38800" y="5010975"/>
            <a:ext cx="30480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g.Price &lt; 20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Query </a:t>
            </a:r>
            <a:r>
              <a:rPr lang="en-US" dirty="0"/>
              <a:t>O</a:t>
            </a:r>
            <a:r>
              <a:rPr lang="bg-BG" dirty="0"/>
              <a:t>perators</a:t>
            </a:r>
            <a:r>
              <a:rPr lang="en-US" dirty="0"/>
              <a:t> (3)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query operators provide query capabilities including</a:t>
            </a:r>
            <a:endParaRPr lang="en-US" dirty="0"/>
          </a:p>
          <a:p>
            <a:pPr lvl="1"/>
            <a:r>
              <a:rPr lang="en-US" dirty="0" smtClean="0"/>
              <a:t>Filtering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Projection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selectMany</a:t>
            </a:r>
          </a:p>
          <a:p>
            <a:pPr lvl="1"/>
            <a:r>
              <a:rPr lang="en-US" dirty="0" smtClean="0"/>
              <a:t>Aggregation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Average</a:t>
            </a:r>
          </a:p>
          <a:p>
            <a:pPr lvl="1"/>
            <a:r>
              <a:rPr lang="en-US" dirty="0" smtClean="0"/>
              <a:t>Sorting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</a:p>
          <a:p>
            <a:pPr lvl="1"/>
            <a:r>
              <a:rPr lang="en-US" dirty="0" smtClean="0"/>
              <a:t>Grouping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groupby</a:t>
            </a:r>
          </a:p>
          <a:p>
            <a:pPr lvl="1"/>
            <a:r>
              <a:rPr lang="en-US" dirty="0" smtClean="0"/>
              <a:t>… and many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bg-BG" dirty="0"/>
              <a:t>tandard </a:t>
            </a:r>
            <a:r>
              <a:rPr lang="en-US" dirty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95326" y="1548348"/>
            <a:ext cx="7762874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"BioShock","Half Life",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Darkness","Daxter", "System Shock 2"};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.Where(game =&gt; game.Length 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6).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OrderBy(game =&gt; game).Select(game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029200" y="4547822"/>
            <a:ext cx="3124200" cy="170057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g.Length &gt; 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 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88280"/>
            <a:ext cx="67056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</a:t>
            </a:r>
            <a:r>
              <a:rPr lang="bg-BG" dirty="0"/>
              <a:t>tandard </a:t>
            </a:r>
            <a:r>
              <a:rPr lang="en-US" dirty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09800" y="3164680"/>
            <a:ext cx="4724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5538" name="Picture 2" descr="http://www.zorba-xquery.com/images/live_demo.png"/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3165340" cy="2819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4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3581400"/>
            <a:ext cx="2800350" cy="250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9" name="Picture 9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648200"/>
            <a:ext cx="1062404" cy="145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4978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Query Expression Trees</a:t>
            </a:r>
            <a:endParaRPr lang="bg-BG" dirty="0"/>
          </a:p>
        </p:txBody>
      </p:sp>
      <p:pic>
        <p:nvPicPr>
          <p:cNvPr id="55298" name="Picture 2" descr="http://whisperingcraneinstitute.files.wordpress.com/2007/02/dancin-tre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14400"/>
            <a:ext cx="3657600" cy="3226210"/>
          </a:xfrm>
          <a:prstGeom prst="roundRect">
            <a:avLst>
              <a:gd name="adj" fmla="val 3979"/>
            </a:avLst>
          </a:prstGeom>
          <a:solidFill>
            <a:srgbClr val="FFFFFF">
              <a:shade val="85000"/>
            </a:srgbClr>
          </a:solidFill>
          <a:ln>
            <a:solidFill>
              <a:srgbClr val="4F6800"/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Expression Trees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A query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 </a:t>
            </a:r>
            <a:r>
              <a:rPr lang="en-US" dirty="0"/>
              <a:t>is an efficient data </a:t>
            </a:r>
            <a:r>
              <a:rPr lang="en-US" dirty="0" smtClean="0"/>
              <a:t>structure representing a LINQ expression</a:t>
            </a:r>
            <a:endParaRPr lang="en-US" dirty="0"/>
          </a:p>
          <a:p>
            <a:pPr lvl="1"/>
            <a:r>
              <a:rPr lang="en-US" dirty="0"/>
              <a:t>Type of abstract syntax tree used for storing parsed </a:t>
            </a:r>
            <a:r>
              <a:rPr lang="en-US" dirty="0" smtClean="0"/>
              <a:t>expressions from the source </a:t>
            </a:r>
            <a:r>
              <a:rPr lang="en-US" dirty="0"/>
              <a:t>code </a:t>
            </a:r>
          </a:p>
          <a:p>
            <a:pPr lvl="1"/>
            <a:r>
              <a:rPr lang="en-US" dirty="0"/>
              <a:t>Lambda expressions often translate into query expression trees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IQueryable&lt;T&gt;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interface implemented by query providers (e.g. LINQ to SQL, LINQ to XML, LINQ to Entities)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IQueryable&lt;T&gt;</a:t>
            </a:r>
            <a:r>
              <a:rPr lang="en-US" dirty="0" smtClean="0"/>
              <a:t> objects use </a:t>
            </a:r>
            <a:r>
              <a:rPr lang="en-US" dirty="0"/>
              <a:t>expression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Expression Trees (2)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3700"/>
          </a:xfrm>
        </p:spPr>
        <p:txBody>
          <a:bodyPr/>
          <a:lstStyle/>
          <a:p>
            <a:r>
              <a:rPr lang="en-US" dirty="0" smtClean="0"/>
              <a:t>LINQ </a:t>
            </a:r>
            <a:r>
              <a:rPr lang="en-US" dirty="0"/>
              <a:t>queries </a:t>
            </a:r>
            <a:r>
              <a:rPr lang="en-US" dirty="0" smtClean="0"/>
              <a:t>can be performed over two standard .NET interfaces:</a:t>
            </a:r>
            <a:endParaRPr lang="en-US" dirty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  <a:r>
              <a:rPr lang="en-US" noProof="1" smtClean="0"/>
              <a:t>  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compile time IL is emitted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IQueryable&lt;T&gt;</a:t>
            </a:r>
            <a:r>
              <a:rPr lang="en-US" noProof="1" smtClean="0"/>
              <a:t> 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compile time a </a:t>
            </a:r>
            <a:r>
              <a:rPr lang="en-US" dirty="0" smtClean="0"/>
              <a:t>query expression tree </a:t>
            </a:r>
            <a:r>
              <a:rPr lang="en-US" dirty="0"/>
              <a:t>is </a:t>
            </a:r>
            <a:r>
              <a:rPr lang="en-US" dirty="0" smtClean="0"/>
              <a:t>emitted</a:t>
            </a:r>
          </a:p>
          <a:p>
            <a:pPr lvl="1"/>
            <a:r>
              <a:rPr lang="en-US" dirty="0" smtClean="0"/>
              <a:t>Both are evaluated at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Expression Trees (3)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any element of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IQueryable&lt;T&gt;</a:t>
            </a:r>
            <a:r>
              <a:rPr lang="en-US" dirty="0" smtClean="0"/>
              <a:t> result is being accessed for the first time</a:t>
            </a:r>
          </a:p>
          <a:p>
            <a:pPr lvl="1"/>
            <a:r>
              <a:rPr lang="en-US" dirty="0" smtClean="0"/>
              <a:t>A query is generated from the expression tree and is executed 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825500" y="3617655"/>
            <a:ext cx="74803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nums = new int[] 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2, 7, 1, 9, 3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numsLessThanFour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i in nums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i &lt; 4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i;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numsLessThanFour)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Console.WriteLine(item);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4191000" y="4370130"/>
            <a:ext cx="3200400" cy="953453"/>
          </a:xfrm>
          <a:prstGeom prst="wedgeRoundRectCallout">
            <a:avLst>
              <a:gd name="adj1" fmla="val -77078"/>
              <a:gd name="adj2" fmla="val 752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Query is generated and executed here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4779335" y="3124200"/>
            <a:ext cx="3276600" cy="953453"/>
          </a:xfrm>
          <a:prstGeom prst="wedgeRoundRectCallout">
            <a:avLst>
              <a:gd name="adj1" fmla="val -81901"/>
              <a:gd name="adj2" fmla="val 782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is of type 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IQueryable&lt;int&gt;</a:t>
            </a:r>
            <a:endParaRPr lang="bg-BG" sz="28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Trees </a:t>
            </a:r>
            <a:r>
              <a:rPr lang="en-US" dirty="0" smtClean="0"/>
              <a:t>– Benefits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IQueryable&lt;T&gt;</a:t>
            </a:r>
            <a:r>
              <a:rPr lang="en-US" dirty="0" smtClean="0"/>
              <a:t> </a:t>
            </a:r>
            <a:r>
              <a:rPr lang="en-US" dirty="0"/>
              <a:t>uses expression trees which </a:t>
            </a:r>
            <a:r>
              <a:rPr lang="en-US" dirty="0" smtClean="0"/>
              <a:t>provide it </a:t>
            </a:r>
            <a:r>
              <a:rPr lang="en-US" dirty="0"/>
              <a:t>mechanisms:</a:t>
            </a:r>
          </a:p>
          <a:p>
            <a:pPr lvl="1"/>
            <a:r>
              <a:rPr lang="en-US" dirty="0"/>
              <a:t>For smart decisions and optimizations when query is </a:t>
            </a:r>
            <a:r>
              <a:rPr lang="en-US" dirty="0" smtClean="0"/>
              <a:t>generated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analysis of expression trees</a:t>
            </a:r>
          </a:p>
          <a:p>
            <a:pPr lvl="1"/>
            <a:r>
              <a:rPr lang="en-US" dirty="0"/>
              <a:t>Optimizing multiple nested or complex queries</a:t>
            </a:r>
          </a:p>
          <a:p>
            <a:pPr lvl="1"/>
            <a:r>
              <a:rPr lang="en-US" dirty="0"/>
              <a:t>Combining multiple queries into very efficient single one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 descr="http://www.macwareinc.com/images/screenshots/ldspro/LDSproobject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06" y="685800"/>
            <a:ext cx="3172294" cy="4330586"/>
          </a:xfrm>
          <a:prstGeom prst="roundRect">
            <a:avLst>
              <a:gd name="adj" fmla="val 5180"/>
            </a:avLst>
          </a:prstGeom>
          <a:noFill/>
        </p:spPr>
      </p:pic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410200"/>
            <a:ext cx="86868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LINQ to </a:t>
            </a:r>
            <a:r>
              <a:rPr lang="en-US" dirty="0"/>
              <a:t>O</a:t>
            </a:r>
            <a:r>
              <a:rPr lang="bg-BG" dirty="0"/>
              <a:t>bjects </a:t>
            </a:r>
          </a:p>
        </p:txBody>
      </p:sp>
      <p:pic>
        <p:nvPicPr>
          <p:cNvPr id="58372" name="Picture 4" descr="http://www.seeklogo.com/images/L/LinQ-logo-4DED4D62F2-seeklogo.com.gif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8113">
            <a:off x="864264" y="2083343"/>
            <a:ext cx="2148009" cy="2148009"/>
          </a:xfrm>
          <a:prstGeom prst="roundRect">
            <a:avLst>
              <a:gd name="adj" fmla="val 94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376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4917">
            <a:off x="5781334" y="1739338"/>
            <a:ext cx="2916834" cy="2916834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http://braveheart-consultancy.com/images/bloc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78546" y="108763"/>
            <a:ext cx="1767858" cy="3501016"/>
          </a:xfrm>
          <a:prstGeom prst="roundRect">
            <a:avLst>
              <a:gd name="adj" fmla="val 542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8233" y="3218758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LINQ Building Blocks</a:t>
            </a:r>
            <a:endParaRPr lang="bg-BG" dirty="0"/>
          </a:p>
        </p:txBody>
      </p:sp>
      <p:pic>
        <p:nvPicPr>
          <p:cNvPr id="91140" name="Picture 4" descr="http://www.fastcompany.com/files/imagecache/panoramic_image/files/building-blocks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458" y="4412558"/>
            <a:ext cx="4886326" cy="1912042"/>
          </a:xfrm>
          <a:prstGeom prst="roundRect">
            <a:avLst>
              <a:gd name="adj" fmla="val 25076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</a:t>
            </a:r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Objects</a:t>
            </a:r>
            <a:r>
              <a:rPr lang="en-US" dirty="0" smtClean="0"/>
              <a:t> refers to using LINQ queries directly over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 smtClean="0"/>
              <a:t> collection</a:t>
            </a:r>
            <a:endParaRPr lang="en-US" dirty="0"/>
          </a:p>
          <a:p>
            <a:pPr lvl="1"/>
            <a:r>
              <a:rPr lang="en-US" dirty="0" smtClean="0"/>
              <a:t>Without the an intermediate LINQ provider or API, such as LINQ </a:t>
            </a:r>
            <a:r>
              <a:rPr lang="en-US" dirty="0"/>
              <a:t>to </a:t>
            </a:r>
            <a:r>
              <a:rPr lang="en-US" dirty="0" smtClean="0"/>
              <a:t>SQL or  LINQ </a:t>
            </a:r>
            <a:r>
              <a:rPr lang="en-US" dirty="0"/>
              <a:t>to XML</a:t>
            </a:r>
          </a:p>
          <a:p>
            <a:pPr lvl="1"/>
            <a:r>
              <a:rPr lang="en-US" dirty="0" smtClean="0"/>
              <a:t>Applicable to any enumerable collection</a:t>
            </a:r>
          </a:p>
          <a:p>
            <a:r>
              <a:rPr lang="en-US" dirty="0" smtClean="0"/>
              <a:t>The old school data retrieval approach</a:t>
            </a:r>
          </a:p>
          <a:p>
            <a:pPr lvl="1"/>
            <a:r>
              <a:rPr lang="en-US" dirty="0" smtClean="0"/>
              <a:t>Write complex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foreach</a:t>
            </a:r>
            <a:r>
              <a:rPr lang="en-US" dirty="0" smtClean="0"/>
              <a:t> loops that specify how to retrieve data from a collection</a:t>
            </a:r>
          </a:p>
          <a:p>
            <a:r>
              <a:rPr lang="bg-BG" dirty="0" smtClean="0"/>
              <a:t>Т</a:t>
            </a:r>
            <a:r>
              <a:rPr lang="en-US" dirty="0" smtClean="0"/>
              <a:t>he LINQ approach – write declarative code that describes what to be retrieved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 – Advantages</a:t>
            </a:r>
            <a:endParaRPr lang="en-US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queries offer three main advantages over traditional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 lvl="1"/>
            <a:r>
              <a:rPr lang="en-US" dirty="0" smtClean="0"/>
              <a:t>They are more concise and easy-to-read</a:t>
            </a:r>
            <a:endParaRPr lang="en-US" dirty="0"/>
          </a:p>
          <a:p>
            <a:pPr lvl="2"/>
            <a:r>
              <a:rPr lang="en-US" dirty="0" smtClean="0"/>
              <a:t>Especially when filtering by multiple conditions</a:t>
            </a:r>
            <a:endParaRPr lang="en-US" dirty="0"/>
          </a:p>
          <a:p>
            <a:pPr lvl="1"/>
            <a:r>
              <a:rPr lang="en-US" dirty="0" smtClean="0"/>
              <a:t>Provide powerful filtering, ordering, and grouping capabilities</a:t>
            </a:r>
            <a:endParaRPr lang="en-US" dirty="0"/>
          </a:p>
          <a:p>
            <a:pPr lvl="1"/>
            <a:r>
              <a:rPr lang="en-US" dirty="0" smtClean="0"/>
              <a:t>Can be ported to other data sources with little or no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 – Example</a:t>
            </a:r>
            <a:endParaRPr lang="en-US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Objects </a:t>
            </a:r>
            <a:r>
              <a:rPr lang="en-US" dirty="0"/>
              <a:t>is performing SQL-like queries on in-memory data collections and arrays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609600" y="2362200"/>
            <a:ext cx="7924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presidents = { "Adams", "Arthur", "Buchanan",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"Bush", "Carter","Cleveland","Clinton", "Coolidge",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"Eisenhower", "Fillmore", "Ford", "Garfield","Grant",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"Harding", "Harrison", "Hayes", "Hoover",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"Jackson",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"Jefferson", "Johnson", "Kennedy", "Lincoln",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"Madison", "McKinley", "Monroe", "Nixon", "Pierce",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"Polk", "Reagan", "Roosevelt", "Taft",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"Taylor",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"Truman", "Tyler", "Van Buren", "Washington",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"Wilson"};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president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presidents.Where(p =&gt; p.StartsWith("Lin")).First();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Console.WriteLine(president);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648200" y="4038600"/>
            <a:ext cx="40386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president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presidents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p.StartsWith("Lin")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p).First();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590800"/>
            <a:ext cx="5638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LINQ to </a:t>
            </a:r>
            <a:r>
              <a:rPr lang="en-US" dirty="0"/>
              <a:t>O</a:t>
            </a:r>
            <a:r>
              <a:rPr lang="bg-BG" dirty="0"/>
              <a:t>bjects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352800" y="3545680"/>
            <a:ext cx="24384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5" name="Picture 4" descr="http://www.seeklogo.com/images/L/LinQ-logo-4DED4D62F2-seeklogo.com.gif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5301">
            <a:off x="1102526" y="3932924"/>
            <a:ext cx="2148009" cy="2148009"/>
          </a:xfrm>
          <a:prstGeom prst="roundRect">
            <a:avLst>
              <a:gd name="adj" fmla="val 94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 b="11139"/>
          <a:stretch>
            <a:fillRect/>
          </a:stretch>
        </p:blipFill>
        <p:spPr bwMode="auto">
          <a:xfrm rot="844917">
            <a:off x="5200111" y="3469164"/>
            <a:ext cx="3198132" cy="2935306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297">
            <a:off x="1748961" y="288573"/>
            <a:ext cx="6494276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Counting the Occurrences of a Word in a String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00" y="1600200"/>
            <a:ext cx="77724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"Historically, the world of data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searchTerm = "data";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source = text.Split(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char[] { '.', '?', '!', ' ', ';', ':', ','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ToLower() to match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"data" and "Data"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matchQuery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word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word.ToLower() ==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searchTerm.ToLower()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matchQuery.Count();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886200" y="5224156"/>
            <a:ext cx="47244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 text.Select(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 =&gt; w.toLower() ==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searchTerm.ToLower()).Count();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images.pcworld.com/news/graphics/152585-wordBda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1813">
            <a:off x="4709942" y="755998"/>
            <a:ext cx="3057526" cy="2599794"/>
          </a:xfrm>
          <a:prstGeom prst="roundRect">
            <a:avLst>
              <a:gd name="adj" fmla="val 6938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  <a:lumOff val="3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9995">
            <a:off x="1290100" y="624757"/>
            <a:ext cx="2940552" cy="294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3886200"/>
            <a:ext cx="6400800" cy="1528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Count the Occurrences of a Word in a String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00200" y="5603080"/>
            <a:ext cx="5943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 rot="21442864">
            <a:off x="1842245" y="1257059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Querying </a:t>
            </a:r>
            <a:r>
              <a:rPr lang="en-US" dirty="0"/>
              <a:t>C</a:t>
            </a:r>
            <a:r>
              <a:rPr lang="bg-BG" dirty="0"/>
              <a:t>ollections</a:t>
            </a:r>
          </a:p>
        </p:txBody>
      </p:sp>
      <p:pic>
        <p:nvPicPr>
          <p:cNvPr id="44034" name="Picture 2" descr="http://www.kolbykirk.com/images/blog/beetle_collecti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6238">
            <a:off x="941829" y="2313349"/>
            <a:ext cx="7146042" cy="3752852"/>
          </a:xfrm>
          <a:prstGeom prst="roundRect">
            <a:avLst>
              <a:gd name="adj" fmla="val 505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5058" name="Picture 2" descr="http://www.iconarchive.com/icons/visualpharm/must-have/256/Search-icon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5F0C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3202">
            <a:off x="719012" y="2319210"/>
            <a:ext cx="21336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Querying </a:t>
            </a:r>
            <a:r>
              <a:rPr lang="en-US" dirty="0"/>
              <a:t>C</a:t>
            </a:r>
            <a:r>
              <a:rPr lang="bg-BG" dirty="0"/>
              <a:t>ollections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What can we query?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Not everything can be queried </a:t>
            </a:r>
            <a:r>
              <a:rPr lang="en-US" dirty="0" smtClean="0"/>
              <a:t>by </a:t>
            </a:r>
            <a:r>
              <a:rPr lang="en-US" dirty="0"/>
              <a:t>LINQ to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objects need to be </a:t>
            </a:r>
            <a:r>
              <a:rPr lang="en-US" dirty="0" smtClean="0"/>
              <a:t>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must implement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  <a:r>
              <a:rPr lang="en-US" dirty="0"/>
              <a:t> interface</a:t>
            </a:r>
          </a:p>
          <a:p>
            <a:pPr>
              <a:lnSpc>
                <a:spcPct val="100000"/>
              </a:lnSpc>
            </a:pPr>
            <a:r>
              <a:rPr lang="bg-BG" dirty="0"/>
              <a:t>The good news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Almost </a:t>
            </a:r>
            <a:r>
              <a:rPr lang="en-US" dirty="0" smtClean="0"/>
              <a:t>all standard collections in .NET </a:t>
            </a:r>
            <a:r>
              <a:rPr lang="en-US" dirty="0"/>
              <a:t>Framework implements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Querying </a:t>
            </a:r>
            <a:r>
              <a:rPr lang="en-US" dirty="0"/>
              <a:t>C</a:t>
            </a:r>
            <a:r>
              <a:rPr lang="bg-BG" dirty="0"/>
              <a:t>ollections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queried using </a:t>
            </a:r>
            <a:r>
              <a:rPr lang="en-US" dirty="0"/>
              <a:t>LINQ to </a:t>
            </a:r>
            <a:r>
              <a:rPr lang="en-US" dirty="0" smtClean="0"/>
              <a:t>Objects?</a:t>
            </a:r>
            <a:endParaRPr lang="en-US" dirty="0"/>
          </a:p>
          <a:p>
            <a:pPr lvl="1"/>
            <a:r>
              <a:rPr lang="en-US" dirty="0" smtClean="0"/>
              <a:t>Arrays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Generic lists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endParaRPr lang="en-US" dirty="0"/>
          </a:p>
          <a:p>
            <a:pPr lvl="1"/>
            <a:r>
              <a:rPr lang="en-US" dirty="0" smtClean="0"/>
              <a:t>Generic dictionaries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Dictionary&lt;K,V&gt;</a:t>
            </a:r>
            <a:endParaRPr lang="en-US" dirty="0"/>
          </a:p>
          <a:p>
            <a:pPr lvl="1"/>
            <a:r>
              <a:rPr lang="en-US" dirty="0" smtClean="0"/>
              <a:t>Strings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dirty="0"/>
          </a:p>
          <a:p>
            <a:pPr lvl="1"/>
            <a:r>
              <a:rPr lang="en-US" dirty="0" smtClean="0"/>
              <a:t>Other collections </a:t>
            </a:r>
            <a:r>
              <a:rPr lang="en-US" sz="3000" dirty="0" smtClean="0"/>
              <a:t>that </a:t>
            </a:r>
            <a:r>
              <a:rPr lang="en-US" sz="3000" dirty="0"/>
              <a:t>implements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Any kind of </a:t>
            </a:r>
            <a:r>
              <a:rPr lang="en-US" dirty="0" smtClean="0"/>
              <a:t>arrays can be used with LINQ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even an </a:t>
            </a:r>
            <a:r>
              <a:rPr lang="en-US" noProof="1"/>
              <a:t>untyped</a:t>
            </a:r>
            <a:r>
              <a:rPr lang="en-US" dirty="0"/>
              <a:t> array of objects</a:t>
            </a:r>
          </a:p>
          <a:p>
            <a:pPr lvl="1"/>
            <a:r>
              <a:rPr lang="en-US" dirty="0"/>
              <a:t>Queries can be applied to arrays of custom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1148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Book[] books =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05200" y="2953575"/>
            <a:ext cx="5029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b in books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b.Title.Contains("Action")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b.Title;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Software </a:t>
            </a:r>
            <a:r>
              <a:rPr lang="en-US"/>
              <a:t>developers </a:t>
            </a:r>
            <a:r>
              <a:rPr lang="en-US" smtClean="0"/>
              <a:t>spend </a:t>
            </a:r>
            <a:r>
              <a:rPr lang="en-US"/>
              <a:t>a lot of time to </a:t>
            </a:r>
            <a:r>
              <a:rPr lang="en-US" smtClean="0"/>
              <a:t>obtain and manipulate data</a:t>
            </a:r>
            <a:endParaRPr lang="en-US"/>
          </a:p>
          <a:p>
            <a:r>
              <a:rPr lang="en-US" dirty="0"/>
              <a:t>Data can be stored in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 smtClean="0"/>
              <a:t>Databases</a:t>
            </a:r>
            <a:endParaRPr lang="en-US" dirty="0"/>
          </a:p>
          <a:p>
            <a:pPr lvl="1"/>
            <a:r>
              <a:rPr lang="en-US" dirty="0" smtClean="0"/>
              <a:t>XML documents</a:t>
            </a:r>
            <a:endParaRPr lang="en-US" dirty="0"/>
          </a:p>
          <a:p>
            <a:pPr lvl="1"/>
            <a:r>
              <a:rPr lang="en-US" dirty="0"/>
              <a:t>etc...</a:t>
            </a:r>
          </a:p>
          <a:p>
            <a:r>
              <a:rPr lang="en-US" dirty="0" smtClean="0"/>
              <a:t>As of </a:t>
            </a:r>
            <a:r>
              <a:rPr lang="en-US" dirty="0"/>
              <a:t>.NET 3.5 </a:t>
            </a:r>
            <a:r>
              <a:rPr lang="en-US" dirty="0" smtClean="0"/>
              <a:t>developers can </a:t>
            </a:r>
            <a:r>
              <a:rPr lang="en-US" dirty="0"/>
              <a:t>use </a:t>
            </a:r>
            <a:r>
              <a:rPr lang="en-US" dirty="0" smtClean="0"/>
              <a:t>LINQ – a simplified approach to data manipulation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9090" name="Picture 2" descr="http://img.alibaba.com/photo/50488405/Roller_Chai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2819400" cy="28194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</a:t>
            </a:r>
            <a:r>
              <a:rPr lang="en-US" dirty="0" smtClean="0"/>
              <a:t>can </a:t>
            </a:r>
            <a:r>
              <a:rPr lang="en-US" dirty="0"/>
              <a:t>be adapted to work with a generic list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LinkedList&lt;T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HashSet&lt;T&gt;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62000" y="35052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List&lt;Book&gt; books = new List&lt;Book&gt;()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maclab.guhsd.net/students/blog/domosig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578">
            <a:off x="2648418" y="862608"/>
            <a:ext cx="3999564" cy="2999672"/>
          </a:xfrm>
          <a:prstGeom prst="roundRect">
            <a:avLst>
              <a:gd name="adj" fmla="val 4007"/>
            </a:avLst>
          </a:prstGeom>
          <a:solidFill>
            <a:srgbClr val="FFFFFF">
              <a:shade val="85000"/>
            </a:srgbClr>
          </a:solidFill>
          <a:ln>
            <a:solidFill>
              <a:srgbClr val="4F680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22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5450680"/>
            <a:ext cx="6248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Strings</a:t>
            </a:r>
            <a:endParaRPr lang="bg-BG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Although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en-US" dirty="0"/>
              <a:t>may not be perceived as a collection at first sight</a:t>
            </a:r>
          </a:p>
          <a:p>
            <a:pPr lvl="1"/>
            <a:r>
              <a:rPr lang="en-US" dirty="0"/>
              <a:t>It actually is </a:t>
            </a:r>
            <a:r>
              <a:rPr lang="en-US" dirty="0" smtClean="0"/>
              <a:t>a collection, </a:t>
            </a:r>
            <a:r>
              <a:rPr lang="en-US" dirty="0"/>
              <a:t>because it implements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IEnumerable&lt;char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String objects can be queried with LINQ to Objects, like any other collection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85800" y="4419600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.Count();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724400" y="5087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c in "Non-letter…"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!Char.IsLetter(c)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c).Count();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86000"/>
            <a:ext cx="74676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LINQ Operations</a:t>
            </a:r>
            <a:endParaRPr lang="bg-BG" dirty="0"/>
          </a:p>
        </p:txBody>
      </p:sp>
      <p:pic>
        <p:nvPicPr>
          <p:cNvPr id="34820" name="Picture 4" descr="http://www.faqs.org/photo-dict/photofiles/list/607/1011mat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71876"/>
            <a:ext cx="3200400" cy="260032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59" y="3564664"/>
            <a:ext cx="3215641" cy="2622778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3373">
            <a:off x="3803847" y="453918"/>
            <a:ext cx="1502914" cy="150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Aggregation Operations 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An aggregation operation computes a single value from a collection of values</a:t>
            </a:r>
            <a:endParaRPr lang="en-US" dirty="0"/>
          </a:p>
          <a:p>
            <a:r>
              <a:rPr lang="en-US" dirty="0" smtClean="0"/>
              <a:t>Example of aggregation of field over a sequence of employees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4403726" y="5014913"/>
            <a:ext cx="1655762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4403726" y="4151313"/>
            <a:ext cx="1655762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4403726" y="5230813"/>
            <a:ext cx="1655762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pic>
        <p:nvPicPr>
          <p:cNvPr id="9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4571041"/>
            <a:ext cx="838200" cy="838200"/>
          </a:xfrm>
          <a:prstGeom prst="rect">
            <a:avLst/>
          </a:prstGeom>
          <a:noFill/>
        </p:spPr>
      </p:pic>
      <p:graphicFrame>
        <p:nvGraphicFramePr>
          <p:cNvPr id="10" name="Group 8"/>
          <p:cNvGraphicFramePr>
            <a:graphicFrameLocks noGrp="1"/>
          </p:cNvGraphicFramePr>
          <p:nvPr/>
        </p:nvGraphicFramePr>
        <p:xfrm>
          <a:off x="990600" y="3581400"/>
          <a:ext cx="3208656" cy="2724912"/>
        </p:xfrm>
        <a:graphic>
          <a:graphicData uri="http://schemas.openxmlformats.org/drawingml/2006/table">
            <a:tbl>
              <a:tblPr/>
              <a:tblGrid>
                <a:gridCol w="1778318"/>
                <a:gridCol w="1430338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Bay Ivan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Bat Rambo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Baba Yaga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Kiro the King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Bay Mangal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34"/>
          <p:cNvGraphicFramePr>
            <a:graphicFrameLocks noGrp="1"/>
          </p:cNvGraphicFramePr>
          <p:nvPr/>
        </p:nvGraphicFramePr>
        <p:xfrm>
          <a:off x="6332536" y="4608134"/>
          <a:ext cx="1981200" cy="790956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Freeform 5"/>
          <p:cNvSpPr>
            <a:spLocks/>
          </p:cNvSpPr>
          <p:nvPr/>
        </p:nvSpPr>
        <p:spPr bwMode="auto">
          <a:xfrm>
            <a:off x="4199896" y="3571874"/>
            <a:ext cx="2133600" cy="2743827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ggregation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Average()</a:t>
            </a:r>
          </a:p>
          <a:p>
            <a:pPr lvl="1"/>
            <a:r>
              <a:rPr lang="en-US" dirty="0" smtClean="0"/>
              <a:t>Calculates the average value of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dirty="0" smtClean="0"/>
              <a:t>Counts the elements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dirty="0" smtClean="0"/>
              <a:t>Determines the maximum value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Sums the values in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Aggregation Methods – Examples</a:t>
            </a:r>
            <a:endParaRPr lang="en-US" sz="37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Count(&lt;condition&gt;)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22300" y="18288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609600" y="44196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00600" y="3182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p 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p).Count();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953000" y="5410200"/>
            <a:ext cx="37338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p).Max();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Projection</a:t>
            </a:r>
            <a:r>
              <a:rPr lang="en-US" dirty="0"/>
              <a:t> refers to the act of transforming the elements of a collection into a different type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resulting type </a:t>
            </a:r>
            <a:r>
              <a:rPr lang="en-US" dirty="0"/>
              <a:t>is </a:t>
            </a:r>
            <a:r>
              <a:rPr lang="en-US" noProof="1"/>
              <a:t>deﬁned</a:t>
            </a:r>
            <a:r>
              <a:rPr lang="en-US" dirty="0"/>
              <a:t> by the developer</a:t>
            </a:r>
          </a:p>
          <a:p>
            <a:r>
              <a:rPr lang="en-US" dirty="0" smtClean="0"/>
              <a:t>Projection operators in LINQ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– projects single values that are based on a transform function</a:t>
            </a:r>
            <a:endParaRPr lang="en-US" dirty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SelectMany</a:t>
            </a:r>
            <a:r>
              <a:rPr lang="en-US" dirty="0" smtClean="0"/>
              <a:t> – projects collections of values </a:t>
            </a:r>
            <a:r>
              <a:rPr lang="en-US" dirty="0"/>
              <a:t>into a new collection containing all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 – Examples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Select(&lt;transform-function))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696911" y="1916113"/>
            <a:ext cx="768509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words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List&lt;string&gt;() { "an", "apple", "a", "day"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word in words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word.Substring(0, 1);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s in query)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onsole.Write("{0} ",s);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is: a a a 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257800" y="2807128"/>
            <a:ext cx="32766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words.Select(w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w.Substring(0,1));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 – Examples (2)</a:t>
            </a:r>
            <a:endParaRPr lang="bg-BG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SelectMany(&lt;multi-value-function&gt;)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622300" y="1916113"/>
            <a:ext cx="7912100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sentence = new string[] 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quick brown",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"fox jumped over",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lazy dog"};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SelectMany returns nine strings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(sub-iterates the Select result)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allW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sentence.SelectMany(segment =&gt; segment.Split(' '));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word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allW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 {0}",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Result: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quick brown fox jumped over the lazy dog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(2)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 is a set of extensions to .NET Framework</a:t>
            </a:r>
          </a:p>
          <a:p>
            <a:pPr lvl="1"/>
            <a:r>
              <a:rPr lang="en-US" dirty="0" smtClean="0"/>
              <a:t>Encompasses language-integrated query, set, and transform operations</a:t>
            </a:r>
          </a:p>
          <a:p>
            <a:pPr lvl="1"/>
            <a:r>
              <a:rPr lang="en-US" dirty="0" smtClean="0"/>
              <a:t>Consistent manner to obtain </a:t>
            </a:r>
            <a:r>
              <a:rPr lang="en-US" dirty="0"/>
              <a:t>and </a:t>
            </a:r>
            <a:r>
              <a:rPr lang="en-US" dirty="0" smtClean="0"/>
              <a:t>manipulate </a:t>
            </a:r>
            <a:r>
              <a:rPr lang="en-US" dirty="0"/>
              <a:t>"data" in the broad sense of the term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Query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can be defined directly </a:t>
            </a:r>
            <a:r>
              <a:rPr lang="en-US" dirty="0"/>
              <a:t>within the C# programming language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en-US" dirty="0" smtClean="0"/>
              <a:t>Used </a:t>
            </a:r>
            <a:r>
              <a:rPr lang="en-US" dirty="0"/>
              <a:t>to interact with numerous </a:t>
            </a:r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Converter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 </a:t>
            </a:r>
            <a:r>
              <a:rPr lang="en-US" dirty="0" smtClean="0"/>
              <a:t>at compile time and evaluated at runtime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31194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Projections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3088480"/>
            <a:ext cx="7467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76200"/>
            <a:ext cx="3352800" cy="2514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 descr="http://www.rearpro.com/images/icon_projecti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61880"/>
            <a:ext cx="2514600" cy="2310320"/>
          </a:xfrm>
          <a:prstGeom prst="roundRect">
            <a:avLst>
              <a:gd name="adj" fmla="val 9822"/>
            </a:avLst>
          </a:prstGeom>
          <a:noFill/>
        </p:spPr>
      </p:pic>
      <p:pic>
        <p:nvPicPr>
          <p:cNvPr id="25605" name="Picture 5" descr="http://www.avistarentals.com/images/products/projector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59822" y="3861881"/>
            <a:ext cx="2845978" cy="2310318"/>
          </a:xfrm>
          <a:prstGeom prst="roundRect">
            <a:avLst>
              <a:gd name="adj" fmla="val 9822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 rot="21003577">
            <a:off x="2968622" y="4506391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 smtClean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  <a:endParaRPr lang="en-US" sz="8000" b="1" dirty="0">
              <a:ln w="7620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 </a:t>
            </a:r>
            <a:endParaRPr lang="en-US"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a </a:t>
            </a:r>
            <a:r>
              <a:rPr lang="en-US" dirty="0"/>
              <a:t>collection to a different type</a:t>
            </a:r>
          </a:p>
          <a:p>
            <a:pPr lvl="1"/>
            <a:r>
              <a:rPr lang="en-US" dirty="0"/>
              <a:t>Can change the type of the collection</a:t>
            </a:r>
          </a:p>
          <a:p>
            <a:pPr lvl="1"/>
            <a:r>
              <a:rPr lang="en-US" dirty="0"/>
              <a:t>Can change the type of the elements</a:t>
            </a:r>
          </a:p>
          <a:p>
            <a:r>
              <a:rPr lang="bg-BG" dirty="0"/>
              <a:t>Conversion operations in LINQ queries are useful in a variety of applications</a:t>
            </a:r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Enumerable.AsEnumerable&lt;TSource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Enumerable.OfType&lt;(TResult)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bg-BG" dirty="0"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Enumerable.ToArray(TSource)</a:t>
            </a:r>
            <a:r>
              <a:rPr lang="bg-BG" dirty="0">
                <a:latin typeface="Courier New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bg-BG" dirty="0"/>
              <a:t>onversion </a:t>
            </a:r>
            <a:r>
              <a:rPr lang="en-US" dirty="0"/>
              <a:t>M</a:t>
            </a:r>
            <a:r>
              <a:rPr lang="bg-BG" dirty="0"/>
              <a:t>ethods 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start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dirty="0" smtClean="0"/>
              <a:t>" </a:t>
            </a:r>
            <a:endParaRPr lang="en-US" dirty="0"/>
          </a:p>
          <a:p>
            <a:pPr lvl="1"/>
            <a:r>
              <a:rPr lang="en-US" dirty="0" smtClean="0"/>
              <a:t>Change the static type of the source collection but do not enumerate it 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start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</a:t>
            </a:r>
            <a:r>
              <a:rPr lang="en-US" dirty="0" smtClean="0"/>
              <a:t>" </a:t>
            </a:r>
            <a:endParaRPr lang="en-US" dirty="0"/>
          </a:p>
          <a:p>
            <a:pPr lvl="1"/>
            <a:r>
              <a:rPr lang="en-US" dirty="0" smtClean="0"/>
              <a:t>Enumerate the source collection and turn each item into the corresponding collection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0" y="4775537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{"Sofia", "Plovdiv", "Varna", "Bourgas", "Pleven"};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list = towns.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ToList()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Sorting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sorting operation orders the elements of a sequence based on one or more attributes</a:t>
            </a:r>
            <a:endParaRPr lang="en-US" dirty="0"/>
          </a:p>
          <a:p>
            <a:r>
              <a:rPr lang="en-US" dirty="0" smtClean="0"/>
              <a:t>Standard query operator</a:t>
            </a:r>
            <a:endParaRPr lang="en-US" dirty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OrderBy(…)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OrderByDescending(…)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ThenBy(…)</a:t>
            </a:r>
            <a:r>
              <a:rPr lang="en-US" noProof="1" smtClean="0"/>
              <a:t> </a:t>
            </a:r>
            <a:r>
              <a:rPr lang="en-US" dirty="0" smtClean="0"/>
              <a:t>– performs a secondary sort in ascending order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ThenByDescending(…)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Reverse(…)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685800" y="1268413"/>
            <a:ext cx="7772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{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Bay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Kolio", "Pinokio",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"Dedo Mraz",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"Baba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Yag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Bay Mangal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query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word in words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 word.Length,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word.Substring(0, 1)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descending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str in query)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The result is: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Pinokio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Dedo Mraz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Bay Kolio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Baba Yaga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Bay Mangal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*/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429000" y="4343400"/>
            <a:ext cx="5181600" cy="170057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words.Select(word =&gt; word).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OrderBy(word =&gt; word.Length).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ThenByDescending(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word =&gt; word.Substring(0, 1));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endParaRPr lang="bg-BG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 of putting data into groups</a:t>
            </a:r>
            <a:endParaRPr lang="en-US" dirty="0"/>
          </a:p>
          <a:p>
            <a:pPr lvl="1"/>
            <a:r>
              <a:rPr lang="en-US" dirty="0" smtClean="0"/>
              <a:t>The elements in each group share a common value for some attribute </a:t>
            </a:r>
            <a:endParaRPr lang="en-US" dirty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42724" name="Picture 4" descr="groupi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4965390" cy="3153442"/>
          </a:xfrm>
          <a:prstGeom prst="roundRect">
            <a:avLst>
              <a:gd name="adj" fmla="val 3425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Groups and Maps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GroupBy()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Groups elements that share a common attribute,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</a:t>
            </a:r>
            <a:endParaRPr lang="en-US" dirty="0"/>
          </a:p>
          <a:p>
            <a:pPr lvl="1">
              <a:lnSpc>
                <a:spcPts val="3700"/>
              </a:lnSpc>
            </a:pPr>
            <a:r>
              <a:rPr lang="en-US" dirty="0" smtClean="0"/>
              <a:t>Each group is represented by a sequence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IGrouping(TKey,TElement)</a:t>
            </a:r>
            <a:r>
              <a:rPr lang="en-US" noProof="1" smtClean="0"/>
              <a:t> </a:t>
            </a:r>
            <a:r>
              <a:rPr lang="en-US" dirty="0" smtClean="0"/>
              <a:t>objects</a:t>
            </a:r>
            <a:endParaRPr lang="en-US" dirty="0"/>
          </a:p>
          <a:p>
            <a:pPr>
              <a:lnSpc>
                <a:spcPts val="37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ToLookup()</a:t>
            </a:r>
          </a:p>
          <a:p>
            <a:pPr lvl="1">
              <a:lnSpc>
                <a:spcPts val="3700"/>
              </a:lnSpc>
            </a:pPr>
            <a:r>
              <a:rPr lang="en-US" noProof="1" smtClean="0"/>
              <a:t>Inserts </a:t>
            </a:r>
            <a:r>
              <a:rPr lang="en-US" dirty="0" smtClean="0"/>
              <a:t>elements into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Lookup(TKey, TElement)</a:t>
            </a:r>
            <a:r>
              <a:rPr lang="en-US" dirty="0" smtClean="0"/>
              <a:t> based on a key selector function</a:t>
            </a:r>
          </a:p>
          <a:p>
            <a:pPr marL="282575" lvl="1" indent="-282575">
              <a:lnSpc>
                <a:spcPts val="37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Distinct()</a:t>
            </a:r>
            <a:endParaRPr lang="en-US" sz="32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ts val="3700"/>
              </a:lnSpc>
            </a:pPr>
            <a:r>
              <a:rPr lang="en-US" dirty="0" smtClean="0"/>
              <a:t>Returns distinct elements form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076265"/>
            <a:ext cx="74676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 = new[]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"Kiki", Town = "Plovdiv"},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"Pepi", Town = "Sofia"},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"Koko", Town = "Sofia"},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"Mimi", Town = "Plovdiv"}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peopleByTowns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p in people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group p by p.Town;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 in peopleByTowns)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Console.Write("Town {0}: ", town.Key);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(var person in town)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person.Name);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962400" y="3057465"/>
            <a:ext cx="4495800" cy="768319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peopleByTowns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people.GroupBy(t =&gt; t.Town);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</a:t>
            </a:r>
            <a:r>
              <a:rPr lang="en-US" smtClean="0"/>
              <a:t>– Examples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231642"/>
            <a:ext cx="7467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numberGroups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n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group n by n % 3;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 in numberGroups)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Console.Write("Remainder: {0} -&gt; ", g.Key);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(var n in g)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Remainder: 2 -&gt; 5 8 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Remainder: 1 -&gt; 4 1 7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Remainder: 0 -&gt; 3 9 6 0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962400" y="1974881"/>
            <a:ext cx="4495800" cy="768319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numberGroups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numbers.GroupBy(n =&gt; n % 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of relating or associating one data source object with a second data source object</a:t>
            </a:r>
          </a:p>
          <a:p>
            <a:r>
              <a:rPr lang="en-US" dirty="0"/>
              <a:t>The two data source objects are associated through a common value or attribute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544773" name="Picture 5" descr="joi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4" y="3564778"/>
            <a:ext cx="3775076" cy="2736298"/>
          </a:xfrm>
          <a:prstGeom prst="roundRect">
            <a:avLst>
              <a:gd name="adj" fmla="val 5002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5556" r="5556" b="4394"/>
          <a:stretch>
            <a:fillRect/>
          </a:stretch>
        </p:blipFill>
        <p:spPr bwMode="auto">
          <a:xfrm>
            <a:off x="3776332" y="4876800"/>
            <a:ext cx="1134136" cy="114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(3)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allows query expressions to manipulate:</a:t>
            </a:r>
          </a:p>
          <a:p>
            <a:pPr lvl="1"/>
            <a:r>
              <a:rPr lang="en-US" dirty="0"/>
              <a:t>Any object </a:t>
            </a:r>
            <a:r>
              <a:rPr lang="en-US" dirty="0" smtClean="0"/>
              <a:t>implementing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/>
          </a:p>
          <a:p>
            <a:pPr lvl="1"/>
            <a:r>
              <a:rPr lang="en-US" dirty="0" smtClean="0"/>
              <a:t>Collections of objects</a:t>
            </a:r>
          </a:p>
          <a:p>
            <a:pPr lvl="1"/>
            <a:r>
              <a:rPr lang="en-US" dirty="0" smtClean="0"/>
              <a:t>R</a:t>
            </a:r>
            <a:r>
              <a:rPr lang="bg-BG" dirty="0"/>
              <a:t>elational databases</a:t>
            </a:r>
            <a:endParaRPr lang="en-US" dirty="0"/>
          </a:p>
          <a:p>
            <a:pPr lvl="1"/>
            <a:r>
              <a:rPr lang="bg-BG" dirty="0"/>
              <a:t>XML documents</a:t>
            </a:r>
            <a:endParaRPr lang="en-US" dirty="0"/>
          </a:p>
          <a:p>
            <a:r>
              <a:rPr lang="en-US" dirty="0"/>
              <a:t>The query expressions are based on </a:t>
            </a:r>
            <a:r>
              <a:rPr lang="en-US" dirty="0" smtClean="0"/>
              <a:t>numerous SQL-like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operators</a:t>
            </a:r>
          </a:p>
          <a:p>
            <a:pPr lvl="1"/>
            <a:r>
              <a:rPr lang="en-US" dirty="0"/>
              <a:t>Intentionally designed to look and feel very similar to SQL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Join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Joins two sequences based on key selector function</a:t>
            </a:r>
            <a:endParaRPr lang="en-US" dirty="0"/>
          </a:p>
          <a:p>
            <a:pPr lvl="1"/>
            <a:r>
              <a:rPr lang="en-US" dirty="0" smtClean="0"/>
              <a:t>And extracts the joined pairs of values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GroupJoin</a:t>
            </a:r>
          </a:p>
          <a:p>
            <a:pPr lvl="1"/>
            <a:r>
              <a:rPr lang="en-US" dirty="0" smtClean="0"/>
              <a:t>Joins two sequences based on key selector functions</a:t>
            </a:r>
            <a:endParaRPr lang="en-US" dirty="0"/>
          </a:p>
          <a:p>
            <a:pPr lvl="1"/>
            <a:r>
              <a:rPr lang="en-US" dirty="0" smtClean="0"/>
              <a:t>And groups the resulting matches for each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539750" y="1153954"/>
            <a:ext cx="80645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owners = new[]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"Koko", Town = "Plovdiv"},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"Pepi", Town = "Sofia"},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new[]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"Sharo", Owner = owners[0]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"Rex", Owner = owners[1]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"Poohy", Owner = owners[0]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2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petsWithOwners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o in owners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join p in pets on o.Name equals p.Owner.Name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new { Owner = o.Name, Pet = p.Name 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p in petsWithOwners)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owned by {1}", p.Pet, p.Owner);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733801" y="3924622"/>
            <a:ext cx="5029199" cy="985846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petsWithOwners = owners.Join(pets,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(o =&gt; o.Name), (p =&gt; p.Owner.Name),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(o, p) =&gt; new {o.Name, p.Name });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.weblo.com/asset_images/large/Sprit_of_Bangla_Join_Hand_489962bc14b90.pn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8223" y="838200"/>
            <a:ext cx="7911354" cy="560387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49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2971801"/>
            <a:ext cx="2895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Joins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3698080"/>
            <a:ext cx="2895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12290" name="Picture 2" descr="http://www.autismconnects.com/images/Image/join%20no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33400"/>
            <a:ext cx="1524000" cy="1524000"/>
          </a:xfrm>
          <a:prstGeom prst="roundRect">
            <a:avLst>
              <a:gd name="adj" fmla="val 37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queries can be nested</a:t>
            </a:r>
          </a:p>
          <a:p>
            <a:r>
              <a:rPr lang="en-US" dirty="0"/>
              <a:t>For </a:t>
            </a:r>
            <a:r>
              <a:rPr lang="en-US" dirty="0" smtClean="0"/>
              <a:t>example:</a:t>
            </a:r>
            <a:endParaRPr lang="en-US" dirty="0"/>
          </a:p>
          <a:p>
            <a:pPr lvl="1"/>
            <a:r>
              <a:rPr lang="en-US" dirty="0" smtClean="0"/>
              <a:t>Suppose we have collections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/>
              <a:t> and </a:t>
            </a:r>
            <a:r>
              <a:rPr lang="en-US" dirty="0" smtClean="0"/>
              <a:t>collections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Role</a:t>
            </a:r>
            <a:r>
              <a:rPr lang="en-US" dirty="0" smtClean="0"/>
              <a:t> objects</a:t>
            </a:r>
            <a:endParaRPr lang="en-US" dirty="0"/>
          </a:p>
          <a:p>
            <a:pPr lvl="1"/>
            <a:r>
              <a:rPr lang="en-US" dirty="0" smtClean="0"/>
              <a:t>We want get all roles for given person (ID = 1)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828676" y="4233208"/>
            <a:ext cx="762952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 people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.Where(p =&gt; p.ID == 1)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.SelectMany(p =&gt; roles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.Where(r =&gt; r.ID == p.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.Select(r =&gt;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p.FirstName, p.LastName, r.Role }));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857251"/>
            <a:ext cx="4229100" cy="3171824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2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76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</a:t>
            </a:r>
            <a:r>
              <a:rPr lang="en-US" dirty="0" smtClean="0"/>
              <a:t>Queries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603079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Language Integrated </a:t>
            </a:r>
            <a:r>
              <a:rPr lang="en-US" dirty="0" smtClean="0"/>
              <a:t>Query in .NET  (LINQ)</a:t>
            </a:r>
            <a:endParaRPr lang="bg-BG" dirty="0"/>
          </a:p>
        </p:txBody>
      </p:sp>
      <p:pic>
        <p:nvPicPr>
          <p:cNvPr id="7170" name="Picture 2" descr="http://www.wishfulthinking.co.uk/wp-content/questi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914" y="3276600"/>
            <a:ext cx="4623135" cy="3064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188943" y="1676400"/>
            <a:ext cx="3916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Questions?</a:t>
            </a:r>
            <a:endParaRPr lang="en-US" sz="6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39800"/>
            <a:ext cx="8686800" cy="5599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Create a class student with properties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LastName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FN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Email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Marks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(a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List&lt;int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&gt;)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GroupNumber</a:t>
            </a:r>
            <a:r>
              <a:rPr lang="en-US" sz="2800" dirty="0" smtClean="0"/>
              <a:t>. Create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List&lt;Student&gt;</a:t>
            </a:r>
            <a:r>
              <a:rPr lang="en-US" sz="2800" dirty="0"/>
              <a:t> with sample students. Select only the </a:t>
            </a:r>
            <a:r>
              <a:rPr lang="en-US" sz="2800" dirty="0" smtClean="0"/>
              <a:t>students </a:t>
            </a:r>
            <a:r>
              <a:rPr lang="en-US" sz="2800" dirty="0"/>
              <a:t>that are from group number 2. Use LINQ query. Order the </a:t>
            </a:r>
            <a:r>
              <a:rPr lang="en-US" sz="2800" dirty="0" smtClean="0"/>
              <a:t>students </a:t>
            </a:r>
            <a:r>
              <a:rPr lang="en-US" sz="2800" dirty="0"/>
              <a:t>by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Implement the previous using </a:t>
            </a:r>
            <a:r>
              <a:rPr lang="en-US" sz="2800" dirty="0" smtClean="0"/>
              <a:t>the same query expressed with extension </a:t>
            </a:r>
            <a:r>
              <a:rPr lang="en-US" sz="2800" dirty="0"/>
              <a:t>methods.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Extract all </a:t>
            </a:r>
            <a:r>
              <a:rPr lang="en-US" sz="2800" dirty="0" smtClean="0"/>
              <a:t>students </a:t>
            </a:r>
            <a:r>
              <a:rPr lang="en-US" sz="2800" dirty="0"/>
              <a:t>that have email in </a:t>
            </a:r>
            <a:r>
              <a:rPr lang="en-US" sz="2800" dirty="0" smtClean="0"/>
              <a:t>abv.bg. </a:t>
            </a:r>
            <a:r>
              <a:rPr lang="en-US" sz="2800" dirty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 methods and LINQ.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Extract all </a:t>
            </a:r>
            <a:r>
              <a:rPr lang="en-US" sz="2800" dirty="0" smtClean="0"/>
              <a:t>students </a:t>
            </a:r>
            <a:r>
              <a:rPr lang="en-US" sz="2800" dirty="0"/>
              <a:t>with </a:t>
            </a:r>
            <a:r>
              <a:rPr lang="en-US" sz="2800" dirty="0" smtClean="0"/>
              <a:t>phones in </a:t>
            </a:r>
            <a:r>
              <a:rPr lang="en-US" sz="2800" dirty="0"/>
              <a:t>Sofia. Use </a:t>
            </a:r>
            <a:r>
              <a:rPr lang="en-US" sz="2800" dirty="0" smtClean="0"/>
              <a:t>LINQ and regular expressions.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Select all students that have at least one mark Excellent (6) into a new anonymous class that has properties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FullName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Marks</a:t>
            </a:r>
            <a:r>
              <a:rPr lang="en-US" sz="2800" dirty="0" smtClean="0"/>
              <a:t>. Use LINQ.</a:t>
            </a:r>
            <a:endParaRPr lang="bg-BG" sz="2800" dirty="0" smtClean="0"/>
          </a:p>
          <a:p>
            <a:pPr marL="446088" indent="-446088">
              <a:lnSpc>
                <a:spcPts val="3200"/>
              </a:lnSpc>
              <a:buFontTx/>
              <a:buAutoNum type="arabicPeriod" startAt="5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down a similar program that extracts the </a:t>
            </a:r>
            <a:r>
              <a:rPr lang="en-US" sz="2800" dirty="0" smtClean="0"/>
              <a:t>students </a:t>
            </a:r>
            <a:r>
              <a:rPr lang="en-US" sz="2800" dirty="0"/>
              <a:t>with exactly  </a:t>
            </a:r>
            <a:r>
              <a:rPr lang="en-US" sz="2800" dirty="0" smtClean="0"/>
              <a:t>two marks </a:t>
            </a:r>
            <a:r>
              <a:rPr lang="en-US" sz="2800" dirty="0"/>
              <a:t>"2</a:t>
            </a:r>
            <a:r>
              <a:rPr lang="en-US" sz="2800" dirty="0" smtClean="0"/>
              <a:t>". Use extension methods.</a:t>
            </a:r>
            <a:endParaRPr lang="en-US" sz="2800" dirty="0"/>
          </a:p>
          <a:p>
            <a:pPr marL="446088" indent="-446088">
              <a:lnSpc>
                <a:spcPts val="3200"/>
              </a:lnSpc>
              <a:buFontTx/>
              <a:buAutoNum type="arabicPeriod" startAt="5"/>
              <a:tabLst/>
            </a:pPr>
            <a:r>
              <a:rPr lang="en-US" sz="2800" dirty="0"/>
              <a:t>Extract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Marks</a:t>
            </a:r>
            <a:r>
              <a:rPr lang="en-US" sz="2800" dirty="0" smtClean="0"/>
              <a:t> </a:t>
            </a:r>
            <a:r>
              <a:rPr lang="en-US" sz="2800" dirty="0"/>
              <a:t>of the </a:t>
            </a:r>
            <a:r>
              <a:rPr lang="en-US" sz="2800" dirty="0" smtClean="0"/>
              <a:t>students </a:t>
            </a:r>
            <a:r>
              <a:rPr lang="en-US" sz="2800" dirty="0"/>
              <a:t>that enrolled in 2006. (The students from 2006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06</a:t>
            </a:r>
            <a:r>
              <a:rPr lang="en-US" sz="2800" dirty="0"/>
              <a:t> as their 5-th and 6-th digit in the FN).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5"/>
              <a:tabLst/>
            </a:pPr>
            <a:r>
              <a:rPr lang="en-US" sz="2800" dirty="0"/>
              <a:t>Create 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/>
              <a:t> with </a:t>
            </a:r>
            <a:r>
              <a:rPr lang="en-US" sz="2800" dirty="0" smtClean="0"/>
              <a:t>properties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GroupNumber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DepartmentName</a:t>
            </a:r>
            <a:r>
              <a:rPr lang="en-US" sz="2800" dirty="0" smtClean="0"/>
              <a:t>. Introduce a property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800" dirty="0" smtClean="0"/>
              <a:t>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 smtClean="0"/>
              <a:t> class. Extract </a:t>
            </a:r>
            <a:r>
              <a:rPr lang="en-US" sz="2800" dirty="0"/>
              <a:t>all </a:t>
            </a:r>
            <a:r>
              <a:rPr lang="en-US" sz="2800" dirty="0" smtClean="0"/>
              <a:t>students </a:t>
            </a:r>
            <a:r>
              <a:rPr lang="en-US" sz="2800" dirty="0"/>
              <a:t>from "Mathematics" </a:t>
            </a:r>
            <a:r>
              <a:rPr lang="en-US" sz="2800" dirty="0" smtClean="0"/>
              <a:t>department</a:t>
            </a:r>
            <a:r>
              <a:rPr lang="en-US" sz="2800" dirty="0"/>
              <a:t>. Use the Join operator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ts val="3200"/>
              </a:lnSpc>
              <a:buFont typeface="+mj-lt"/>
              <a:buAutoNum type="arabicPeriod" startAt="9"/>
              <a:tabLst/>
            </a:pPr>
            <a:r>
              <a:rPr lang="en-US" sz="2800" dirty="0" smtClean="0"/>
              <a:t>Write a program to return the string with maximum length from an array of strings. Use LINQ.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9"/>
              <a:tabLst/>
            </a:pPr>
            <a:r>
              <a:rPr lang="en-US" sz="2800" dirty="0" smtClean="0"/>
              <a:t>Create a program that extracts all students grouped by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GroupName</a:t>
            </a:r>
            <a:r>
              <a:rPr lang="en-US" sz="2800" dirty="0" smtClean="0"/>
              <a:t> and then prints them to the console. Use LINQ.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9"/>
              <a:tabLst/>
            </a:pPr>
            <a:r>
              <a:rPr lang="en-US" sz="2800" dirty="0" smtClean="0"/>
              <a:t>Rewrite the previous using extension methods.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(4)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"LINQ" is the term used to describe this overall approach to data access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2"/>
            <a:r>
              <a:rPr lang="en-US" dirty="0" smtClean="0"/>
              <a:t>LINQ </a:t>
            </a:r>
            <a:r>
              <a:rPr lang="en-US" dirty="0"/>
              <a:t>over objects </a:t>
            </a:r>
            <a:r>
              <a:rPr lang="en-US" dirty="0" smtClean="0"/>
              <a:t>implementing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Entities </a:t>
            </a:r>
            <a:r>
              <a:rPr lang="en-US" dirty="0" smtClean="0"/>
              <a:t>implement LINQ </a:t>
            </a:r>
            <a:r>
              <a:rPr lang="en-US" dirty="0"/>
              <a:t>over relational data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 superset of LINQ to SQL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XML </a:t>
            </a:r>
            <a:r>
              <a:rPr lang="en-US" dirty="0"/>
              <a:t>is LINQ over XML documents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482600" y="2884487"/>
            <a:ext cx="8128000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79424" y="2844800"/>
            <a:ext cx="8131175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8175" y="3974975"/>
            <a:ext cx="1419225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81773" y="5495927"/>
            <a:ext cx="844701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6575" y="6120824"/>
            <a:ext cx="1543050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061200" y="3981324"/>
            <a:ext cx="1419225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864631" y="3677190"/>
              <a:ext cx="982191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7315200" y="5334000"/>
            <a:ext cx="971550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0" y="6126144"/>
            <a:ext cx="914376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154238" y="3429000"/>
            <a:ext cx="4829175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77296" y="3377625"/>
            <a:ext cx="8153401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249488" y="3919208"/>
            <a:ext cx="1560513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881438" y="3919208"/>
            <a:ext cx="1419225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877824" y="3750706"/>
              <a:ext cx="952631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438777" y="3919208"/>
            <a:ext cx="1419225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793041" y="3750706"/>
              <a:ext cx="109026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438528" y="6130350"/>
            <a:ext cx="227647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968755" y="5382037"/>
            <a:ext cx="1219201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6248400" y="1212850"/>
            <a:ext cx="2414587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462990" y="1201738"/>
            <a:ext cx="2585010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3179762" y="1212850"/>
            <a:ext cx="299243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 smtClean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  <a:endPara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endParaRP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01935" y="1917685"/>
            <a:ext cx="8325058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Query (LINQ)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Operations</a:t>
            </a:r>
            <a:endParaRPr lang="en-US" noProof="1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4572000" cy="5638800"/>
          </a:xfrm>
        </p:spPr>
        <p:txBody>
          <a:bodyPr/>
          <a:lstStyle/>
          <a:p>
            <a:r>
              <a:rPr lang="bg-BG" dirty="0"/>
              <a:t>All LINQ query operations consist of three distinct actions:</a:t>
            </a:r>
          </a:p>
          <a:p>
            <a:pPr marL="871538" lvl="1" indent="-514350">
              <a:buFont typeface="+mj-lt"/>
              <a:buAutoNum type="arabicPeriod"/>
            </a:pPr>
            <a:r>
              <a:rPr lang="bg-BG" dirty="0"/>
              <a:t>Obtain the data source</a:t>
            </a:r>
          </a:p>
          <a:p>
            <a:pPr marL="871538" lvl="1" indent="-514350">
              <a:buFont typeface="+mj-lt"/>
              <a:buAutoNum type="arabicPeriod"/>
            </a:pPr>
            <a:r>
              <a:rPr lang="bg-BG" dirty="0"/>
              <a:t>Create the query</a:t>
            </a:r>
          </a:p>
          <a:p>
            <a:pPr marL="871538" lvl="1" indent="-514350">
              <a:buFont typeface="+mj-lt"/>
              <a:buAutoNum type="arabicPeriod"/>
            </a:pPr>
            <a:r>
              <a:rPr lang="bg-BG" dirty="0"/>
              <a:t>Execute the query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18148" name="Picture 4" descr="lin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19200"/>
            <a:ext cx="3770558" cy="4292600"/>
          </a:xfrm>
          <a:prstGeom prst="roundRect">
            <a:avLst>
              <a:gd name="adj" fmla="val 2067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2754</TotalTime>
  <Words>4330</Words>
  <Application>Microsoft Office PowerPoint</Application>
  <PresentationFormat>On-screen Show (4:3)</PresentationFormat>
  <Paragraphs>683</Paragraphs>
  <Slides>68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Telerik-PowerPoint-Theme</vt:lpstr>
      <vt:lpstr>Language Integrated Query in .NET (LINQ)</vt:lpstr>
      <vt:lpstr>Table of Contents</vt:lpstr>
      <vt:lpstr>LINQ Building Blocks</vt:lpstr>
      <vt:lpstr>LINQ Building Blocks</vt:lpstr>
      <vt:lpstr>LINQ Building Blocks (2)</vt:lpstr>
      <vt:lpstr>LINQ Building Blocks (3)</vt:lpstr>
      <vt:lpstr>LINQ Building Blocks (4)</vt:lpstr>
      <vt:lpstr>LINQ to *</vt:lpstr>
      <vt:lpstr>Query Operations</vt:lpstr>
      <vt:lpstr>LINQ Sequences</vt:lpstr>
      <vt:lpstr>IEnumerable&lt;T&gt; and Sequences</vt:lpstr>
      <vt:lpstr>IEnumerable&lt;T&gt; and Sequences (2)</vt:lpstr>
      <vt:lpstr>Query Operators and Expressions</vt:lpstr>
      <vt:lpstr>LINQ Query Expressions</vt:lpstr>
      <vt:lpstr>LINQ Query Expressions (2)</vt:lpstr>
      <vt:lpstr>Query Expressions</vt:lpstr>
      <vt:lpstr>LINQ Query Expressions (3)</vt:lpstr>
      <vt:lpstr>Query Operators </vt:lpstr>
      <vt:lpstr>Query Operators – Syntax</vt:lpstr>
      <vt:lpstr>Query Operators (2)</vt:lpstr>
      <vt:lpstr>Query Operators (3)</vt:lpstr>
      <vt:lpstr>Standard Query Operators – Example</vt:lpstr>
      <vt:lpstr>Standard Query Operators</vt:lpstr>
      <vt:lpstr>Query Expression Trees</vt:lpstr>
      <vt:lpstr>Query Expression Trees</vt:lpstr>
      <vt:lpstr>Query Expression Trees (2)</vt:lpstr>
      <vt:lpstr>Query Expression Trees (3)</vt:lpstr>
      <vt:lpstr>Expression Trees – Benefits</vt:lpstr>
      <vt:lpstr>LINQ to Objects </vt:lpstr>
      <vt:lpstr>LINQ to Objects</vt:lpstr>
      <vt:lpstr>LINQ to Objects – Advantages</vt:lpstr>
      <vt:lpstr>LINQ to Objects – Example</vt:lpstr>
      <vt:lpstr>LINQ to Objects</vt:lpstr>
      <vt:lpstr>Counting the Occurrences of a Word in a String – Example</vt:lpstr>
      <vt:lpstr>Count the Occurrences of a Word in a String</vt:lpstr>
      <vt:lpstr>Querying Collections</vt:lpstr>
      <vt:lpstr>Querying Collections</vt:lpstr>
      <vt:lpstr>Querying Collections (2)</vt:lpstr>
      <vt:lpstr>Querying Arrays</vt:lpstr>
      <vt:lpstr>Querying Generic Lists</vt:lpstr>
      <vt:lpstr>Querying Generic Lists</vt:lpstr>
      <vt:lpstr>Querying Strings</vt:lpstr>
      <vt:lpstr>LINQ Operations</vt:lpstr>
      <vt:lpstr>Aggregation Operations </vt:lpstr>
      <vt:lpstr>Aggregation Methods</vt:lpstr>
      <vt:lpstr>Aggregation Methods – Examples</vt:lpstr>
      <vt:lpstr>Projections</vt:lpstr>
      <vt:lpstr>Projections – Examples</vt:lpstr>
      <vt:lpstr>Projections – Examples (2)</vt:lpstr>
      <vt:lpstr>Projections</vt:lpstr>
      <vt:lpstr>Conversions </vt:lpstr>
      <vt:lpstr>Conversion Methods </vt:lpstr>
      <vt:lpstr>Sorting</vt:lpstr>
      <vt:lpstr>Sorting – Example</vt:lpstr>
      <vt:lpstr>Grouping</vt:lpstr>
      <vt:lpstr>Creating Groups and Maps</vt:lpstr>
      <vt:lpstr>Group By – Examples</vt:lpstr>
      <vt:lpstr>Group By – Examples (2)</vt:lpstr>
      <vt:lpstr>Joins</vt:lpstr>
      <vt:lpstr>Join Methods</vt:lpstr>
      <vt:lpstr>Joins – Example</vt:lpstr>
      <vt:lpstr>Joins</vt:lpstr>
      <vt:lpstr>Nested Queries</vt:lpstr>
      <vt:lpstr>Nested Queries</vt:lpstr>
      <vt:lpstr>Language Integrated Query in .NET  (LINQ)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and LINQ-to-SQL</dc:title>
  <dc:creator>Svetlin Nakov</dc:creator>
  <cp:lastModifiedBy>Svetlin Nakov</cp:lastModifiedBy>
  <cp:revision>842</cp:revision>
  <dcterms:created xsi:type="dcterms:W3CDTF">2007-12-08T16:03:35Z</dcterms:created>
  <dcterms:modified xsi:type="dcterms:W3CDTF">2010-07-26T14:45:45Z</dcterms:modified>
</cp:coreProperties>
</file>