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77"/>
  </p:notesMasterIdLst>
  <p:handoutMasterIdLst>
    <p:handoutMasterId r:id="rId78"/>
  </p:handoutMasterIdLst>
  <p:sldIdLst>
    <p:sldId id="320" r:id="rId2"/>
    <p:sldId id="321" r:id="rId3"/>
    <p:sldId id="322" r:id="rId4"/>
    <p:sldId id="314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87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399" r:id="rId37"/>
    <p:sldId id="413" r:id="rId38"/>
    <p:sldId id="414" r:id="rId39"/>
    <p:sldId id="415" r:id="rId40"/>
    <p:sldId id="416" r:id="rId41"/>
    <p:sldId id="417" r:id="rId42"/>
    <p:sldId id="400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  <p:sldId id="448" r:id="rId72"/>
    <p:sldId id="449" r:id="rId73"/>
    <p:sldId id="450" r:id="rId74"/>
    <p:sldId id="451" r:id="rId75"/>
    <p:sldId id="452" r:id="rId7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FFFFFF"/>
    <a:srgbClr val="A4F6F0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8" autoAdjust="0"/>
    <p:restoredTop sz="94714" autoAdjust="0"/>
  </p:normalViewPr>
  <p:slideViewPr>
    <p:cSldViewPr>
      <p:cViewPr>
        <p:scale>
          <a:sx n="66" d="100"/>
          <a:sy n="66" d="100"/>
        </p:scale>
        <p:origin x="-179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7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58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Object-Oriented Design and UML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0418" name="Picture 2" descr="http://ts1.mm.bing.net/images/thumbnail.aspx?q=63298211748&amp;id=4ff74b91e9bd11f3feaeee49a2ae00df&amp;index=ch1&amp;url=http%3a%2f%2fd2eosjbgw49cu5.cloudfront.net%2fjava-entrepreneur.com%2fimgname--kids_learning_to_program_part_2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04656"/>
            <a:ext cx="3276600" cy="1796144"/>
          </a:xfrm>
          <a:prstGeom prst="roundRect">
            <a:avLst>
              <a:gd name="adj" fmla="val 11185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  <a:r>
              <a:rPr lang="en-US" dirty="0" smtClean="0"/>
              <a:t> checks if the implemented project fulfills the requirements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Purpose of testing is to find defects (errors)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Black-box </a:t>
            </a:r>
            <a:r>
              <a:rPr lang="en-US" dirty="0" smtClean="0"/>
              <a:t>and</a:t>
            </a:r>
            <a:r>
              <a:rPr lang="bg-BG" dirty="0" smtClean="0"/>
              <a:t> white-box </a:t>
            </a:r>
            <a:r>
              <a:rPr lang="en-US" dirty="0" smtClean="0"/>
              <a:t>tests – performed by testers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Unit tests – written by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tests – performed by testers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finds the cause of given defect and fixes it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 descr="http://www.leansoftwareinstitute.com/images/img_bigpi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21165"/>
            <a:ext cx="5460510" cy="3074835"/>
          </a:xfrm>
          <a:prstGeom prst="roundRect">
            <a:avLst/>
          </a:prstGeom>
          <a:noFill/>
          <a:ln w="190500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ffectLst/>
              </a:rPr>
              <a:t>Introduction to Object-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Oriented Design</a:t>
            </a:r>
            <a:endParaRPr lang="bg-BG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://www.cyber-swift.com/img/software-outsourcin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1885">
            <a:off x="5690789" y="3468837"/>
            <a:ext cx="3258128" cy="3101497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>
                <a:effectLst/>
              </a:rPr>
              <a:t>Introduction to Object-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Contents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effectLst/>
              </a:rPr>
              <a:t>Object-Oriented design</a:t>
            </a:r>
            <a:r>
              <a:rPr lang="bg-BG" dirty="0" smtClean="0"/>
              <a:t>?</a:t>
            </a:r>
            <a:endParaRPr lang="bg-BG" sz="3400" dirty="0" smtClean="0">
              <a:solidFill>
                <a:srgbClr val="000000"/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Identification of Classes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Class Characteristics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Definition of Responsibilities 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Cohesion and</a:t>
            </a:r>
            <a:r>
              <a:rPr lang="bg-BG" dirty="0" smtClean="0"/>
              <a:t> </a:t>
            </a:r>
            <a:r>
              <a:rPr lang="en-US" dirty="0" smtClean="0"/>
              <a:t>Coupling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Object-Oriented Design (OOD)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OOD is the process of modeling system with classes from OOP</a:t>
            </a:r>
          </a:p>
          <a:p>
            <a:pPr lvl="1"/>
            <a:r>
              <a:rPr lang="en-US" dirty="0" smtClean="0"/>
              <a:t>Decomposing the requirements </a:t>
            </a:r>
          </a:p>
          <a:p>
            <a:pPr lvl="1"/>
            <a:r>
              <a:rPr lang="en-US" dirty="0" smtClean="0"/>
              <a:t>Modeling the requirements </a:t>
            </a:r>
            <a:endParaRPr lang="bg-BG" dirty="0" smtClean="0"/>
          </a:p>
          <a:p>
            <a:pPr lvl="1"/>
            <a:r>
              <a:rPr lang="en-US" dirty="0" smtClean="0"/>
              <a:t>Class identification</a:t>
            </a:r>
            <a:endParaRPr lang="bg-BG" dirty="0" smtClean="0"/>
          </a:p>
          <a:p>
            <a:pPr lvl="2"/>
            <a:r>
              <a:rPr lang="en-US" dirty="0" smtClean="0"/>
              <a:t>Attributes</a:t>
            </a:r>
            <a:endParaRPr lang="bg-BG" dirty="0" smtClean="0"/>
          </a:p>
          <a:p>
            <a:pPr lvl="2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Defining relationships between the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8130" name="Picture 2" descr="http://thumbs.dreamstime.com/thumb_352/1231680022RZ04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92" y="1924050"/>
            <a:ext cx="2193908" cy="2876550"/>
          </a:xfrm>
          <a:prstGeom prst="roundRect">
            <a:avLst>
              <a:gd name="adj" fmla="val 14202"/>
            </a:avLst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Object-Oriented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tool of OOP design: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/>
              <a:t>nified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odeling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Behavior diagrams</a:t>
            </a:r>
          </a:p>
          <a:p>
            <a:pPr lvl="2"/>
            <a:r>
              <a:rPr lang="en-US" dirty="0" smtClean="0"/>
              <a:t>Use-case diagrams</a:t>
            </a:r>
          </a:p>
          <a:p>
            <a:pPr lvl="2"/>
            <a:r>
              <a:rPr lang="en-US" dirty="0" smtClean="0"/>
              <a:t>Sequence diagrams</a:t>
            </a:r>
            <a:endParaRPr lang="bg-BG" dirty="0" smtClean="0"/>
          </a:p>
          <a:p>
            <a:pPr lvl="2"/>
            <a:r>
              <a:rPr lang="en-US" dirty="0" smtClean="0"/>
              <a:t>Activity diagrams</a:t>
            </a:r>
          </a:p>
          <a:p>
            <a:pPr lvl="1"/>
            <a:r>
              <a:rPr lang="en-US" dirty="0" smtClean="0"/>
              <a:t>Structure diagrams</a:t>
            </a:r>
          </a:p>
          <a:p>
            <a:pPr lvl="2"/>
            <a:r>
              <a:rPr lang="en-US" dirty="0" smtClean="0"/>
              <a:t>Class diagrams</a:t>
            </a:r>
          </a:p>
          <a:p>
            <a:pPr lvl="2"/>
            <a:r>
              <a:rPr lang="en-US" dirty="0" smtClean="0"/>
              <a:t>Deployment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2" descr="http://blogs.msdn.com/blogfiles/willy-peter_schaub/WindowsLiveWriter/SDLCSoftwareDevelopmentLifecycleflashbac_A707/CLIPART_OF_10883_SM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3048000"/>
            <a:ext cx="2819400" cy="3139786"/>
          </a:xfrm>
          <a:prstGeom prst="snipRoundRect">
            <a:avLst>
              <a:gd name="adj1" fmla="val 23676"/>
              <a:gd name="adj2" fmla="val 41899"/>
            </a:avLst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Identification of Classes and Their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main purpose of OOP design is to identify classes and objects in the system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Potential classes and entities from the real world</a:t>
            </a:r>
            <a:r>
              <a:rPr lang="bg-BG" dirty="0" smtClean="0"/>
              <a:t>, </a:t>
            </a:r>
            <a:r>
              <a:rPr lang="en-US" dirty="0" smtClean="0"/>
              <a:t>described in requirements 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Nouns from specification are candidates for classes or characteristics of classes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Verbs</a:t>
            </a:r>
            <a:r>
              <a:rPr lang="bg-BG" dirty="0" smtClean="0"/>
              <a:t> </a:t>
            </a:r>
            <a:r>
              <a:rPr lang="en-US" dirty="0" smtClean="0"/>
              <a:t>from specification are candidates for operations in the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467600" cy="914400"/>
          </a:xfrm>
        </p:spPr>
        <p:txBody>
          <a:bodyPr/>
          <a:lstStyle/>
          <a:p>
            <a:r>
              <a:rPr lang="en-US" dirty="0" smtClean="0"/>
              <a:t>Identification of Classes and Their Characteristics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Extract from the specification of a project: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 all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nouns</a:t>
            </a:r>
            <a:r>
              <a:rPr lang="en-US" dirty="0" smtClean="0"/>
              <a:t> correspond to a class or attribute in the system !!!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2" y="1905000"/>
            <a:ext cx="792479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user must be allowed to specify each product by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its primary characteristics, including its name and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product number. If the bar code does not match the product, then an error should be generated to the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 window and entered into the error log. The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summary report of all transactions must be structured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 specified in section 7.A.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3800" y="1955800"/>
            <a:ext cx="6858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62700" y="1968500"/>
            <a:ext cx="10668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52600" y="2286000"/>
            <a:ext cx="22098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0" y="2286000"/>
            <a:ext cx="6858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15200" y="2286000"/>
            <a:ext cx="10668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5000" y="2590800"/>
            <a:ext cx="9144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2590800"/>
            <a:ext cx="12192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29400" y="2590800"/>
            <a:ext cx="10668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52600" y="2895600"/>
            <a:ext cx="8382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24600" y="2895600"/>
            <a:ext cx="21336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3225800"/>
            <a:ext cx="1371600" cy="2286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38800" y="3200400"/>
            <a:ext cx="20574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219200" y="3505200"/>
            <a:ext cx="1752600" cy="304800"/>
          </a:xfrm>
          <a:prstGeom prst="rect">
            <a:avLst/>
          </a:prstGeom>
          <a:solidFill>
            <a:schemeClr val="accent5">
              <a:lumMod val="50000"/>
              <a:alpha val="1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present a set of objects with the same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Characteristics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Behavior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Class names should be singular nouns, coming from the real-world problem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can create many instances of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savings</a:t>
            </a:r>
            <a:r>
              <a:rPr lang="en-US" dirty="0" smtClean="0"/>
              <a:t> is object of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is hard to decide how the real-world entities should be modeled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 address could be class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</a:t>
            </a:r>
            <a:r>
              <a:rPr lang="en-US" dirty="0" smtClean="0"/>
              <a:t> or a just a text field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better you research the problem, the better decision you will be able to take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given class is too big and complicated</a:t>
            </a:r>
            <a:r>
              <a:rPr lang="bg-BG" dirty="0" smtClean="0"/>
              <a:t>, </a:t>
            </a:r>
            <a:r>
              <a:rPr lang="en-US" dirty="0" smtClean="0"/>
              <a:t>it should be decomposed in several smaller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which represent the objects from the real world, have attributes (characteristics)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bg-BG" dirty="0" smtClean="0"/>
              <a:t>: </a:t>
            </a:r>
            <a:r>
              <a:rPr lang="en-US" dirty="0" smtClean="0"/>
              <a:t>class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bg-BG" dirty="0" smtClean="0"/>
              <a:t> </a:t>
            </a:r>
            <a:r>
              <a:rPr lang="en-US" dirty="0" smtClean="0"/>
              <a:t>has a name,</a:t>
            </a:r>
            <a:r>
              <a:rPr lang="bg-BG" dirty="0" smtClean="0"/>
              <a:t> </a:t>
            </a:r>
            <a:r>
              <a:rPr lang="en-US" dirty="0" smtClean="0"/>
              <a:t>school and list of courses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 all of characteristics are important for the software system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bg-BG" dirty="0" smtClean="0"/>
              <a:t>: </a:t>
            </a:r>
            <a:r>
              <a:rPr lang="en-US" dirty="0" smtClean="0"/>
              <a:t>for the class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 smtClean="0"/>
              <a:t> color of the eyes is not important characteristic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important characteristics should be modeled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tabLst/>
            </a:pPr>
            <a:r>
              <a:rPr lang="en-US" dirty="0" smtClean="0"/>
              <a:t>Part I: Activities in Software Development</a:t>
            </a:r>
            <a:endParaRPr lang="bg-BG" dirty="0" smtClean="0"/>
          </a:p>
          <a:p>
            <a:pPr marL="447675" indent="-447675">
              <a:lnSpc>
                <a:spcPct val="100000"/>
              </a:lnSpc>
              <a:tabLst/>
            </a:pPr>
            <a:r>
              <a:rPr lang="en-US" dirty="0" smtClean="0"/>
              <a:t>Part II: Introduction in Object Oriented Design</a:t>
            </a:r>
            <a:endParaRPr lang="bg-BG" dirty="0" smtClean="0"/>
          </a:p>
          <a:p>
            <a:pPr marL="447675" indent="-447675">
              <a:lnSpc>
                <a:spcPct val="100000"/>
              </a:lnSpc>
              <a:tabLst/>
            </a:pPr>
            <a:r>
              <a:rPr lang="en-US" dirty="0" smtClean="0"/>
              <a:t>Part III: Introduction in UML</a:t>
            </a:r>
            <a:endParaRPr lang="bg-BG" dirty="0" smtClean="0"/>
          </a:p>
          <a:p>
            <a:pPr marL="547687" indent="-266700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3" name="Picture 2" descr="http://grizzlymedia.files.wordpress.com/2007/09/books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2819400" y="3581400"/>
            <a:ext cx="3124200" cy="2401092"/>
          </a:xfrm>
          <a:prstGeom prst="roundRect">
            <a:avLst>
              <a:gd name="adj" fmla="val 16667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softRound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class should have clear defined responsibilities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Which objects or process from the real world represents?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Which tasks does it perform</a:t>
            </a:r>
            <a:r>
              <a:rPr lang="bg-BG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action in the program</a:t>
            </a:r>
            <a:r>
              <a:rPr lang="bg-BG" dirty="0" smtClean="0"/>
              <a:t> </a:t>
            </a:r>
            <a:r>
              <a:rPr lang="en-US" dirty="0" smtClean="0"/>
              <a:t>is made by one or</a:t>
            </a:r>
            <a:r>
              <a:rPr lang="bg-BG" dirty="0" smtClean="0"/>
              <a:t> </a:t>
            </a:r>
            <a:r>
              <a:rPr lang="en-US" dirty="0" smtClean="0"/>
              <a:t>several methods, or by one or several classes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Actions are modeled by operations (methods)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Responsibilities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 the names of methods are used </a:t>
            </a:r>
            <a:r>
              <a:rPr lang="bg-BG" dirty="0" smtClean="0"/>
              <a:t> </a:t>
            </a:r>
            <a:r>
              <a:rPr lang="en-US" dirty="0" smtClean="0"/>
              <a:t>verb + noun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bg-BG" dirty="0" smtClean="0"/>
              <a:t>: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PrintReport(),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ConnectToDatabase()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Often is impossible to define at the moment all of methods for a given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first most important methods</a:t>
            </a:r>
            <a:r>
              <a:rPr lang="bg-BG" dirty="0" smtClean="0"/>
              <a:t>–</a:t>
            </a:r>
            <a:r>
              <a:rPr lang="en-US" dirty="0" smtClean="0"/>
              <a:t>those which realize main responsibilities of the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Needed of additional methods later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Fundamental principals in software design</a:t>
            </a:r>
            <a:r>
              <a:rPr lang="bg-BG" dirty="0" smtClean="0"/>
              <a:t> (</a:t>
            </a:r>
            <a:r>
              <a:rPr lang="en-US" dirty="0" smtClean="0"/>
              <a:t>OOP design also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Strong cohesion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Classes have single purpose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Class solves one clearly defined task ( only one 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Loose coupling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Weak interconnection with the other classes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 smtClean="0">
                <a:effectLst/>
              </a:rPr>
              <a:t>Introduction</a:t>
            </a:r>
            <a:r>
              <a:rPr lang="bg-BG" sz="4800" dirty="0" smtClean="0">
                <a:effectLst/>
              </a:rPr>
              <a:t> </a:t>
            </a:r>
            <a:r>
              <a:rPr lang="en-US" sz="4800" dirty="0" smtClean="0">
                <a:effectLst/>
              </a:rPr>
              <a:t>to UML</a:t>
            </a:r>
            <a:endParaRPr lang="bg-BG" sz="4800" dirty="0">
              <a:effectLst/>
            </a:endParaRPr>
          </a:p>
        </p:txBody>
      </p:sp>
      <p:pic>
        <p:nvPicPr>
          <p:cNvPr id="37890" name="Picture 2" descr="http://blogs.msdn.com/blogfiles/willy-peter_schaub/WindowsLiveWriter/SDLCSoftwareDevelopmentLifecycledesignin_12108/CLIPART_OF_15182_SM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40" y="2400300"/>
            <a:ext cx="4724400" cy="3543300"/>
          </a:xfrm>
          <a:prstGeom prst="round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Introduction</a:t>
            </a:r>
            <a:r>
              <a:rPr lang="bg-BG" dirty="0" smtClean="0">
                <a:effectLst/>
              </a:rPr>
              <a:t> </a:t>
            </a:r>
            <a:r>
              <a:rPr lang="en-US" dirty="0" smtClean="0">
                <a:effectLst/>
              </a:rPr>
              <a:t>in</a:t>
            </a:r>
            <a:r>
              <a:rPr lang="bg-BG" dirty="0" smtClean="0">
                <a:effectLst/>
              </a:rPr>
              <a:t> </a:t>
            </a:r>
            <a:r>
              <a:rPr lang="en-US" dirty="0" smtClean="0">
                <a:effectLst/>
              </a:rPr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Contents</a:t>
            </a:r>
            <a:r>
              <a:rPr lang="bg-BG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1"/>
            <a:r>
              <a:rPr lang="en-US" dirty="0" smtClean="0"/>
              <a:t>What is modeling?</a:t>
            </a:r>
          </a:p>
          <a:p>
            <a:pPr lvl="1"/>
            <a:r>
              <a:rPr lang="en-US" dirty="0" smtClean="0"/>
              <a:t>What is UML?</a:t>
            </a:r>
          </a:p>
          <a:p>
            <a:pPr lvl="1"/>
            <a:r>
              <a:rPr lang="en-US" dirty="0" smtClean="0"/>
              <a:t>Use case diagrams</a:t>
            </a:r>
          </a:p>
          <a:p>
            <a:pPr lvl="1"/>
            <a:r>
              <a:rPr lang="en-US" dirty="0" smtClean="0"/>
              <a:t>Class</a:t>
            </a:r>
            <a:r>
              <a:rPr lang="bg-BG" dirty="0" smtClean="0"/>
              <a:t>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6866" name="Picture 2" descr="http://blogs.msdn.com/blogfiles/willy-peter_schaub/WindowsLiveWriter/SDLCSoftwareDevelopmentLifecycledesignin_12108/CLIPART_OF_13165_SM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133600" cy="3505200"/>
          </a:xfrm>
          <a:prstGeom prst="roundRect">
            <a:avLst>
              <a:gd name="adj" fmla="val 27216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635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Modeling means to create abstraction of reality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Abstraction are simple image of reality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ignore minor details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only important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is important and what is not, depends on purpose of 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City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3" descr="Sofia-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317625"/>
            <a:ext cx="7327900" cy="5135563"/>
          </a:xfrm>
          <a:prstGeom prst="roundRect">
            <a:avLst>
              <a:gd name="adj" fmla="val 15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Software Modeling- </a:t>
            </a:r>
            <a:br>
              <a:rPr lang="en-US" dirty="0" smtClean="0"/>
            </a:br>
            <a:r>
              <a:rPr lang="en-US" dirty="0" smtClean="0"/>
              <a:t>Why is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Software difficulty permanently increase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XP is more than 40 million lines of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could never understand such a source in details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is a need of simple description of complicated systems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Modeling is a tool for fixing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Systems, Models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  <a:r>
              <a:rPr lang="bg-BG" dirty="0" smtClean="0"/>
              <a:t> </a:t>
            </a:r>
            <a:r>
              <a:rPr lang="en-US" dirty="0" smtClean="0"/>
              <a:t>which describes subset of a system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Describes chosen aspects from a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Sets of graphic and text rules for representing the views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Views and models of given system can cover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Systems, Models and Views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System</a:t>
            </a:r>
            <a:r>
              <a:rPr lang="bg-BG" dirty="0" smtClean="0"/>
              <a:t>: </a:t>
            </a:r>
            <a:r>
              <a:rPr lang="en-US" dirty="0" smtClean="0"/>
              <a:t>airplane</a:t>
            </a:r>
          </a:p>
          <a:p>
            <a:pPr lvl="1"/>
            <a:r>
              <a:rPr lang="en-US" dirty="0" smtClean="0"/>
              <a:t>Models</a:t>
            </a:r>
            <a:r>
              <a:rPr lang="bg-BG" dirty="0" smtClean="0"/>
              <a:t>:</a:t>
            </a:r>
          </a:p>
          <a:p>
            <a:pPr lvl="2"/>
            <a:r>
              <a:rPr lang="en-US" dirty="0" smtClean="0"/>
              <a:t>Flight simulator</a:t>
            </a:r>
            <a:endParaRPr lang="bg-BG" dirty="0" smtClean="0"/>
          </a:p>
          <a:p>
            <a:pPr lvl="2"/>
            <a:r>
              <a:rPr lang="en-US" dirty="0" smtClean="0"/>
              <a:t>Aerodynamic model</a:t>
            </a:r>
          </a:p>
          <a:p>
            <a:pPr lvl="1"/>
            <a:r>
              <a:rPr lang="en-US" dirty="0" smtClean="0"/>
              <a:t>View</a:t>
            </a:r>
            <a:endParaRPr lang="bg-BG" dirty="0" smtClean="0"/>
          </a:p>
          <a:p>
            <a:pPr lvl="2"/>
            <a:r>
              <a:rPr lang="en-US" dirty="0" smtClean="0"/>
              <a:t>Electric system </a:t>
            </a:r>
            <a:endParaRPr lang="bg-BG" dirty="0" smtClean="0"/>
          </a:p>
          <a:p>
            <a:pPr lvl="2"/>
            <a:r>
              <a:rPr lang="en-US" dirty="0" smtClean="0"/>
              <a:t>Engine system </a:t>
            </a:r>
          </a:p>
          <a:p>
            <a:pPr lvl="2"/>
            <a:r>
              <a:rPr lang="en-US" dirty="0" smtClean="0"/>
              <a:t>heating system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219200"/>
            <a:ext cx="3638550" cy="2838450"/>
          </a:xfrm>
          <a:prstGeom prst="roundRect">
            <a:avLst>
              <a:gd name="adj" fmla="val 27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designshrine.net/wp-content/plugins/wp-o-matic/cache/87798_wall-abstract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82543" y="186666"/>
            <a:ext cx="2358367" cy="4271036"/>
          </a:xfrm>
          <a:prstGeom prst="roundRect">
            <a:avLst>
              <a:gd name="adj" fmla="val 250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6858000" cy="1752600"/>
          </a:xfrm>
        </p:spPr>
        <p:txBody>
          <a:bodyPr/>
          <a:lstStyle/>
          <a:p>
            <a:pPr lvl="1" algn="ctr">
              <a:lnSpc>
                <a:spcPct val="100000"/>
              </a:lnSpc>
              <a:spcBef>
                <a:spcPct val="60000"/>
              </a:spcBef>
            </a:pPr>
            <a:r>
              <a:rPr lang="en-US" sz="5000" smtClean="0"/>
              <a:t>Activities in </a:t>
            </a:r>
            <a:r>
              <a:rPr lang="en-US" sz="5000" dirty="0" smtClean="0"/>
              <a:t>Software Development</a:t>
            </a:r>
            <a:endParaRPr lang="bg-BG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Systems, Models and Views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73225"/>
            <a:ext cx="8132762" cy="3898900"/>
          </a:xfrm>
          <a:prstGeom prst="roundRect">
            <a:avLst>
              <a:gd name="adj" fmla="val 6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  <a:alpha val="99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057275" y="1806575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  <a:alpha val="99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sz="2400" dirty="0" smtClean="0">
                <a:solidFill>
                  <a:srgbClr val="CC3300"/>
                </a:solidFill>
                <a:effectLst/>
                <a:latin typeface="Helvetica" charset="0"/>
              </a:rPr>
              <a:t>Airplane</a:t>
            </a:r>
            <a:endParaRPr kumimoji="0" lang="en-US" sz="2400" dirty="0">
              <a:solidFill>
                <a:srgbClr val="CC3300"/>
              </a:solidFill>
              <a:effectLst/>
              <a:latin typeface="Helvetica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06975" y="981075"/>
            <a:ext cx="2349500" cy="1498600"/>
          </a:xfrm>
          <a:prstGeom prst="cloudCallout">
            <a:avLst>
              <a:gd name="adj1" fmla="val -44796"/>
              <a:gd name="adj2" fmla="val 7288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  <a:alpha val="99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sz="2400" dirty="0" smtClean="0">
                <a:solidFill>
                  <a:srgbClr val="CC3300"/>
                </a:solidFill>
                <a:effectLst/>
                <a:latin typeface="Helvetica" charset="0"/>
              </a:rPr>
              <a:t>Flight simulator</a:t>
            </a:r>
            <a:endParaRPr kumimoji="0" lang="en-US" sz="2400" dirty="0">
              <a:solidFill>
                <a:srgbClr val="CC3300"/>
              </a:solidFill>
              <a:effectLst/>
              <a:latin typeface="Helvetica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flipV="1">
            <a:off x="3276600" y="5013325"/>
            <a:ext cx="2628900" cy="1498600"/>
          </a:xfrm>
          <a:prstGeom prst="cloudCallout">
            <a:avLst>
              <a:gd name="adj1" fmla="val -31824"/>
              <a:gd name="adj2" fmla="val 71606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  <a:alpha val="99000"/>
              </a:schemeClr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lnSpc>
                <a:spcPct val="100000"/>
              </a:lnSpc>
            </a:pPr>
            <a:r>
              <a:rPr kumimoji="0" lang="en-US" sz="2400" noProof="1" smtClean="0">
                <a:solidFill>
                  <a:srgbClr val="CC3300"/>
                </a:solidFill>
                <a:effectLst/>
                <a:latin typeface="Helvetica" charset="0"/>
              </a:rPr>
              <a:t>Aerodynamic </a:t>
            </a:r>
          </a:p>
          <a:p>
            <a:pPr algn="ctr">
              <a:lnSpc>
                <a:spcPct val="100000"/>
              </a:lnSpc>
            </a:pPr>
            <a:r>
              <a:rPr kumimoji="0" lang="en-US" sz="2400" noProof="1" smtClean="0">
                <a:solidFill>
                  <a:srgbClr val="CC3300"/>
                </a:solidFill>
                <a:effectLst/>
                <a:latin typeface="Helvetica" charset="0"/>
              </a:rPr>
              <a:t>model</a:t>
            </a:r>
            <a:endParaRPr kumimoji="0" lang="bg-BG" sz="2400" noProof="1">
              <a:solidFill>
                <a:srgbClr val="CC3300"/>
              </a:solidFill>
              <a:effectLst/>
              <a:latin typeface="Helvetica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62275" y="1362075"/>
            <a:ext cx="1663700" cy="1524000"/>
          </a:xfrm>
          <a:prstGeom prst="cloudCallout">
            <a:avLst>
              <a:gd name="adj1" fmla="val -25856"/>
              <a:gd name="adj2" fmla="val 7000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  <a:alpha val="99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sz="2400" dirty="0" smtClean="0">
                <a:solidFill>
                  <a:srgbClr val="CC3300"/>
                </a:solidFill>
                <a:effectLst/>
                <a:latin typeface="Helvetica" charset="0"/>
              </a:rPr>
              <a:t>Heating</a:t>
            </a:r>
          </a:p>
          <a:p>
            <a:pPr algn="ctr">
              <a:lnSpc>
                <a:spcPct val="100000"/>
              </a:lnSpc>
            </a:pPr>
            <a:r>
              <a:rPr kumimoji="0" lang="en-US" sz="2400" dirty="0" smtClean="0">
                <a:solidFill>
                  <a:srgbClr val="CC3300"/>
                </a:solidFill>
                <a:effectLst/>
                <a:latin typeface="Helvetica" charset="0"/>
              </a:rPr>
              <a:t> system</a:t>
            </a:r>
            <a:endParaRPr kumimoji="0" lang="en-US" sz="2400" dirty="0">
              <a:solidFill>
                <a:srgbClr val="CC3300"/>
              </a:solidFill>
              <a:effectLst/>
              <a:latin typeface="Helvetica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flipV="1">
            <a:off x="6046788" y="4435475"/>
            <a:ext cx="2628900" cy="1730375"/>
          </a:xfrm>
          <a:prstGeom prst="cloudCallout">
            <a:avLst>
              <a:gd name="adj1" fmla="val -45472"/>
              <a:gd name="adj2" fmla="val 69722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>
                <a:lumMod val="65000"/>
                <a:lumOff val="35000"/>
                <a:alpha val="99000"/>
              </a:schemeClr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lnSpc>
                <a:spcPct val="100000"/>
              </a:lnSpc>
            </a:pPr>
            <a:r>
              <a:rPr kumimoji="0" lang="en-US" sz="2400" dirty="0" smtClean="0">
                <a:solidFill>
                  <a:srgbClr val="CC3300"/>
                </a:solidFill>
                <a:effectLst/>
                <a:latin typeface="Helvetica" charset="0"/>
              </a:rPr>
              <a:t>Electric wiring</a:t>
            </a:r>
            <a:endParaRPr kumimoji="0" lang="en-US" sz="2400" dirty="0">
              <a:solidFill>
                <a:srgbClr val="CC3300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Models, Views </a:t>
            </a:r>
            <a:br>
              <a:rPr lang="en-US" dirty="0" smtClean="0"/>
            </a:br>
            <a:r>
              <a:rPr lang="en-US" dirty="0" smtClean="0"/>
              <a:t>and Systems (UML)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200" smtClean="0"/>
              <a:pPr>
                <a:defRPr/>
              </a:pPr>
              <a:t>31</a:t>
            </a:fld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76435" y="1783591"/>
            <a:ext cx="192563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91919" y="1828800"/>
            <a:ext cx="6331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307263" y="1764268"/>
            <a:ext cx="13684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731851" y="1795790"/>
            <a:ext cx="5065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1898260" y="1954213"/>
            <a:ext cx="1754578" cy="5392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594350" y="1952625"/>
            <a:ext cx="1712913" cy="158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965362" y="1701800"/>
            <a:ext cx="1218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387137" y="1714500"/>
            <a:ext cx="1218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639583" y="2047875"/>
            <a:ext cx="16113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Represents with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076622" y="2062163"/>
            <a:ext cx="1409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Represents by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8000" y="3113122"/>
            <a:ext cx="244235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Airplane: System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31989" y="5646772"/>
            <a:ext cx="224356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Blueprints: View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045349" y="5646772"/>
            <a:ext cx="2445009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Fuel System: View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791200" y="5646772"/>
            <a:ext cx="318034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Electrical Wiring: View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23900" y="4116422"/>
            <a:ext cx="276208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 Model: Model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920343" y="4114800"/>
            <a:ext cx="314069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Flight Simulator: Model</a:t>
            </a:r>
          </a:p>
        </p:txBody>
      </p:sp>
      <p:cxnSp>
        <p:nvCxnSpPr>
          <p:cNvPr id="25" name="AutoShape 22"/>
          <p:cNvCxnSpPr>
            <a:cxnSpLocks noChangeShapeType="1"/>
            <a:stCxn id="19" idx="2"/>
            <a:endCxn id="23" idx="0"/>
          </p:cNvCxnSpPr>
          <p:nvPr/>
        </p:nvCxnSpPr>
        <p:spPr bwMode="auto">
          <a:xfrm flipH="1">
            <a:off x="2104941" y="3482454"/>
            <a:ext cx="2164238" cy="633968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6" name="AutoShape 23"/>
          <p:cNvCxnSpPr>
            <a:cxnSpLocks noChangeShapeType="1"/>
            <a:stCxn id="24" idx="2"/>
            <a:endCxn id="21" idx="0"/>
          </p:cNvCxnSpPr>
          <p:nvPr/>
        </p:nvCxnSpPr>
        <p:spPr bwMode="auto">
          <a:xfrm flipH="1">
            <a:off x="4267854" y="4484132"/>
            <a:ext cx="2222838" cy="116264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7" name="AutoShape 24"/>
          <p:cNvCxnSpPr>
            <a:cxnSpLocks noChangeShapeType="1"/>
            <a:stCxn id="19" idx="2"/>
            <a:endCxn id="24" idx="0"/>
          </p:cNvCxnSpPr>
          <p:nvPr/>
        </p:nvCxnSpPr>
        <p:spPr bwMode="auto">
          <a:xfrm>
            <a:off x="4269179" y="3482454"/>
            <a:ext cx="2221513" cy="63234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8" name="AutoShape 25"/>
          <p:cNvCxnSpPr>
            <a:cxnSpLocks noChangeShapeType="1"/>
            <a:stCxn id="24" idx="2"/>
            <a:endCxn id="22" idx="0"/>
          </p:cNvCxnSpPr>
          <p:nvPr/>
        </p:nvCxnSpPr>
        <p:spPr bwMode="auto">
          <a:xfrm>
            <a:off x="6490692" y="4484132"/>
            <a:ext cx="890681" cy="116264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29" name="AutoShape 26"/>
          <p:cNvCxnSpPr>
            <a:cxnSpLocks noChangeShapeType="1"/>
            <a:stCxn id="23" idx="2"/>
            <a:endCxn id="20" idx="0"/>
          </p:cNvCxnSpPr>
          <p:nvPr/>
        </p:nvCxnSpPr>
        <p:spPr bwMode="auto">
          <a:xfrm flipH="1">
            <a:off x="1653769" y="4485754"/>
            <a:ext cx="451172" cy="1161018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33400" y="1779657"/>
            <a:ext cx="13684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49480" y="1822036"/>
            <a:ext cx="7598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/>
              <a:t>nified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odeling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International standard for software systems modeling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Universal notation for graphic representation of a model 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by a lot of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Rational Rose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Visio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Poseidon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bg-BG" dirty="0" smtClean="0"/>
              <a:t>: </a:t>
            </a:r>
            <a:r>
              <a:rPr lang="en-US" dirty="0" smtClean="0"/>
              <a:t>Types of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diagrams:</a:t>
            </a:r>
          </a:p>
          <a:p>
            <a:pPr lvl="1"/>
            <a:r>
              <a:rPr lang="en-US" dirty="0" smtClean="0"/>
              <a:t>Describes behavior of a system from an user viewpoint</a:t>
            </a:r>
          </a:p>
          <a:p>
            <a:pPr lvl="1"/>
            <a:r>
              <a:rPr lang="en-US" dirty="0" smtClean="0"/>
              <a:t>What can do different types of users</a:t>
            </a:r>
          </a:p>
          <a:p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Describe classes (attributes and methods)</a:t>
            </a:r>
            <a:r>
              <a:rPr lang="bg-BG" dirty="0" smtClean="0"/>
              <a:t> </a:t>
            </a:r>
            <a:r>
              <a:rPr lang="en-US" dirty="0" smtClean="0"/>
              <a:t>and bonds between them</a:t>
            </a:r>
            <a:r>
              <a:rPr lang="bg-BG" dirty="0" smtClean="0"/>
              <a:t> (</a:t>
            </a:r>
            <a:r>
              <a:rPr lang="en-US" dirty="0" smtClean="0"/>
              <a:t>associations, inheritance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bg-BG" dirty="0" smtClean="0"/>
              <a:t>: </a:t>
            </a:r>
            <a:r>
              <a:rPr lang="en-US" dirty="0" smtClean="0"/>
              <a:t>Types of 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Sequence diagrams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Schematic description of a relationship between users and the system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Individual actions are sorted in time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State chart diagrams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Describe possible states of given process and possible</a:t>
            </a:r>
            <a:r>
              <a:rPr lang="bg-BG" dirty="0" smtClean="0"/>
              <a:t> </a:t>
            </a:r>
            <a:r>
              <a:rPr lang="en-US" dirty="0" smtClean="0"/>
              <a:t>transitions between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bg-BG" dirty="0" smtClean="0"/>
              <a:t>: </a:t>
            </a:r>
            <a:r>
              <a:rPr lang="en-US" dirty="0" smtClean="0"/>
              <a:t>Type of Diagrams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</a:p>
          <a:p>
            <a:pPr lvl="1"/>
            <a:r>
              <a:rPr lang="en-US" dirty="0" smtClean="0"/>
              <a:t>Describes the flow of the working process</a:t>
            </a:r>
            <a:r>
              <a:rPr lang="bg-BG" dirty="0" smtClean="0"/>
              <a:t> (</a:t>
            </a:r>
            <a:r>
              <a:rPr lang="en-US" dirty="0" smtClean="0"/>
              <a:t>workflow)</a:t>
            </a:r>
            <a:endParaRPr lang="bg-BG" dirty="0" smtClean="0"/>
          </a:p>
          <a:p>
            <a:pPr lvl="1"/>
            <a:r>
              <a:rPr lang="en-US" dirty="0" smtClean="0"/>
              <a:t>Look like something like block-schemes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230688"/>
            <a:ext cx="6696075" cy="7112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 smtClean="0"/>
              <a:t>Use Case Diagrams</a:t>
            </a:r>
            <a:endParaRPr lang="bg-BG" sz="4800" dirty="0">
              <a:effectLst/>
            </a:endParaRPr>
          </a:p>
        </p:txBody>
      </p:sp>
      <p:pic>
        <p:nvPicPr>
          <p:cNvPr id="24578" name="Picture 2" descr="http://www.poppendieck.com/graphics/public3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876800" cy="2857501"/>
          </a:xfrm>
          <a:prstGeom prst="roundRect">
            <a:avLst>
              <a:gd name="adj" fmla="val 4335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999504" y="2930637"/>
            <a:ext cx="2932983" cy="347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4819650" y="3462337"/>
            <a:ext cx="2549525" cy="85248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Use Case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47725" y="4719636"/>
            <a:ext cx="1139826" cy="323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WatchUser</a:t>
            </a: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6650041" y="3836987"/>
            <a:ext cx="2025651" cy="1206500"/>
            <a:chOff x="4092" y="1993"/>
            <a:chExt cx="1276" cy="760"/>
          </a:xfrm>
        </p:grpSpPr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623" y="1993"/>
              <a:ext cx="149" cy="1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5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092" y="2549"/>
              <a:ext cx="1276" cy="2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5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WatchRepairPerson</a:t>
              </a:r>
            </a:p>
          </p:txBody>
        </p:sp>
      </p:grp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722687" y="3581400"/>
            <a:ext cx="1096963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ReadTime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711575" y="3017837"/>
            <a:ext cx="1166812" cy="5193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1681162" y="3379787"/>
            <a:ext cx="2016125" cy="71913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3683000" y="4046538"/>
            <a:ext cx="1195387" cy="906463"/>
            <a:chOff x="2223" y="2125"/>
            <a:chExt cx="753" cy="571"/>
          </a:xfrm>
        </p:grpSpPr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223" y="2125"/>
              <a:ext cx="753" cy="32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296" y="2492"/>
              <a:ext cx="579" cy="2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5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SetTime</a:t>
              </a:r>
            </a:p>
          </p:txBody>
        </p:sp>
      </p:grp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681162" y="4243387"/>
            <a:ext cx="1944688" cy="7143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559175" y="5620435"/>
            <a:ext cx="1611312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ChangeBattery</a:t>
            </a: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683000" y="4994275"/>
            <a:ext cx="1195387" cy="5193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4870450" y="4459287"/>
            <a:ext cx="2498725" cy="73025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bg-BG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457200" y="2835856"/>
            <a:ext cx="1223962" cy="496306"/>
          </a:xfrm>
          <a:prstGeom prst="wedgeRoundRectCallout">
            <a:avLst>
              <a:gd name="adj1" fmla="val 45833"/>
              <a:gd name="adj2" fmla="val 1177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Actor</a:t>
            </a:r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5818187" y="1828800"/>
            <a:ext cx="1398588" cy="496306"/>
          </a:xfrm>
          <a:prstGeom prst="wedgeRoundRectCallout">
            <a:avLst>
              <a:gd name="adj1" fmla="val -146481"/>
              <a:gd name="adj2" fmla="val 20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case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360487" y="1752600"/>
            <a:ext cx="1352550" cy="496306"/>
          </a:xfrm>
          <a:prstGeom prst="wedgeRoundRectCallout">
            <a:avLst>
              <a:gd name="adj1" fmla="val 79458"/>
              <a:gd name="adj2" fmla="val 71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Package</a:t>
            </a: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3036887" y="1295400"/>
            <a:ext cx="244235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Airplane: System</a:t>
            </a:r>
          </a:p>
        </p:txBody>
      </p:sp>
      <p:sp>
        <p:nvSpPr>
          <p:cNvPr id="48" name="Trapezoid 47"/>
          <p:cNvSpPr/>
          <p:nvPr/>
        </p:nvSpPr>
        <p:spPr>
          <a:xfrm>
            <a:off x="2999503" y="2514600"/>
            <a:ext cx="1180384" cy="416037"/>
          </a:xfrm>
          <a:prstGeom prst="trapezoid">
            <a:avLst>
              <a:gd name="adj" fmla="val 128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endParaRPr lang="en-US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Straight Connector 49"/>
          <p:cNvCxnSpPr>
            <a:stCxn id="16" idx="4"/>
          </p:cNvCxnSpPr>
          <p:nvPr/>
        </p:nvCxnSpPr>
        <p:spPr>
          <a:xfrm>
            <a:off x="7611273" y="4008437"/>
            <a:ext cx="0" cy="41751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51" name="Straight Connector 50"/>
          <p:cNvCxnSpPr/>
          <p:nvPr/>
        </p:nvCxnSpPr>
        <p:spPr>
          <a:xfrm flipH="1">
            <a:off x="7611273" y="4084639"/>
            <a:ext cx="226214" cy="11430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54" name="Straight Connector 53"/>
          <p:cNvCxnSpPr/>
          <p:nvPr/>
        </p:nvCxnSpPr>
        <p:spPr>
          <a:xfrm flipH="1" flipV="1">
            <a:off x="7380287" y="4084639"/>
            <a:ext cx="230986" cy="112713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56" name="Straight Connector 55"/>
          <p:cNvCxnSpPr/>
          <p:nvPr/>
        </p:nvCxnSpPr>
        <p:spPr>
          <a:xfrm flipH="1" flipV="1">
            <a:off x="7611273" y="4425952"/>
            <a:ext cx="150014" cy="149224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57" name="Straight Connector 56"/>
          <p:cNvCxnSpPr/>
          <p:nvPr/>
        </p:nvCxnSpPr>
        <p:spPr>
          <a:xfrm flipH="1">
            <a:off x="7456487" y="4425952"/>
            <a:ext cx="154786" cy="149224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69" name="Straight Connector 68"/>
          <p:cNvCxnSpPr/>
          <p:nvPr/>
        </p:nvCxnSpPr>
        <p:spPr>
          <a:xfrm>
            <a:off x="1362873" y="4038600"/>
            <a:ext cx="0" cy="41751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70" name="Straight Connector 69"/>
          <p:cNvCxnSpPr/>
          <p:nvPr/>
        </p:nvCxnSpPr>
        <p:spPr>
          <a:xfrm flipH="1">
            <a:off x="1362873" y="4114802"/>
            <a:ext cx="226214" cy="114301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71" name="Straight Connector 70"/>
          <p:cNvCxnSpPr/>
          <p:nvPr/>
        </p:nvCxnSpPr>
        <p:spPr>
          <a:xfrm flipH="1" flipV="1">
            <a:off x="1128317" y="4111625"/>
            <a:ext cx="230986" cy="112713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72" name="Straight Connector 71"/>
          <p:cNvCxnSpPr/>
          <p:nvPr/>
        </p:nvCxnSpPr>
        <p:spPr>
          <a:xfrm flipH="1" flipV="1">
            <a:off x="1362873" y="4456115"/>
            <a:ext cx="150014" cy="149224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73" name="Straight Connector 72"/>
          <p:cNvCxnSpPr/>
          <p:nvPr/>
        </p:nvCxnSpPr>
        <p:spPr>
          <a:xfrm flipH="1">
            <a:off x="1208087" y="4456115"/>
            <a:ext cx="154786" cy="149224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74" name="Oval 13"/>
          <p:cNvSpPr>
            <a:spLocks noChangeArrowheads="1"/>
          </p:cNvSpPr>
          <p:nvPr/>
        </p:nvSpPr>
        <p:spPr bwMode="auto">
          <a:xfrm>
            <a:off x="1244604" y="3867150"/>
            <a:ext cx="236538" cy="171450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5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66800"/>
            <a:ext cx="6324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Actor is someone who interact with the system</a:t>
            </a:r>
            <a:endParaRPr lang="bg-BG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user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External system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External environment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Actor has unique name and eventual description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Passenger: a man in train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GPS satellite: provide GPS</a:t>
            </a:r>
            <a:r>
              <a:rPr lang="bg-BG" sz="2600" dirty="0" smtClean="0"/>
              <a:t> </a:t>
            </a:r>
            <a:r>
              <a:rPr lang="en-US" sz="2600" dirty="0" smtClean="0"/>
              <a:t>coordinates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8013" y="2692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dirty="0">
                <a:effectLst/>
                <a:latin typeface="Courier" charset="0"/>
              </a:rPr>
              <a:t>Passenger</a:t>
            </a:r>
            <a:endParaRPr kumimoji="0" lang="en-US" sz="2000" b="0" dirty="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9750" y="4835525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000" dirty="0">
                <a:effectLst/>
                <a:latin typeface="Courier" charset="0"/>
              </a:rPr>
              <a:t>GPS</a:t>
            </a:r>
          </a:p>
          <a:p>
            <a:pPr algn="ctr">
              <a:lnSpc>
                <a:spcPct val="100000"/>
              </a:lnSpc>
            </a:pPr>
            <a:r>
              <a:rPr kumimoji="0" lang="en-US" sz="2000" dirty="0">
                <a:effectLst/>
                <a:latin typeface="Courier" charset="0"/>
              </a:rPr>
              <a:t>satellite</a:t>
            </a:r>
            <a:endParaRPr kumimoji="0" lang="en-US" sz="2000" b="0" dirty="0"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295400"/>
            <a:ext cx="774700" cy="124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74700" cy="124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use case describes</a:t>
            </a:r>
            <a:r>
              <a:rPr lang="bg-BG" dirty="0" smtClean="0"/>
              <a:t> </a:t>
            </a:r>
            <a:r>
              <a:rPr lang="en-US" dirty="0" smtClean="0"/>
              <a:t>one functionality of the system</a:t>
            </a:r>
            <a:endParaRPr lang="bg-BG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It consists of :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Unique name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Connected with actors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There are entry conditions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Contains a stream of actions</a:t>
            </a:r>
            <a:r>
              <a:rPr lang="bg-BG" sz="2800" dirty="0" smtClean="0"/>
              <a:t> </a:t>
            </a:r>
            <a:endParaRPr lang="en-US" sz="2800" dirty="0" smtClean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There are output conditions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There may be other requirements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09600" y="1484313"/>
            <a:ext cx="1154113" cy="650875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839" y="2171700"/>
            <a:ext cx="129236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sz="1800" dirty="0">
                <a:effectLst/>
                <a:latin typeface="Consolas" pitchFamily="49" charset="0"/>
                <a:cs typeface="Consolas" pitchFamily="49" charset="0"/>
              </a:rPr>
              <a:t>Purchase</a:t>
            </a:r>
            <a:endParaRPr kumimoji="0" lang="bg-BG" sz="1800" dirty="0">
              <a:effectLst/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90000"/>
              </a:lnSpc>
            </a:pPr>
            <a:r>
              <a:rPr kumimoji="0" lang="en-US" sz="1800" dirty="0">
                <a:effectLst/>
                <a:latin typeface="Consolas" pitchFamily="49" charset="0"/>
                <a:cs typeface="Consolas" pitchFamily="49" charset="0"/>
              </a:rPr>
              <a:t>ticket</a:t>
            </a:r>
            <a:endParaRPr kumimoji="0" lang="en-US" sz="1800" b="0" dirty="0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8163" y="3560763"/>
            <a:ext cx="1154112" cy="650875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2018" y="4302125"/>
            <a:ext cx="134298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en-US" sz="1800" dirty="0">
                <a:effectLst/>
                <a:latin typeface="Consolas" pitchFamily="49" charset="0"/>
                <a:cs typeface="Consolas" pitchFamily="49" charset="0"/>
              </a:rPr>
              <a:t>View the</a:t>
            </a:r>
          </a:p>
          <a:p>
            <a:pPr algn="ctr">
              <a:lnSpc>
                <a:spcPct val="90000"/>
              </a:lnSpc>
            </a:pPr>
            <a:r>
              <a:rPr kumimoji="0" lang="en-US" sz="1800" dirty="0">
                <a:effectLst/>
                <a:latin typeface="Consolas" pitchFamily="49" charset="0"/>
                <a:cs typeface="Consolas" pitchFamily="49" charset="0"/>
              </a:rPr>
              <a:t>timetable</a:t>
            </a:r>
            <a:endParaRPr kumimoji="0" lang="en-US" sz="1800" b="0" dirty="0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effectLst/>
              </a:rPr>
              <a:t>Software development includes few basic </a:t>
            </a:r>
            <a:r>
              <a:rPr lang="en-US" dirty="0" smtClean="0"/>
              <a:t>activities: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Analyze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Implementation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Те</a:t>
            </a:r>
            <a:r>
              <a:rPr lang="en-US" dirty="0" smtClean="0"/>
              <a:t>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7348" name="Picture 4" descr="http://www.iguisoftware.com/images/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0000">
            <a:off x="3577283" y="2736289"/>
            <a:ext cx="5188440" cy="3473934"/>
          </a:xfrm>
          <a:prstGeom prst="roundRect">
            <a:avLst/>
          </a:prstGeom>
          <a:noFill/>
          <a:effectLst>
            <a:softEdge rad="6350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</a:t>
            </a:r>
            <a:r>
              <a:rPr lang="en-US" i="1" dirty="0" smtClean="0">
                <a:latin typeface="Courier" charset="0"/>
              </a:rPr>
              <a:t>&lt;&lt;extends&gt;&gt;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&lt;&lt;extends&gt;&gt;</a:t>
            </a:r>
            <a:r>
              <a:rPr lang="en-US" dirty="0" smtClean="0"/>
              <a:t> presents</a:t>
            </a:r>
            <a:r>
              <a:rPr lang="bg-BG" dirty="0" smtClean="0"/>
              <a:t> </a:t>
            </a:r>
            <a:r>
              <a:rPr lang="en-US" dirty="0" smtClean="0"/>
              <a:t>rare exception or emergent event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1981200"/>
            <a:ext cx="3962400" cy="4343400"/>
          </a:xfrm>
          <a:prstGeom prst="rect">
            <a:avLst/>
          </a:prstGeom>
        </p:spPr>
        <p:txBody>
          <a:bodyPr/>
          <a:lstStyle>
            <a:lvl1pPr marL="282575" indent="-282575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The process for handling an exceptional situation is beyond the basic use case</a:t>
            </a:r>
          </a:p>
          <a:p>
            <a:endParaRPr lang="bg-BG" dirty="0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587626" y="2798763"/>
            <a:ext cx="2027238" cy="893762"/>
            <a:chOff x="1401" y="1763"/>
            <a:chExt cx="1277" cy="563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650" y="1763"/>
              <a:ext cx="706" cy="30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01" y="2113"/>
              <a:ext cx="1277" cy="2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PurchaseTicket</a:t>
              </a:r>
            </a:p>
          </p:txBody>
        </p:sp>
      </p:grp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476375" y="3068638"/>
            <a:ext cx="1295400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114800" y="3732210"/>
            <a:ext cx="3581401" cy="1974848"/>
            <a:chOff x="2307" y="2351"/>
            <a:chExt cx="2256" cy="1244"/>
          </a:xfrm>
        </p:grpSpPr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794" y="3023"/>
              <a:ext cx="769" cy="572"/>
              <a:chOff x="1762" y="2595"/>
              <a:chExt cx="769" cy="572"/>
            </a:xfrm>
          </p:grpSpPr>
          <p:sp>
            <p:nvSpPr>
              <p:cNvPr id="22" name="Oval 17"/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pPr algn="ctr"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bg-BG" sz="1800"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1835" y="2950"/>
                <a:ext cx="696" cy="2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b="1" noProof="1">
                    <a:solidFill>
                      <a:srgbClr val="8CF4F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TimeOut</a:t>
                </a:r>
              </a:p>
            </p:txBody>
          </p:sp>
        </p:grp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817" y="3060"/>
              <a:ext cx="894" cy="2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kumimoji="0" sz="1600">
                  <a:effectLst/>
                  <a:latin typeface="Courier" charset="0"/>
                </a:defRPr>
              </a:lvl1pPr>
            </a:lstStyle>
            <a:p>
              <a:r>
                <a:rPr lang="en-US" noProof="1">
                  <a:latin typeface="Consolas" pitchFamily="49" charset="0"/>
                  <a:cs typeface="Consolas" pitchFamily="49" charset="0"/>
                </a:rPr>
                <a:t>&lt;&lt;extends&gt;&gt;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3476627" y="3795713"/>
            <a:ext cx="2390776" cy="2754312"/>
            <a:chOff x="1905" y="2391"/>
            <a:chExt cx="1506" cy="1735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2622" y="3552"/>
              <a:ext cx="789" cy="574"/>
              <a:chOff x="2550" y="3552"/>
              <a:chExt cx="789" cy="57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2550" y="3552"/>
                <a:ext cx="706" cy="3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pPr algn="ctr"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bg-BG" sz="1800"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2558" y="3913"/>
                <a:ext cx="781" cy="2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b="1" noProof="1">
                    <a:solidFill>
                      <a:srgbClr val="8CF4F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NoChange</a:t>
                </a: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905" y="3340"/>
              <a:ext cx="894" cy="2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kumimoji="0" sz="1600">
                  <a:effectLst/>
                  <a:latin typeface="Courier" charset="0"/>
                </a:defRPr>
              </a:lvl1pPr>
            </a:lstStyle>
            <a:p>
              <a:r>
                <a:rPr lang="en-US" noProof="1">
                  <a:latin typeface="Consolas" pitchFamily="49" charset="0"/>
                  <a:cs typeface="Consolas" pitchFamily="49" charset="0"/>
                </a:rPr>
                <a:t>&lt;&lt;extends&gt;&gt;</a:t>
              </a: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57200" y="3757614"/>
            <a:ext cx="2616199" cy="1990725"/>
            <a:chOff x="3" y="2367"/>
            <a:chExt cx="1648" cy="1254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3" y="3023"/>
              <a:ext cx="959" cy="598"/>
              <a:chOff x="381" y="2443"/>
              <a:chExt cx="959" cy="598"/>
            </a:xfrm>
          </p:grpSpPr>
          <p:sp>
            <p:nvSpPr>
              <p:cNvPr id="34" name="Oval 29"/>
              <p:cNvSpPr>
                <a:spLocks noChangeArrowheads="1"/>
              </p:cNvSpPr>
              <p:nvPr/>
            </p:nvSpPr>
            <p:spPr bwMode="auto">
              <a:xfrm>
                <a:off x="518" y="2443"/>
                <a:ext cx="706" cy="3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pPr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bg-BG" sz="1800"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81" y="2828"/>
                <a:ext cx="959" cy="2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b="1" noProof="1">
                    <a:solidFill>
                      <a:srgbClr val="8CF4F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OutOfOrder</a:t>
                </a:r>
              </a:p>
            </p:txBody>
          </p:sp>
        </p:grp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329" y="2500"/>
              <a:ext cx="894" cy="2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kumimoji="0" sz="1600">
                  <a:effectLst/>
                  <a:latin typeface="Courier" charset="0"/>
                </a:defRPr>
              </a:lvl1pPr>
            </a:lstStyle>
            <a:p>
              <a:r>
                <a:rPr lang="en-US" noProof="1">
                  <a:latin typeface="Consolas" pitchFamily="49" charset="0"/>
                  <a:cs typeface="Consolas" pitchFamily="49" charset="0"/>
                </a:rPr>
                <a:t>&lt;&lt;extends&gt;&gt;</a:t>
              </a: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1978026" y="3783013"/>
            <a:ext cx="1674813" cy="2846387"/>
            <a:chOff x="961" y="2383"/>
            <a:chExt cx="1055" cy="1793"/>
          </a:xfrm>
        </p:grpSpPr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1310" y="3595"/>
              <a:ext cx="706" cy="581"/>
              <a:chOff x="724" y="3067"/>
              <a:chExt cx="706" cy="581"/>
            </a:xfrm>
          </p:grpSpPr>
          <p:sp>
            <p:nvSpPr>
              <p:cNvPr id="40" name="Oval 35"/>
              <p:cNvSpPr>
                <a:spLocks noChangeArrowheads="1"/>
              </p:cNvSpPr>
              <p:nvPr/>
            </p:nvSpPr>
            <p:spPr bwMode="auto">
              <a:xfrm>
                <a:off x="724" y="3067"/>
                <a:ext cx="706" cy="30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noAutofit/>
              </a:bodyPr>
              <a:lstStyle/>
              <a:p>
                <a:pPr algn="ctr"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bg-BG" sz="1800" b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776" y="3427"/>
                <a:ext cx="622" cy="2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b="1" dirty="0">
                    <a:solidFill>
                      <a:srgbClr val="8CF4F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Cancel</a:t>
                </a:r>
              </a:p>
            </p:txBody>
          </p:sp>
        </p:grp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1754" y="2383"/>
              <a:ext cx="89" cy="1162"/>
            </a:xfrm>
            <a:prstGeom prst="line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bg-BG" sz="18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961" y="2916"/>
              <a:ext cx="894" cy="21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lnSpc>
                  <a:spcPct val="100000"/>
                </a:lnSpc>
                <a:defRPr kumimoji="0" sz="1600">
                  <a:effectLst/>
                  <a:latin typeface="Courier" charset="0"/>
                </a:defRPr>
              </a:lvl1pPr>
            </a:lstStyle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&lt;&lt;extends&gt;&gt;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7" y="2362200"/>
            <a:ext cx="1253293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</a:t>
            </a:r>
            <a:r>
              <a:rPr lang="en-US" i="1" dirty="0" smtClean="0">
                <a:latin typeface="Courier" charset="0"/>
              </a:rPr>
              <a:t>&lt;&lt;includes&gt;&gt;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066800"/>
            <a:ext cx="32766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&lt;&lt;includes&gt;&gt; </a:t>
            </a:r>
            <a:r>
              <a:rPr lang="en-US" sz="3000" dirty="0" smtClean="0"/>
              <a:t>is a behavior which is taken outside of  use case</a:t>
            </a:r>
          </a:p>
          <a:p>
            <a:r>
              <a:rPr lang="en-US" sz="3000" dirty="0" smtClean="0"/>
              <a:t>Allows reuse of shared functionality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040199"/>
            <a:ext cx="774700" cy="124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85800" y="2362200"/>
            <a:ext cx="11397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effectLst/>
                <a:latin typeface="Consolas" pitchFamily="49" charset="0"/>
                <a:cs typeface="Consolas" pitchFamily="49" charset="0"/>
              </a:rPr>
              <a:t>Passenger</a:t>
            </a:r>
            <a:endParaRPr kumimoji="0" lang="en-US" sz="18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711012" y="3100527"/>
            <a:ext cx="1041588" cy="480873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1231806" y="2667000"/>
            <a:ext cx="0" cy="318709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286000" y="2719527"/>
            <a:ext cx="1041588" cy="480873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1752600" y="2209800"/>
            <a:ext cx="685800" cy="43695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00278" y="4015219"/>
            <a:ext cx="795222" cy="291227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51" name="Straight Arrow Connector 50"/>
          <p:cNvCxnSpPr/>
          <p:nvPr/>
        </p:nvCxnSpPr>
        <p:spPr>
          <a:xfrm flipH="1">
            <a:off x="2501994" y="3645763"/>
            <a:ext cx="260397" cy="52312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1981200" y="4319727"/>
            <a:ext cx="1041588" cy="480873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787212" y="5691327"/>
            <a:ext cx="1041588" cy="480873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Oval 13"/>
          <p:cNvSpPr>
            <a:spLocks noChangeArrowheads="1"/>
          </p:cNvSpPr>
          <p:nvPr/>
        </p:nvSpPr>
        <p:spPr bwMode="auto">
          <a:xfrm>
            <a:off x="2539812" y="5562600"/>
            <a:ext cx="1041588" cy="480873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62391" y="5140669"/>
            <a:ext cx="260397" cy="32979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63" name="Straight Arrow Connector 62"/>
          <p:cNvCxnSpPr/>
          <p:nvPr/>
        </p:nvCxnSpPr>
        <p:spPr>
          <a:xfrm flipV="1">
            <a:off x="1676400" y="5122234"/>
            <a:ext cx="414222" cy="44036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65" name="Straight Arrow Connector 64"/>
          <p:cNvCxnSpPr/>
          <p:nvPr/>
        </p:nvCxnSpPr>
        <p:spPr>
          <a:xfrm>
            <a:off x="2762391" y="5140669"/>
            <a:ext cx="44403" cy="2046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69" name="Straight Arrow Connector 68"/>
          <p:cNvCxnSpPr/>
          <p:nvPr/>
        </p:nvCxnSpPr>
        <p:spPr>
          <a:xfrm flipV="1">
            <a:off x="2762391" y="5143500"/>
            <a:ext cx="0" cy="3810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76" name="Straight Arrow Connector 75"/>
          <p:cNvCxnSpPr/>
          <p:nvPr/>
        </p:nvCxnSpPr>
        <p:spPr>
          <a:xfrm>
            <a:off x="2086629" y="5114564"/>
            <a:ext cx="0" cy="5786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77" name="Straight Arrow Connector 76"/>
          <p:cNvCxnSpPr/>
          <p:nvPr/>
        </p:nvCxnSpPr>
        <p:spPr>
          <a:xfrm flipV="1">
            <a:off x="2040616" y="5117397"/>
            <a:ext cx="46013" cy="1693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84" name="Straight Arrow Connector 83"/>
          <p:cNvCxnSpPr/>
          <p:nvPr/>
        </p:nvCxnSpPr>
        <p:spPr>
          <a:xfrm flipH="1" flipV="1">
            <a:off x="2072494" y="4267201"/>
            <a:ext cx="14135" cy="33814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85" name="Straight Arrow Connector 84"/>
          <p:cNvCxnSpPr/>
          <p:nvPr/>
        </p:nvCxnSpPr>
        <p:spPr>
          <a:xfrm flipV="1">
            <a:off x="2049487" y="4303848"/>
            <a:ext cx="46013" cy="1693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88" name="Straight Arrow Connector 87"/>
          <p:cNvCxnSpPr/>
          <p:nvPr/>
        </p:nvCxnSpPr>
        <p:spPr>
          <a:xfrm flipH="1" flipV="1">
            <a:off x="2498662" y="4114800"/>
            <a:ext cx="2632" cy="4603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89" name="Straight Arrow Connector 88"/>
          <p:cNvCxnSpPr/>
          <p:nvPr/>
        </p:nvCxnSpPr>
        <p:spPr>
          <a:xfrm flipH="1">
            <a:off x="2498662" y="4148614"/>
            <a:ext cx="46068" cy="2027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152400" y="3655368"/>
            <a:ext cx="21159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PurchaseSingleTicket</a:t>
            </a:r>
            <a:endParaRPr kumimoji="0" lang="en-US" sz="15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2057400" y="3200400"/>
            <a:ext cx="179856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PurchaseMultiCard</a:t>
            </a:r>
            <a:endParaRPr kumimoji="0" lang="en-US" sz="15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802017" y="6248400"/>
            <a:ext cx="84638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NoChange</a:t>
            </a:r>
          </a:p>
        </p:txBody>
      </p:sp>
      <p:sp>
        <p:nvSpPr>
          <p:cNvPr id="98" name="Text Box 25"/>
          <p:cNvSpPr txBox="1">
            <a:spLocks noChangeArrowheads="1"/>
          </p:cNvSpPr>
          <p:nvPr/>
        </p:nvSpPr>
        <p:spPr bwMode="auto">
          <a:xfrm>
            <a:off x="543729" y="5087035"/>
            <a:ext cx="136127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&lt;&lt;extends&gt;&gt;</a:t>
            </a: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2743200" y="6246168"/>
            <a:ext cx="63158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Cancel</a:t>
            </a:r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3124200" y="5163235"/>
            <a:ext cx="136127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&lt;&lt;extends&gt;&gt;</a:t>
            </a:r>
          </a:p>
        </p:txBody>
      </p: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2799207" y="3778702"/>
            <a:ext cx="1454245" cy="32316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&lt;&lt;includes&gt;&gt;</a:t>
            </a:r>
          </a:p>
        </p:txBody>
      </p:sp>
      <p:sp>
        <p:nvSpPr>
          <p:cNvPr id="102" name="Rectangle 38"/>
          <p:cNvSpPr>
            <a:spLocks noChangeArrowheads="1"/>
          </p:cNvSpPr>
          <p:nvPr/>
        </p:nvSpPr>
        <p:spPr bwMode="auto">
          <a:xfrm>
            <a:off x="1806929" y="4844160"/>
            <a:ext cx="12695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CollectMoney</a:t>
            </a:r>
            <a:endParaRPr kumimoji="0" lang="en-US" sz="15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436361" y="4114800"/>
            <a:ext cx="1454245" cy="32316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&lt;&lt;includes&gt;&gt;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386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diagrams</a:t>
            </a:r>
            <a:endParaRPr lang="bg-BG" dirty="0">
              <a:effectLst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/>
          <a:stretch>
            <a:fillRect/>
          </a:stretch>
        </p:blipFill>
        <p:spPr bwMode="auto">
          <a:xfrm rot="240000" flipH="1">
            <a:off x="2995226" y="961108"/>
            <a:ext cx="3219450" cy="296881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47825" y="3505200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300" noProof="1">
                <a:effectLst/>
                <a:latin typeface="Consolas" pitchFamily="49" charset="0"/>
                <a:cs typeface="Consolas" pitchFamily="49" charset="0"/>
              </a:rPr>
              <a:t>2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74737" y="4386629"/>
            <a:ext cx="1574800" cy="4913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push()</a:t>
            </a:r>
            <a:br>
              <a:rPr lang="en-US" sz="1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2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release()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74738" y="4109630"/>
            <a:ext cx="1574800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191000" y="2895600"/>
            <a:ext cx="1207164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5915024" y="1981200"/>
            <a:ext cx="1552575" cy="527804"/>
          </a:xfrm>
          <a:prstGeom prst="wedgeRoundRectCallout">
            <a:avLst>
              <a:gd name="adj1" fmla="val -110764"/>
              <a:gd name="adj2" fmla="val 1114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</a:t>
            </a:r>
          </a:p>
        </p:txBody>
      </p:sp>
      <p:sp>
        <p:nvSpPr>
          <p:cNvPr id="42" name="AutoShape 39"/>
          <p:cNvSpPr>
            <a:spLocks noChangeArrowheads="1"/>
          </p:cNvSpPr>
          <p:nvPr/>
        </p:nvSpPr>
        <p:spPr bwMode="auto">
          <a:xfrm>
            <a:off x="3016250" y="1981200"/>
            <a:ext cx="2089150" cy="527804"/>
          </a:xfrm>
          <a:prstGeom prst="wedgeRoundRectCallout">
            <a:avLst>
              <a:gd name="adj1" fmla="val -57634"/>
              <a:gd name="adj2" fmla="val 2041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Association</a:t>
            </a: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533400" y="2679700"/>
            <a:ext cx="2022475" cy="527804"/>
          </a:xfrm>
          <a:prstGeom prst="wedgeRoundRectCallout">
            <a:avLst>
              <a:gd name="adj1" fmla="val -3319"/>
              <a:gd name="adj2" fmla="val 960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Multiplicity</a:t>
            </a:r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>
            <a:off x="152400" y="5105400"/>
            <a:ext cx="1981200" cy="527804"/>
          </a:xfrm>
          <a:prstGeom prst="wedgeRoundRectCallout">
            <a:avLst>
              <a:gd name="adj1" fmla="val -7045"/>
              <a:gd name="adj2" fmla="val -1963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</a:t>
            </a:r>
          </a:p>
        </p:txBody>
      </p:sp>
      <p:sp>
        <p:nvSpPr>
          <p:cNvPr id="45" name="AutoShape 42"/>
          <p:cNvSpPr>
            <a:spLocks noChangeArrowheads="1"/>
          </p:cNvSpPr>
          <p:nvPr/>
        </p:nvSpPr>
        <p:spPr bwMode="auto">
          <a:xfrm>
            <a:off x="2589213" y="5720596"/>
            <a:ext cx="2058987" cy="527804"/>
          </a:xfrm>
          <a:prstGeom prst="wedgeRoundRectCallout">
            <a:avLst>
              <a:gd name="adj1" fmla="val -64144"/>
              <a:gd name="adj2" fmla="val -194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Operations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1074737" y="3760789"/>
            <a:ext cx="15748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PushButton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3149599" y="4385449"/>
            <a:ext cx="1574800" cy="1024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blinkSeconds()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blinkMinites()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blinkHours()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stopBlinking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Refresh()</a:t>
            </a:r>
            <a:endParaRPr lang="en-US" sz="1200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3149600" y="4108450"/>
            <a:ext cx="1574800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blinkldx</a:t>
            </a: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45"/>
          <p:cNvSpPr>
            <a:spLocks noChangeArrowheads="1"/>
          </p:cNvSpPr>
          <p:nvPr/>
        </p:nvSpPr>
        <p:spPr bwMode="auto">
          <a:xfrm>
            <a:off x="3149599" y="3759609"/>
            <a:ext cx="15748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LCDDisplay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5029201" y="4108450"/>
            <a:ext cx="1574800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load</a:t>
            </a: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5029200" y="3759609"/>
            <a:ext cx="15748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Battery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6807201" y="4109630"/>
            <a:ext cx="1574800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</a:t>
            </a: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auto">
          <a:xfrm>
            <a:off x="6807200" y="3760789"/>
            <a:ext cx="15748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Elbow Connector 59"/>
          <p:cNvCxnSpPr>
            <a:stCxn id="40" idx="2"/>
            <a:endCxn id="47" idx="0"/>
          </p:cNvCxnSpPr>
          <p:nvPr/>
        </p:nvCxnSpPr>
        <p:spPr>
          <a:xfrm rot="5400000">
            <a:off x="3065043" y="2031249"/>
            <a:ext cx="526635" cy="293244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0" idx="2"/>
            <a:endCxn id="53" idx="0"/>
          </p:cNvCxnSpPr>
          <p:nvPr/>
        </p:nvCxnSpPr>
        <p:spPr>
          <a:xfrm rot="5400000">
            <a:off x="4103064" y="3068090"/>
            <a:ext cx="525455" cy="85758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0" idx="2"/>
            <a:endCxn id="56" idx="0"/>
          </p:cNvCxnSpPr>
          <p:nvPr/>
        </p:nvCxnSpPr>
        <p:spPr>
          <a:xfrm rot="16200000" flipH="1">
            <a:off x="5042864" y="2985872"/>
            <a:ext cx="525455" cy="102201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2"/>
            <a:endCxn id="58" idx="0"/>
          </p:cNvCxnSpPr>
          <p:nvPr/>
        </p:nvCxnSpPr>
        <p:spPr>
          <a:xfrm rot="16200000" flipH="1">
            <a:off x="5931274" y="2097462"/>
            <a:ext cx="526635" cy="280001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4648200" y="3276600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300" noProof="1">
                <a:effectLst/>
                <a:latin typeface="Consolas" pitchFamily="49" charset="0"/>
                <a:cs typeface="Consolas" pitchFamily="49" charset="0"/>
              </a:rPr>
              <a:t>1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3733800" y="3505200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300" noProof="1">
                <a:effectLst/>
                <a:latin typeface="Consolas" pitchFamily="49" charset="0"/>
                <a:cs typeface="Consolas" pitchFamily="49" charset="0"/>
              </a:rPr>
              <a:t>2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5623628" y="3505200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300" noProof="1">
                <a:effectLst/>
                <a:latin typeface="Consolas" pitchFamily="49" charset="0"/>
                <a:cs typeface="Consolas" pitchFamily="49" charset="0"/>
              </a:rPr>
              <a:t>2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7681028" y="3457545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300" noProof="1">
                <a:effectLst/>
                <a:latin typeface="Consolas" pitchFamily="49" charset="0"/>
                <a:cs typeface="Consolas" pitchFamily="49" charset="0"/>
              </a:rPr>
              <a:t>2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11" grpId="0" animBg="1"/>
      <p:bldP spid="40" grpId="0" build="p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7" grpId="0" build="p" autoUpdateAnimBg="0"/>
      <p:bldP spid="51" grpId="0" build="p" autoUpdateAnimBg="0"/>
      <p:bldP spid="52" grpId="0" animBg="1"/>
      <p:bldP spid="53" grpId="0" build="p" autoUpdateAnimBg="0"/>
      <p:bldP spid="55" grpId="0" animBg="1"/>
      <p:bldP spid="56" grpId="0" build="p" autoUpdateAnimBg="0"/>
      <p:bldP spid="57" grpId="0" animBg="1"/>
      <p:bldP spid="58" grpId="0" build="p" autoUpdateAnimBg="0"/>
      <p:bldP spid="72" grpId="0" build="p" autoUpdateAnimBg="0"/>
      <p:bldP spid="73" grpId="0" build="p" autoUpdateAnimBg="0"/>
      <p:bldP spid="74" grpId="0" build="p" autoUpdateAnimBg="0"/>
      <p:bldP spid="7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dirty="0" smtClean="0"/>
              <a:t>Describes structure of the system</a:t>
            </a:r>
          </a:p>
          <a:p>
            <a:r>
              <a:rPr lang="en-US" dirty="0" smtClean="0"/>
              <a:t>Used for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Modeling objects from the real world</a:t>
            </a:r>
          </a:p>
          <a:p>
            <a:pPr lvl="1"/>
            <a:r>
              <a:rPr lang="en-US" dirty="0" smtClean="0"/>
              <a:t>Modeling the subsystems</a:t>
            </a:r>
          </a:p>
          <a:p>
            <a:r>
              <a:rPr lang="en-US" dirty="0" smtClean="0"/>
              <a:t>Defining classes and bonds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066800" y="1695511"/>
            <a:ext cx="2819400" cy="2812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1066800" y="1295400"/>
            <a:ext cx="2819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TarifSchedule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785428" y="1676400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300" noProof="1" smtClean="0">
                <a:effectLst/>
                <a:latin typeface="Consolas" pitchFamily="49" charset="0"/>
                <a:cs typeface="Consolas" pitchFamily="49" charset="0"/>
              </a:rPr>
              <a:t>*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066800" y="1976735"/>
            <a:ext cx="2819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Enumeration getZones()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getPrice</a:t>
            </a: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4978400" y="1708773"/>
            <a:ext cx="180339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zone: Zone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Price: Price</a:t>
            </a:r>
            <a:endParaRPr lang="en-US" sz="1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4978400" y="1295400"/>
            <a:ext cx="1803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Trip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4978400" y="2293549"/>
            <a:ext cx="1803400" cy="2972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flipV="1">
            <a:off x="3886200" y="1921238"/>
            <a:ext cx="1092200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20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47228" y="1676400"/>
            <a:ext cx="91372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300" noProof="1" smtClean="0">
                <a:effectLst/>
                <a:latin typeface="Consolas" pitchFamily="49" charset="0"/>
                <a:cs typeface="Consolas" pitchFamily="49" charset="0"/>
              </a:rPr>
              <a:t>*</a:t>
            </a:r>
            <a:endParaRPr kumimoji="0" lang="bg-BG" sz="2400" b="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uild="p" autoUpdateAnimBg="0"/>
      <p:bldP spid="24" grpId="0" build="p" autoUpdateAnimBg="0"/>
      <p:bldP spid="25" grpId="0" animBg="1"/>
      <p:bldP spid="26" grpId="0" animBg="1"/>
      <p:bldP spid="27" grpId="0" build="p" autoUpdateAnimBg="0"/>
      <p:bldP spid="28" grpId="0" animBg="1"/>
      <p:bldP spid="30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1800" noProof="1" smtClean="0">
              <a:solidFill>
                <a:srgbClr val="EBFFC2"/>
              </a:solidFill>
              <a:effectLst/>
              <a:latin typeface="Courier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Class has: name, attributes and</a:t>
            </a:r>
            <a:r>
              <a:rPr lang="bg-BG" dirty="0" smtClean="0"/>
              <a:t> </a:t>
            </a:r>
            <a:r>
              <a:rPr lang="en-US" dirty="0" smtClean="0"/>
              <a:t>behavior (operations) 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attribute has a type</a:t>
            </a:r>
            <a:endParaRPr lang="en-US" i="1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Each operation has a 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289300" y="1277938"/>
            <a:ext cx="1244600" cy="527804"/>
          </a:xfrm>
          <a:prstGeom prst="wedgeRoundRectCallout">
            <a:avLst>
              <a:gd name="adj1" fmla="val -108162"/>
              <a:gd name="adj2" fmla="val 778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3060700" y="2090738"/>
            <a:ext cx="1892300" cy="527804"/>
          </a:xfrm>
          <a:prstGeom prst="wedgeRoundRectCallout">
            <a:avLst>
              <a:gd name="adj1" fmla="val -79231"/>
              <a:gd name="adj2" fmla="val 31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098800" y="2890838"/>
            <a:ext cx="2046288" cy="527804"/>
          </a:xfrm>
          <a:prstGeom prst="wedgeRoundRectCallout">
            <a:avLst>
              <a:gd name="adj1" fmla="val -86935"/>
              <a:gd name="adj2" fmla="val -570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Operations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011862" y="2811463"/>
            <a:ext cx="2293937" cy="953453"/>
          </a:xfrm>
          <a:prstGeom prst="wedgeRoundRectCallout">
            <a:avLst>
              <a:gd name="adj1" fmla="val -71032"/>
              <a:gd name="adj2" fmla="val -8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Signature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return type)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28600" y="2182001"/>
            <a:ext cx="2133600" cy="2812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zone2price</a:t>
            </a: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5"/>
          <p:cNvSpPr>
            <a:spLocks noChangeArrowheads="1"/>
          </p:cNvSpPr>
          <p:nvPr/>
        </p:nvSpPr>
        <p:spPr bwMode="auto">
          <a:xfrm>
            <a:off x="228600" y="1781890"/>
            <a:ext cx="2133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TarifSchedule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28600" y="2463225"/>
            <a:ext cx="2133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getZones()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getPrice</a:t>
            </a: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1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334000" y="1619311"/>
            <a:ext cx="2819400" cy="2812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zone2price</a:t>
            </a:r>
            <a:endParaRPr lang="en-US" sz="12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5334000" y="1219200"/>
            <a:ext cx="2819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TarifSchedule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334000" y="1900535"/>
            <a:ext cx="2819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Enumeration getZones()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getPrice</a:t>
            </a: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(Zone)</a:t>
            </a:r>
            <a:endParaRPr lang="en-US" sz="1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/>
      <p:bldP spid="20" grpId="0" build="p" autoUpdateAnimBg="0"/>
      <p:bldP spid="21" grpId="0" animBg="1"/>
      <p:bldP spid="23" grpId="0" animBg="1"/>
      <p:bldP spid="24" grpId="0" build="p" autoUpdateAnimBg="0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3276600"/>
          </a:xfrm>
        </p:spPr>
        <p:txBody>
          <a:bodyPr/>
          <a:lstStyle/>
          <a:p>
            <a:r>
              <a:rPr lang="en-US" dirty="0" smtClean="0">
                <a:effectLst/>
              </a:rPr>
              <a:t>Instance </a:t>
            </a:r>
            <a:r>
              <a:rPr lang="en-US" dirty="0" smtClean="0">
                <a:effectLst/>
              </a:rPr>
              <a:t>is a concrete copy of a given class (object</a:t>
            </a:r>
            <a:r>
              <a:rPr lang="bg-BG" dirty="0" smtClean="0">
                <a:effectLst/>
              </a:rPr>
              <a:t>)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Name of the instances are underlined </a:t>
            </a:r>
            <a:r>
              <a:rPr lang="en-US" dirty="0" smtClean="0"/>
              <a:t>and may include class</a:t>
            </a:r>
          </a:p>
          <a:p>
            <a:r>
              <a:rPr lang="en-US" dirty="0" smtClean="0"/>
              <a:t>Attributes are set with their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90800" y="1828800"/>
            <a:ext cx="3886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Zone2price={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{'1',.20},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{'2',.40},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{'3',.60}}</a:t>
            </a:r>
            <a:endParaRPr lang="en-US" sz="1600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590800" y="1447800"/>
            <a:ext cx="388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Tarif 1974: TarifSchedule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Actors, </a:t>
            </a:r>
            <a:r>
              <a:rPr lang="en-US" dirty="0" smtClean="0"/>
              <a:t>Classes </a:t>
            </a:r>
            <a:r>
              <a:rPr lang="en-US" dirty="0" smtClean="0"/>
              <a:t>and </a:t>
            </a:r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r>
              <a:rPr lang="en-US" sz="3000" dirty="0" smtClean="0"/>
              <a:t>:</a:t>
            </a:r>
          </a:p>
          <a:p>
            <a:pPr lvl="1"/>
            <a:r>
              <a:rPr lang="en-US" dirty="0" smtClean="0"/>
              <a:t>External object for the system</a:t>
            </a:r>
            <a:r>
              <a:rPr lang="bg-BG" dirty="0" smtClean="0"/>
              <a:t>, </a:t>
            </a:r>
            <a:r>
              <a:rPr lang="en-US" dirty="0" smtClean="0"/>
              <a:t>which interacts with it</a:t>
            </a:r>
            <a:r>
              <a:rPr lang="bg-BG" dirty="0" smtClean="0"/>
              <a:t>, </a:t>
            </a:r>
            <a:r>
              <a:rPr lang="en-US" dirty="0" smtClean="0"/>
              <a:t>example</a:t>
            </a:r>
            <a:r>
              <a:rPr lang="bg-BG" dirty="0" smtClean="0"/>
              <a:t> "</a:t>
            </a:r>
            <a:r>
              <a:rPr lang="en-US" dirty="0" smtClean="0"/>
              <a:t> traveler</a:t>
            </a:r>
            <a:r>
              <a:rPr lang="bg-BG" dirty="0" smtClean="0"/>
              <a:t>"</a:t>
            </a:r>
          </a:p>
          <a:p>
            <a:r>
              <a:rPr lang="en-US" dirty="0" smtClean="0"/>
              <a:t>Class</a:t>
            </a:r>
            <a:r>
              <a:rPr lang="bg-BG" sz="3000" dirty="0" smtClean="0"/>
              <a:t>:</a:t>
            </a:r>
            <a:endParaRPr lang="en-US" sz="3000" dirty="0" smtClean="0"/>
          </a:p>
          <a:p>
            <a:pPr lvl="1"/>
            <a:r>
              <a:rPr lang="en-US" dirty="0" smtClean="0"/>
              <a:t>Abstraction</a:t>
            </a:r>
            <a:r>
              <a:rPr lang="bg-BG" dirty="0" smtClean="0"/>
              <a:t>, </a:t>
            </a:r>
            <a:r>
              <a:rPr lang="en-US" dirty="0" smtClean="0"/>
              <a:t>modeling nature from the real world</a:t>
            </a:r>
            <a:r>
              <a:rPr lang="bg-BG" dirty="0" smtClean="0"/>
              <a:t>, </a:t>
            </a:r>
            <a:r>
              <a:rPr lang="en-US" dirty="0" smtClean="0"/>
              <a:t>part of the system</a:t>
            </a:r>
            <a:r>
              <a:rPr lang="bg-BG" dirty="0" smtClean="0"/>
              <a:t>, </a:t>
            </a:r>
            <a:r>
              <a:rPr lang="en-US" dirty="0" smtClean="0"/>
              <a:t>Example</a:t>
            </a:r>
            <a:r>
              <a:rPr lang="bg-BG" dirty="0" smtClean="0"/>
              <a:t> “</a:t>
            </a:r>
            <a:r>
              <a:rPr lang="en-US" dirty="0" smtClean="0"/>
              <a:t>user</a:t>
            </a:r>
            <a:r>
              <a:rPr lang="bg-BG" dirty="0" smtClean="0"/>
              <a:t>"</a:t>
            </a:r>
            <a:endParaRPr lang="en-US" dirty="0" smtClean="0"/>
          </a:p>
          <a:p>
            <a:r>
              <a:rPr lang="en-US" dirty="0" smtClean="0"/>
              <a:t>Object</a:t>
            </a:r>
            <a:r>
              <a:rPr lang="en-US" sz="3000" dirty="0" smtClean="0"/>
              <a:t>: </a:t>
            </a:r>
          </a:p>
          <a:p>
            <a:pPr lvl="1"/>
            <a:r>
              <a:rPr lang="en-US" dirty="0" smtClean="0"/>
              <a:t>Specific instance of a class</a:t>
            </a:r>
            <a:r>
              <a:rPr lang="bg-BG" dirty="0" smtClean="0"/>
              <a:t>, </a:t>
            </a:r>
            <a:r>
              <a:rPr lang="en-US" dirty="0" smtClean="0"/>
              <a:t>Example</a:t>
            </a:r>
            <a:r>
              <a:rPr lang="bg-BG" dirty="0" smtClean="0"/>
              <a:t> “</a:t>
            </a:r>
            <a:r>
              <a:rPr lang="en-US" dirty="0" smtClean="0"/>
              <a:t>traveler</a:t>
            </a:r>
            <a:r>
              <a:rPr lang="bg-BG" dirty="0" smtClean="0"/>
              <a:t> </a:t>
            </a:r>
            <a:r>
              <a:rPr lang="en-US" dirty="0" smtClean="0"/>
              <a:t>Bai</a:t>
            </a:r>
            <a:r>
              <a:rPr lang="bg-BG" dirty="0" smtClean="0"/>
              <a:t> К</a:t>
            </a:r>
            <a:r>
              <a:rPr lang="en-US" dirty="0" err="1" smtClean="0"/>
              <a:t>ir</a:t>
            </a:r>
            <a:r>
              <a:rPr lang="bg-BG" dirty="0" smtClean="0"/>
              <a:t>о"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429000"/>
            <a:ext cx="8686800" cy="3200400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dirty="0" smtClean="0"/>
              <a:t>Associations are bonds between the classes</a:t>
            </a:r>
          </a:p>
          <a:p>
            <a:pPr lvl="1"/>
            <a:r>
              <a:rPr lang="en-US" sz="2900" dirty="0" smtClean="0"/>
              <a:t>They model relationships</a:t>
            </a:r>
            <a:endParaRPr lang="bg-BG" sz="2900" dirty="0" smtClean="0"/>
          </a:p>
          <a:p>
            <a:r>
              <a:rPr lang="en-US" dirty="0" smtClean="0"/>
              <a:t>May define multiplicity</a:t>
            </a:r>
            <a:r>
              <a:rPr lang="bg-BG" dirty="0" smtClean="0"/>
              <a:t> (1 </a:t>
            </a:r>
            <a:r>
              <a:rPr lang="en-US" dirty="0" smtClean="0"/>
              <a:t>to</a:t>
            </a:r>
            <a:r>
              <a:rPr lang="bg-BG" dirty="0" smtClean="0"/>
              <a:t> 1, 1 </a:t>
            </a:r>
            <a:r>
              <a:rPr lang="en-US" dirty="0" smtClean="0"/>
              <a:t>to many</a:t>
            </a:r>
            <a:r>
              <a:rPr lang="bg-BG" dirty="0" smtClean="0"/>
              <a:t>, </a:t>
            </a:r>
            <a:r>
              <a:rPr lang="en-US" dirty="0" smtClean="0"/>
              <a:t>many to 1</a:t>
            </a:r>
            <a:r>
              <a:rPr lang="bg-BG" dirty="0" smtClean="0"/>
              <a:t>, 1 </a:t>
            </a:r>
            <a:r>
              <a:rPr lang="en-US" dirty="0" smtClean="0"/>
              <a:t>to</a:t>
            </a:r>
            <a:r>
              <a:rPr lang="bg-BG" dirty="0" smtClean="0"/>
              <a:t> 2, ...)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40425" y="2128838"/>
            <a:ext cx="2206625" cy="708025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02425" y="2219325"/>
            <a:ext cx="6826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800" noProof="1">
                <a:effectLst/>
                <a:latin typeface="Courier" charset="0"/>
              </a:rPr>
              <a:t>Price</a:t>
            </a:r>
            <a:br>
              <a:rPr kumimoji="0" lang="en-US" sz="1800" noProof="1">
                <a:effectLst/>
                <a:latin typeface="Courier" charset="0"/>
              </a:rPr>
            </a:br>
            <a:r>
              <a:rPr kumimoji="0" lang="en-US" sz="1800" noProof="1">
                <a:effectLst/>
                <a:latin typeface="Courier" charset="0"/>
              </a:rPr>
              <a:t>Zone</a:t>
            </a:r>
          </a:p>
          <a:p>
            <a:pPr algn="ctr">
              <a:lnSpc>
                <a:spcPct val="100000"/>
              </a:lnSpc>
            </a:pPr>
            <a:endParaRPr kumimoji="0" lang="en-US" sz="1800" noProof="1">
              <a:effectLst/>
              <a:latin typeface="Courier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65188" y="2225675"/>
            <a:ext cx="33099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kumimoji="0" lang="bg-BG" sz="1800" noProof="1">
              <a:effectLst/>
              <a:latin typeface="Courier" charset="0"/>
            </a:endParaRPr>
          </a:p>
          <a:p>
            <a:pPr>
              <a:lnSpc>
                <a:spcPct val="100000"/>
              </a:lnSpc>
            </a:pPr>
            <a:r>
              <a:rPr kumimoji="0" lang="en-US" sz="1800" noProof="1">
                <a:effectLst/>
                <a:latin typeface="Courier" charset="0"/>
              </a:rPr>
              <a:t>Enumeration getZones()</a:t>
            </a:r>
          </a:p>
          <a:p>
            <a:pPr>
              <a:lnSpc>
                <a:spcPct val="100000"/>
              </a:lnSpc>
            </a:pPr>
            <a:r>
              <a:rPr kumimoji="0" lang="en-US" sz="1800" noProof="1">
                <a:effectLst/>
                <a:latin typeface="Courier" charset="0"/>
              </a:rPr>
              <a:t>Price getPrice(Zone)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827088" y="1747838"/>
            <a:ext cx="3313112" cy="457200"/>
            <a:chOff x="554" y="1413"/>
            <a:chExt cx="1390" cy="28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76" y="1507"/>
              <a:ext cx="744" cy="169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noProof="1">
                  <a:effectLst/>
                  <a:latin typeface="Courier" charset="0"/>
                </a:rPr>
                <a:t>TarifSchedule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7088" y="2200275"/>
            <a:ext cx="3313112" cy="284163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7088" y="2484438"/>
            <a:ext cx="3313112" cy="677862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940425" y="1684338"/>
            <a:ext cx="2206625" cy="447675"/>
            <a:chOff x="554" y="1413"/>
            <a:chExt cx="1390" cy="282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77" y="1507"/>
              <a:ext cx="344" cy="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noProof="1">
                  <a:effectLst/>
                  <a:latin typeface="Courier" charset="0"/>
                </a:rPr>
                <a:t>Trip</a:t>
              </a:r>
            </a:p>
          </p:txBody>
        </p:sp>
      </p:grp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140200" y="23622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211638" y="2370138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bg-BG" sz="2400" b="0" noProof="1">
                <a:solidFill>
                  <a:schemeClr val="tx1"/>
                </a:solidFill>
                <a:effectLst/>
                <a:latin typeface="Helvetica" charset="0"/>
              </a:rPr>
              <a:t>*</a:t>
            </a:r>
            <a:endParaRPr kumimoji="0" lang="bg-BG" sz="2400" b="0" noProof="1">
              <a:solidFill>
                <a:srgbClr val="FF0000"/>
              </a:solidFill>
              <a:effectLst/>
              <a:latin typeface="Helvetica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0425" y="2836863"/>
            <a:ext cx="2206625" cy="306644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651500" y="2370138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bg-BG" sz="2400" b="0" noProof="1">
                <a:solidFill>
                  <a:schemeClr val="tx1"/>
                </a:solidFill>
                <a:effectLst/>
                <a:latin typeface="Helvetica" charset="0"/>
              </a:rPr>
              <a:t>*</a:t>
            </a:r>
            <a:endParaRPr kumimoji="0" lang="bg-BG" sz="2400" b="0" noProof="1">
              <a:solidFill>
                <a:srgbClr val="FF0000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br>
              <a:rPr lang="en-US" dirty="0" smtClean="0"/>
            </a:br>
            <a:r>
              <a:rPr lang="en-US" dirty="0" smtClean="0"/>
              <a:t>1 to 1 and 1-to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5113">
              <a:lnSpc>
                <a:spcPct val="100000"/>
              </a:lnSpc>
              <a:buFontTx/>
              <a:buChar char="•"/>
            </a:pPr>
            <a:r>
              <a:rPr lang="en-US" dirty="0" smtClean="0">
                <a:effectLst/>
              </a:rPr>
              <a:t>association</a:t>
            </a:r>
            <a:r>
              <a:rPr lang="bg-BG" dirty="0" smtClean="0">
                <a:effectLst/>
              </a:rPr>
              <a:t> 1</a:t>
            </a:r>
            <a:r>
              <a:rPr lang="en-US" dirty="0" smtClean="0">
                <a:effectLst/>
              </a:rPr>
              <a:t> to </a:t>
            </a:r>
            <a:r>
              <a:rPr lang="bg-BG" dirty="0" smtClean="0">
                <a:effectLst/>
              </a:rPr>
              <a:t>1:</a:t>
            </a: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r>
              <a:rPr lang="en-US" dirty="0" smtClean="0">
                <a:effectLst/>
              </a:rPr>
              <a:t>Association </a:t>
            </a:r>
            <a:r>
              <a:rPr lang="bg-BG" dirty="0" smtClean="0">
                <a:effectLst/>
              </a:rPr>
              <a:t>1</a:t>
            </a:r>
            <a:r>
              <a:rPr lang="en-US" dirty="0" smtClean="0">
                <a:effectLst/>
              </a:rPr>
              <a:t> to many</a:t>
            </a:r>
            <a:r>
              <a:rPr lang="bg-BG" dirty="0" smtClean="0">
                <a:effectLst/>
              </a:rPr>
              <a:t>:</a:t>
            </a: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619250" y="2141538"/>
            <a:ext cx="1511300" cy="1358900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884363" y="2205038"/>
            <a:ext cx="958850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 dirty="0">
                <a:effectLst/>
                <a:latin typeface="Helvetica" charset="0"/>
              </a:rPr>
              <a:t>Country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619250" y="2754313"/>
            <a:ext cx="1423988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name:</a:t>
            </a:r>
            <a:r>
              <a:rPr kumimoji="0" lang="bg-BG" sz="1600">
                <a:effectLst/>
                <a:latin typeface="Helvetica" charset="0"/>
              </a:rPr>
              <a:t> </a:t>
            </a:r>
            <a:r>
              <a:rPr kumimoji="0" lang="en-US" sz="1600">
                <a:effectLst/>
                <a:latin typeface="Helvetica" charset="0"/>
              </a:rPr>
              <a:t>String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722938" y="2141538"/>
            <a:ext cx="1368425" cy="1358900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165850" y="2178050"/>
            <a:ext cx="565150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City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692775" y="2754313"/>
            <a:ext cx="1423988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name:</a:t>
            </a:r>
            <a:r>
              <a:rPr kumimoji="0" lang="bg-BG" sz="1600">
                <a:effectLst/>
                <a:latin typeface="Helvetica" charset="0"/>
              </a:rPr>
              <a:t> </a:t>
            </a:r>
            <a:r>
              <a:rPr kumimoji="0" lang="en-US" sz="1600">
                <a:effectLst/>
                <a:latin typeface="Helvetica" charset="0"/>
              </a:rPr>
              <a:t>String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673475" y="2462213"/>
            <a:ext cx="1473200" cy="33598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Helvetica" charset="0"/>
              </a:rPr>
              <a:t>Has-capital</a:t>
            </a: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1619250" y="2609850"/>
            <a:ext cx="1511300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619250" y="3200400"/>
            <a:ext cx="1511300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3130550" y="2833688"/>
            <a:ext cx="2592388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5722938" y="2609850"/>
            <a:ext cx="1368425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5722938" y="3186113"/>
            <a:ext cx="1368425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168650" y="2865438"/>
            <a:ext cx="322263" cy="3937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000">
                <a:solidFill>
                  <a:schemeClr val="tx1"/>
                </a:solidFill>
                <a:effectLst/>
                <a:latin typeface="Helvetica" charset="0"/>
              </a:rPr>
              <a:t>1</a:t>
            </a:r>
            <a:endParaRPr kumimoji="0" lang="en-US" sz="200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316538" y="2863850"/>
            <a:ext cx="322262" cy="3937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000">
                <a:solidFill>
                  <a:schemeClr val="tx1"/>
                </a:solidFill>
                <a:effectLst/>
                <a:latin typeface="Helvetica" charset="0"/>
              </a:rPr>
              <a:t>1</a:t>
            </a:r>
            <a:endParaRPr kumimoji="0" lang="en-US" sz="2000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671638" y="4746625"/>
            <a:ext cx="1100137" cy="1347788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717675" y="4868863"/>
            <a:ext cx="981075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Polygon</a:t>
            </a: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1690688" y="5661025"/>
            <a:ext cx="792162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draw()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5091113" y="4725988"/>
            <a:ext cx="1281112" cy="1511300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5437188" y="4824413"/>
            <a:ext cx="688975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Point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5146675" y="5229225"/>
            <a:ext cx="1096963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x: Integer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146675" y="5518150"/>
            <a:ext cx="1096963" cy="33337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>
                <a:effectLst/>
                <a:latin typeface="Helvetica" charset="0"/>
              </a:rPr>
              <a:t>y: Integer</a:t>
            </a:r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1684338" y="5302250"/>
            <a:ext cx="1073150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>
            <a:off x="1684338" y="5589588"/>
            <a:ext cx="1092200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H="1">
            <a:off x="2782888" y="5445125"/>
            <a:ext cx="2292350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5091113" y="5191125"/>
            <a:ext cx="1274762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5091113" y="5949950"/>
            <a:ext cx="1274762" cy="0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4643438" y="5013325"/>
            <a:ext cx="379412" cy="6985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>
                <a:solidFill>
                  <a:schemeClr val="tx1"/>
                </a:solidFill>
                <a:effectLst/>
                <a:latin typeface="Helvetica" charset="0"/>
              </a:rPr>
              <a:t>*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3098800" y="5013325"/>
            <a:ext cx="1473200" cy="33598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Helvetica" charset="0"/>
              </a:rPr>
              <a:t>Consists-of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requirements</a:t>
            </a:r>
          </a:p>
          <a:p>
            <a:pPr lvl="1"/>
            <a:r>
              <a:rPr lang="en-US" dirty="0" smtClean="0"/>
              <a:t>Answer the question “What”?, not “How”?</a:t>
            </a:r>
            <a:endParaRPr lang="bg-BG" dirty="0" smtClean="0"/>
          </a:p>
          <a:p>
            <a:pPr lvl="1"/>
            <a:r>
              <a:rPr lang="en-US" dirty="0" smtClean="0"/>
              <a:t>Functional and not functional requirements</a:t>
            </a:r>
          </a:p>
          <a:p>
            <a:pPr lvl="1"/>
            <a:r>
              <a:rPr lang="en-US" dirty="0" smtClean="0"/>
              <a:t>Start with a vision</a:t>
            </a:r>
          </a:p>
          <a:p>
            <a:pPr lvl="1"/>
            <a:r>
              <a:rPr lang="en-US" dirty="0" smtClean="0"/>
              <a:t>Step by step r</a:t>
            </a:r>
            <a:r>
              <a:rPr lang="en-US" dirty="0" smtClean="0">
                <a:effectLst/>
              </a:rPr>
              <a:t>equirements are		 detailed and clarified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334" name="AutoShape 14" descr="https://wiki.kip.uni-heidelberg.de/KIPwiki/images/thumb/d/dd/Achtung.svg/600px-Achtu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6336" name="AutoShape 16" descr="https://wiki.kip.uni-heidelberg.de/KIPwiki/images/thumb/d/dd/Achtung.svg/600px-Achtu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633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3516630" cy="2667000"/>
          </a:xfrm>
          <a:prstGeom prst="triangl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many to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5113">
              <a:lnSpc>
                <a:spcPct val="100000"/>
              </a:lnSpc>
              <a:buFontTx/>
              <a:buChar char="•"/>
            </a:pPr>
            <a:r>
              <a:rPr lang="en-US" dirty="0" smtClean="0">
                <a:effectLst/>
              </a:rPr>
              <a:t>Association many to many</a:t>
            </a: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r>
              <a:rPr lang="en-US" dirty="0" smtClean="0">
                <a:effectLst/>
              </a:rPr>
              <a:t>Association many to many by attribute</a:t>
            </a:r>
            <a:r>
              <a:rPr lang="bg-BG" dirty="0" smtClean="0">
                <a:effectLst/>
              </a:rPr>
              <a:t>:</a:t>
            </a:r>
            <a:endParaRPr lang="en-US" dirty="0" smtClean="0">
              <a:effectLst/>
            </a:endParaRPr>
          </a:p>
          <a:p>
            <a:pPr indent="265113">
              <a:lnSpc>
                <a:spcPct val="100000"/>
              </a:lnSpc>
              <a:buFontTx/>
              <a:buChar char="•"/>
            </a:pPr>
            <a:endParaRPr lang="en-US" sz="2000" noProof="1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088" y="1844675"/>
            <a:ext cx="2373312" cy="1728788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8375" y="2027238"/>
            <a:ext cx="20748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noProof="1">
                <a:effectLst/>
              </a:rPr>
              <a:t>StockExchange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05525" y="1844675"/>
            <a:ext cx="2012950" cy="1728788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42075" y="1955800"/>
            <a:ext cx="13398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noProof="1">
                <a:effectLst/>
              </a:rPr>
              <a:t>Company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178550" y="2665413"/>
            <a:ext cx="17748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noProof="1">
                <a:effectLst/>
              </a:rPr>
              <a:t>tickerSymbol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4800" y="2209800"/>
            <a:ext cx="72455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noProof="1"/>
              <a:t>Lists</a:t>
            </a:r>
            <a:r>
              <a:rPr kumimoji="0" lang="en-US" sz="2000" i="1" noProof="1">
                <a:solidFill>
                  <a:srgbClr val="3333FF"/>
                </a:solidFill>
                <a:effectLst/>
              </a:rPr>
              <a:t> </a:t>
            </a:r>
            <a:endParaRPr kumimoji="0" lang="en-US" sz="2000" noProof="1">
              <a:effectLst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27088" y="2693988"/>
            <a:ext cx="2373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27088" y="3141663"/>
            <a:ext cx="23733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113463" y="2546350"/>
            <a:ext cx="19970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113463" y="3141663"/>
            <a:ext cx="19970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200400" y="2852738"/>
            <a:ext cx="29019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634038" y="2371725"/>
            <a:ext cx="3587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3600" noProof="1">
                <a:solidFill>
                  <a:schemeClr val="tx1"/>
                </a:solidFill>
                <a:effectLst/>
              </a:rPr>
              <a:t>*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249613" y="2371725"/>
            <a:ext cx="3587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3600" noProof="1">
                <a:solidFill>
                  <a:schemeClr val="tx1"/>
                </a:solidFill>
                <a:effectLst/>
              </a:rPr>
              <a:t>*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27088" y="4633913"/>
            <a:ext cx="2305050" cy="1674812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971550" y="4868863"/>
            <a:ext cx="20748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noProof="1">
                <a:effectLst/>
              </a:rPr>
              <a:t>StockExchange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116638" y="4637088"/>
            <a:ext cx="2012950" cy="160020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472238" y="4795838"/>
            <a:ext cx="13398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noProof="1">
                <a:effectLst/>
              </a:rPr>
              <a:t>Company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191000" y="4830763"/>
            <a:ext cx="73417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noProof="1"/>
              <a:t>Lists</a:t>
            </a:r>
            <a:r>
              <a:rPr kumimoji="0" lang="en-US" sz="2400" i="1" noProof="1">
                <a:solidFill>
                  <a:srgbClr val="3333FF"/>
                </a:solidFill>
                <a:effectLst/>
              </a:rPr>
              <a:t> </a:t>
            </a:r>
            <a:endParaRPr kumimoji="0" lang="en-US" sz="2400" noProof="1">
              <a:effectLst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827088" y="5445125"/>
            <a:ext cx="2305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8200" y="5876925"/>
            <a:ext cx="2293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124575" y="5372100"/>
            <a:ext cx="199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124575" y="5803900"/>
            <a:ext cx="1997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132138" y="5487988"/>
            <a:ext cx="2981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651500" y="4784725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400" noProof="1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260725" y="4776788"/>
            <a:ext cx="3794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noProof="1">
                <a:solidFill>
                  <a:schemeClr val="tx1"/>
                </a:solidFill>
                <a:effectLst/>
              </a:rPr>
              <a:t>*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246438" y="5519738"/>
            <a:ext cx="14700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 noProof="1">
                <a:effectLst/>
              </a:rPr>
              <a:t>tickerSymbol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245100" y="5521325"/>
            <a:ext cx="779463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600" noProof="1">
                <a:effectLst/>
              </a:rPr>
              <a:t>SX_ID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real situation </a:t>
            </a:r>
            <a:br>
              <a:rPr lang="en-US" dirty="0" smtClean="0"/>
            </a:br>
            <a:r>
              <a:rPr lang="en-US" dirty="0" smtClean="0"/>
              <a:t>to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7188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Real situation</a:t>
            </a:r>
            <a:r>
              <a:rPr lang="bg-BG" dirty="0" smtClean="0"/>
              <a:t>:</a:t>
            </a:r>
          </a:p>
          <a:p>
            <a:pPr marL="901700" lvl="1" indent="-358775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EBFFD2"/>
                </a:solidFill>
              </a:rPr>
              <a:t>Exchange traded with many companies</a:t>
            </a:r>
          </a:p>
          <a:p>
            <a:pPr marL="901700" lvl="1" indent="-358775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EBFFD2"/>
                </a:solidFill>
              </a:rPr>
              <a:t>Each company is identified by</a:t>
            </a:r>
            <a:r>
              <a:rPr lang="bg-BG" dirty="0" smtClean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ticker</a:t>
            </a:r>
            <a:endParaRPr lang="bg-BG" dirty="0" smtClean="0">
              <a:solidFill>
                <a:srgbClr val="EBFFD2"/>
              </a:solidFill>
            </a:endParaRPr>
          </a:p>
          <a:p>
            <a:pPr indent="357188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Class diagram</a:t>
            </a:r>
            <a:r>
              <a:rPr lang="bg-BG" dirty="0" smtClean="0"/>
              <a:t>:</a:t>
            </a:r>
            <a:endParaRPr lang="en-US" dirty="0" smtClean="0"/>
          </a:p>
          <a:p>
            <a:pPr indent="357188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550" y="4406900"/>
            <a:ext cx="2662238" cy="1487488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4575" y="4498975"/>
            <a:ext cx="214481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noProof="1"/>
              <a:t>StockExchange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15013" y="4311650"/>
            <a:ext cx="1885950" cy="163830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8363" y="4403725"/>
            <a:ext cx="140583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noProof="1"/>
              <a:t>Company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95963" y="5073650"/>
            <a:ext cx="158998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noProof="1"/>
              <a:t>tickerSymbol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35438" y="4816475"/>
            <a:ext cx="81432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Lists</a:t>
            </a:r>
            <a:r>
              <a:rPr kumimoji="0" lang="en-US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971550" y="5102225"/>
            <a:ext cx="265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822950" y="5030788"/>
            <a:ext cx="1878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22950" y="5605463"/>
            <a:ext cx="1878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632200" y="4808538"/>
            <a:ext cx="2176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64163" y="4414838"/>
            <a:ext cx="34785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400" noProof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92525" y="4365625"/>
            <a:ext cx="32060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400" dirty="0">
                <a:solidFill>
                  <a:schemeClr val="tx1"/>
                </a:solidFill>
              </a:rPr>
              <a:t>1</a:t>
            </a:r>
            <a:endParaRPr kumimoji="0" lang="bg-BG" sz="2400" noProof="1">
              <a:solidFill>
                <a:schemeClr val="tx1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971550" y="5462588"/>
            <a:ext cx="2654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real situation </a:t>
            </a:r>
            <a:br>
              <a:rPr lang="en-US" dirty="0" smtClean="0"/>
            </a:br>
            <a:r>
              <a:rPr lang="en-US" dirty="0" smtClean="0"/>
              <a:t>to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7188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Real situation</a:t>
            </a:r>
            <a:r>
              <a:rPr lang="bg-BG" dirty="0" smtClean="0"/>
              <a:t>:</a:t>
            </a:r>
          </a:p>
          <a:p>
            <a:pPr marL="901700" lvl="1" indent="-358775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EBFFD2"/>
                </a:solidFill>
              </a:rPr>
              <a:t>Exchange traded with many companies</a:t>
            </a:r>
          </a:p>
          <a:p>
            <a:pPr marL="901700" lvl="1" indent="-358775">
              <a:lnSpc>
                <a:spcPct val="90000"/>
              </a:lnSpc>
              <a:spcBef>
                <a:spcPct val="30000"/>
              </a:spcBef>
            </a:pPr>
            <a:r>
              <a:rPr lang="en-US" dirty="0" smtClean="0">
                <a:solidFill>
                  <a:srgbClr val="EBFFD2"/>
                </a:solidFill>
              </a:rPr>
              <a:t>Each company is identified by</a:t>
            </a:r>
            <a:r>
              <a:rPr lang="bg-BG" dirty="0" smtClean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ticker</a:t>
            </a:r>
            <a:endParaRPr lang="bg-BG" dirty="0" smtClean="0">
              <a:solidFill>
                <a:srgbClr val="EBFFD2"/>
              </a:solidFill>
            </a:endParaRPr>
          </a:p>
          <a:p>
            <a:pPr indent="357188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Source code</a:t>
            </a:r>
            <a:r>
              <a:rPr lang="bg-BG" dirty="0" smtClean="0"/>
              <a:t>:</a:t>
            </a:r>
            <a:endParaRPr lang="en-US" dirty="0" smtClean="0"/>
          </a:p>
          <a:p>
            <a:pPr indent="357188">
              <a:lnSpc>
                <a:spcPct val="90000"/>
              </a:lnSpc>
              <a:spcBef>
                <a:spcPct val="30000"/>
              </a:spcBef>
            </a:pP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428596" y="4191000"/>
            <a:ext cx="4608512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StockExchange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private ArrayList Company;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5357818" y="4053840"/>
            <a:ext cx="3384550" cy="1588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Company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private string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tickerSymbol;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...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is a specified  type association</a:t>
            </a:r>
            <a:endParaRPr lang="bg-BG" dirty="0" smtClean="0"/>
          </a:p>
          <a:p>
            <a:r>
              <a:rPr lang="en-US" dirty="0" smtClean="0"/>
              <a:t>Model relationship</a:t>
            </a:r>
            <a:r>
              <a:rPr lang="bg-BG" dirty="0" smtClean="0"/>
              <a:t> "</a:t>
            </a:r>
            <a:r>
              <a:rPr lang="en-US" dirty="0" smtClean="0"/>
              <a:t> whole / part </a:t>
            </a:r>
            <a:r>
              <a:rPr lang="bg-BG" dirty="0" smtClean="0"/>
              <a:t>"</a:t>
            </a:r>
            <a:endParaRPr lang="en-US" dirty="0" smtClean="0"/>
          </a:p>
          <a:p>
            <a:r>
              <a:rPr lang="en-US" dirty="0" smtClean="0"/>
              <a:t>Aggregate is a parent class</a:t>
            </a:r>
            <a:endParaRPr lang="bg-BG" dirty="0" smtClean="0"/>
          </a:p>
          <a:p>
            <a:r>
              <a:rPr lang="en-US" dirty="0" smtClean="0"/>
              <a:t>Components are classes inheritors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873625" y="5886450"/>
            <a:ext cx="1296829" cy="351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700" dirty="0" smtClean="0">
                <a:effectLst/>
                <a:latin typeface="Helvetica" charset="0"/>
              </a:rPr>
              <a:t>population</a:t>
            </a:r>
            <a:endParaRPr kumimoji="0" lang="en-US" sz="1700" dirty="0">
              <a:effectLst/>
              <a:latin typeface="Helvetica" charset="0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37138" y="3717925"/>
            <a:ext cx="1846262" cy="9318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643063" y="4005263"/>
            <a:ext cx="1846262" cy="860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144713" y="3987800"/>
            <a:ext cx="765593" cy="382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900" dirty="0" smtClean="0">
                <a:effectLst/>
                <a:latin typeface="Helvetica" charset="0"/>
              </a:rPr>
              <a:t>Train</a:t>
            </a:r>
            <a:endParaRPr kumimoji="0" lang="en-US" sz="1900" dirty="0">
              <a:effectLst/>
              <a:latin typeface="Helvetica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912813" y="5483225"/>
            <a:ext cx="1533525" cy="9667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906463" y="5441950"/>
            <a:ext cx="1493998" cy="39754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 smtClean="0"/>
              <a:t>Locomotive</a:t>
            </a:r>
            <a:endParaRPr kumimoji="0" lang="en-US" sz="2000" dirty="0">
              <a:effectLst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900113" y="5813425"/>
            <a:ext cx="825546" cy="351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700" dirty="0" smtClean="0">
                <a:effectLst/>
                <a:latin typeface="Helvetica" charset="0"/>
              </a:rPr>
              <a:t>power</a:t>
            </a:r>
            <a:endParaRPr kumimoji="0" lang="en-US" sz="1700" dirty="0">
              <a:effectLst/>
              <a:latin typeface="Helvetica" charset="0"/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1654175" y="4365625"/>
            <a:ext cx="1835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1654175" y="4649788"/>
            <a:ext cx="1835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933450" y="5815013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>
            <a:off x="933450" y="6145213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3086100" y="486568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2014538" y="486568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1711325" y="5122863"/>
            <a:ext cx="3032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0">
                <a:effectLst/>
                <a:latin typeface="Helvetica" charset="0"/>
              </a:rPr>
              <a:t>1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022600" y="5122863"/>
            <a:ext cx="8064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000" b="0">
                <a:effectLst/>
                <a:latin typeface="Helvetica" charset="0"/>
              </a:rPr>
              <a:t>1..*</a:t>
            </a:r>
            <a:endParaRPr kumimoji="0" lang="en-US" sz="2000" b="0">
              <a:effectLst/>
              <a:latin typeface="Helvetica" charset="0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2714625" y="5483225"/>
            <a:ext cx="1460500" cy="9699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2879725" y="5441950"/>
            <a:ext cx="146674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dirty="0" smtClean="0">
                <a:effectLst/>
              </a:rPr>
              <a:t>passenger</a:t>
            </a:r>
            <a:endParaRPr kumimoji="0" lang="en-US" sz="2000" dirty="0">
              <a:effectLst/>
            </a:endParaRP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2701925" y="5813425"/>
            <a:ext cx="753410" cy="351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700" dirty="0" smtClean="0">
                <a:effectLst/>
                <a:latin typeface="Helvetica" charset="0"/>
              </a:rPr>
              <a:t>name</a:t>
            </a:r>
            <a:endParaRPr kumimoji="0" lang="en-US" sz="1700" dirty="0">
              <a:effectLst/>
              <a:latin typeface="Helvetica" charset="0"/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2735263" y="5815013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>
            <a:off x="2735263" y="6165850"/>
            <a:ext cx="1439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5392738" y="3717925"/>
            <a:ext cx="1118895" cy="382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900" dirty="0" smtClean="0">
                <a:effectLst/>
                <a:latin typeface="Helvetica" charset="0"/>
              </a:rPr>
              <a:t>Country</a:t>
            </a:r>
            <a:endParaRPr kumimoji="0" lang="en-US" sz="1900" dirty="0">
              <a:effectLst/>
              <a:latin typeface="Helvetica" charset="0"/>
            </a:endParaRP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872038" y="5267325"/>
            <a:ext cx="2254250" cy="11858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611813" y="5226050"/>
            <a:ext cx="66684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dirty="0" smtClean="0">
                <a:effectLst/>
              </a:rPr>
              <a:t>City</a:t>
            </a:r>
            <a:endParaRPr kumimoji="0" lang="en-US" sz="2000" dirty="0">
              <a:effectLst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859338" y="5597525"/>
            <a:ext cx="753410" cy="351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700" dirty="0" smtClean="0">
                <a:effectLst/>
                <a:latin typeface="Helvetica" charset="0"/>
              </a:rPr>
              <a:t>name</a:t>
            </a:r>
            <a:endParaRPr kumimoji="0" lang="en-US" sz="1700" dirty="0">
              <a:effectLst/>
              <a:latin typeface="Helvetica" charset="0"/>
            </a:endParaRPr>
          </a:p>
        </p:txBody>
      </p:sp>
      <p:sp>
        <p:nvSpPr>
          <p:cNvPr id="65" name="Line 28"/>
          <p:cNvSpPr>
            <a:spLocks noChangeShapeType="1"/>
          </p:cNvSpPr>
          <p:nvPr/>
        </p:nvSpPr>
        <p:spPr bwMode="auto">
          <a:xfrm>
            <a:off x="5048250" y="4149725"/>
            <a:ext cx="1835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6" name="Line 29"/>
          <p:cNvSpPr>
            <a:spLocks noChangeShapeType="1"/>
          </p:cNvSpPr>
          <p:nvPr/>
        </p:nvSpPr>
        <p:spPr bwMode="auto">
          <a:xfrm>
            <a:off x="5048250" y="4433888"/>
            <a:ext cx="1835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7" name="Line 30"/>
          <p:cNvSpPr>
            <a:spLocks noChangeShapeType="1"/>
          </p:cNvSpPr>
          <p:nvPr/>
        </p:nvSpPr>
        <p:spPr bwMode="auto">
          <a:xfrm>
            <a:off x="4892675" y="5599113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8" name="Line 31"/>
          <p:cNvSpPr>
            <a:spLocks noChangeShapeType="1"/>
          </p:cNvSpPr>
          <p:nvPr/>
        </p:nvSpPr>
        <p:spPr bwMode="auto">
          <a:xfrm>
            <a:off x="4892675" y="6237288"/>
            <a:ext cx="2233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69" name="Line 32"/>
          <p:cNvSpPr>
            <a:spLocks noChangeShapeType="1"/>
          </p:cNvSpPr>
          <p:nvPr/>
        </p:nvSpPr>
        <p:spPr bwMode="auto">
          <a:xfrm>
            <a:off x="5973763" y="466248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670550" y="4938713"/>
            <a:ext cx="8064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2000" b="0">
                <a:effectLst/>
                <a:latin typeface="Helvetica" charset="0"/>
              </a:rPr>
              <a:t>*</a:t>
            </a:r>
            <a:endParaRPr kumimoji="0" lang="en-US" sz="2000" b="0">
              <a:effectLst/>
              <a:latin typeface="Helvetica" charset="0"/>
            </a:endParaRPr>
          </a:p>
        </p:txBody>
      </p:sp>
      <p:sp>
        <p:nvSpPr>
          <p:cNvPr id="71" name="AutoShape 34"/>
          <p:cNvSpPr>
            <a:spLocks noChangeArrowheads="1"/>
          </p:cNvSpPr>
          <p:nvPr/>
        </p:nvSpPr>
        <p:spPr bwMode="auto">
          <a:xfrm>
            <a:off x="5811838" y="4649788"/>
            <a:ext cx="314325" cy="279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2" name="AutoShape 35"/>
          <p:cNvSpPr>
            <a:spLocks noChangeArrowheads="1"/>
          </p:cNvSpPr>
          <p:nvPr/>
        </p:nvSpPr>
        <p:spPr bwMode="auto">
          <a:xfrm>
            <a:off x="2925763" y="4881563"/>
            <a:ext cx="314325" cy="265112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5037138" y="4103688"/>
            <a:ext cx="753410" cy="351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700" dirty="0" smtClean="0">
                <a:effectLst/>
                <a:latin typeface="Helvetica" charset="0"/>
              </a:rPr>
              <a:t>name</a:t>
            </a:r>
            <a:endParaRPr kumimoji="0" lang="en-US" sz="1700" dirty="0">
              <a:effectLst/>
              <a:latin typeface="Helvetica" charset="0"/>
            </a:endParaRPr>
          </a:p>
        </p:txBody>
      </p:sp>
      <p:sp>
        <p:nvSpPr>
          <p:cNvPr id="74" name="Rectangle 37"/>
          <p:cNvSpPr>
            <a:spLocks noChangeArrowheads="1"/>
          </p:cNvSpPr>
          <p:nvPr/>
        </p:nvSpPr>
        <p:spPr bwMode="auto">
          <a:xfrm>
            <a:off x="1635125" y="4305300"/>
            <a:ext cx="426398" cy="351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700" dirty="0" smtClean="0">
                <a:effectLst/>
                <a:latin typeface="Helvetica" charset="0"/>
              </a:rPr>
              <a:t>№</a:t>
            </a:r>
            <a:endParaRPr kumimoji="0" lang="en-US" sz="1700" dirty="0">
              <a:effectLst/>
              <a:latin typeface="Helvetica" charset="0"/>
            </a:endParaRP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1711325" y="4797425"/>
            <a:ext cx="3032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0">
                <a:effectLst/>
                <a:latin typeface="Helvetica" charset="0"/>
              </a:rPr>
              <a:t>1</a:t>
            </a:r>
          </a:p>
        </p:txBody>
      </p:sp>
      <p:sp>
        <p:nvSpPr>
          <p:cNvPr id="76" name="AutoShape 39"/>
          <p:cNvSpPr>
            <a:spLocks noChangeArrowheads="1"/>
          </p:cNvSpPr>
          <p:nvPr/>
        </p:nvSpPr>
        <p:spPr bwMode="auto">
          <a:xfrm>
            <a:off x="7235825" y="3035300"/>
            <a:ext cx="1244600" cy="609600"/>
          </a:xfrm>
          <a:prstGeom prst="wedgeRoundRectCallout">
            <a:avLst>
              <a:gd name="adj1" fmla="val -88009"/>
              <a:gd name="adj2" fmla="val 87241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Aggregate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77" name="AutoShape 40"/>
          <p:cNvSpPr>
            <a:spLocks noChangeArrowheads="1"/>
          </p:cNvSpPr>
          <p:nvPr/>
        </p:nvSpPr>
        <p:spPr bwMode="auto">
          <a:xfrm>
            <a:off x="7143750" y="4292600"/>
            <a:ext cx="1460500" cy="609600"/>
          </a:xfrm>
          <a:prstGeom prst="wedgeRoundRectCallout">
            <a:avLst>
              <a:gd name="adj1" fmla="val -70106"/>
              <a:gd name="adj2" fmla="val 124218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Component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  <p:bldP spid="77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Filled rhomb means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Composition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 smtClean="0"/>
              <a:t>Composition is type of aggregation</a:t>
            </a:r>
            <a:r>
              <a:rPr lang="bg-BG" dirty="0" smtClean="0"/>
              <a:t>, </a:t>
            </a:r>
            <a:r>
              <a:rPr lang="en-US" dirty="0" smtClean="0"/>
              <a:t>where components can not exist without the aggregate (parent)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19250" y="3933825"/>
            <a:ext cx="5394325" cy="1484313"/>
            <a:chOff x="1020" y="2478"/>
            <a:chExt cx="3398" cy="93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20" y="2478"/>
              <a:ext cx="1588" cy="282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33" y="2523"/>
              <a:ext cx="10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dirty="0" smtClean="0">
                  <a:effectLst/>
                  <a:latin typeface="Courier" charset="0"/>
                </a:rPr>
                <a:t>Dialog window</a:t>
              </a:r>
              <a:endParaRPr kumimoji="0" lang="bg-BG" sz="1800" noProof="1">
                <a:effectLst/>
                <a:latin typeface="Courier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028" y="3131"/>
              <a:ext cx="1390" cy="282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28" y="3203"/>
              <a:ext cx="4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dirty="0" smtClean="0">
                  <a:effectLst/>
                  <a:latin typeface="Courier" charset="0"/>
                </a:rPr>
                <a:t>button</a:t>
              </a:r>
              <a:endParaRPr kumimoji="0" lang="bg-BG" sz="1800" noProof="1">
                <a:effectLst/>
                <a:latin typeface="Courier" charset="0"/>
              </a:endParaRPr>
            </a:p>
          </p:txBody>
        </p:sp>
        <p:cxnSp>
          <p:nvCxnSpPr>
            <p:cNvPr id="10" name="AutoShape 9"/>
            <p:cNvCxnSpPr>
              <a:cxnSpLocks noChangeShapeType="1"/>
              <a:stCxn id="6" idx="2"/>
              <a:endCxn id="8" idx="1"/>
            </p:cNvCxnSpPr>
            <p:nvPr/>
          </p:nvCxnSpPr>
          <p:spPr bwMode="auto">
            <a:xfrm rot="16200000" flipH="1">
              <a:off x="2165" y="2414"/>
              <a:ext cx="507" cy="1209"/>
            </a:xfrm>
            <a:prstGeom prst="bentConnector2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 type="none" w="lg" len="lg"/>
            </a:ln>
            <a:effectLst/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701" y="2766"/>
              <a:ext cx="226" cy="208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64" y="2976"/>
              <a:ext cx="21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bg-BG" sz="2200">
                  <a:solidFill>
                    <a:schemeClr val="tx1"/>
                  </a:solidFill>
                  <a:effectLst/>
                </a:rPr>
                <a:t>2</a:t>
              </a:r>
              <a:endParaRPr kumimoji="0" lang="bg-BG" sz="2200" noProof="1">
                <a:solidFill>
                  <a:srgbClr val="FF0000"/>
                </a:solidFill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attributes </a:t>
            </a:r>
            <a:r>
              <a:rPr lang="bg-BG" dirty="0" smtClean="0"/>
              <a:t>(</a:t>
            </a:r>
            <a:r>
              <a:rPr lang="en-US" dirty="0" smtClean="0"/>
              <a:t>Qualifiers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4275138"/>
            <a:ext cx="8496300" cy="21780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Qualifiers reduced</a:t>
            </a:r>
            <a:r>
              <a:rPr kumimoji="0" lang="bg-BG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multiplicity</a:t>
            </a:r>
            <a:r>
              <a:rPr kumimoji="0" lang="bg-BG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of a certain association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22275" y="1893888"/>
            <a:ext cx="2476500" cy="517525"/>
            <a:chOff x="276" y="969"/>
            <a:chExt cx="1560" cy="32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76" y="969"/>
              <a:ext cx="1560" cy="326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06" y="1074"/>
              <a:ext cx="774" cy="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>
                  <a:effectLst/>
                  <a:latin typeface="Courier" charset="0"/>
                </a:rPr>
                <a:t>Directory</a:t>
              </a:r>
              <a:endParaRPr kumimoji="0" lang="en-US" sz="2400" b="0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56325" y="1624013"/>
            <a:ext cx="2476500" cy="1038225"/>
            <a:chOff x="3878" y="799"/>
            <a:chExt cx="1560" cy="654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878" y="799"/>
              <a:ext cx="1560" cy="326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523" y="832"/>
              <a:ext cx="344" cy="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dirty="0">
                  <a:effectLst/>
                  <a:latin typeface="Courier" charset="0"/>
                </a:rPr>
                <a:t>File</a:t>
              </a:r>
              <a:endParaRPr kumimoji="0" lang="en-US" sz="2400" b="0" dirty="0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78" y="1127"/>
              <a:ext cx="1560" cy="326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52" y="1173"/>
              <a:ext cx="688" cy="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>
                  <a:effectLst/>
                  <a:latin typeface="Courier" charset="0"/>
                </a:rPr>
                <a:t>filename</a:t>
              </a:r>
              <a:endParaRPr kumimoji="0" lang="en-US" sz="2400" b="0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46188" y="1481138"/>
            <a:ext cx="31398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800" i="1" dirty="0" smtClean="0">
                <a:effectLst/>
                <a:latin typeface="Palatino" charset="0"/>
              </a:rPr>
              <a:t>Without connection attribute</a:t>
            </a:r>
            <a:endParaRPr kumimoji="0" lang="en-US" sz="2400" b="0" dirty="0">
              <a:solidFill>
                <a:srgbClr val="FF0000"/>
              </a:solidFill>
              <a:effectLst/>
              <a:latin typeface="Helvetica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06713" y="2119313"/>
            <a:ext cx="3243262" cy="1587"/>
          </a:xfrm>
          <a:prstGeom prst="line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987675" y="183515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800">
                <a:effectLst/>
                <a:latin typeface="Courier" charset="0"/>
              </a:rPr>
              <a:t>1</a:t>
            </a:r>
            <a:endParaRPr kumimoji="0" lang="en-US" sz="2400" b="0">
              <a:solidFill>
                <a:srgbClr val="FF0000"/>
              </a:solidFill>
              <a:effectLst/>
              <a:latin typeface="Helvetica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940425" y="1835150"/>
            <a:ext cx="136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1800">
                <a:effectLst/>
                <a:latin typeface="Courier" charset="0"/>
              </a:rPr>
              <a:t>*</a:t>
            </a:r>
            <a:endParaRPr kumimoji="0" lang="en-US" sz="2400" b="0">
              <a:solidFill>
                <a:srgbClr val="FF0000"/>
              </a:solidFill>
              <a:effectLst/>
              <a:latin typeface="Helvetica" charset="0"/>
            </a:endParaRP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265613" y="1938338"/>
            <a:ext cx="4344987" cy="1328737"/>
            <a:chOff x="2687" y="997"/>
            <a:chExt cx="2737" cy="837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878" y="1352"/>
              <a:ext cx="1546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729" y="1621"/>
              <a:ext cx="184" cy="170"/>
            </a:xfrm>
            <a:custGeom>
              <a:avLst/>
              <a:gdLst/>
              <a:ahLst/>
              <a:cxnLst>
                <a:cxn ang="0">
                  <a:pos x="184" y="28"/>
                </a:cxn>
                <a:cxn ang="0">
                  <a:pos x="156" y="0"/>
                </a:cxn>
                <a:cxn ang="0">
                  <a:pos x="0" y="142"/>
                </a:cxn>
                <a:cxn ang="0">
                  <a:pos x="28" y="170"/>
                </a:cxn>
                <a:cxn ang="0">
                  <a:pos x="184" y="28"/>
                </a:cxn>
              </a:cxnLst>
              <a:rect l="0" t="0" r="r" b="b"/>
              <a:pathLst>
                <a:path w="184" h="170">
                  <a:moveTo>
                    <a:pt x="184" y="28"/>
                  </a:moveTo>
                  <a:lnTo>
                    <a:pt x="156" y="0"/>
                  </a:lnTo>
                  <a:lnTo>
                    <a:pt x="0" y="142"/>
                  </a:lnTo>
                  <a:lnTo>
                    <a:pt x="28" y="170"/>
                  </a:lnTo>
                  <a:lnTo>
                    <a:pt x="184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71" y="1621"/>
              <a:ext cx="42" cy="43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28" y="43"/>
                </a:cxn>
                <a:cxn ang="0">
                  <a:pos x="42" y="28"/>
                </a:cxn>
                <a:cxn ang="0">
                  <a:pos x="42" y="14"/>
                </a:cxn>
                <a:cxn ang="0">
                  <a:pos x="42" y="0"/>
                </a:cxn>
                <a:cxn ang="0">
                  <a:pos x="28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42" h="43">
                  <a:moveTo>
                    <a:pt x="14" y="28"/>
                  </a:moveTo>
                  <a:lnTo>
                    <a:pt x="28" y="43"/>
                  </a:lnTo>
                  <a:lnTo>
                    <a:pt x="42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687" y="1678"/>
              <a:ext cx="241" cy="156"/>
            </a:xfrm>
            <a:custGeom>
              <a:avLst/>
              <a:gdLst/>
              <a:ahLst/>
              <a:cxnLst>
                <a:cxn ang="0">
                  <a:pos x="241" y="42"/>
                </a:cxn>
                <a:cxn ang="0">
                  <a:pos x="226" y="0"/>
                </a:cxn>
                <a:cxn ang="0">
                  <a:pos x="56" y="85"/>
                </a:cxn>
                <a:cxn ang="0">
                  <a:pos x="42" y="85"/>
                </a:cxn>
                <a:cxn ang="0">
                  <a:pos x="0" y="156"/>
                </a:cxn>
                <a:cxn ang="0">
                  <a:pos x="70" y="127"/>
                </a:cxn>
                <a:cxn ang="0">
                  <a:pos x="241" y="42"/>
                </a:cxn>
              </a:cxnLst>
              <a:rect l="0" t="0" r="r" b="b"/>
              <a:pathLst>
                <a:path w="241" h="156">
                  <a:moveTo>
                    <a:pt x="241" y="42"/>
                  </a:moveTo>
                  <a:lnTo>
                    <a:pt x="226" y="0"/>
                  </a:lnTo>
                  <a:lnTo>
                    <a:pt x="56" y="85"/>
                  </a:lnTo>
                  <a:lnTo>
                    <a:pt x="42" y="85"/>
                  </a:lnTo>
                  <a:lnTo>
                    <a:pt x="0" y="156"/>
                  </a:lnTo>
                  <a:lnTo>
                    <a:pt x="70" y="127"/>
                  </a:lnTo>
                  <a:lnTo>
                    <a:pt x="241" y="4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729" y="1593"/>
              <a:ext cx="142" cy="198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43" y="198"/>
                </a:cxn>
                <a:cxn ang="0">
                  <a:pos x="142" y="28"/>
                </a:cxn>
                <a:cxn ang="0">
                  <a:pos x="99" y="0"/>
                </a:cxn>
                <a:cxn ang="0">
                  <a:pos x="0" y="170"/>
                </a:cxn>
              </a:cxnLst>
              <a:rect l="0" t="0" r="r" b="b"/>
              <a:pathLst>
                <a:path w="142" h="198">
                  <a:moveTo>
                    <a:pt x="0" y="170"/>
                  </a:moveTo>
                  <a:lnTo>
                    <a:pt x="43" y="198"/>
                  </a:lnTo>
                  <a:lnTo>
                    <a:pt x="142" y="28"/>
                  </a:lnTo>
                  <a:lnTo>
                    <a:pt x="99" y="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47" y="1167"/>
              <a:ext cx="57" cy="43"/>
            </a:xfrm>
            <a:custGeom>
              <a:avLst/>
              <a:gdLst/>
              <a:ahLst/>
              <a:cxnLst>
                <a:cxn ang="0">
                  <a:pos x="57" y="14"/>
                </a:cxn>
                <a:cxn ang="0">
                  <a:pos x="43" y="0"/>
                </a:cxn>
                <a:cxn ang="0">
                  <a:pos x="0" y="29"/>
                </a:cxn>
                <a:cxn ang="0">
                  <a:pos x="14" y="43"/>
                </a:cxn>
                <a:cxn ang="0">
                  <a:pos x="57" y="14"/>
                </a:cxn>
              </a:cxnLst>
              <a:rect l="0" t="0" r="r" b="b"/>
              <a:pathLst>
                <a:path w="57" h="43">
                  <a:moveTo>
                    <a:pt x="57" y="14"/>
                  </a:moveTo>
                  <a:lnTo>
                    <a:pt x="43" y="0"/>
                  </a:lnTo>
                  <a:lnTo>
                    <a:pt x="0" y="29"/>
                  </a:lnTo>
                  <a:lnTo>
                    <a:pt x="14" y="43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61" y="1181"/>
              <a:ext cx="100" cy="12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29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86" y="100"/>
                </a:cxn>
                <a:cxn ang="0">
                  <a:pos x="100" y="100"/>
                </a:cxn>
                <a:cxn ang="0">
                  <a:pos x="43" y="0"/>
                </a:cxn>
              </a:cxnLst>
              <a:rect l="0" t="0" r="r" b="b"/>
              <a:pathLst>
                <a:path w="100" h="128">
                  <a:moveTo>
                    <a:pt x="43" y="0"/>
                  </a:moveTo>
                  <a:lnTo>
                    <a:pt x="0" y="29"/>
                  </a:lnTo>
                  <a:lnTo>
                    <a:pt x="57" y="128"/>
                  </a:lnTo>
                  <a:lnTo>
                    <a:pt x="57" y="128"/>
                  </a:lnTo>
                  <a:lnTo>
                    <a:pt x="86" y="100"/>
                  </a:lnTo>
                  <a:lnTo>
                    <a:pt x="100" y="10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218" y="1281"/>
              <a:ext cx="114" cy="11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28"/>
                </a:cxn>
                <a:cxn ang="0">
                  <a:pos x="85" y="99"/>
                </a:cxn>
                <a:cxn ang="0">
                  <a:pos x="99" y="113"/>
                </a:cxn>
                <a:cxn ang="0">
                  <a:pos x="114" y="71"/>
                </a:cxn>
                <a:cxn ang="0">
                  <a:pos x="114" y="71"/>
                </a:cxn>
                <a:cxn ang="0">
                  <a:pos x="29" y="0"/>
                </a:cxn>
              </a:cxnLst>
              <a:rect l="0" t="0" r="r" b="b"/>
              <a:pathLst>
                <a:path w="114" h="113">
                  <a:moveTo>
                    <a:pt x="29" y="0"/>
                  </a:moveTo>
                  <a:lnTo>
                    <a:pt x="0" y="28"/>
                  </a:lnTo>
                  <a:lnTo>
                    <a:pt x="85" y="99"/>
                  </a:lnTo>
                  <a:lnTo>
                    <a:pt x="99" y="113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317" y="1352"/>
              <a:ext cx="242" cy="1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42"/>
                </a:cxn>
                <a:cxn ang="0">
                  <a:pos x="227" y="113"/>
                </a:cxn>
                <a:cxn ang="0">
                  <a:pos x="227" y="113"/>
                </a:cxn>
                <a:cxn ang="0">
                  <a:pos x="227" y="71"/>
                </a:cxn>
                <a:cxn ang="0">
                  <a:pos x="242" y="71"/>
                </a:cxn>
                <a:cxn ang="0">
                  <a:pos x="15" y="0"/>
                </a:cxn>
              </a:cxnLst>
              <a:rect l="0" t="0" r="r" b="b"/>
              <a:pathLst>
                <a:path w="242" h="113">
                  <a:moveTo>
                    <a:pt x="15" y="0"/>
                  </a:moveTo>
                  <a:lnTo>
                    <a:pt x="0" y="42"/>
                  </a:lnTo>
                  <a:lnTo>
                    <a:pt x="227" y="113"/>
                  </a:lnTo>
                  <a:lnTo>
                    <a:pt x="227" y="113"/>
                  </a:lnTo>
                  <a:lnTo>
                    <a:pt x="227" y="71"/>
                  </a:lnTo>
                  <a:lnTo>
                    <a:pt x="242" y="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544" y="1423"/>
              <a:ext cx="284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270" y="56"/>
                </a:cxn>
                <a:cxn ang="0">
                  <a:pos x="284" y="56"/>
                </a:cxn>
                <a:cxn ang="0">
                  <a:pos x="270" y="14"/>
                </a:cxn>
                <a:cxn ang="0">
                  <a:pos x="270" y="14"/>
                </a:cxn>
                <a:cxn ang="0">
                  <a:pos x="0" y="0"/>
                </a:cxn>
              </a:cxnLst>
              <a:rect l="0" t="0" r="r" b="b"/>
              <a:pathLst>
                <a:path w="284" h="56">
                  <a:moveTo>
                    <a:pt x="0" y="0"/>
                  </a:moveTo>
                  <a:lnTo>
                    <a:pt x="0" y="42"/>
                  </a:lnTo>
                  <a:lnTo>
                    <a:pt x="270" y="56"/>
                  </a:lnTo>
                  <a:lnTo>
                    <a:pt x="284" y="56"/>
                  </a:lnTo>
                  <a:lnTo>
                    <a:pt x="270" y="14"/>
                  </a:lnTo>
                  <a:lnTo>
                    <a:pt x="27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814" y="1394"/>
              <a:ext cx="269" cy="8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14" y="85"/>
                </a:cxn>
                <a:cxn ang="0">
                  <a:pos x="269" y="43"/>
                </a:cxn>
                <a:cxn ang="0">
                  <a:pos x="269" y="43"/>
                </a:cxn>
                <a:cxn ang="0">
                  <a:pos x="241" y="0"/>
                </a:cxn>
                <a:cxn ang="0">
                  <a:pos x="255" y="0"/>
                </a:cxn>
                <a:cxn ang="0">
                  <a:pos x="0" y="43"/>
                </a:cxn>
              </a:cxnLst>
              <a:rect l="0" t="0" r="r" b="b"/>
              <a:pathLst>
                <a:path w="269" h="85">
                  <a:moveTo>
                    <a:pt x="0" y="43"/>
                  </a:moveTo>
                  <a:lnTo>
                    <a:pt x="14" y="85"/>
                  </a:lnTo>
                  <a:lnTo>
                    <a:pt x="269" y="43"/>
                  </a:lnTo>
                  <a:lnTo>
                    <a:pt x="269" y="43"/>
                  </a:lnTo>
                  <a:lnTo>
                    <a:pt x="241" y="0"/>
                  </a:lnTo>
                  <a:lnTo>
                    <a:pt x="25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055" y="1323"/>
              <a:ext cx="142" cy="114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28" y="114"/>
                </a:cxn>
                <a:cxn ang="0">
                  <a:pos x="128" y="43"/>
                </a:cxn>
                <a:cxn ang="0">
                  <a:pos x="142" y="29"/>
                </a:cxn>
                <a:cxn ang="0">
                  <a:pos x="99" y="14"/>
                </a:cxn>
                <a:cxn ang="0">
                  <a:pos x="99" y="0"/>
                </a:cxn>
                <a:cxn ang="0">
                  <a:pos x="0" y="71"/>
                </a:cxn>
              </a:cxnLst>
              <a:rect l="0" t="0" r="r" b="b"/>
              <a:pathLst>
                <a:path w="142" h="114">
                  <a:moveTo>
                    <a:pt x="0" y="71"/>
                  </a:moveTo>
                  <a:lnTo>
                    <a:pt x="28" y="114"/>
                  </a:lnTo>
                  <a:lnTo>
                    <a:pt x="128" y="43"/>
                  </a:lnTo>
                  <a:lnTo>
                    <a:pt x="142" y="29"/>
                  </a:lnTo>
                  <a:lnTo>
                    <a:pt x="99" y="14"/>
                  </a:lnTo>
                  <a:lnTo>
                    <a:pt x="99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5154" y="1238"/>
              <a:ext cx="85" cy="114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3" y="114"/>
                </a:cxn>
                <a:cxn ang="0">
                  <a:pos x="85" y="14"/>
                </a:cxn>
                <a:cxn ang="0">
                  <a:pos x="85" y="0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0" y="99"/>
                </a:cxn>
              </a:cxnLst>
              <a:rect l="0" t="0" r="r" b="b"/>
              <a:pathLst>
                <a:path w="85" h="114">
                  <a:moveTo>
                    <a:pt x="0" y="99"/>
                  </a:moveTo>
                  <a:lnTo>
                    <a:pt x="43" y="114"/>
                  </a:lnTo>
                  <a:lnTo>
                    <a:pt x="85" y="14"/>
                  </a:lnTo>
                  <a:lnTo>
                    <a:pt x="85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5183" y="1125"/>
              <a:ext cx="56" cy="113"/>
            </a:xfrm>
            <a:custGeom>
              <a:avLst/>
              <a:gdLst/>
              <a:ahLst/>
              <a:cxnLst>
                <a:cxn ang="0">
                  <a:pos x="14" y="113"/>
                </a:cxn>
                <a:cxn ang="0">
                  <a:pos x="56" y="113"/>
                </a:cxn>
                <a:cxn ang="0">
                  <a:pos x="42" y="14"/>
                </a:cxn>
                <a:cxn ang="0">
                  <a:pos x="28" y="0"/>
                </a:cxn>
                <a:cxn ang="0">
                  <a:pos x="0" y="42"/>
                </a:cxn>
                <a:cxn ang="0">
                  <a:pos x="0" y="14"/>
                </a:cxn>
                <a:cxn ang="0">
                  <a:pos x="14" y="113"/>
                </a:cxn>
              </a:cxnLst>
              <a:rect l="0" t="0" r="r" b="b"/>
              <a:pathLst>
                <a:path w="56" h="113">
                  <a:moveTo>
                    <a:pt x="14" y="113"/>
                  </a:moveTo>
                  <a:lnTo>
                    <a:pt x="56" y="113"/>
                  </a:lnTo>
                  <a:lnTo>
                    <a:pt x="42" y="14"/>
                  </a:lnTo>
                  <a:lnTo>
                    <a:pt x="28" y="0"/>
                  </a:lnTo>
                  <a:lnTo>
                    <a:pt x="0" y="42"/>
                  </a:lnTo>
                  <a:lnTo>
                    <a:pt x="0" y="14"/>
                  </a:lnTo>
                  <a:lnTo>
                    <a:pt x="14" y="11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097" y="1068"/>
              <a:ext cx="114" cy="99"/>
            </a:xfrm>
            <a:custGeom>
              <a:avLst/>
              <a:gdLst/>
              <a:ahLst/>
              <a:cxnLst>
                <a:cxn ang="0">
                  <a:pos x="86" y="99"/>
                </a:cxn>
                <a:cxn ang="0">
                  <a:pos x="114" y="57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15" y="43"/>
                </a:cxn>
                <a:cxn ang="0">
                  <a:pos x="0" y="43"/>
                </a:cxn>
                <a:cxn ang="0">
                  <a:pos x="86" y="99"/>
                </a:cxn>
              </a:cxnLst>
              <a:rect l="0" t="0" r="r" b="b"/>
              <a:pathLst>
                <a:path w="114" h="99">
                  <a:moveTo>
                    <a:pt x="86" y="99"/>
                  </a:moveTo>
                  <a:lnTo>
                    <a:pt x="114" y="57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15" y="43"/>
                  </a:lnTo>
                  <a:lnTo>
                    <a:pt x="0" y="43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4715" y="997"/>
              <a:ext cx="411" cy="114"/>
            </a:xfrm>
            <a:custGeom>
              <a:avLst/>
              <a:gdLst/>
              <a:ahLst/>
              <a:cxnLst>
                <a:cxn ang="0">
                  <a:pos x="397" y="114"/>
                </a:cxn>
                <a:cxn ang="0">
                  <a:pos x="411" y="71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397" y="114"/>
                </a:cxn>
              </a:cxnLst>
              <a:rect l="0" t="0" r="r" b="b"/>
              <a:pathLst>
                <a:path w="411" h="114">
                  <a:moveTo>
                    <a:pt x="397" y="114"/>
                  </a:moveTo>
                  <a:lnTo>
                    <a:pt x="411" y="71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97" y="11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360" y="997"/>
              <a:ext cx="355" cy="57"/>
            </a:xfrm>
            <a:custGeom>
              <a:avLst/>
              <a:gdLst/>
              <a:ahLst/>
              <a:cxnLst>
                <a:cxn ang="0">
                  <a:pos x="355" y="43"/>
                </a:cxn>
                <a:cxn ang="0">
                  <a:pos x="355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4" y="57"/>
                </a:cxn>
                <a:cxn ang="0">
                  <a:pos x="0" y="57"/>
                </a:cxn>
                <a:cxn ang="0">
                  <a:pos x="355" y="43"/>
                </a:cxn>
              </a:cxnLst>
              <a:rect l="0" t="0" r="r" b="b"/>
              <a:pathLst>
                <a:path w="355" h="57">
                  <a:moveTo>
                    <a:pt x="355" y="43"/>
                  </a:moveTo>
                  <a:lnTo>
                    <a:pt x="355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4" y="57"/>
                  </a:lnTo>
                  <a:lnTo>
                    <a:pt x="0" y="57"/>
                  </a:lnTo>
                  <a:lnTo>
                    <a:pt x="355" y="4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679" y="1011"/>
              <a:ext cx="695" cy="241"/>
            </a:xfrm>
            <a:custGeom>
              <a:avLst/>
              <a:gdLst/>
              <a:ahLst/>
              <a:cxnLst>
                <a:cxn ang="0">
                  <a:pos x="695" y="43"/>
                </a:cxn>
                <a:cxn ang="0">
                  <a:pos x="681" y="0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14" y="241"/>
                </a:cxn>
                <a:cxn ang="0">
                  <a:pos x="14" y="241"/>
                </a:cxn>
                <a:cxn ang="0">
                  <a:pos x="695" y="43"/>
                </a:cxn>
              </a:cxnLst>
              <a:rect l="0" t="0" r="r" b="b"/>
              <a:pathLst>
                <a:path w="695" h="241">
                  <a:moveTo>
                    <a:pt x="695" y="43"/>
                  </a:moveTo>
                  <a:lnTo>
                    <a:pt x="681" y="0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14" y="241"/>
                  </a:lnTo>
                  <a:lnTo>
                    <a:pt x="14" y="241"/>
                  </a:lnTo>
                  <a:lnTo>
                    <a:pt x="695" y="4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240" y="1210"/>
              <a:ext cx="453" cy="198"/>
            </a:xfrm>
            <a:custGeom>
              <a:avLst/>
              <a:gdLst/>
              <a:ahLst/>
              <a:cxnLst>
                <a:cxn ang="0">
                  <a:pos x="453" y="42"/>
                </a:cxn>
                <a:cxn ang="0">
                  <a:pos x="439" y="0"/>
                </a:cxn>
                <a:cxn ang="0">
                  <a:pos x="14" y="156"/>
                </a:cxn>
                <a:cxn ang="0">
                  <a:pos x="0" y="156"/>
                </a:cxn>
                <a:cxn ang="0">
                  <a:pos x="28" y="198"/>
                </a:cxn>
                <a:cxn ang="0">
                  <a:pos x="28" y="198"/>
                </a:cxn>
                <a:cxn ang="0">
                  <a:pos x="453" y="42"/>
                </a:cxn>
              </a:cxnLst>
              <a:rect l="0" t="0" r="r" b="b"/>
              <a:pathLst>
                <a:path w="453" h="198">
                  <a:moveTo>
                    <a:pt x="453" y="42"/>
                  </a:moveTo>
                  <a:lnTo>
                    <a:pt x="439" y="0"/>
                  </a:lnTo>
                  <a:lnTo>
                    <a:pt x="14" y="156"/>
                  </a:lnTo>
                  <a:lnTo>
                    <a:pt x="0" y="156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453" y="4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055" y="1366"/>
              <a:ext cx="213" cy="156"/>
            </a:xfrm>
            <a:custGeom>
              <a:avLst/>
              <a:gdLst/>
              <a:ahLst/>
              <a:cxnLst>
                <a:cxn ang="0">
                  <a:pos x="213" y="42"/>
                </a:cxn>
                <a:cxn ang="0">
                  <a:pos x="185" y="0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29" y="142"/>
                </a:cxn>
                <a:cxn ang="0">
                  <a:pos x="29" y="156"/>
                </a:cxn>
                <a:cxn ang="0">
                  <a:pos x="213" y="42"/>
                </a:cxn>
              </a:cxnLst>
              <a:rect l="0" t="0" r="r" b="b"/>
              <a:pathLst>
                <a:path w="213" h="156">
                  <a:moveTo>
                    <a:pt x="213" y="42"/>
                  </a:moveTo>
                  <a:lnTo>
                    <a:pt x="185" y="0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29" y="142"/>
                  </a:lnTo>
                  <a:lnTo>
                    <a:pt x="29" y="156"/>
                  </a:lnTo>
                  <a:lnTo>
                    <a:pt x="213" y="4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871" y="1621"/>
              <a:ext cx="42" cy="43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28" y="43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42" y="28"/>
                </a:cxn>
              </a:cxnLst>
              <a:rect l="0" t="0" r="r" b="b"/>
              <a:pathLst>
                <a:path w="42" h="43">
                  <a:moveTo>
                    <a:pt x="42" y="28"/>
                  </a:moveTo>
                  <a:lnTo>
                    <a:pt x="28" y="43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42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885" y="1479"/>
              <a:ext cx="199" cy="170"/>
            </a:xfrm>
            <a:custGeom>
              <a:avLst/>
              <a:gdLst/>
              <a:ahLst/>
              <a:cxnLst>
                <a:cxn ang="0">
                  <a:pos x="199" y="29"/>
                </a:cxn>
                <a:cxn ang="0">
                  <a:pos x="170" y="0"/>
                </a:cxn>
                <a:cxn ang="0">
                  <a:pos x="0" y="142"/>
                </a:cxn>
                <a:cxn ang="0">
                  <a:pos x="28" y="170"/>
                </a:cxn>
                <a:cxn ang="0">
                  <a:pos x="199" y="29"/>
                </a:cxn>
              </a:cxnLst>
              <a:rect l="0" t="0" r="r" b="b"/>
              <a:pathLst>
                <a:path w="199" h="170">
                  <a:moveTo>
                    <a:pt x="199" y="29"/>
                  </a:moveTo>
                  <a:lnTo>
                    <a:pt x="170" y="0"/>
                  </a:lnTo>
                  <a:lnTo>
                    <a:pt x="0" y="142"/>
                  </a:lnTo>
                  <a:lnTo>
                    <a:pt x="28" y="170"/>
                  </a:lnTo>
                  <a:lnTo>
                    <a:pt x="199" y="2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79413" y="2803525"/>
            <a:ext cx="28241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bg-BG" sz="1800" i="1">
                <a:effectLst/>
                <a:latin typeface="Palatino" charset="0"/>
              </a:rPr>
              <a:t>Със свързващ атрибут</a:t>
            </a:r>
            <a:endParaRPr kumimoji="0" lang="en-US" sz="2400" b="0">
              <a:solidFill>
                <a:srgbClr val="FF0000"/>
              </a:solidFill>
              <a:effectLst/>
              <a:latin typeface="Helvetica" charset="0"/>
            </a:endParaRP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438150" y="3163888"/>
            <a:ext cx="8194675" cy="552450"/>
            <a:chOff x="276" y="1769"/>
            <a:chExt cx="5162" cy="348"/>
          </a:xfrm>
        </p:grpSpPr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276" y="1791"/>
              <a:ext cx="1560" cy="326"/>
              <a:chOff x="276" y="1791"/>
              <a:chExt cx="1560" cy="326"/>
            </a:xfrm>
          </p:grpSpPr>
          <p:sp>
            <p:nvSpPr>
              <p:cNvPr id="53" name="Rectangle 42"/>
              <p:cNvSpPr>
                <a:spLocks noChangeArrowheads="1"/>
              </p:cNvSpPr>
              <p:nvPr/>
            </p:nvSpPr>
            <p:spPr bwMode="auto">
              <a:xfrm>
                <a:off x="276" y="1791"/>
                <a:ext cx="1560" cy="326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" name="Rectangle 43"/>
              <p:cNvSpPr>
                <a:spLocks noChangeArrowheads="1"/>
              </p:cNvSpPr>
              <p:nvPr/>
            </p:nvSpPr>
            <p:spPr bwMode="auto">
              <a:xfrm>
                <a:off x="706" y="1897"/>
                <a:ext cx="77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sz="1800">
                    <a:effectLst/>
                    <a:latin typeface="Courier" charset="0"/>
                  </a:rPr>
                  <a:t>Directory</a:t>
                </a:r>
                <a:endParaRPr kumimoji="0" lang="en-US" sz="2400" b="0"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</p:grp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878" y="1791"/>
              <a:ext cx="1560" cy="326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523" y="1897"/>
              <a:ext cx="3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>
                  <a:effectLst/>
                  <a:latin typeface="Courier" charset="0"/>
                </a:rPr>
                <a:t>File</a:t>
              </a:r>
              <a:endParaRPr kumimoji="0" lang="en-US" sz="2400" b="0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99" y="1933"/>
              <a:ext cx="865" cy="1"/>
            </a:xfrm>
            <a:prstGeom prst="line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602" y="1783"/>
              <a:ext cx="2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>
                  <a:effectLst/>
                  <a:latin typeface="Courier" charset="0"/>
                </a:rPr>
                <a:t>0…1</a:t>
              </a:r>
              <a:endParaRPr kumimoji="0" lang="en-US" sz="2400" b="0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107" y="1769"/>
              <a:ext cx="8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>
                  <a:effectLst/>
                  <a:latin typeface="Courier" charset="0"/>
                </a:rPr>
                <a:t>1</a:t>
              </a:r>
              <a:endParaRPr kumimoji="0" lang="en-US" sz="2400" b="0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1837" y="1848"/>
              <a:ext cx="1192" cy="223"/>
              <a:chOff x="1837" y="1848"/>
              <a:chExt cx="1192" cy="223"/>
            </a:xfrm>
          </p:grpSpPr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1837" y="1848"/>
                <a:ext cx="1192" cy="21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2189" y="1897"/>
                <a:ext cx="54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sz="18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effectLst/>
                    <a:latin typeface="Courier" charset="0"/>
                  </a:rPr>
                  <a:t>filename</a:t>
                </a:r>
                <a:endParaRPr kumimoji="0" lang="en-US" sz="2400" b="0" dirty="0"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Helvetica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686800" cy="2667000"/>
          </a:xfrm>
        </p:spPr>
        <p:txBody>
          <a:bodyPr/>
          <a:lstStyle/>
          <a:p>
            <a:r>
              <a:rPr lang="en-US" dirty="0" smtClean="0"/>
              <a:t>Classes inherit attributes and operations from parent (basic) class</a:t>
            </a:r>
            <a:endParaRPr lang="bg-BG" dirty="0" smtClean="0"/>
          </a:p>
          <a:p>
            <a:r>
              <a:rPr lang="en-US" dirty="0" smtClean="0"/>
              <a:t>Inheritance simplifies the model removing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76375" y="1331913"/>
            <a:ext cx="6045200" cy="2312987"/>
            <a:chOff x="614" y="1021"/>
            <a:chExt cx="4366" cy="119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4" y="1021"/>
              <a:ext cx="1390" cy="282"/>
              <a:chOff x="554" y="1413"/>
              <a:chExt cx="1390" cy="28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953" y="1507"/>
                <a:ext cx="592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sz="1800" i="1" noProof="1">
                    <a:effectLst/>
                    <a:latin typeface="Courier" charset="0"/>
                  </a:rPr>
                  <a:t>Button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590" y="1933"/>
              <a:ext cx="1390" cy="282"/>
              <a:chOff x="554" y="1413"/>
              <a:chExt cx="1390" cy="282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756" y="1507"/>
                <a:ext cx="986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sz="1800" noProof="1">
                    <a:effectLst/>
                    <a:latin typeface="Courier" charset="0"/>
                  </a:rPr>
                  <a:t>ZoneButton</a:t>
                </a:r>
              </a:p>
            </p:txBody>
          </p:sp>
        </p:grpSp>
        <p:cxnSp>
          <p:nvCxnSpPr>
            <p:cNvPr id="8" name="AutoShape 11"/>
            <p:cNvCxnSpPr>
              <a:cxnSpLocks noChangeShapeType="1"/>
              <a:stCxn id="16" idx="2"/>
              <a:endCxn id="14" idx="1"/>
            </p:cNvCxnSpPr>
            <p:nvPr/>
          </p:nvCxnSpPr>
          <p:spPr bwMode="auto">
            <a:xfrm rot="16200000" flipH="1">
              <a:off x="2784" y="1273"/>
              <a:ext cx="766" cy="8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</p:cxn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14" y="1933"/>
              <a:ext cx="1390" cy="282"/>
              <a:chOff x="554" y="1413"/>
              <a:chExt cx="1390" cy="282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657" y="1507"/>
                <a:ext cx="1184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0" lang="en-US" sz="1800" noProof="1">
                    <a:effectLst/>
                    <a:latin typeface="Courier" charset="0"/>
                  </a:rPr>
                  <a:t>CancelButton</a:t>
                </a:r>
              </a:p>
            </p:txBody>
          </p:sp>
        </p:grpSp>
        <p:cxnSp>
          <p:nvCxnSpPr>
            <p:cNvPr id="10" name="AutoShape 15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 flipV="1">
              <a:off x="2009" y="1308"/>
              <a:ext cx="740" cy="7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2616" y="1320"/>
              <a:ext cx="278" cy="2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br>
              <a:rPr lang="en-US" dirty="0" smtClean="0"/>
            </a:br>
            <a:r>
              <a:rPr lang="en-US" dirty="0" smtClean="0"/>
              <a:t>Identification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5000"/>
              </a:lnSpc>
              <a:spcBef>
                <a:spcPct val="40000"/>
              </a:spcBef>
            </a:pPr>
            <a:r>
              <a:rPr lang="en-US" dirty="0" smtClean="0"/>
              <a:t>Class identification:</a:t>
            </a:r>
          </a:p>
          <a:p>
            <a:pPr marL="690563" lvl="1" indent="-342900">
              <a:lnSpc>
                <a:spcPct val="95000"/>
              </a:lnSpc>
              <a:buClr>
                <a:schemeClr val="tx1"/>
              </a:buClr>
            </a:pPr>
            <a:r>
              <a:rPr lang="en-US" sz="3000" dirty="0" smtClean="0">
                <a:solidFill>
                  <a:srgbClr val="EBFFD2"/>
                </a:solidFill>
              </a:rPr>
              <a:t>Class name</a:t>
            </a:r>
          </a:p>
          <a:p>
            <a:pPr marL="690563" lvl="1" indent="-342900">
              <a:lnSpc>
                <a:spcPct val="95000"/>
              </a:lnSpc>
              <a:buClr>
                <a:schemeClr val="tx1"/>
              </a:buClr>
            </a:pPr>
            <a:r>
              <a:rPr lang="en-US" sz="3000" dirty="0" smtClean="0">
                <a:solidFill>
                  <a:srgbClr val="EBFFD2"/>
                </a:solidFill>
              </a:rPr>
              <a:t>Attributes</a:t>
            </a:r>
            <a:endParaRPr lang="en-US" dirty="0" smtClean="0"/>
          </a:p>
          <a:p>
            <a:pPr marL="690563" lvl="1" indent="-342900">
              <a:lnSpc>
                <a:spcPct val="95000"/>
              </a:lnSpc>
              <a:buClr>
                <a:schemeClr val="tx1"/>
              </a:buClr>
            </a:pPr>
            <a:r>
              <a:rPr lang="en-US" sz="3000" dirty="0" smtClean="0">
                <a:solidFill>
                  <a:srgbClr val="EBFFD2"/>
                </a:solidFill>
              </a:rPr>
              <a:t>Methods</a:t>
            </a:r>
            <a:endParaRPr lang="bg-BG" sz="3000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dirty="0" smtClean="0"/>
              <a:t>Example</a:t>
            </a:r>
            <a:r>
              <a:rPr lang="bg-BG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87875" y="2743200"/>
            <a:ext cx="1592263" cy="2417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587875" y="3387726"/>
            <a:ext cx="159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87875" y="4179888"/>
            <a:ext cx="1592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06975" y="2794001"/>
            <a:ext cx="8366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800" noProof="1">
                <a:solidFill>
                  <a:schemeClr val="tx1"/>
                </a:solidFill>
                <a:effectLst/>
                <a:latin typeface="Palatino" charset="0"/>
              </a:rPr>
              <a:t>Foo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72000" y="3433763"/>
            <a:ext cx="996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Alabala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0" y="3748088"/>
            <a:ext cx="1454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CustomerId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0" y="4179888"/>
            <a:ext cx="1174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Deposit()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0" y="4467226"/>
            <a:ext cx="1365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Withdraw()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572000" y="4748213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GetBalance()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br>
              <a:rPr lang="en-US" dirty="0" smtClean="0"/>
            </a:br>
            <a:r>
              <a:rPr lang="en-US" dirty="0" smtClean="0"/>
              <a:t>good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5334000" cy="2514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 are important</a:t>
            </a:r>
            <a:r>
              <a:rPr lang="bg-BG" dirty="0" smtClean="0"/>
              <a:t>!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 </a:t>
            </a:r>
            <a:r>
              <a:rPr lang="bg-BG" dirty="0" smtClean="0"/>
              <a:t>Foo </a:t>
            </a:r>
            <a:r>
              <a:rPr lang="en-US" dirty="0" smtClean="0"/>
              <a:t>the correct name</a:t>
            </a:r>
            <a:r>
              <a:rPr lang="bg-BG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about</a:t>
            </a:r>
            <a:r>
              <a:rPr lang="bg-BG" dirty="0" smtClean="0"/>
              <a:t> Alabala?</a:t>
            </a:r>
          </a:p>
          <a:p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7099300" y="1484313"/>
          <a:ext cx="172085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Clip" r:id="rId3" imgW="2768600" imgH="3467100" progId="">
                  <p:embed/>
                </p:oleObj>
              </mc:Choice>
              <mc:Fallback>
                <p:oleObj name="Clip" r:id="rId3" imgW="2768600" imgH="3467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484313"/>
                        <a:ext cx="1720850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864225" y="3429000"/>
            <a:ext cx="1657350" cy="2374900"/>
            <a:chOff x="4080" y="810"/>
            <a:chExt cx="922" cy="1459"/>
          </a:xfrm>
          <a:noFill/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090" y="810"/>
              <a:ext cx="912" cy="1440"/>
              <a:chOff x="1536" y="2592"/>
              <a:chExt cx="864" cy="960"/>
            </a:xfrm>
            <a:grpFill/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4282" y="906"/>
              <a:ext cx="566" cy="22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Palatino" charset="0"/>
                </a:rPr>
                <a:t>Account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4080" y="1228"/>
              <a:ext cx="399" cy="22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Type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080" y="1468"/>
              <a:ext cx="809" cy="22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CustomerId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4080" y="1756"/>
              <a:ext cx="654" cy="22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Deposit()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4080" y="1900"/>
              <a:ext cx="760" cy="22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4080" y="2044"/>
              <a:ext cx="886" cy="22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GetBalance()</a:t>
              </a:r>
            </a:p>
          </p:txBody>
        </p:sp>
      </p:grp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314450" y="1371600"/>
            <a:ext cx="1593850" cy="2508250"/>
            <a:chOff x="2486" y="864"/>
            <a:chExt cx="944" cy="1446"/>
          </a:xfrm>
          <a:noFill/>
        </p:grpSpPr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2496" y="864"/>
              <a:ext cx="912" cy="1440"/>
              <a:chOff x="1536" y="2592"/>
              <a:chExt cx="864" cy="960"/>
            </a:xfrm>
            <a:grpFill/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7" name="Line 6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750" y="864"/>
              <a:ext cx="357" cy="21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Palatino" charset="0"/>
                </a:rPr>
                <a:t>Foo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486" y="1282"/>
              <a:ext cx="565" cy="21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noProof="1">
                  <a:solidFill>
                    <a:schemeClr val="tx1"/>
                  </a:solidFill>
                  <a:latin typeface="Palatino" charset="0"/>
                </a:rPr>
                <a:t>Alabala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2486" y="1522"/>
              <a:ext cx="861" cy="21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CustomerId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486" y="1810"/>
              <a:ext cx="696" cy="21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Deposit()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486" y="1954"/>
              <a:ext cx="809" cy="21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486" y="2098"/>
              <a:ext cx="944" cy="212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GetBalance()</a:t>
              </a:r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1066800" y="1371600"/>
            <a:ext cx="1905000" cy="685800"/>
            <a:chOff x="2352" y="768"/>
            <a:chExt cx="1200" cy="1680"/>
          </a:xfrm>
        </p:grpSpPr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>
              <a:off x="2448" y="768"/>
              <a:ext cx="1056" cy="15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bg-BG"/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352" y="768"/>
              <a:ext cx="1200" cy="16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bg-B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br>
              <a:rPr lang="en-US" dirty="0" smtClean="0"/>
            </a:br>
            <a:r>
              <a:rPr lang="en-US" dirty="0" smtClean="0"/>
              <a:t>Object oriented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8CF4F2"/>
                </a:solidFill>
                <a:effectLst/>
                <a:latin typeface="Palatino" charset="0"/>
              </a:rPr>
              <a:t>1) Searching for new object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8CF4F2"/>
                </a:solidFill>
                <a:effectLst/>
                <a:latin typeface="Palatino" charset="0"/>
              </a:rPr>
              <a:t>2) Defining their names, attributes and methods</a:t>
            </a:r>
          </a:p>
          <a:p>
            <a:pPr algn="ctr">
              <a:lnSpc>
                <a:spcPct val="100000"/>
              </a:lnSpc>
            </a:pPr>
            <a:endParaRPr lang="en-US" sz="2400" dirty="0">
              <a:solidFill>
                <a:srgbClr val="3333FF"/>
              </a:solidFill>
              <a:effectLst/>
              <a:latin typeface="Palatin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0" y="1828800"/>
            <a:ext cx="1463675" cy="2286000"/>
            <a:chOff x="4080" y="1104"/>
            <a:chExt cx="922" cy="1440"/>
          </a:xfrm>
          <a:noFill/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  <a:grpFill/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080" y="1200"/>
              <a:ext cx="756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rgbClr val="8CF4F2"/>
                  </a:solidFill>
                  <a:latin typeface="Palatino" charset="0"/>
                </a:rPr>
                <a:t>Customer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Name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914400" y="2133600"/>
            <a:ext cx="1463675" cy="2286000"/>
            <a:chOff x="4080" y="1104"/>
            <a:chExt cx="922" cy="1440"/>
          </a:xfrm>
          <a:noFill/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  <a:grpFill/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176" y="1200"/>
              <a:ext cx="460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dirty="0">
                  <a:solidFill>
                    <a:srgbClr val="8CF4F2"/>
                  </a:solidFill>
                  <a:effectLst/>
                  <a:latin typeface="Palatino" charset="0"/>
                </a:rPr>
                <a:t>Bank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Name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419475" y="1319213"/>
            <a:ext cx="1655763" cy="2470150"/>
            <a:chOff x="2304" y="768"/>
            <a:chExt cx="922" cy="1449"/>
          </a:xfrm>
          <a:noFill/>
        </p:grpSpPr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2314" y="768"/>
              <a:ext cx="912" cy="1440"/>
              <a:chOff x="1536" y="2592"/>
              <a:chExt cx="864" cy="960"/>
            </a:xfrm>
            <a:grpFill/>
          </p:grpSpPr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506" y="864"/>
              <a:ext cx="567" cy="21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noProof="1">
                  <a:solidFill>
                    <a:srgbClr val="8CF4F2"/>
                  </a:solidFill>
                  <a:latin typeface="Palatino" charset="0"/>
                </a:rPr>
                <a:t>Account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2304" y="1186"/>
              <a:ext cx="400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Type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2304" y="1714"/>
              <a:ext cx="654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Deposit()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2304" y="1858"/>
              <a:ext cx="760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304" y="2002"/>
              <a:ext cx="888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GetBalance()</a:t>
              </a:r>
            </a:p>
          </p:txBody>
        </p:sp>
      </p:grp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858000" y="2819400"/>
            <a:ext cx="13773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rgbClr val="00B0F0"/>
                </a:solidFill>
                <a:effectLst/>
                <a:latin typeface="Palatino" charset="0"/>
              </a:rPr>
              <a:t>CustomerId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 advAuto="5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Requirements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It is hard to define </a:t>
            </a:r>
            <a:r>
              <a:rPr lang="en-US" dirty="0" smtClean="0">
                <a:effectLst/>
              </a:rPr>
              <a:t>requirements fully and precisely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Well defined </a:t>
            </a:r>
            <a:r>
              <a:rPr lang="en-US" dirty="0" smtClean="0">
                <a:effectLst/>
              </a:rPr>
              <a:t>requirements save time and money during the entire project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>
                <a:effectLst/>
              </a:rPr>
              <a:t>Requirements are always changing during the process of  development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Good specification minimize future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bg-BG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Bank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686800" cy="28956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8CF4F2"/>
                </a:solidFill>
                <a:effectLst/>
                <a:latin typeface="Palatino" charset="0"/>
              </a:rPr>
              <a:t>1) Searching 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8CF4F2"/>
                </a:solidFill>
                <a:effectLst/>
                <a:latin typeface="Palatino" charset="0"/>
              </a:rPr>
              <a:t>2) Defining their names, attributes and methods for new object</a:t>
            </a:r>
          </a:p>
          <a:p>
            <a:pPr algn="ctr">
              <a:lnSpc>
                <a:spcPct val="100000"/>
              </a:lnSpc>
            </a:pPr>
            <a:r>
              <a:rPr lang="en-US" sz="2400" noProof="1" smtClean="0">
                <a:solidFill>
                  <a:srgbClr val="00B0F0"/>
                </a:solidFill>
                <a:effectLst/>
                <a:latin typeface="Palatino" charset="0"/>
              </a:rPr>
              <a:t>3) Defining associations between the objects</a:t>
            </a:r>
          </a:p>
          <a:p>
            <a:pPr algn="ctr">
              <a:lnSpc>
                <a:spcPct val="100000"/>
              </a:lnSpc>
            </a:pPr>
            <a:r>
              <a:rPr lang="en-US" sz="2400" noProof="1" smtClean="0">
                <a:solidFill>
                  <a:srgbClr val="00B0F0"/>
                </a:solidFill>
                <a:effectLst/>
                <a:latin typeface="Palatino" charset="0"/>
              </a:rPr>
              <a:t>4) Ask for association name</a:t>
            </a:r>
          </a:p>
          <a:p>
            <a:pPr algn="ctr">
              <a:lnSpc>
                <a:spcPct val="100000"/>
              </a:lnSpc>
            </a:pPr>
            <a:r>
              <a:rPr lang="en-US" sz="2400" noProof="1" smtClean="0">
                <a:solidFill>
                  <a:srgbClr val="00B0F0"/>
                </a:solidFill>
                <a:effectLst/>
                <a:latin typeface="Palatino" charset="0"/>
              </a:rPr>
              <a:t>5)  asked for multiplicity of associations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267075" y="1219200"/>
            <a:ext cx="1655763" cy="2470150"/>
            <a:chOff x="2304" y="768"/>
            <a:chExt cx="922" cy="1449"/>
          </a:xfrm>
          <a:noFill/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314" y="768"/>
              <a:ext cx="912" cy="1440"/>
              <a:chOff x="1536" y="2592"/>
              <a:chExt cx="864" cy="960"/>
            </a:xfrm>
            <a:grpFill/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394" y="864"/>
              <a:ext cx="787" cy="217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noProof="1">
                  <a:solidFill>
                    <a:srgbClr val="8CF4F2"/>
                  </a:solidFill>
                  <a:latin typeface="Palatino" charset="0"/>
                </a:rPr>
                <a:t>Account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304" y="1186"/>
              <a:ext cx="400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Type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304" y="1714"/>
              <a:ext cx="654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Deposit()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304" y="1858"/>
              <a:ext cx="760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304" y="2002"/>
              <a:ext cx="888" cy="21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GetBalance()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705602" y="1752600"/>
            <a:ext cx="1535113" cy="2286000"/>
            <a:chOff x="4080" y="1104"/>
            <a:chExt cx="967" cy="1440"/>
          </a:xfrm>
          <a:noFill/>
        </p:grpSpPr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  <a:grpFill/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080" y="1200"/>
              <a:ext cx="967" cy="23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bg-BG" sz="1800" b="1" dirty="0">
                  <a:solidFill>
                    <a:srgbClr val="8CF4F2"/>
                  </a:solidFill>
                  <a:latin typeface="Palatino" charset="0"/>
                </a:rPr>
                <a:t>Customer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bg-BG" sz="1800">
                  <a:solidFill>
                    <a:schemeClr val="tx1"/>
                  </a:solidFill>
                  <a:effectLst/>
                  <a:latin typeface="Palatino" charset="0"/>
                </a:rPr>
                <a:t>Name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762000" y="1600200"/>
            <a:ext cx="1463675" cy="2286000"/>
            <a:chOff x="4080" y="1104"/>
            <a:chExt cx="922" cy="1440"/>
          </a:xfrm>
          <a:noFill/>
        </p:grpSpPr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  <a:grpFill/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4176" y="1200"/>
              <a:ext cx="472" cy="23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dirty="0">
                  <a:solidFill>
                    <a:srgbClr val="8CF4F2"/>
                  </a:solidFill>
                  <a:latin typeface="Palatino" charset="0"/>
                </a:rPr>
                <a:t>Bank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Name</a:t>
              </a:r>
            </a:p>
          </p:txBody>
        </p:sp>
      </p:grp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953000" y="2209800"/>
            <a:ext cx="1752600" cy="8382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657850" y="2224088"/>
            <a:ext cx="590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>
                <a:solidFill>
                  <a:schemeClr val="tx1"/>
                </a:solidFill>
                <a:effectLst/>
                <a:latin typeface="Palatino" charset="0"/>
              </a:rPr>
              <a:t>Has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029200" y="1981200"/>
            <a:ext cx="3651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3200">
                <a:solidFill>
                  <a:schemeClr val="tx1"/>
                </a:solidFill>
                <a:effectLst/>
                <a:latin typeface="Palatino" charset="0"/>
              </a:rPr>
              <a:t>*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705600" y="2743200"/>
            <a:ext cx="13773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bg-BG" sz="1800" dirty="0">
                <a:solidFill>
                  <a:srgbClr val="00B0F0"/>
                </a:solidFill>
                <a:effectLst/>
                <a:latin typeface="Palatino" charset="0"/>
              </a:rPr>
              <a:t>CustomerId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276600" y="2209800"/>
            <a:ext cx="145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CustomerId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utoUpdateAnimBg="0"/>
      <p:bldP spid="31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58000" y="3024188"/>
            <a:ext cx="1606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CustomerId</a:t>
            </a:r>
            <a:r>
              <a:rPr kumimoji="0" lang="en-US" sz="1800">
                <a:solidFill>
                  <a:schemeClr val="tx1"/>
                </a:solidFill>
                <a:effectLst/>
                <a:latin typeface="Palatino" charset="0"/>
              </a:rPr>
              <a:t>()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57600" y="1119188"/>
            <a:ext cx="1593850" cy="2325687"/>
            <a:chOff x="2304" y="768"/>
            <a:chExt cx="938" cy="1465"/>
          </a:xfrm>
          <a:noFill/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314" y="768"/>
              <a:ext cx="912" cy="1440"/>
              <a:chOff x="1536" y="2592"/>
              <a:chExt cx="864" cy="960"/>
            </a:xfrm>
            <a:grpFill/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506" y="864"/>
              <a:ext cx="646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noProof="1">
                  <a:solidFill>
                    <a:srgbClr val="8CF4F2"/>
                  </a:solidFill>
                  <a:latin typeface="Palatino" charset="0"/>
                </a:rPr>
                <a:t>Account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04" y="1186"/>
              <a:ext cx="617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Amount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04" y="1714"/>
              <a:ext cx="691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Deposit()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04" y="1858"/>
              <a:ext cx="803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304" y="2002"/>
              <a:ext cx="93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 noProof="1">
                  <a:solidFill>
                    <a:schemeClr val="tx1"/>
                  </a:solidFill>
                  <a:effectLst/>
                  <a:latin typeface="Palatino" charset="0"/>
                </a:rPr>
                <a:t>GetBalance()</a:t>
              </a: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57600" y="2185988"/>
            <a:ext cx="145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 noProof="1">
                <a:solidFill>
                  <a:schemeClr val="tx1"/>
                </a:solidFill>
                <a:effectLst/>
                <a:latin typeface="Palatino" charset="0"/>
              </a:rPr>
              <a:t>CustomerId</a:t>
            </a: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838200" y="1347788"/>
            <a:ext cx="1463675" cy="2286000"/>
            <a:chOff x="4080" y="1104"/>
            <a:chExt cx="922" cy="1440"/>
          </a:xfrm>
          <a:noFill/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  <a:grpFill/>
          </p:grpSpPr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176" y="1200"/>
              <a:ext cx="46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Bank</a:t>
              </a:r>
              <a:endParaRPr lang="en-US" sz="1800" b="1" noProof="1">
                <a:solidFill>
                  <a:srgbClr val="8CF4F2"/>
                </a:solidFill>
                <a:latin typeface="Palatino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Name</a:t>
              </a:r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219700" y="2133600"/>
            <a:ext cx="1638300" cy="661988"/>
          </a:xfrm>
          <a:prstGeom prst="line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10250" y="1971675"/>
            <a:ext cx="603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800">
                <a:solidFill>
                  <a:schemeClr val="tx1"/>
                </a:solidFill>
                <a:effectLst/>
                <a:latin typeface="Palatino" charset="0"/>
              </a:rPr>
              <a:t>Has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219700" y="1700213"/>
            <a:ext cx="34290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3200">
                <a:solidFill>
                  <a:schemeClr val="tx1"/>
                </a:solidFill>
                <a:effectLst/>
                <a:latin typeface="Palatino" charset="0"/>
              </a:rPr>
              <a:t>*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276600" y="1652588"/>
            <a:ext cx="34290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3200">
                <a:solidFill>
                  <a:schemeClr val="tx1"/>
                </a:solidFill>
                <a:effectLst/>
                <a:latin typeface="Palatino" charset="0"/>
              </a:rPr>
              <a:t>*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2260600" y="2109788"/>
            <a:ext cx="1397000" cy="455612"/>
            <a:chOff x="1424" y="1200"/>
            <a:chExt cx="880" cy="287"/>
          </a:xfrm>
          <a:noFill/>
        </p:grpSpPr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488" y="1200"/>
              <a:ext cx="816" cy="14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diamond" w="med" len="med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1424" y="1208"/>
              <a:ext cx="165" cy="27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1752600" y="3344863"/>
            <a:ext cx="2235200" cy="3108325"/>
            <a:chOff x="1104" y="1978"/>
            <a:chExt cx="1408" cy="1958"/>
          </a:xfrm>
          <a:noFill/>
        </p:grpSpPr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1114" y="2496"/>
              <a:ext cx="912" cy="1440"/>
              <a:chOff x="1536" y="2592"/>
              <a:chExt cx="864" cy="960"/>
            </a:xfrm>
            <a:grpFill/>
          </p:grpSpPr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39" name="Line 3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248" y="2544"/>
              <a:ext cx="692" cy="40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Savings</a:t>
              </a:r>
            </a:p>
            <a:p>
              <a:pPr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Account</a:t>
              </a:r>
              <a:endParaRPr lang="en-US" sz="1800" b="1" noProof="1">
                <a:solidFill>
                  <a:srgbClr val="8CF4F2"/>
                </a:solidFill>
                <a:latin typeface="Palatino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104" y="3586"/>
              <a:ext cx="860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 rot="2722303">
              <a:off x="2322" y="1992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1560" y="2136"/>
              <a:ext cx="800" cy="3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3641725" y="3367088"/>
            <a:ext cx="1463675" cy="3086100"/>
            <a:chOff x="2294" y="1992"/>
            <a:chExt cx="922" cy="1944"/>
          </a:xfrm>
          <a:noFill/>
        </p:grpSpPr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2304" y="2496"/>
              <a:ext cx="912" cy="1440"/>
              <a:chOff x="1536" y="2592"/>
              <a:chExt cx="864" cy="960"/>
            </a:xfrm>
            <a:grpFill/>
          </p:grpSpPr>
          <p:sp>
            <p:nvSpPr>
              <p:cNvPr id="47" name="Rectangle 39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438" y="2544"/>
              <a:ext cx="764" cy="40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Checking</a:t>
              </a:r>
            </a:p>
            <a:p>
              <a:pPr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Account</a:t>
              </a:r>
              <a:endParaRPr lang="en-US" sz="1800" b="1" noProof="1">
                <a:solidFill>
                  <a:srgbClr val="8CF4F2"/>
                </a:solidFill>
                <a:latin typeface="Palatino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2294" y="3586"/>
              <a:ext cx="860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 rot="-6418">
              <a:off x="2626" y="1992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744" y="2168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4673600" y="3319463"/>
            <a:ext cx="2413000" cy="3133725"/>
            <a:chOff x="2944" y="1962"/>
            <a:chExt cx="1520" cy="1974"/>
          </a:xfrm>
          <a:noFill/>
        </p:grpSpPr>
        <p:grpSp>
          <p:nvGrpSpPr>
            <p:cNvPr id="51" name="Group 47"/>
            <p:cNvGrpSpPr>
              <a:grpSpLocks/>
            </p:cNvGrpSpPr>
            <p:nvPr/>
          </p:nvGrpSpPr>
          <p:grpSpPr bwMode="auto">
            <a:xfrm>
              <a:off x="3552" y="2496"/>
              <a:ext cx="912" cy="1440"/>
              <a:chOff x="1536" y="2592"/>
              <a:chExt cx="864" cy="960"/>
            </a:xfrm>
            <a:grpFill/>
          </p:grpSpPr>
          <p:sp>
            <p:nvSpPr>
              <p:cNvPr id="56" name="Rectangle 48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3678" y="2544"/>
              <a:ext cx="764" cy="40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Mortgage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b="1" noProof="1" smtClean="0">
                  <a:solidFill>
                    <a:srgbClr val="8CF4F2"/>
                  </a:solidFill>
                  <a:latin typeface="Palatino" charset="0"/>
                </a:rPr>
                <a:t>Account</a:t>
              </a:r>
              <a:endParaRPr lang="en-US" sz="1800" b="1" noProof="1">
                <a:solidFill>
                  <a:srgbClr val="8CF4F2"/>
                </a:solidFill>
                <a:latin typeface="Palatino" charset="0"/>
              </a:endParaRP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3542" y="3586"/>
              <a:ext cx="860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800">
                  <a:solidFill>
                    <a:schemeClr val="tx1"/>
                  </a:solidFill>
                  <a:effectLst/>
                  <a:latin typeface="Palatino" charset="0"/>
                </a:rPr>
                <a:t>Withdraw()</a:t>
              </a:r>
            </a:p>
          </p:txBody>
        </p:sp>
        <p:sp>
          <p:nvSpPr>
            <p:cNvPr id="54" name="AutoShape 53"/>
            <p:cNvSpPr>
              <a:spLocks noChangeArrowheads="1"/>
            </p:cNvSpPr>
            <p:nvPr/>
          </p:nvSpPr>
          <p:spPr bwMode="auto">
            <a:xfrm rot="-3324731">
              <a:off x="2930" y="1976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096" y="2112"/>
              <a:ext cx="904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59" name="Group 56"/>
          <p:cNvGrpSpPr>
            <a:grpSpLocks/>
          </p:cNvGrpSpPr>
          <p:nvPr/>
        </p:nvGrpSpPr>
        <p:grpSpPr bwMode="auto">
          <a:xfrm>
            <a:off x="6858000" y="1347788"/>
            <a:ext cx="1577975" cy="2286000"/>
            <a:chOff x="4320" y="849"/>
            <a:chExt cx="994" cy="1440"/>
          </a:xfrm>
          <a:noFill/>
        </p:grpSpPr>
        <p:grpSp>
          <p:nvGrpSpPr>
            <p:cNvPr id="60" name="Group 57"/>
            <p:cNvGrpSpPr>
              <a:grpSpLocks/>
            </p:cNvGrpSpPr>
            <p:nvPr/>
          </p:nvGrpSpPr>
          <p:grpSpPr bwMode="auto">
            <a:xfrm>
              <a:off x="4320" y="849"/>
              <a:ext cx="994" cy="1440"/>
              <a:chOff x="4080" y="1104"/>
              <a:chExt cx="922" cy="1440"/>
            </a:xfrm>
            <a:grpFill/>
          </p:grpSpPr>
          <p:grpSp>
            <p:nvGrpSpPr>
              <p:cNvPr id="62" name="Group 58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  <a:grpFill/>
            </p:grpSpPr>
            <p:sp>
              <p:nvSpPr>
                <p:cNvPr id="65" name="Rectangle 59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/>
                </a:p>
              </p:txBody>
            </p:sp>
            <p:sp>
              <p:nvSpPr>
                <p:cNvPr id="66" name="Line 60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/>
                </a:p>
              </p:txBody>
            </p:sp>
            <p:sp>
              <p:nvSpPr>
                <p:cNvPr id="67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bg-BG"/>
                </a:p>
              </p:txBody>
            </p:sp>
          </p:grpSp>
          <p:sp>
            <p:nvSpPr>
              <p:cNvPr id="63" name="Text Box 62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37" cy="233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noProof="1" smtClean="0">
                    <a:solidFill>
                      <a:srgbClr val="8CF4F2"/>
                    </a:solidFill>
                    <a:latin typeface="Palatino" charset="0"/>
                  </a:rPr>
                  <a:t>Customer</a:t>
                </a:r>
                <a:endParaRPr lang="en-US" sz="1800" b="1" noProof="1">
                  <a:solidFill>
                    <a:srgbClr val="8CF4F2"/>
                  </a:solidFill>
                  <a:latin typeface="Palatino" charset="0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471" cy="231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800">
                    <a:solidFill>
                      <a:schemeClr val="tx1"/>
                    </a:solidFill>
                    <a:effectLst/>
                    <a:latin typeface="Palatino" charset="0"/>
                  </a:rPr>
                  <a:t>Name</a:t>
                </a:r>
              </a:p>
            </p:txBody>
          </p:sp>
        </p:grp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4320" y="1434"/>
              <a:ext cx="916" cy="231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bg-BG" sz="1800">
                  <a:solidFill>
                    <a:schemeClr val="tx1"/>
                  </a:solidFill>
                  <a:effectLst/>
                  <a:latin typeface="Palatino" charset="0"/>
                </a:rPr>
                <a:t>CustomerId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5" grpId="0" animBg="1"/>
      <p:bldP spid="26" grpId="0" autoUpdateAnimBg="0"/>
      <p:bldP spid="27" grpId="0" autoUpdateAnimBg="0"/>
      <p:bldP spid="2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Packet is UML notation for</a:t>
            </a:r>
            <a:r>
              <a:rPr lang="bg-BG" dirty="0" smtClean="0"/>
              <a:t> </a:t>
            </a:r>
            <a:r>
              <a:rPr lang="en-US" dirty="0" smtClean="0"/>
              <a:t>organizing elements into groups</a:t>
            </a:r>
            <a:endParaRPr lang="bg-BG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Complicated systems are decomposed into subsystems</a:t>
            </a:r>
            <a:r>
              <a:rPr lang="bg-BG" dirty="0" smtClean="0"/>
              <a:t>, </a:t>
            </a:r>
            <a:r>
              <a:rPr lang="en-US" dirty="0" smtClean="0"/>
              <a:t>each of it is a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3825" y="3500438"/>
            <a:ext cx="5915025" cy="2808287"/>
            <a:chOff x="1195" y="2205"/>
            <a:chExt cx="2728" cy="13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331" y="2365"/>
              <a:ext cx="1320" cy="40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10" y="2529"/>
              <a:ext cx="1196" cy="13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noProof="1">
                  <a:effectLst/>
                  <a:latin typeface="Courier" charset="0"/>
                </a:rPr>
                <a:t>DispatcherInterface</a:t>
              </a:r>
              <a:endParaRPr kumimoji="0" lang="en-US" sz="3200" noProof="1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95" y="3085"/>
              <a:ext cx="1184" cy="40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29" y="3249"/>
              <a:ext cx="756" cy="13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noProof="1">
                  <a:effectLst/>
                  <a:latin typeface="Courier" charset="0"/>
                </a:rPr>
                <a:t>Notification</a:t>
              </a:r>
              <a:endParaRPr kumimoji="0" lang="en-US" sz="3200" noProof="1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75" y="3125"/>
              <a:ext cx="1248" cy="40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20" y="3289"/>
              <a:ext cx="1133" cy="13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800" noProof="1">
                  <a:effectLst/>
                  <a:latin typeface="Courier" charset="0"/>
                </a:rPr>
                <a:t>IncidentManagement</a:t>
              </a:r>
              <a:endParaRPr kumimoji="0" lang="en-US" sz="3200" noProof="1"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091" y="3053"/>
              <a:ext cx="80" cy="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91" y="3029"/>
              <a:ext cx="88" cy="48"/>
            </a:xfrm>
            <a:custGeom>
              <a:avLst/>
              <a:gdLst/>
              <a:ahLst/>
              <a:cxnLst>
                <a:cxn ang="0">
                  <a:pos x="88" y="40"/>
                </a:cxn>
                <a:cxn ang="0">
                  <a:pos x="0" y="48"/>
                </a:cxn>
                <a:cxn ang="0">
                  <a:pos x="64" y="0"/>
                </a:cxn>
              </a:cxnLst>
              <a:rect l="0" t="0" r="r" b="b"/>
              <a:pathLst>
                <a:path w="88" h="48">
                  <a:moveTo>
                    <a:pt x="88" y="40"/>
                  </a:moveTo>
                  <a:lnTo>
                    <a:pt x="0" y="48"/>
                  </a:lnTo>
                  <a:lnTo>
                    <a:pt x="64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883" y="2765"/>
              <a:ext cx="32" cy="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779" y="2797"/>
              <a:ext cx="56" cy="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675" y="2837"/>
              <a:ext cx="56" cy="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563" y="2877"/>
              <a:ext cx="64" cy="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459" y="2917"/>
              <a:ext cx="56" cy="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355" y="2957"/>
              <a:ext cx="56" cy="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243" y="2997"/>
              <a:ext cx="64" cy="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171" y="3037"/>
              <a:ext cx="24" cy="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395" y="3069"/>
              <a:ext cx="72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87" y="3053"/>
              <a:ext cx="80" cy="6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0" y="64"/>
                </a:cxn>
                <a:cxn ang="0">
                  <a:pos x="0" y="40"/>
                </a:cxn>
              </a:cxnLst>
              <a:rect l="0" t="0" r="r" b="b"/>
              <a:pathLst>
                <a:path w="80" h="64">
                  <a:moveTo>
                    <a:pt x="24" y="0"/>
                  </a:moveTo>
                  <a:lnTo>
                    <a:pt x="80" y="64"/>
                  </a:lnTo>
                  <a:lnTo>
                    <a:pt x="0" y="4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915" y="2765"/>
              <a:ext cx="24" cy="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987" y="2813"/>
              <a:ext cx="48" cy="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083" y="2869"/>
              <a:ext cx="48" cy="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179" y="2933"/>
              <a:ext cx="48" cy="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275" y="2997"/>
              <a:ext cx="56" cy="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371" y="3053"/>
              <a:ext cx="24" cy="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675" y="2965"/>
              <a:ext cx="392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72" y="0"/>
                </a:cxn>
                <a:cxn ang="0">
                  <a:pos x="320" y="0"/>
                </a:cxn>
                <a:cxn ang="0">
                  <a:pos x="392" y="160"/>
                </a:cxn>
                <a:cxn ang="0">
                  <a:pos x="0" y="160"/>
                </a:cxn>
              </a:cxnLst>
              <a:rect l="0" t="0" r="r" b="b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331" y="2205"/>
              <a:ext cx="392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72" y="0"/>
                </a:cxn>
                <a:cxn ang="0">
                  <a:pos x="320" y="0"/>
                </a:cxn>
                <a:cxn ang="0">
                  <a:pos x="392" y="160"/>
                </a:cxn>
                <a:cxn ang="0">
                  <a:pos x="0" y="160"/>
                </a:cxn>
              </a:cxnLst>
              <a:rect l="0" t="0" r="r" b="b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195" y="2925"/>
              <a:ext cx="392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72" y="0"/>
                </a:cxn>
                <a:cxn ang="0">
                  <a:pos x="320" y="0"/>
                </a:cxn>
                <a:cxn ang="0">
                  <a:pos x="392" y="160"/>
                </a:cxn>
                <a:cxn ang="0">
                  <a:pos x="0" y="160"/>
                </a:cxn>
              </a:cxnLst>
              <a:rect l="0" t="0" r="r" b="b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Sequence diagrams</a:t>
            </a:r>
            <a:endParaRPr lang="bg-BG" dirty="0">
              <a:effectLst/>
            </a:endParaRPr>
          </a:p>
        </p:txBody>
      </p:sp>
      <p:pic>
        <p:nvPicPr>
          <p:cNvPr id="77826" name="Picture 2" descr="http://29.media.tumblr.com/fjQ0TbyEKlhyzpdwb809vALJo1_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31432"/>
            <a:ext cx="4495800" cy="3021768"/>
          </a:xfrm>
          <a:prstGeom prst="roundRect">
            <a:avLst>
              <a:gd name="adj" fmla="val 49766"/>
            </a:avLst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UML: Sequence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ln w="22225">
            <a:noFill/>
          </a:ln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3454400" y="3763963"/>
            <a:ext cx="204788" cy="239712"/>
            <a:chOff x="3337" y="1871"/>
            <a:chExt cx="129" cy="151"/>
          </a:xfrm>
        </p:grpSpPr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3337" y="1871"/>
              <a:ext cx="119" cy="14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3337" y="1871"/>
              <a:ext cx="129" cy="15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4657725" y="2552700"/>
            <a:ext cx="1827213" cy="392113"/>
            <a:chOff x="2832" y="1075"/>
            <a:chExt cx="1151" cy="247"/>
          </a:xfrm>
        </p:grpSpPr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2832" y="1075"/>
              <a:ext cx="1151" cy="24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065" y="1155"/>
              <a:ext cx="737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:LCDDisplay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5562600" y="2959100"/>
            <a:ext cx="1588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5562600" y="3198813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5562600" y="3421063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5562600" y="3659188"/>
            <a:ext cx="1588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5562600" y="3898900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5562600" y="4138613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5562600" y="4360863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5562600" y="4598988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5562600" y="4838700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5562600" y="5060950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5562600" y="5538788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5562600" y="5761038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5562600" y="5999163"/>
            <a:ext cx="1588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5562600" y="6238875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5" name="Group 24"/>
          <p:cNvGrpSpPr>
            <a:grpSpLocks/>
          </p:cNvGrpSpPr>
          <p:nvPr/>
        </p:nvGrpSpPr>
        <p:grpSpPr bwMode="auto">
          <a:xfrm>
            <a:off x="3683000" y="3278188"/>
            <a:ext cx="1793875" cy="231775"/>
            <a:chOff x="2218" y="1532"/>
            <a:chExt cx="1130" cy="146"/>
          </a:xfrm>
        </p:grpSpPr>
        <p:sp>
          <p:nvSpPr>
            <p:cNvPr id="56" name="Freeform 25"/>
            <p:cNvSpPr>
              <a:spLocks/>
            </p:cNvSpPr>
            <p:nvPr/>
          </p:nvSpPr>
          <p:spPr bwMode="auto">
            <a:xfrm>
              <a:off x="3251" y="1613"/>
              <a:ext cx="97" cy="6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5"/>
                </a:cxn>
                <a:cxn ang="0">
                  <a:pos x="0" y="32"/>
                </a:cxn>
              </a:cxnLst>
              <a:rect l="0" t="0" r="r" b="b"/>
              <a:pathLst>
                <a:path w="97" h="65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218" y="1645"/>
              <a:ext cx="1022" cy="1"/>
            </a:xfrm>
            <a:prstGeom prst="line">
              <a:avLst/>
            </a:prstGeom>
            <a:noFill/>
            <a:ln w="22225">
              <a:noFill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2393" y="1532"/>
              <a:ext cx="804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blinkHours()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5459413" y="3440113"/>
            <a:ext cx="188912" cy="2222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459413" y="3440113"/>
            <a:ext cx="204787" cy="23971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3683000" y="3624273"/>
            <a:ext cx="1776413" cy="260351"/>
            <a:chOff x="2218" y="1750"/>
            <a:chExt cx="1119" cy="164"/>
          </a:xfrm>
        </p:grpSpPr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3240" y="1850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>
              <a:off x="2218" y="1882"/>
              <a:ext cx="1012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2328" y="1750"/>
              <a:ext cx="938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blinkMinutes()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5459413" y="3816350"/>
            <a:ext cx="204787" cy="239713"/>
            <a:chOff x="3337" y="1871"/>
            <a:chExt cx="129" cy="151"/>
          </a:xfrm>
        </p:grpSpPr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>
              <a:off x="3337" y="1871"/>
              <a:ext cx="119" cy="14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>
              <a:off x="3337" y="1871"/>
              <a:ext cx="129" cy="15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5459413" y="4568825"/>
            <a:ext cx="188912" cy="22066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5459413" y="4568825"/>
            <a:ext cx="204787" cy="2381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440613" y="4311650"/>
            <a:ext cx="187325" cy="631825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71" name="Group 40"/>
          <p:cNvGrpSpPr>
            <a:grpSpLocks/>
          </p:cNvGrpSpPr>
          <p:nvPr/>
        </p:nvGrpSpPr>
        <p:grpSpPr bwMode="auto">
          <a:xfrm>
            <a:off x="5732463" y="4438650"/>
            <a:ext cx="1725612" cy="231775"/>
            <a:chOff x="3509" y="2263"/>
            <a:chExt cx="1087" cy="146"/>
          </a:xfrm>
        </p:grpSpPr>
        <p:sp>
          <p:nvSpPr>
            <p:cNvPr id="72" name="Freeform 41"/>
            <p:cNvSpPr>
              <a:spLocks/>
            </p:cNvSpPr>
            <p:nvPr/>
          </p:nvSpPr>
          <p:spPr bwMode="auto">
            <a:xfrm>
              <a:off x="3509" y="2345"/>
              <a:ext cx="97" cy="64"/>
            </a:xfrm>
            <a:custGeom>
              <a:avLst/>
              <a:gdLst/>
              <a:ahLst/>
              <a:cxnLst>
                <a:cxn ang="0">
                  <a:pos x="97" y="32"/>
                </a:cxn>
                <a:cxn ang="0">
                  <a:pos x="97" y="64"/>
                </a:cxn>
                <a:cxn ang="0">
                  <a:pos x="0" y="32"/>
                </a:cxn>
                <a:cxn ang="0">
                  <a:pos x="97" y="0"/>
                </a:cxn>
                <a:cxn ang="0">
                  <a:pos x="97" y="32"/>
                </a:cxn>
              </a:cxnLst>
              <a:rect l="0" t="0" r="r" b="b"/>
              <a:pathLst>
                <a:path w="97" h="64">
                  <a:moveTo>
                    <a:pt x="97" y="32"/>
                  </a:moveTo>
                  <a:lnTo>
                    <a:pt x="97" y="64"/>
                  </a:lnTo>
                  <a:lnTo>
                    <a:pt x="0" y="32"/>
                  </a:lnTo>
                  <a:lnTo>
                    <a:pt x="97" y="0"/>
                  </a:lnTo>
                  <a:lnTo>
                    <a:pt x="97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3617" y="2377"/>
              <a:ext cx="97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3738" y="2263"/>
              <a:ext cx="603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refresh()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75" name="Group 44"/>
          <p:cNvGrpSpPr>
            <a:grpSpLocks/>
          </p:cNvGrpSpPr>
          <p:nvPr/>
        </p:nvGrpSpPr>
        <p:grpSpPr bwMode="auto">
          <a:xfrm>
            <a:off x="3683000" y="4865688"/>
            <a:ext cx="3724275" cy="231775"/>
            <a:chOff x="2218" y="2532"/>
            <a:chExt cx="2346" cy="146"/>
          </a:xfrm>
        </p:grpSpPr>
        <p:sp>
          <p:nvSpPr>
            <p:cNvPr id="76" name="Freeform 45"/>
            <p:cNvSpPr>
              <a:spLocks/>
            </p:cNvSpPr>
            <p:nvPr/>
          </p:nvSpPr>
          <p:spPr bwMode="auto">
            <a:xfrm>
              <a:off x="4467" y="2614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2218" y="2646"/>
              <a:ext cx="2238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" name="Rectangle 47"/>
            <p:cNvSpPr>
              <a:spLocks noChangeArrowheads="1"/>
            </p:cNvSpPr>
            <p:nvPr/>
          </p:nvSpPr>
          <p:spPr bwMode="auto">
            <a:xfrm>
              <a:off x="3544" y="2532"/>
              <a:ext cx="1005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commitNewTime()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79" name="Group 48"/>
          <p:cNvGrpSpPr>
            <a:grpSpLocks/>
          </p:cNvGrpSpPr>
          <p:nvPr/>
        </p:nvGrpSpPr>
        <p:grpSpPr bwMode="auto">
          <a:xfrm>
            <a:off x="6757988" y="2552700"/>
            <a:ext cx="1604962" cy="392113"/>
            <a:chOff x="4155" y="1075"/>
            <a:chExt cx="1011" cy="247"/>
          </a:xfrm>
        </p:grpSpPr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4155" y="1075"/>
              <a:ext cx="1011" cy="24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4498" y="1155"/>
              <a:ext cx="335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:Time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7543800" y="2944813"/>
            <a:ext cx="1588" cy="69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4" name="Line 53"/>
          <p:cNvSpPr>
            <a:spLocks noChangeShapeType="1"/>
          </p:cNvSpPr>
          <p:nvPr/>
        </p:nvSpPr>
        <p:spPr bwMode="auto">
          <a:xfrm>
            <a:off x="7543800" y="3116263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5" name="Line 54"/>
          <p:cNvSpPr>
            <a:spLocks noChangeShapeType="1"/>
          </p:cNvSpPr>
          <p:nvPr/>
        </p:nvSpPr>
        <p:spPr bwMode="auto">
          <a:xfrm>
            <a:off x="7543800" y="3355975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7543800" y="3578225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7" name="Line 56"/>
          <p:cNvSpPr>
            <a:spLocks noChangeShapeType="1"/>
          </p:cNvSpPr>
          <p:nvPr/>
        </p:nvSpPr>
        <p:spPr bwMode="auto">
          <a:xfrm>
            <a:off x="7543800" y="3816350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8" name="Line 57"/>
          <p:cNvSpPr>
            <a:spLocks noChangeShapeType="1"/>
          </p:cNvSpPr>
          <p:nvPr/>
        </p:nvSpPr>
        <p:spPr bwMode="auto">
          <a:xfrm>
            <a:off x="7543800" y="4056063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9" name="Line 58"/>
          <p:cNvSpPr>
            <a:spLocks noChangeShapeType="1"/>
          </p:cNvSpPr>
          <p:nvPr/>
        </p:nvSpPr>
        <p:spPr bwMode="auto">
          <a:xfrm>
            <a:off x="7543800" y="4294188"/>
            <a:ext cx="1588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0" name="Line 59"/>
          <p:cNvSpPr>
            <a:spLocks noChangeShapeType="1"/>
          </p:cNvSpPr>
          <p:nvPr/>
        </p:nvSpPr>
        <p:spPr bwMode="auto">
          <a:xfrm>
            <a:off x="7543800" y="4516438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1" name="Line 60"/>
          <p:cNvSpPr>
            <a:spLocks noChangeShapeType="1"/>
          </p:cNvSpPr>
          <p:nvPr/>
        </p:nvSpPr>
        <p:spPr bwMode="auto">
          <a:xfrm>
            <a:off x="7543800" y="4756150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2" name="Line 61"/>
          <p:cNvSpPr>
            <a:spLocks noChangeShapeType="1"/>
          </p:cNvSpPr>
          <p:nvPr/>
        </p:nvSpPr>
        <p:spPr bwMode="auto">
          <a:xfrm>
            <a:off x="7543800" y="4995863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3" name="Line 62"/>
          <p:cNvSpPr>
            <a:spLocks noChangeShapeType="1"/>
          </p:cNvSpPr>
          <p:nvPr/>
        </p:nvSpPr>
        <p:spPr bwMode="auto">
          <a:xfrm>
            <a:off x="7543800" y="5267325"/>
            <a:ext cx="1588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4" name="Line 63"/>
          <p:cNvSpPr>
            <a:spLocks noChangeShapeType="1"/>
          </p:cNvSpPr>
          <p:nvPr/>
        </p:nvSpPr>
        <p:spPr bwMode="auto">
          <a:xfrm>
            <a:off x="7543800" y="5456238"/>
            <a:ext cx="1588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5" name="Line 64"/>
          <p:cNvSpPr>
            <a:spLocks noChangeShapeType="1"/>
          </p:cNvSpPr>
          <p:nvPr/>
        </p:nvSpPr>
        <p:spPr bwMode="auto">
          <a:xfrm>
            <a:off x="7543800" y="5695950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7543800" y="5916613"/>
            <a:ext cx="1588" cy="1381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7" name="Line 66"/>
          <p:cNvSpPr>
            <a:spLocks noChangeShapeType="1"/>
          </p:cNvSpPr>
          <p:nvPr/>
        </p:nvSpPr>
        <p:spPr bwMode="auto">
          <a:xfrm>
            <a:off x="7543800" y="6156325"/>
            <a:ext cx="1588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98" name="Group 67"/>
          <p:cNvGrpSpPr>
            <a:grpSpLocks/>
          </p:cNvGrpSpPr>
          <p:nvPr/>
        </p:nvGrpSpPr>
        <p:grpSpPr bwMode="auto">
          <a:xfrm>
            <a:off x="3700463" y="4148138"/>
            <a:ext cx="3848100" cy="231775"/>
            <a:chOff x="2229" y="2080"/>
            <a:chExt cx="2424" cy="146"/>
          </a:xfrm>
        </p:grpSpPr>
        <p:grpSp>
          <p:nvGrpSpPr>
            <p:cNvPr id="99" name="Group 68"/>
            <p:cNvGrpSpPr>
              <a:grpSpLocks/>
            </p:cNvGrpSpPr>
            <p:nvPr/>
          </p:nvGrpSpPr>
          <p:grpSpPr bwMode="auto">
            <a:xfrm>
              <a:off x="2229" y="2080"/>
              <a:ext cx="2424" cy="134"/>
              <a:chOff x="2229" y="2080"/>
              <a:chExt cx="2424" cy="134"/>
            </a:xfrm>
          </p:grpSpPr>
          <p:sp>
            <p:nvSpPr>
              <p:cNvPr id="101" name="Line 69"/>
              <p:cNvSpPr>
                <a:spLocks noChangeShapeType="1"/>
              </p:cNvSpPr>
              <p:nvPr/>
            </p:nvSpPr>
            <p:spPr bwMode="auto">
              <a:xfrm>
                <a:off x="2229" y="2194"/>
                <a:ext cx="2238" cy="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2" name="Rectangle 70"/>
              <p:cNvSpPr>
                <a:spLocks noChangeArrowheads="1"/>
              </p:cNvSpPr>
              <p:nvPr/>
            </p:nvSpPr>
            <p:spPr bwMode="auto">
              <a:xfrm>
                <a:off x="3447" y="2080"/>
                <a:ext cx="1206" cy="13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incrementMinutes()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4478" y="2162"/>
              <a:ext cx="96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6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6" h="64">
                  <a:moveTo>
                    <a:pt x="0" y="32"/>
                  </a:moveTo>
                  <a:lnTo>
                    <a:pt x="0" y="0"/>
                  </a:lnTo>
                  <a:lnTo>
                    <a:pt x="96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03" name="Rectangle 72"/>
          <p:cNvSpPr>
            <a:spLocks noChangeArrowheads="1"/>
          </p:cNvSpPr>
          <p:nvPr/>
        </p:nvSpPr>
        <p:spPr bwMode="auto">
          <a:xfrm>
            <a:off x="7440613" y="5029200"/>
            <a:ext cx="187325" cy="2222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04" name="Rectangle 73"/>
          <p:cNvSpPr>
            <a:spLocks noChangeArrowheads="1"/>
          </p:cNvSpPr>
          <p:nvPr/>
        </p:nvSpPr>
        <p:spPr bwMode="auto">
          <a:xfrm>
            <a:off x="7440613" y="5029200"/>
            <a:ext cx="204787" cy="23971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05" name="Rectangle 74"/>
          <p:cNvSpPr>
            <a:spLocks noChangeArrowheads="1"/>
          </p:cNvSpPr>
          <p:nvPr/>
        </p:nvSpPr>
        <p:spPr bwMode="auto">
          <a:xfrm>
            <a:off x="5459413" y="5284788"/>
            <a:ext cx="188912" cy="2222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06" name="Rectangle 75"/>
          <p:cNvSpPr>
            <a:spLocks noChangeArrowheads="1"/>
          </p:cNvSpPr>
          <p:nvPr/>
        </p:nvSpPr>
        <p:spPr bwMode="auto">
          <a:xfrm>
            <a:off x="5459413" y="5284788"/>
            <a:ext cx="204787" cy="23971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07" name="Group 76"/>
          <p:cNvGrpSpPr>
            <a:grpSpLocks/>
          </p:cNvGrpSpPr>
          <p:nvPr/>
        </p:nvGrpSpPr>
        <p:grpSpPr bwMode="auto">
          <a:xfrm>
            <a:off x="3717925" y="5156200"/>
            <a:ext cx="1741488" cy="231775"/>
            <a:chOff x="2342" y="3248"/>
            <a:chExt cx="1097" cy="146"/>
          </a:xfrm>
        </p:grpSpPr>
        <p:sp>
          <p:nvSpPr>
            <p:cNvPr id="108" name="Freeform 77"/>
            <p:cNvSpPr>
              <a:spLocks/>
            </p:cNvSpPr>
            <p:nvPr/>
          </p:nvSpPr>
          <p:spPr bwMode="auto">
            <a:xfrm>
              <a:off x="3342" y="3329"/>
              <a:ext cx="9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97" y="33"/>
                </a:cxn>
                <a:cxn ang="0">
                  <a:pos x="0" y="65"/>
                </a:cxn>
                <a:cxn ang="0">
                  <a:pos x="0" y="33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09" name="Group 78"/>
            <p:cNvGrpSpPr>
              <a:grpSpLocks/>
            </p:cNvGrpSpPr>
            <p:nvPr/>
          </p:nvGrpSpPr>
          <p:grpSpPr bwMode="auto">
            <a:xfrm>
              <a:off x="2342" y="3248"/>
              <a:ext cx="1037" cy="134"/>
              <a:chOff x="2342" y="3248"/>
              <a:chExt cx="1037" cy="134"/>
            </a:xfrm>
          </p:grpSpPr>
          <p:sp>
            <p:nvSpPr>
              <p:cNvPr id="110" name="Line 79"/>
              <p:cNvSpPr>
                <a:spLocks noChangeShapeType="1"/>
              </p:cNvSpPr>
              <p:nvPr/>
            </p:nvSpPr>
            <p:spPr bwMode="auto">
              <a:xfrm>
                <a:off x="2342" y="3362"/>
                <a:ext cx="990" cy="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11" name="Rectangle 80"/>
              <p:cNvSpPr>
                <a:spLocks noChangeArrowheads="1"/>
              </p:cNvSpPr>
              <p:nvPr/>
            </p:nvSpPr>
            <p:spPr bwMode="auto">
              <a:xfrm>
                <a:off x="2441" y="3248"/>
                <a:ext cx="938" cy="13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stopBlinking()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sp>
        <p:nvSpPr>
          <p:cNvPr id="112" name="Rectangle 81"/>
          <p:cNvSpPr>
            <a:spLocks noChangeArrowheads="1"/>
          </p:cNvSpPr>
          <p:nvPr/>
        </p:nvSpPr>
        <p:spPr bwMode="auto">
          <a:xfrm>
            <a:off x="1514475" y="3201988"/>
            <a:ext cx="204788" cy="2562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14" name="Group 83"/>
          <p:cNvGrpSpPr>
            <a:grpSpLocks/>
          </p:cNvGrpSpPr>
          <p:nvPr/>
        </p:nvGrpSpPr>
        <p:grpSpPr bwMode="auto">
          <a:xfrm>
            <a:off x="2778125" y="2552700"/>
            <a:ext cx="1604963" cy="392113"/>
            <a:chOff x="1648" y="1075"/>
            <a:chExt cx="1011" cy="247"/>
          </a:xfrm>
        </p:grpSpPr>
        <p:sp>
          <p:nvSpPr>
            <p:cNvPr id="116" name="Rectangle 84"/>
            <p:cNvSpPr>
              <a:spLocks noChangeArrowheads="1"/>
            </p:cNvSpPr>
            <p:nvPr/>
          </p:nvSpPr>
          <p:spPr bwMode="auto">
            <a:xfrm>
              <a:off x="1648" y="1075"/>
              <a:ext cx="1011" cy="24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7" name="Rectangle 85"/>
            <p:cNvSpPr>
              <a:spLocks noChangeArrowheads="1"/>
            </p:cNvSpPr>
            <p:nvPr/>
          </p:nvSpPr>
          <p:spPr bwMode="auto">
            <a:xfrm>
              <a:off x="1745" y="1155"/>
              <a:ext cx="603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   :Watch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18" name="Rectangle 87"/>
          <p:cNvSpPr>
            <a:spLocks noChangeArrowheads="1"/>
          </p:cNvSpPr>
          <p:nvPr/>
        </p:nvSpPr>
        <p:spPr bwMode="auto">
          <a:xfrm>
            <a:off x="3462338" y="3389313"/>
            <a:ext cx="187325" cy="2222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19" name="Group 88"/>
          <p:cNvGrpSpPr>
            <a:grpSpLocks/>
          </p:cNvGrpSpPr>
          <p:nvPr/>
        </p:nvGrpSpPr>
        <p:grpSpPr bwMode="auto">
          <a:xfrm>
            <a:off x="1703388" y="3181358"/>
            <a:ext cx="1741487" cy="258764"/>
            <a:chOff x="971" y="1471"/>
            <a:chExt cx="1097" cy="163"/>
          </a:xfrm>
        </p:grpSpPr>
        <p:sp>
          <p:nvSpPr>
            <p:cNvPr id="120" name="Freeform 89"/>
            <p:cNvSpPr>
              <a:spLocks/>
            </p:cNvSpPr>
            <p:nvPr/>
          </p:nvSpPr>
          <p:spPr bwMode="auto">
            <a:xfrm>
              <a:off x="1971" y="1570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21" name="Group 90"/>
            <p:cNvGrpSpPr>
              <a:grpSpLocks/>
            </p:cNvGrpSpPr>
            <p:nvPr/>
          </p:nvGrpSpPr>
          <p:grpSpPr bwMode="auto">
            <a:xfrm>
              <a:off x="971" y="1471"/>
              <a:ext cx="1092" cy="134"/>
              <a:chOff x="971" y="1471"/>
              <a:chExt cx="1092" cy="134"/>
            </a:xfrm>
          </p:grpSpPr>
          <p:sp>
            <p:nvSpPr>
              <p:cNvPr id="122" name="Line 91"/>
              <p:cNvSpPr>
                <a:spLocks noChangeShapeType="1"/>
              </p:cNvSpPr>
              <p:nvPr/>
            </p:nvSpPr>
            <p:spPr bwMode="auto">
              <a:xfrm>
                <a:off x="971" y="1602"/>
                <a:ext cx="989" cy="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23" name="Rectangle 92"/>
              <p:cNvSpPr>
                <a:spLocks noChangeArrowheads="1"/>
              </p:cNvSpPr>
              <p:nvPr/>
            </p:nvSpPr>
            <p:spPr bwMode="auto">
              <a:xfrm>
                <a:off x="1125" y="1471"/>
                <a:ext cx="938" cy="134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pressButton1()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124" name="Group 93"/>
          <p:cNvGrpSpPr>
            <a:grpSpLocks/>
          </p:cNvGrpSpPr>
          <p:nvPr/>
        </p:nvGrpSpPr>
        <p:grpSpPr bwMode="auto">
          <a:xfrm>
            <a:off x="1719263" y="4051312"/>
            <a:ext cx="1725612" cy="260351"/>
            <a:chOff x="981" y="2019"/>
            <a:chExt cx="1087" cy="164"/>
          </a:xfrm>
        </p:grpSpPr>
        <p:sp>
          <p:nvSpPr>
            <p:cNvPr id="125" name="Freeform 94"/>
            <p:cNvSpPr>
              <a:spLocks/>
            </p:cNvSpPr>
            <p:nvPr/>
          </p:nvSpPr>
          <p:spPr bwMode="auto">
            <a:xfrm>
              <a:off x="1971" y="2119"/>
              <a:ext cx="97" cy="6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0"/>
                </a:cxn>
                <a:cxn ang="0">
                  <a:pos x="97" y="32"/>
                </a:cxn>
                <a:cxn ang="0">
                  <a:pos x="0" y="64"/>
                </a:cxn>
                <a:cxn ang="0">
                  <a:pos x="0" y="32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6" name="Line 95"/>
            <p:cNvSpPr>
              <a:spLocks noChangeShapeType="1"/>
            </p:cNvSpPr>
            <p:nvPr/>
          </p:nvSpPr>
          <p:spPr bwMode="auto">
            <a:xfrm>
              <a:off x="981" y="2151"/>
              <a:ext cx="97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7" name="Rectangle 96"/>
            <p:cNvSpPr>
              <a:spLocks noChangeArrowheads="1"/>
            </p:cNvSpPr>
            <p:nvPr/>
          </p:nvSpPr>
          <p:spPr bwMode="auto">
            <a:xfrm>
              <a:off x="1125" y="2019"/>
              <a:ext cx="938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pressButton2()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28" name="Line 97"/>
          <p:cNvSpPr>
            <a:spLocks noChangeShapeType="1"/>
          </p:cNvSpPr>
          <p:nvPr/>
        </p:nvSpPr>
        <p:spPr bwMode="auto">
          <a:xfrm>
            <a:off x="3563938" y="2957513"/>
            <a:ext cx="1587" cy="69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29" name="Line 98"/>
          <p:cNvSpPr>
            <a:spLocks noChangeShapeType="1"/>
          </p:cNvSpPr>
          <p:nvPr/>
        </p:nvSpPr>
        <p:spPr bwMode="auto">
          <a:xfrm>
            <a:off x="3563938" y="3128963"/>
            <a:ext cx="1587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0" name="Line 99"/>
          <p:cNvSpPr>
            <a:spLocks noChangeShapeType="1"/>
          </p:cNvSpPr>
          <p:nvPr/>
        </p:nvSpPr>
        <p:spPr bwMode="auto">
          <a:xfrm>
            <a:off x="3563938" y="3368675"/>
            <a:ext cx="1587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1" name="Line 100"/>
          <p:cNvSpPr>
            <a:spLocks noChangeShapeType="1"/>
          </p:cNvSpPr>
          <p:nvPr/>
        </p:nvSpPr>
        <p:spPr bwMode="auto">
          <a:xfrm>
            <a:off x="3563938" y="3590925"/>
            <a:ext cx="1587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2" name="Line 101"/>
          <p:cNvSpPr>
            <a:spLocks noChangeShapeType="1"/>
          </p:cNvSpPr>
          <p:nvPr/>
        </p:nvSpPr>
        <p:spPr bwMode="auto">
          <a:xfrm>
            <a:off x="3563938" y="3829050"/>
            <a:ext cx="1587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3" name="Line 102"/>
          <p:cNvSpPr>
            <a:spLocks noChangeShapeType="1"/>
          </p:cNvSpPr>
          <p:nvPr/>
        </p:nvSpPr>
        <p:spPr bwMode="auto">
          <a:xfrm>
            <a:off x="3563938" y="4068763"/>
            <a:ext cx="1587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4" name="Line 103"/>
          <p:cNvSpPr>
            <a:spLocks noChangeShapeType="1"/>
          </p:cNvSpPr>
          <p:nvPr/>
        </p:nvSpPr>
        <p:spPr bwMode="auto">
          <a:xfrm>
            <a:off x="3563938" y="4291013"/>
            <a:ext cx="1587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5" name="Line 104"/>
          <p:cNvSpPr>
            <a:spLocks noChangeShapeType="1"/>
          </p:cNvSpPr>
          <p:nvPr/>
        </p:nvSpPr>
        <p:spPr bwMode="auto">
          <a:xfrm>
            <a:off x="3563938" y="4529138"/>
            <a:ext cx="1587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6" name="Line 105"/>
          <p:cNvSpPr>
            <a:spLocks noChangeShapeType="1"/>
          </p:cNvSpPr>
          <p:nvPr/>
        </p:nvSpPr>
        <p:spPr bwMode="auto">
          <a:xfrm>
            <a:off x="3563938" y="4751388"/>
            <a:ext cx="1587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7" name="Line 106"/>
          <p:cNvSpPr>
            <a:spLocks noChangeShapeType="1"/>
          </p:cNvSpPr>
          <p:nvPr/>
        </p:nvSpPr>
        <p:spPr bwMode="auto">
          <a:xfrm>
            <a:off x="3563938" y="4991100"/>
            <a:ext cx="1587" cy="119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8" name="Line 107"/>
          <p:cNvSpPr>
            <a:spLocks noChangeShapeType="1"/>
          </p:cNvSpPr>
          <p:nvPr/>
        </p:nvSpPr>
        <p:spPr bwMode="auto">
          <a:xfrm>
            <a:off x="3563938" y="5229225"/>
            <a:ext cx="1587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39" name="Line 108"/>
          <p:cNvSpPr>
            <a:spLocks noChangeShapeType="1"/>
          </p:cNvSpPr>
          <p:nvPr/>
        </p:nvSpPr>
        <p:spPr bwMode="auto">
          <a:xfrm>
            <a:off x="3563938" y="5451475"/>
            <a:ext cx="1587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40" name="Line 109"/>
          <p:cNvSpPr>
            <a:spLocks noChangeShapeType="1"/>
          </p:cNvSpPr>
          <p:nvPr/>
        </p:nvSpPr>
        <p:spPr bwMode="auto">
          <a:xfrm>
            <a:off x="3563938" y="5691188"/>
            <a:ext cx="1587" cy="1190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41" name="Line 110"/>
          <p:cNvSpPr>
            <a:spLocks noChangeShapeType="1"/>
          </p:cNvSpPr>
          <p:nvPr/>
        </p:nvSpPr>
        <p:spPr bwMode="auto">
          <a:xfrm>
            <a:off x="3563938" y="5929313"/>
            <a:ext cx="1587" cy="120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42" name="Line 111"/>
          <p:cNvSpPr>
            <a:spLocks noChangeShapeType="1"/>
          </p:cNvSpPr>
          <p:nvPr/>
        </p:nvSpPr>
        <p:spPr bwMode="auto">
          <a:xfrm>
            <a:off x="3563938" y="6151563"/>
            <a:ext cx="1587" cy="1365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43" name="Rectangle 112"/>
          <p:cNvSpPr>
            <a:spLocks noChangeArrowheads="1"/>
          </p:cNvSpPr>
          <p:nvPr/>
        </p:nvSpPr>
        <p:spPr bwMode="auto">
          <a:xfrm>
            <a:off x="3462338" y="3778250"/>
            <a:ext cx="187325" cy="2222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44" name="Rectangle 113"/>
          <p:cNvSpPr>
            <a:spLocks noChangeArrowheads="1"/>
          </p:cNvSpPr>
          <p:nvPr/>
        </p:nvSpPr>
        <p:spPr bwMode="auto">
          <a:xfrm>
            <a:off x="3462338" y="4991100"/>
            <a:ext cx="187325" cy="682625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45" name="Rectangle 114"/>
          <p:cNvSpPr>
            <a:spLocks noChangeArrowheads="1"/>
          </p:cNvSpPr>
          <p:nvPr/>
        </p:nvSpPr>
        <p:spPr bwMode="auto">
          <a:xfrm>
            <a:off x="3462338" y="4978400"/>
            <a:ext cx="204787" cy="7000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146" name="Group 115"/>
          <p:cNvGrpSpPr>
            <a:grpSpLocks/>
          </p:cNvGrpSpPr>
          <p:nvPr/>
        </p:nvGrpSpPr>
        <p:grpSpPr bwMode="auto">
          <a:xfrm>
            <a:off x="1703388" y="4764088"/>
            <a:ext cx="2111375" cy="265112"/>
            <a:chOff x="971" y="2468"/>
            <a:chExt cx="1330" cy="167"/>
          </a:xfrm>
        </p:grpSpPr>
        <p:sp>
          <p:nvSpPr>
            <p:cNvPr id="147" name="Freeform 116"/>
            <p:cNvSpPr>
              <a:spLocks/>
            </p:cNvSpPr>
            <p:nvPr/>
          </p:nvSpPr>
          <p:spPr bwMode="auto">
            <a:xfrm>
              <a:off x="1971" y="2570"/>
              <a:ext cx="9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97" y="33"/>
                </a:cxn>
                <a:cxn ang="0">
                  <a:pos x="0" y="65"/>
                </a:cxn>
                <a:cxn ang="0">
                  <a:pos x="0" y="33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8" name="Line 117"/>
            <p:cNvSpPr>
              <a:spLocks noChangeShapeType="1"/>
            </p:cNvSpPr>
            <p:nvPr/>
          </p:nvSpPr>
          <p:spPr bwMode="auto">
            <a:xfrm>
              <a:off x="971" y="2603"/>
              <a:ext cx="98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9" name="Rectangle 118"/>
            <p:cNvSpPr>
              <a:spLocks noChangeArrowheads="1"/>
            </p:cNvSpPr>
            <p:nvPr/>
          </p:nvSpPr>
          <p:spPr bwMode="auto">
            <a:xfrm>
              <a:off x="1028" y="2468"/>
              <a:ext cx="1273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pressButtons1And2()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150" name="Group 119"/>
          <p:cNvGrpSpPr>
            <a:grpSpLocks/>
          </p:cNvGrpSpPr>
          <p:nvPr/>
        </p:nvGrpSpPr>
        <p:grpSpPr bwMode="auto">
          <a:xfrm>
            <a:off x="1719263" y="3573473"/>
            <a:ext cx="1743075" cy="260351"/>
            <a:chOff x="981" y="1718"/>
            <a:chExt cx="1098" cy="164"/>
          </a:xfrm>
        </p:grpSpPr>
        <p:sp>
          <p:nvSpPr>
            <p:cNvPr id="151" name="Freeform 120"/>
            <p:cNvSpPr>
              <a:spLocks/>
            </p:cNvSpPr>
            <p:nvPr/>
          </p:nvSpPr>
          <p:spPr bwMode="auto">
            <a:xfrm>
              <a:off x="1982" y="1817"/>
              <a:ext cx="97" cy="6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0" y="0"/>
                </a:cxn>
                <a:cxn ang="0">
                  <a:pos x="97" y="33"/>
                </a:cxn>
                <a:cxn ang="0">
                  <a:pos x="0" y="65"/>
                </a:cxn>
                <a:cxn ang="0">
                  <a:pos x="0" y="33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2" name="Line 121"/>
            <p:cNvSpPr>
              <a:spLocks noChangeShapeType="1"/>
            </p:cNvSpPr>
            <p:nvPr/>
          </p:nvSpPr>
          <p:spPr bwMode="auto">
            <a:xfrm>
              <a:off x="981" y="1850"/>
              <a:ext cx="990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3" name="Rectangle 122"/>
            <p:cNvSpPr>
              <a:spLocks noChangeArrowheads="1"/>
            </p:cNvSpPr>
            <p:nvPr/>
          </p:nvSpPr>
          <p:spPr bwMode="auto">
            <a:xfrm>
              <a:off x="1136" y="1718"/>
              <a:ext cx="938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pressButton1()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154" name="Group 123"/>
          <p:cNvGrpSpPr>
            <a:grpSpLocks/>
          </p:cNvGrpSpPr>
          <p:nvPr/>
        </p:nvGrpSpPr>
        <p:grpSpPr bwMode="auto">
          <a:xfrm>
            <a:off x="1114425" y="1989138"/>
            <a:ext cx="1063625" cy="1006475"/>
            <a:chOff x="600" y="720"/>
            <a:chExt cx="670" cy="634"/>
          </a:xfrm>
        </p:grpSpPr>
        <p:sp>
          <p:nvSpPr>
            <p:cNvPr id="155" name="Freeform 124"/>
            <p:cNvSpPr>
              <a:spLocks/>
            </p:cNvSpPr>
            <p:nvPr/>
          </p:nvSpPr>
          <p:spPr bwMode="auto">
            <a:xfrm>
              <a:off x="788" y="817"/>
              <a:ext cx="129" cy="37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237"/>
                </a:cxn>
                <a:cxn ang="0">
                  <a:pos x="0" y="376"/>
                </a:cxn>
              </a:cxnLst>
              <a:rect l="0" t="0" r="r" b="b"/>
              <a:pathLst>
                <a:path w="129" h="376">
                  <a:moveTo>
                    <a:pt x="129" y="0"/>
                  </a:moveTo>
                  <a:lnTo>
                    <a:pt x="129" y="237"/>
                  </a:lnTo>
                  <a:lnTo>
                    <a:pt x="0" y="376"/>
                  </a:lnTo>
                </a:path>
              </a:pathLst>
            </a:custGeom>
            <a:noFill/>
            <a:ln w="222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6" name="Line 125"/>
            <p:cNvSpPr>
              <a:spLocks noChangeShapeType="1"/>
            </p:cNvSpPr>
            <p:nvPr/>
          </p:nvSpPr>
          <p:spPr bwMode="auto">
            <a:xfrm>
              <a:off x="917" y="1054"/>
              <a:ext cx="140" cy="13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7" name="Line 126"/>
            <p:cNvSpPr>
              <a:spLocks noChangeShapeType="1"/>
            </p:cNvSpPr>
            <p:nvPr/>
          </p:nvSpPr>
          <p:spPr bwMode="auto">
            <a:xfrm>
              <a:off x="788" y="924"/>
              <a:ext cx="269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8" name="Oval 127"/>
            <p:cNvSpPr>
              <a:spLocks noChangeArrowheads="1"/>
            </p:cNvSpPr>
            <p:nvPr/>
          </p:nvSpPr>
          <p:spPr bwMode="auto">
            <a:xfrm>
              <a:off x="852" y="720"/>
              <a:ext cx="140" cy="14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9" name="Rectangle 128"/>
            <p:cNvSpPr>
              <a:spLocks noChangeArrowheads="1"/>
            </p:cNvSpPr>
            <p:nvPr/>
          </p:nvSpPr>
          <p:spPr bwMode="auto">
            <a:xfrm>
              <a:off x="600" y="1220"/>
              <a:ext cx="670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:WatchUser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61" name="AutoShape 130"/>
          <p:cNvSpPr>
            <a:spLocks noChangeArrowheads="1"/>
          </p:cNvSpPr>
          <p:nvPr/>
        </p:nvSpPr>
        <p:spPr bwMode="auto">
          <a:xfrm>
            <a:off x="7740650" y="3357563"/>
            <a:ext cx="1050925" cy="609600"/>
          </a:xfrm>
          <a:prstGeom prst="wedgeRoundRectCallout">
            <a:avLst>
              <a:gd name="adj1" fmla="val -34593"/>
              <a:gd name="adj2" fmla="val -136199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Object</a:t>
            </a:r>
          </a:p>
        </p:txBody>
      </p:sp>
      <p:sp>
        <p:nvSpPr>
          <p:cNvPr id="162" name="AutoShape 131"/>
          <p:cNvSpPr>
            <a:spLocks noChangeArrowheads="1"/>
          </p:cNvSpPr>
          <p:nvPr/>
        </p:nvSpPr>
        <p:spPr bwMode="auto">
          <a:xfrm>
            <a:off x="250825" y="4692650"/>
            <a:ext cx="1243013" cy="609600"/>
          </a:xfrm>
          <a:prstGeom prst="wedgeRoundRectCallout">
            <a:avLst>
              <a:gd name="adj1" fmla="val 90486"/>
              <a:gd name="adj2" fmla="val -256509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Message</a:t>
            </a:r>
          </a:p>
        </p:txBody>
      </p:sp>
      <p:sp>
        <p:nvSpPr>
          <p:cNvPr id="163" name="AutoShape 132"/>
          <p:cNvSpPr>
            <a:spLocks noChangeArrowheads="1"/>
          </p:cNvSpPr>
          <p:nvPr/>
        </p:nvSpPr>
        <p:spPr bwMode="auto">
          <a:xfrm>
            <a:off x="4067175" y="1989138"/>
            <a:ext cx="1368425" cy="465137"/>
          </a:xfrm>
          <a:prstGeom prst="wedgeRoundRectCallout">
            <a:avLst>
              <a:gd name="adj1" fmla="val -85037"/>
              <a:gd name="adj2" fmla="val 267407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Activation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64" name="AutoShape 134"/>
          <p:cNvSpPr>
            <a:spLocks noChangeArrowheads="1"/>
          </p:cNvSpPr>
          <p:nvPr/>
        </p:nvSpPr>
        <p:spPr bwMode="auto">
          <a:xfrm>
            <a:off x="323850" y="3540125"/>
            <a:ext cx="1050925" cy="609600"/>
          </a:xfrm>
          <a:prstGeom prst="wedgeRoundRectCallout">
            <a:avLst>
              <a:gd name="adj1" fmla="val 64352"/>
              <a:gd name="adj2" fmla="val -139065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Actor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65" name="Rectangle 135"/>
          <p:cNvSpPr>
            <a:spLocks noChangeArrowheads="1"/>
          </p:cNvSpPr>
          <p:nvPr/>
        </p:nvSpPr>
        <p:spPr bwMode="auto">
          <a:xfrm>
            <a:off x="3462338" y="3389313"/>
            <a:ext cx="204787" cy="23971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6" name="Rectangle 136"/>
          <p:cNvSpPr>
            <a:spLocks noChangeArrowheads="1"/>
          </p:cNvSpPr>
          <p:nvPr/>
        </p:nvSpPr>
        <p:spPr bwMode="auto">
          <a:xfrm>
            <a:off x="7440613" y="4311650"/>
            <a:ext cx="204787" cy="649288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7" name="AutoShape 137"/>
          <p:cNvSpPr>
            <a:spLocks noChangeArrowheads="1"/>
          </p:cNvSpPr>
          <p:nvPr/>
        </p:nvSpPr>
        <p:spPr bwMode="auto">
          <a:xfrm>
            <a:off x="7812088" y="5734050"/>
            <a:ext cx="1076325" cy="609600"/>
          </a:xfrm>
          <a:prstGeom prst="wedgeRoundRectCallout">
            <a:avLst>
              <a:gd name="adj1" fmla="val -72565"/>
              <a:gd name="adj2" fmla="val -100523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Lifeline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68" name="Rectangle 138"/>
          <p:cNvSpPr>
            <a:spLocks noChangeArrowheads="1"/>
          </p:cNvSpPr>
          <p:nvPr/>
        </p:nvSpPr>
        <p:spPr bwMode="auto">
          <a:xfrm>
            <a:off x="3462338" y="4260850"/>
            <a:ext cx="204787" cy="239713"/>
          </a:xfrm>
          <a:prstGeom prst="rect">
            <a:avLst/>
          </a:prstGeom>
          <a:solidFill>
            <a:schemeClr val="bg2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9" name="Line 32"/>
          <p:cNvSpPr>
            <a:spLocks noChangeShapeType="1"/>
          </p:cNvSpPr>
          <p:nvPr/>
        </p:nvSpPr>
        <p:spPr bwMode="auto">
          <a:xfrm>
            <a:off x="3672114" y="3458028"/>
            <a:ext cx="1606550" cy="15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9" grpId="0" animBg="1"/>
      <p:bldP spid="104" grpId="0" animBg="1"/>
      <p:bldP spid="106" grpId="0" animBg="1"/>
      <p:bldP spid="112" grpId="0" animBg="1"/>
      <p:bldP spid="145" grpId="0" animBg="1"/>
      <p:bldP spid="161" grpId="0" animBg="1" autoUpdateAnimBg="0"/>
      <p:bldP spid="162" grpId="0" animBg="1" autoUpdateAnimBg="0"/>
      <p:bldP spid="163" grpId="0" animBg="1" autoUpdateAnimBg="0"/>
      <p:bldP spid="164" grpId="0" animBg="1" autoUpdateAnimBg="0"/>
      <p:bldP spid="165" grpId="0" animBg="1"/>
      <p:bldP spid="166" grpId="0" animBg="1"/>
      <p:bldP spid="167" grpId="0" animBg="1" autoUpdateAnimBg="0"/>
      <p:bldP spid="16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66800"/>
            <a:ext cx="5257800" cy="5638800"/>
          </a:xfrm>
        </p:spPr>
        <p:txBody>
          <a:bodyPr/>
          <a:lstStyle/>
          <a:p>
            <a:r>
              <a:rPr lang="en-US" dirty="0" smtClean="0"/>
              <a:t>Used for modeling the requirements</a:t>
            </a:r>
          </a:p>
          <a:p>
            <a:pPr lvl="1"/>
            <a:r>
              <a:rPr lang="en-US" dirty="0" smtClean="0"/>
              <a:t>Better description of use case scenarios</a:t>
            </a:r>
          </a:p>
          <a:p>
            <a:pPr lvl="1"/>
            <a:r>
              <a:rPr lang="en-US" dirty="0" smtClean="0"/>
              <a:t>Allow description of additional actors</a:t>
            </a:r>
          </a:p>
          <a:p>
            <a:r>
              <a:rPr lang="en-US" dirty="0" smtClean="0"/>
              <a:t>Used in the design</a:t>
            </a:r>
          </a:p>
          <a:p>
            <a:pPr lvl="1"/>
            <a:r>
              <a:rPr lang="en-US" dirty="0" smtClean="0"/>
              <a:t>For a description of system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1066800"/>
            <a:ext cx="3382962" cy="5384800"/>
            <a:chOff x="600" y="720"/>
            <a:chExt cx="2131" cy="339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52" y="1484"/>
              <a:ext cx="119" cy="16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971" y="1440"/>
              <a:ext cx="1173" cy="163"/>
              <a:chOff x="971" y="1440"/>
              <a:chExt cx="1173" cy="163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971" y="1602"/>
                <a:ext cx="1173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1084" y="1440"/>
                <a:ext cx="80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selectZone()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981" y="2802"/>
              <a:ext cx="1187" cy="158"/>
              <a:chOff x="981" y="1994"/>
              <a:chExt cx="1187" cy="158"/>
            </a:xfrm>
          </p:grpSpPr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981" y="2151"/>
                <a:ext cx="1187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084" y="1994"/>
                <a:ext cx="93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pickupChange()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971" y="3508"/>
              <a:ext cx="1189" cy="136"/>
              <a:chOff x="971" y="2468"/>
              <a:chExt cx="1189" cy="136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971" y="2603"/>
                <a:ext cx="1189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084" y="2468"/>
                <a:ext cx="93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pickUpTicket()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981" y="2112"/>
              <a:ext cx="1166" cy="163"/>
              <a:chOff x="981" y="1688"/>
              <a:chExt cx="1166" cy="163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981" y="1850"/>
                <a:ext cx="1166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1084" y="1688"/>
                <a:ext cx="8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insertCoins()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88" y="817"/>
              <a:ext cx="129" cy="37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237"/>
                </a:cxn>
                <a:cxn ang="0">
                  <a:pos x="0" y="376"/>
                </a:cxn>
              </a:cxnLst>
              <a:rect l="0" t="0" r="r" b="b"/>
              <a:pathLst>
                <a:path w="129" h="376">
                  <a:moveTo>
                    <a:pt x="129" y="0"/>
                  </a:moveTo>
                  <a:lnTo>
                    <a:pt x="129" y="237"/>
                  </a:lnTo>
                  <a:lnTo>
                    <a:pt x="0" y="376"/>
                  </a:lnTo>
                </a:path>
              </a:pathLst>
            </a:cu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917" y="1054"/>
              <a:ext cx="140" cy="139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788" y="924"/>
              <a:ext cx="269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852" y="720"/>
              <a:ext cx="140" cy="14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600" y="1220"/>
              <a:ext cx="6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Passenger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852" y="1484"/>
              <a:ext cx="129" cy="25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720" y="1075"/>
              <a:ext cx="1011" cy="3037"/>
              <a:chOff x="1648" y="1075"/>
              <a:chExt cx="1011" cy="3037"/>
            </a:xfrm>
          </p:grpSpPr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1648" y="1075"/>
                <a:ext cx="1011" cy="247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1785" y="1155"/>
                <a:ext cx="8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TicketMachine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2154" y="1320"/>
                <a:ext cx="0" cy="2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084" y="159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084" y="227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2084" y="295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2084" y="363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66800"/>
            <a:ext cx="48006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Classes</a:t>
            </a:r>
            <a:r>
              <a:rPr lang="en-US" i="1" dirty="0" smtClean="0"/>
              <a:t> </a:t>
            </a:r>
            <a:r>
              <a:rPr lang="en-US" dirty="0" smtClean="0"/>
              <a:t>are presented in columns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Messages</a:t>
            </a:r>
            <a:r>
              <a:rPr lang="bg-BG" i="1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actions</a:t>
            </a:r>
            <a:r>
              <a:rPr lang="bg-BG" dirty="0" smtClean="0"/>
              <a:t>)</a:t>
            </a:r>
            <a:r>
              <a:rPr lang="en-US" dirty="0" smtClean="0"/>
              <a:t> – with arrows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Participants</a:t>
            </a:r>
            <a:r>
              <a:rPr lang="en-US" i="1" dirty="0" smtClean="0"/>
              <a:t> </a:t>
            </a:r>
            <a:r>
              <a:rPr lang="en-US" dirty="0" smtClean="0"/>
              <a:t>– with a wide rectangles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states</a:t>
            </a:r>
            <a:r>
              <a:rPr lang="en-US" i="1" dirty="0" smtClean="0"/>
              <a:t> </a:t>
            </a:r>
            <a:r>
              <a:rPr lang="en-US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by dotted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1066800"/>
            <a:ext cx="3382962" cy="5384800"/>
            <a:chOff x="600" y="720"/>
            <a:chExt cx="2131" cy="339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52" y="1484"/>
              <a:ext cx="119" cy="16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971" y="1440"/>
              <a:ext cx="1173" cy="163"/>
              <a:chOff x="971" y="1440"/>
              <a:chExt cx="1173" cy="163"/>
            </a:xfrm>
          </p:grpSpPr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971" y="1602"/>
                <a:ext cx="1173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2" name="Rectangle 8"/>
              <p:cNvSpPr>
                <a:spLocks noChangeArrowheads="1"/>
              </p:cNvSpPr>
              <p:nvPr/>
            </p:nvSpPr>
            <p:spPr bwMode="auto">
              <a:xfrm>
                <a:off x="1084" y="1440"/>
                <a:ext cx="80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selectZone()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981" y="2802"/>
              <a:ext cx="1187" cy="158"/>
              <a:chOff x="981" y="1994"/>
              <a:chExt cx="1187" cy="158"/>
            </a:xfrm>
          </p:grpSpPr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981" y="2151"/>
                <a:ext cx="1187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084" y="1994"/>
                <a:ext cx="93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pickupChange()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971" y="3508"/>
              <a:ext cx="1189" cy="136"/>
              <a:chOff x="971" y="2468"/>
              <a:chExt cx="1189" cy="136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971" y="2603"/>
                <a:ext cx="1189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1084" y="2468"/>
                <a:ext cx="93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pickUpTicket()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981" y="2112"/>
              <a:ext cx="1166" cy="163"/>
              <a:chOff x="981" y="1688"/>
              <a:chExt cx="1166" cy="163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981" y="1850"/>
                <a:ext cx="1166" cy="1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1084" y="1688"/>
                <a:ext cx="8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insertCoins()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788" y="817"/>
              <a:ext cx="129" cy="37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237"/>
                </a:cxn>
                <a:cxn ang="0">
                  <a:pos x="0" y="376"/>
                </a:cxn>
              </a:cxnLst>
              <a:rect l="0" t="0" r="r" b="b"/>
              <a:pathLst>
                <a:path w="129" h="376">
                  <a:moveTo>
                    <a:pt x="129" y="0"/>
                  </a:moveTo>
                  <a:lnTo>
                    <a:pt x="129" y="237"/>
                  </a:lnTo>
                  <a:lnTo>
                    <a:pt x="0" y="376"/>
                  </a:lnTo>
                </a:path>
              </a:pathLst>
            </a:cu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917" y="1054"/>
              <a:ext cx="140" cy="139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788" y="924"/>
              <a:ext cx="269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852" y="720"/>
              <a:ext cx="140" cy="14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600" y="1220"/>
              <a:ext cx="6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Passenger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852" y="1484"/>
              <a:ext cx="129" cy="25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720" y="1075"/>
              <a:ext cx="1011" cy="3037"/>
              <a:chOff x="1648" y="1075"/>
              <a:chExt cx="1011" cy="3037"/>
            </a:xfrm>
          </p:grpSpPr>
          <p:sp>
            <p:nvSpPr>
              <p:cNvPr id="18" name="Rectangle 25"/>
              <p:cNvSpPr>
                <a:spLocks noChangeArrowheads="1"/>
              </p:cNvSpPr>
              <p:nvPr/>
            </p:nvSpPr>
            <p:spPr bwMode="auto">
              <a:xfrm>
                <a:off x="1648" y="1075"/>
                <a:ext cx="1011" cy="247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9" name="Rectangle 26"/>
              <p:cNvSpPr>
                <a:spLocks noChangeArrowheads="1"/>
              </p:cNvSpPr>
              <p:nvPr/>
            </p:nvSpPr>
            <p:spPr bwMode="auto">
              <a:xfrm>
                <a:off x="1785" y="1155"/>
                <a:ext cx="8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TicketMachine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>
                <a:off x="2154" y="1320"/>
                <a:ext cx="0" cy="2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1" name="Rectangle 28"/>
              <p:cNvSpPr>
                <a:spLocks noChangeArrowheads="1"/>
              </p:cNvSpPr>
              <p:nvPr/>
            </p:nvSpPr>
            <p:spPr bwMode="auto">
              <a:xfrm>
                <a:off x="2084" y="159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2084" y="227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3" name="Rectangle 30"/>
              <p:cNvSpPr>
                <a:spLocks noChangeArrowheads="1"/>
              </p:cNvSpPr>
              <p:nvPr/>
            </p:nvSpPr>
            <p:spPr bwMode="auto">
              <a:xfrm>
                <a:off x="2084" y="295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2084" y="3636"/>
                <a:ext cx="129" cy="32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686800" cy="2209800"/>
          </a:xfrm>
        </p:spPr>
        <p:txBody>
          <a:bodyPr/>
          <a:lstStyle/>
          <a:p>
            <a:r>
              <a:rPr lang="en-US" dirty="0" smtClean="0"/>
              <a:t>Direction of the arrow determine the sender and recipient of the message</a:t>
            </a:r>
          </a:p>
          <a:p>
            <a:r>
              <a:rPr lang="en-US" dirty="0" smtClean="0"/>
              <a:t>The horizontal dashed lines represent the flow of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>
            <a:off x="1266825" y="2428875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1344613" y="2633663"/>
            <a:ext cx="1862137" cy="212725"/>
            <a:chOff x="971" y="1489"/>
            <a:chExt cx="1173" cy="134"/>
          </a:xfrm>
        </p:grpSpPr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971" y="1602"/>
              <a:ext cx="1173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084" y="1489"/>
              <a:ext cx="80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selectZone()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37" name="Group 8"/>
          <p:cNvGrpSpPr>
            <a:grpSpLocks/>
          </p:cNvGrpSpPr>
          <p:nvPr/>
        </p:nvGrpSpPr>
        <p:grpSpPr bwMode="auto">
          <a:xfrm>
            <a:off x="755650" y="1412875"/>
            <a:ext cx="957263" cy="1006475"/>
            <a:chOff x="600" y="720"/>
            <a:chExt cx="603" cy="634"/>
          </a:xfrm>
        </p:grpSpPr>
        <p:grpSp>
          <p:nvGrpSpPr>
            <p:cNvPr id="38" name="Group 9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40" name="Freeform 1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237"/>
                  </a:cxn>
                  <a:cxn ang="0">
                    <a:pos x="0" y="376"/>
                  </a:cxn>
                </a:cxnLst>
                <a:rect l="0" t="0" r="r" b="b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3" name="Oval 1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600" y="1220"/>
              <a:ext cx="6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Passenger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1155700" y="2625725"/>
            <a:ext cx="204788" cy="1571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2533650" y="1976438"/>
            <a:ext cx="1604963" cy="392112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2803525" y="2103438"/>
            <a:ext cx="1063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400" noProof="1">
                <a:effectLst/>
                <a:latin typeface="Courier" charset="0"/>
              </a:rPr>
              <a:t>ZoneButton</a:t>
            </a:r>
            <a:endParaRPr kumimoji="0" lang="en-US" sz="2400" b="0" noProof="1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3336925" y="23653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233738" y="2803525"/>
            <a:ext cx="204787" cy="11652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4591050" y="1976438"/>
            <a:ext cx="1604963" cy="2039937"/>
            <a:chOff x="3016" y="1075"/>
            <a:chExt cx="1011" cy="1285"/>
          </a:xfrm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3086" y="1155"/>
              <a:ext cx="871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TarifSchedule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3016" y="1075"/>
              <a:ext cx="1011" cy="1285"/>
              <a:chOff x="3016" y="1075"/>
              <a:chExt cx="1011" cy="1285"/>
            </a:xfrm>
          </p:grpSpPr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3016" y="1075"/>
                <a:ext cx="1011" cy="247"/>
              </a:xfrm>
              <a:prstGeom prst="rect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" name="Line 24"/>
              <p:cNvSpPr>
                <a:spLocks noChangeShapeType="1"/>
              </p:cNvSpPr>
              <p:nvPr/>
            </p:nvSpPr>
            <p:spPr bwMode="auto">
              <a:xfrm>
                <a:off x="3522" y="1320"/>
                <a:ext cx="0" cy="1040"/>
              </a:xfrm>
              <a:prstGeom prst="line">
                <a:avLst/>
              </a:prstGeom>
              <a:noFill/>
              <a:ln w="22225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/>
              </a:p>
            </p:txBody>
          </p:sp>
        </p:grpSp>
      </p:grp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5291138" y="2955925"/>
            <a:ext cx="204787" cy="517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5" name="Group 26"/>
          <p:cNvGrpSpPr>
            <a:grpSpLocks/>
          </p:cNvGrpSpPr>
          <p:nvPr/>
        </p:nvGrpSpPr>
        <p:grpSpPr bwMode="auto">
          <a:xfrm>
            <a:off x="6762750" y="1976438"/>
            <a:ext cx="1604963" cy="1963737"/>
            <a:chOff x="4384" y="1075"/>
            <a:chExt cx="1011" cy="1237"/>
          </a:xfrm>
        </p:grpSpPr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4384" y="1075"/>
              <a:ext cx="1011" cy="247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4655" y="1155"/>
              <a:ext cx="469" cy="13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Display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4890" y="1320"/>
              <a:ext cx="0" cy="992"/>
            </a:xfrm>
            <a:prstGeom prst="line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7462838" y="3781425"/>
            <a:ext cx="192087" cy="231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0" name="Group 31"/>
          <p:cNvGrpSpPr>
            <a:grpSpLocks/>
          </p:cNvGrpSpPr>
          <p:nvPr/>
        </p:nvGrpSpPr>
        <p:grpSpPr bwMode="auto">
          <a:xfrm>
            <a:off x="3452813" y="2773363"/>
            <a:ext cx="2519362" cy="212725"/>
            <a:chOff x="971" y="1489"/>
            <a:chExt cx="1587" cy="134"/>
          </a:xfrm>
        </p:grpSpPr>
        <p:sp>
          <p:nvSpPr>
            <p:cNvPr id="61" name="Line 32"/>
            <p:cNvSpPr>
              <a:spLocks noChangeShapeType="1"/>
            </p:cNvSpPr>
            <p:nvPr/>
          </p:nvSpPr>
          <p:spPr bwMode="auto">
            <a:xfrm>
              <a:off x="971" y="1602"/>
              <a:ext cx="1173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1084" y="1489"/>
              <a:ext cx="147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lookupPrice(selection)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63" name="Group 34"/>
          <p:cNvGrpSpPr>
            <a:grpSpLocks/>
          </p:cNvGrpSpPr>
          <p:nvPr/>
        </p:nvGrpSpPr>
        <p:grpSpPr bwMode="auto">
          <a:xfrm>
            <a:off x="3478213" y="3598863"/>
            <a:ext cx="3970337" cy="212725"/>
            <a:chOff x="971" y="1489"/>
            <a:chExt cx="1173" cy="126"/>
          </a:xfrm>
        </p:grpSpPr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971" y="1602"/>
              <a:ext cx="1173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1084" y="1489"/>
              <a:ext cx="59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displayPrice(price)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66" name="Group 37"/>
          <p:cNvGrpSpPr>
            <a:grpSpLocks/>
          </p:cNvGrpSpPr>
          <p:nvPr/>
        </p:nvGrpSpPr>
        <p:grpSpPr bwMode="auto">
          <a:xfrm>
            <a:off x="3440113" y="3281363"/>
            <a:ext cx="1862137" cy="212725"/>
            <a:chOff x="2291" y="1897"/>
            <a:chExt cx="1173" cy="134"/>
          </a:xfrm>
        </p:grpSpPr>
        <p:sp>
          <p:nvSpPr>
            <p:cNvPr id="67" name="Line 38"/>
            <p:cNvSpPr>
              <a:spLocks noChangeShapeType="1"/>
            </p:cNvSpPr>
            <p:nvPr/>
          </p:nvSpPr>
          <p:spPr bwMode="auto">
            <a:xfrm>
              <a:off x="2291" y="2010"/>
              <a:ext cx="1173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2460" y="1897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price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69" name="AutoShape 40"/>
          <p:cNvSpPr>
            <a:spLocks noChangeArrowheads="1"/>
          </p:cNvSpPr>
          <p:nvPr/>
        </p:nvSpPr>
        <p:spPr bwMode="auto">
          <a:xfrm>
            <a:off x="1606550" y="3571875"/>
            <a:ext cx="1358900" cy="546100"/>
          </a:xfrm>
          <a:prstGeom prst="wedgeRoundRectCallout">
            <a:avLst>
              <a:gd name="adj1" fmla="val 100935"/>
              <a:gd name="adj2" fmla="val -68023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noProof="1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Dataflow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59" grpId="0" animBg="1"/>
      <p:bldP spid="69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and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19600"/>
            <a:ext cx="8686800" cy="2286000"/>
          </a:xfrm>
        </p:spPr>
        <p:txBody>
          <a:bodyPr/>
          <a:lstStyle/>
          <a:p>
            <a:r>
              <a:rPr lang="en-US" dirty="0" smtClean="0"/>
              <a:t>Iteration is noted with an * before the message</a:t>
            </a:r>
          </a:p>
          <a:p>
            <a:r>
              <a:rPr lang="en-US" dirty="0" smtClean="0"/>
              <a:t>Conditions are marked with Boolean expression[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727075" y="2136775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15950" y="2333625"/>
            <a:ext cx="204788" cy="15716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7463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1930400" y="1684338"/>
            <a:ext cx="1706563" cy="392112"/>
          </a:xfrm>
          <a:prstGeom prst="rect">
            <a:avLst/>
          </a:prstGeom>
          <a:noFill/>
          <a:ln w="222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009775" y="1811338"/>
            <a:ext cx="1595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1400" noProof="1">
                <a:effectLst/>
                <a:latin typeface="Courier" charset="0"/>
              </a:rPr>
              <a:t>ChangeProcessor</a:t>
            </a:r>
            <a:endParaRPr kumimoji="0" lang="en-US" sz="2400" b="0" noProof="1"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2797175" y="2073275"/>
            <a:ext cx="0" cy="248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grpSp>
        <p:nvGrpSpPr>
          <p:cNvPr id="45" name="Group 16"/>
          <p:cNvGrpSpPr>
            <a:grpSpLocks/>
          </p:cNvGrpSpPr>
          <p:nvPr/>
        </p:nvGrpSpPr>
        <p:grpSpPr bwMode="auto">
          <a:xfrm>
            <a:off x="804863" y="2239963"/>
            <a:ext cx="2093912" cy="2185987"/>
            <a:chOff x="507" y="1425"/>
            <a:chExt cx="1319" cy="1377"/>
          </a:xfrm>
        </p:grpSpPr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507" y="1602"/>
              <a:ext cx="1173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620" y="1425"/>
              <a:ext cx="120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insertChange(coin)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1697" y="1596"/>
              <a:ext cx="129" cy="12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3746500" y="1684338"/>
            <a:ext cx="1604963" cy="2890837"/>
            <a:chOff x="2360" y="1075"/>
            <a:chExt cx="1011" cy="1821"/>
          </a:xfrm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2430" y="1155"/>
              <a:ext cx="93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CoinIdentifier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2360" y="1075"/>
              <a:ext cx="1011" cy="247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2866" y="1320"/>
              <a:ext cx="0" cy="1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53" name="Group 24"/>
          <p:cNvGrpSpPr>
            <a:grpSpLocks/>
          </p:cNvGrpSpPr>
          <p:nvPr/>
        </p:nvGrpSpPr>
        <p:grpSpPr bwMode="auto">
          <a:xfrm>
            <a:off x="5511800" y="1684338"/>
            <a:ext cx="1604963" cy="2890837"/>
            <a:chOff x="3472" y="1075"/>
            <a:chExt cx="1011" cy="1821"/>
          </a:xfrm>
        </p:grpSpPr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3472" y="1075"/>
              <a:ext cx="1011" cy="247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3743" y="1155"/>
              <a:ext cx="46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Display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3978" y="1320"/>
              <a:ext cx="0" cy="1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57" name="Group 28"/>
          <p:cNvGrpSpPr>
            <a:grpSpLocks/>
          </p:cNvGrpSpPr>
          <p:nvPr/>
        </p:nvGrpSpPr>
        <p:grpSpPr bwMode="auto">
          <a:xfrm>
            <a:off x="7226300" y="1684338"/>
            <a:ext cx="1604963" cy="2903537"/>
            <a:chOff x="4552" y="1075"/>
            <a:chExt cx="1011" cy="1829"/>
          </a:xfrm>
        </p:grpSpPr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4552" y="1075"/>
              <a:ext cx="1011" cy="247"/>
            </a:xfrm>
            <a:prstGeom prst="rect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4823" y="1155"/>
              <a:ext cx="5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CoinDrop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0" name="Line 31"/>
            <p:cNvSpPr>
              <a:spLocks noChangeShapeType="1"/>
            </p:cNvSpPr>
            <p:nvPr/>
          </p:nvSpPr>
          <p:spPr bwMode="auto">
            <a:xfrm>
              <a:off x="5058" y="132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>
            <a:off x="2938463" y="3078163"/>
            <a:ext cx="3465512" cy="465137"/>
            <a:chOff x="1851" y="1953"/>
            <a:chExt cx="2183" cy="293"/>
          </a:xfrm>
        </p:grpSpPr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3913" y="2100"/>
              <a:ext cx="121" cy="1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3" name="Group 34"/>
            <p:cNvGrpSpPr>
              <a:grpSpLocks/>
            </p:cNvGrpSpPr>
            <p:nvPr/>
          </p:nvGrpSpPr>
          <p:grpSpPr bwMode="auto">
            <a:xfrm>
              <a:off x="1851" y="1953"/>
              <a:ext cx="2069" cy="145"/>
              <a:chOff x="1851" y="1953"/>
              <a:chExt cx="2069" cy="145"/>
            </a:xfrm>
          </p:grpSpPr>
          <p:sp>
            <p:nvSpPr>
              <p:cNvPr id="64" name="Line 35"/>
              <p:cNvSpPr>
                <a:spLocks noChangeShapeType="1"/>
              </p:cNvSpPr>
              <p:nvPr/>
            </p:nvSpPr>
            <p:spPr bwMode="auto">
              <a:xfrm>
                <a:off x="1851" y="2097"/>
                <a:ext cx="2069" cy="1"/>
              </a:xfrm>
              <a:prstGeom prst="line">
                <a:avLst/>
              </a:pr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1948" y="1953"/>
                <a:ext cx="160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displayPrice(owedAmount)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66" name="Group 37"/>
          <p:cNvGrpSpPr>
            <a:grpSpLocks/>
          </p:cNvGrpSpPr>
          <p:nvPr/>
        </p:nvGrpSpPr>
        <p:grpSpPr bwMode="auto">
          <a:xfrm>
            <a:off x="2900363" y="2379663"/>
            <a:ext cx="1906587" cy="661987"/>
            <a:chOff x="1827" y="1513"/>
            <a:chExt cx="1201" cy="417"/>
          </a:xfrm>
        </p:grpSpPr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2801" y="1692"/>
              <a:ext cx="129" cy="23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1835" y="1690"/>
              <a:ext cx="949" cy="1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1956" y="1513"/>
              <a:ext cx="10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lookupCoin(coin)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grpSp>
          <p:nvGrpSpPr>
            <p:cNvPr id="70" name="Group 41"/>
            <p:cNvGrpSpPr>
              <a:grpSpLocks/>
            </p:cNvGrpSpPr>
            <p:nvPr/>
          </p:nvGrpSpPr>
          <p:grpSpPr bwMode="auto">
            <a:xfrm>
              <a:off x="1827" y="1777"/>
              <a:ext cx="949" cy="134"/>
              <a:chOff x="2291" y="1897"/>
              <a:chExt cx="1173" cy="134"/>
            </a:xfrm>
          </p:grpSpPr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>
                <a:off x="2291" y="2010"/>
                <a:ext cx="1173" cy="1"/>
              </a:xfrm>
              <a:prstGeom prst="line">
                <a:avLst/>
              </a:pr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2460" y="1897"/>
                <a:ext cx="414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sz="1400" noProof="1">
                    <a:effectLst/>
                    <a:latin typeface="Courier" charset="0"/>
                  </a:rPr>
                  <a:t>price</a:t>
                </a:r>
                <a:endParaRPr kumimoji="0" lang="en-US" sz="2400" b="0" noProof="1"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</p:grpSp>
      </p:grpSp>
      <p:grpSp>
        <p:nvGrpSpPr>
          <p:cNvPr id="73" name="Group 44"/>
          <p:cNvGrpSpPr>
            <a:grpSpLocks/>
          </p:cNvGrpSpPr>
          <p:nvPr/>
        </p:nvGrpSpPr>
        <p:grpSpPr bwMode="auto">
          <a:xfrm>
            <a:off x="2913063" y="3789363"/>
            <a:ext cx="5205412" cy="427037"/>
            <a:chOff x="1835" y="2401"/>
            <a:chExt cx="3279" cy="269"/>
          </a:xfrm>
        </p:grpSpPr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4993" y="2524"/>
              <a:ext cx="121" cy="1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7463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5" name="Line 46"/>
            <p:cNvSpPr>
              <a:spLocks noChangeShapeType="1"/>
            </p:cNvSpPr>
            <p:nvPr/>
          </p:nvSpPr>
          <p:spPr bwMode="auto">
            <a:xfrm>
              <a:off x="1835" y="2545"/>
              <a:ext cx="3141" cy="2"/>
            </a:xfrm>
            <a:prstGeom prst="line">
              <a:avLst/>
            </a:prstGeom>
            <a:noFill/>
            <a:ln w="17463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1932" y="2401"/>
              <a:ext cx="268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solidFill>
                    <a:srgbClr val="FF0000"/>
                  </a:solidFill>
                  <a:effectLst/>
                  <a:latin typeface="Courier" charset="0"/>
                </a:rPr>
                <a:t>[owedAmount&lt;0]</a:t>
              </a:r>
              <a:r>
                <a:rPr kumimoji="0" lang="en-US" sz="1400" noProof="1">
                  <a:effectLst/>
                  <a:latin typeface="Courier" charset="0"/>
                </a:rPr>
                <a:t> returnChange(-owedAmount)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77" name="AutoShape 48"/>
          <p:cNvSpPr>
            <a:spLocks noChangeArrowheads="1"/>
          </p:cNvSpPr>
          <p:nvPr/>
        </p:nvSpPr>
        <p:spPr bwMode="auto">
          <a:xfrm>
            <a:off x="1095375" y="2898775"/>
            <a:ext cx="1244600" cy="609600"/>
          </a:xfrm>
          <a:prstGeom prst="wedgeRoundRectCallout">
            <a:avLst>
              <a:gd name="adj1" fmla="val -59694"/>
              <a:gd name="adj2" fmla="val -126565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Iteration</a:t>
            </a:r>
          </a:p>
        </p:txBody>
      </p:sp>
      <p:sp>
        <p:nvSpPr>
          <p:cNvPr id="78" name="AutoShape 49"/>
          <p:cNvSpPr>
            <a:spLocks noChangeArrowheads="1"/>
          </p:cNvSpPr>
          <p:nvPr/>
        </p:nvSpPr>
        <p:spPr bwMode="auto">
          <a:xfrm>
            <a:off x="1003300" y="3800475"/>
            <a:ext cx="1422400" cy="609600"/>
          </a:xfrm>
          <a:prstGeom prst="wedgeRoundRectCallout">
            <a:avLst>
              <a:gd name="adj1" fmla="val 93306"/>
              <a:gd name="adj2" fmla="val -39060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Condition</a:t>
            </a:r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801688" y="214947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bg-BG" sz="2400" noProof="1">
                <a:solidFill>
                  <a:srgbClr val="FF0000"/>
                </a:solidFill>
                <a:effectLst/>
                <a:latin typeface="Helvetica" charset="0"/>
              </a:rPr>
              <a:t>*</a:t>
            </a:r>
          </a:p>
        </p:txBody>
      </p:sp>
      <p:grpSp>
        <p:nvGrpSpPr>
          <p:cNvPr id="80" name="Group 8"/>
          <p:cNvGrpSpPr>
            <a:grpSpLocks/>
          </p:cNvGrpSpPr>
          <p:nvPr/>
        </p:nvGrpSpPr>
        <p:grpSpPr bwMode="auto">
          <a:xfrm>
            <a:off x="338137" y="990600"/>
            <a:ext cx="957263" cy="1006475"/>
            <a:chOff x="600" y="720"/>
            <a:chExt cx="603" cy="634"/>
          </a:xfrm>
        </p:grpSpPr>
        <p:grpSp>
          <p:nvGrpSpPr>
            <p:cNvPr id="81" name="Group 9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83" name="Freeform 1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237"/>
                  </a:cxn>
                  <a:cxn ang="0">
                    <a:pos x="0" y="376"/>
                  </a:cxn>
                </a:cxnLst>
                <a:rect l="0" t="0" r="r" b="b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5" name="Line 1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6" name="Oval 1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600" y="1220"/>
              <a:ext cx="6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sz="1400" noProof="1">
                  <a:effectLst/>
                  <a:latin typeface="Courier" charset="0"/>
                </a:rPr>
                <a:t>Passenger</a:t>
              </a:r>
              <a:endParaRPr kumimoji="0" lang="en-US" sz="2400" b="0" noProof="1"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StateChart diagrams</a:t>
            </a:r>
            <a:endParaRPr lang="bg-BG" dirty="0">
              <a:effectLst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816" y="3352800"/>
            <a:ext cx="4495800" cy="32194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Above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design </a:t>
            </a:r>
            <a:r>
              <a:rPr lang="en-US" dirty="0" smtClean="0"/>
              <a:t>describes how the system will fulfill the requirements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Architecture</a:t>
            </a:r>
            <a:r>
              <a:rPr lang="en-US" dirty="0" smtClean="0"/>
              <a:t> design describes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How the project will be decomposed in to pieces (modules)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Responsibility of each 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Interconnection between the modules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for communication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UML: StateChart diagrams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grpSp>
        <p:nvGrpSpPr>
          <p:cNvPr id="72" name="Group 2"/>
          <p:cNvGrpSpPr>
            <a:grpSpLocks/>
          </p:cNvGrpSpPr>
          <p:nvPr/>
        </p:nvGrpSpPr>
        <p:grpSpPr bwMode="auto">
          <a:xfrm>
            <a:off x="874713" y="1824037"/>
            <a:ext cx="7326312" cy="4237038"/>
            <a:chOff x="559" y="1442"/>
            <a:chExt cx="4615" cy="2669"/>
          </a:xfrm>
        </p:grpSpPr>
        <p:sp>
          <p:nvSpPr>
            <p:cNvPr id="7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59" y="1522"/>
              <a:ext cx="4615" cy="2589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4" name="AutoShape 4"/>
            <p:cNvSpPr>
              <a:spLocks noChangeArrowheads="1"/>
            </p:cNvSpPr>
            <p:nvPr/>
          </p:nvSpPr>
          <p:spPr bwMode="auto">
            <a:xfrm>
              <a:off x="2028" y="1742"/>
              <a:ext cx="913" cy="300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5" name="Rectangle 5"/>
            <p:cNvSpPr>
              <a:spLocks noChangeArrowheads="1"/>
            </p:cNvSpPr>
            <p:nvPr/>
          </p:nvSpPr>
          <p:spPr bwMode="auto">
            <a:xfrm>
              <a:off x="2175" y="1846"/>
              <a:ext cx="670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BlinkHours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2405" y="1442"/>
              <a:ext cx="131" cy="11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2469" y="1653"/>
              <a:ext cx="1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2437" y="1653"/>
              <a:ext cx="63" cy="8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25" y="85"/>
                </a:cxn>
                <a:cxn ang="0">
                  <a:pos x="0" y="0"/>
                </a:cxn>
              </a:cxnLst>
              <a:rect l="0" t="0" r="r" b="b"/>
              <a:pathLst>
                <a:path w="50" h="85">
                  <a:moveTo>
                    <a:pt x="50" y="0"/>
                  </a:moveTo>
                  <a:lnTo>
                    <a:pt x="25" y="8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>
              <a:off x="2469" y="1568"/>
              <a:ext cx="1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0" name="AutoShape 10"/>
            <p:cNvSpPr>
              <a:spLocks noChangeArrowheads="1"/>
            </p:cNvSpPr>
            <p:nvPr/>
          </p:nvSpPr>
          <p:spPr bwMode="auto">
            <a:xfrm>
              <a:off x="2028" y="2535"/>
              <a:ext cx="913" cy="301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2108" y="2639"/>
              <a:ext cx="80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BlinkMinutes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2" name="AutoShape 12"/>
            <p:cNvSpPr>
              <a:spLocks noChangeArrowheads="1"/>
            </p:cNvSpPr>
            <p:nvPr/>
          </p:nvSpPr>
          <p:spPr bwMode="auto">
            <a:xfrm>
              <a:off x="4245" y="1742"/>
              <a:ext cx="914" cy="300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4326" y="1846"/>
              <a:ext cx="80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IncrementHrs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4" name="AutoShape 14"/>
            <p:cNvSpPr>
              <a:spLocks noChangeArrowheads="1"/>
            </p:cNvSpPr>
            <p:nvPr/>
          </p:nvSpPr>
          <p:spPr bwMode="auto">
            <a:xfrm>
              <a:off x="4245" y="2535"/>
              <a:ext cx="914" cy="301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4293" y="2639"/>
              <a:ext cx="87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IncrementMin.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6" name="AutoShape 16"/>
            <p:cNvSpPr>
              <a:spLocks noChangeArrowheads="1"/>
            </p:cNvSpPr>
            <p:nvPr/>
          </p:nvSpPr>
          <p:spPr bwMode="auto">
            <a:xfrm>
              <a:off x="2028" y="3321"/>
              <a:ext cx="913" cy="301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2108" y="3433"/>
              <a:ext cx="80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BlinkSeconds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8" name="AutoShape 18"/>
            <p:cNvSpPr>
              <a:spLocks noChangeArrowheads="1"/>
            </p:cNvSpPr>
            <p:nvPr/>
          </p:nvSpPr>
          <p:spPr bwMode="auto">
            <a:xfrm>
              <a:off x="4245" y="3321"/>
              <a:ext cx="914" cy="301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4293" y="3433"/>
              <a:ext cx="871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IncrementSec.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0" name="AutoShape 20"/>
            <p:cNvSpPr>
              <a:spLocks noChangeArrowheads="1"/>
            </p:cNvSpPr>
            <p:nvPr/>
          </p:nvSpPr>
          <p:spPr bwMode="auto">
            <a:xfrm>
              <a:off x="574" y="3807"/>
              <a:ext cx="914" cy="300"/>
            </a:xfrm>
            <a:prstGeom prst="roundRect">
              <a:avLst>
                <a:gd name="adj" fmla="val 45000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656" y="3911"/>
              <a:ext cx="804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StopBlinking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4124" y="1853"/>
              <a:ext cx="116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" name="Freeform 23"/>
            <p:cNvSpPr>
              <a:spLocks/>
            </p:cNvSpPr>
            <p:nvPr/>
          </p:nvSpPr>
          <p:spPr bwMode="auto">
            <a:xfrm>
              <a:off x="4135" y="1830"/>
              <a:ext cx="105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3"/>
                </a:cxn>
                <a:cxn ang="0">
                  <a:pos x="0" y="46"/>
                </a:cxn>
              </a:cxnLst>
              <a:rect l="0" t="0" r="r" b="b"/>
              <a:pathLst>
                <a:path w="84" h="46">
                  <a:moveTo>
                    <a:pt x="0" y="0"/>
                  </a:moveTo>
                  <a:lnTo>
                    <a:pt x="84" y="23"/>
                  </a:lnTo>
                  <a:lnTo>
                    <a:pt x="0" y="46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" name="Line 24"/>
            <p:cNvSpPr>
              <a:spLocks noChangeShapeType="1"/>
            </p:cNvSpPr>
            <p:nvPr/>
          </p:nvSpPr>
          <p:spPr bwMode="auto">
            <a:xfrm>
              <a:off x="2946" y="1853"/>
              <a:ext cx="1178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847" y="1746"/>
              <a:ext cx="120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[button1&amp;2Pressed]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>
              <a:off x="2458" y="2439"/>
              <a:ext cx="1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7" name="Freeform 27"/>
            <p:cNvSpPr>
              <a:spLocks/>
            </p:cNvSpPr>
            <p:nvPr/>
          </p:nvSpPr>
          <p:spPr bwMode="auto">
            <a:xfrm>
              <a:off x="2426" y="2447"/>
              <a:ext cx="53" cy="77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5" y="77"/>
                </a:cxn>
                <a:cxn ang="0">
                  <a:pos x="0" y="0"/>
                </a:cxn>
              </a:cxnLst>
              <a:rect l="0" t="0" r="r" b="b"/>
              <a:pathLst>
                <a:path w="42" h="77">
                  <a:moveTo>
                    <a:pt x="42" y="0"/>
                  </a:moveTo>
                  <a:lnTo>
                    <a:pt x="25" y="7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8" name="Line 28"/>
            <p:cNvSpPr>
              <a:spLocks noChangeShapeType="1"/>
            </p:cNvSpPr>
            <p:nvPr/>
          </p:nvSpPr>
          <p:spPr bwMode="auto">
            <a:xfrm>
              <a:off x="2458" y="2046"/>
              <a:ext cx="1" cy="393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9" name="Line 29"/>
            <p:cNvSpPr>
              <a:spLocks noChangeShapeType="1"/>
            </p:cNvSpPr>
            <p:nvPr/>
          </p:nvSpPr>
          <p:spPr bwMode="auto">
            <a:xfrm>
              <a:off x="2458" y="3225"/>
              <a:ext cx="1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0" name="Freeform 30"/>
            <p:cNvSpPr>
              <a:spLocks/>
            </p:cNvSpPr>
            <p:nvPr/>
          </p:nvSpPr>
          <p:spPr bwMode="auto">
            <a:xfrm>
              <a:off x="2426" y="3233"/>
              <a:ext cx="64" cy="7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5" y="77"/>
                </a:cxn>
                <a:cxn ang="0">
                  <a:pos x="0" y="0"/>
                </a:cxn>
              </a:cxnLst>
              <a:rect l="0" t="0" r="r" b="b"/>
              <a:pathLst>
                <a:path w="51" h="77">
                  <a:moveTo>
                    <a:pt x="51" y="0"/>
                  </a:moveTo>
                  <a:lnTo>
                    <a:pt x="25" y="7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1" name="Line 31"/>
            <p:cNvSpPr>
              <a:spLocks noChangeShapeType="1"/>
            </p:cNvSpPr>
            <p:nvPr/>
          </p:nvSpPr>
          <p:spPr bwMode="auto">
            <a:xfrm>
              <a:off x="2458" y="2840"/>
              <a:ext cx="1" cy="3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2" name="Rectangle 32"/>
            <p:cNvSpPr>
              <a:spLocks noChangeArrowheads="1"/>
            </p:cNvSpPr>
            <p:nvPr/>
          </p:nvSpPr>
          <p:spPr bwMode="auto">
            <a:xfrm>
              <a:off x="2611" y="2200"/>
              <a:ext cx="107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[button1Pressed]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3216" y="1707"/>
              <a:ext cx="107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[button2Pressed]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" name="Line 34"/>
            <p:cNvSpPr>
              <a:spLocks noChangeShapeType="1"/>
            </p:cNvSpPr>
            <p:nvPr/>
          </p:nvSpPr>
          <p:spPr bwMode="auto">
            <a:xfrm flipH="1">
              <a:off x="2935" y="1938"/>
              <a:ext cx="117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5" name="Freeform 35"/>
            <p:cNvSpPr>
              <a:spLocks/>
            </p:cNvSpPr>
            <p:nvPr/>
          </p:nvSpPr>
          <p:spPr bwMode="auto">
            <a:xfrm>
              <a:off x="2935" y="1915"/>
              <a:ext cx="117" cy="46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0" y="23"/>
                </a:cxn>
                <a:cxn ang="0">
                  <a:pos x="93" y="0"/>
                </a:cxn>
              </a:cxnLst>
              <a:rect l="0" t="0" r="r" b="b"/>
              <a:pathLst>
                <a:path w="93" h="46">
                  <a:moveTo>
                    <a:pt x="93" y="46"/>
                  </a:moveTo>
                  <a:lnTo>
                    <a:pt x="0" y="23"/>
                  </a:lnTo>
                  <a:lnTo>
                    <a:pt x="93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 flipH="1">
              <a:off x="3052" y="1938"/>
              <a:ext cx="1198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7" name="Line 37"/>
            <p:cNvSpPr>
              <a:spLocks noChangeShapeType="1"/>
            </p:cNvSpPr>
            <p:nvPr/>
          </p:nvSpPr>
          <p:spPr bwMode="auto">
            <a:xfrm>
              <a:off x="4124" y="2655"/>
              <a:ext cx="116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8" name="Freeform 38"/>
            <p:cNvSpPr>
              <a:spLocks/>
            </p:cNvSpPr>
            <p:nvPr/>
          </p:nvSpPr>
          <p:spPr bwMode="auto">
            <a:xfrm>
              <a:off x="4124" y="2632"/>
              <a:ext cx="116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3"/>
                </a:cxn>
                <a:cxn ang="0">
                  <a:pos x="0" y="46"/>
                </a:cxn>
              </a:cxnLst>
              <a:rect l="0" t="0" r="r" b="b"/>
              <a:pathLst>
                <a:path w="93" h="46">
                  <a:moveTo>
                    <a:pt x="0" y="0"/>
                  </a:moveTo>
                  <a:lnTo>
                    <a:pt x="93" y="23"/>
                  </a:lnTo>
                  <a:lnTo>
                    <a:pt x="0" y="46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09" name="Line 39"/>
            <p:cNvSpPr>
              <a:spLocks noChangeShapeType="1"/>
            </p:cNvSpPr>
            <p:nvPr/>
          </p:nvSpPr>
          <p:spPr bwMode="auto">
            <a:xfrm>
              <a:off x="2935" y="2655"/>
              <a:ext cx="1189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0" name="Rectangle 40"/>
            <p:cNvSpPr>
              <a:spLocks noChangeArrowheads="1"/>
            </p:cNvSpPr>
            <p:nvPr/>
          </p:nvSpPr>
          <p:spPr bwMode="auto">
            <a:xfrm>
              <a:off x="3204" y="2508"/>
              <a:ext cx="107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[button2Pressed]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 flipH="1">
              <a:off x="2935" y="2732"/>
              <a:ext cx="107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2" name="Freeform 42"/>
            <p:cNvSpPr>
              <a:spLocks/>
            </p:cNvSpPr>
            <p:nvPr/>
          </p:nvSpPr>
          <p:spPr bwMode="auto">
            <a:xfrm>
              <a:off x="2935" y="2709"/>
              <a:ext cx="107" cy="46"/>
            </a:xfrm>
            <a:custGeom>
              <a:avLst/>
              <a:gdLst/>
              <a:ahLst/>
              <a:cxnLst>
                <a:cxn ang="0">
                  <a:pos x="85" y="46"/>
                </a:cxn>
                <a:cxn ang="0">
                  <a:pos x="0" y="23"/>
                </a:cxn>
                <a:cxn ang="0">
                  <a:pos x="85" y="0"/>
                </a:cxn>
              </a:cxnLst>
              <a:rect l="0" t="0" r="r" b="b"/>
              <a:pathLst>
                <a:path w="85" h="46">
                  <a:moveTo>
                    <a:pt x="85" y="46"/>
                  </a:moveTo>
                  <a:lnTo>
                    <a:pt x="0" y="23"/>
                  </a:lnTo>
                  <a:lnTo>
                    <a:pt x="85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3" name="Line 43"/>
            <p:cNvSpPr>
              <a:spLocks noChangeShapeType="1"/>
            </p:cNvSpPr>
            <p:nvPr/>
          </p:nvSpPr>
          <p:spPr bwMode="auto">
            <a:xfrm flipH="1">
              <a:off x="3042" y="2732"/>
              <a:ext cx="1208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4" name="Line 44"/>
            <p:cNvSpPr>
              <a:spLocks noChangeShapeType="1"/>
            </p:cNvSpPr>
            <p:nvPr/>
          </p:nvSpPr>
          <p:spPr bwMode="auto">
            <a:xfrm>
              <a:off x="4114" y="3425"/>
              <a:ext cx="116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5" name="Freeform 45"/>
            <p:cNvSpPr>
              <a:spLocks/>
            </p:cNvSpPr>
            <p:nvPr/>
          </p:nvSpPr>
          <p:spPr bwMode="auto">
            <a:xfrm>
              <a:off x="4124" y="3402"/>
              <a:ext cx="106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23"/>
                </a:cxn>
                <a:cxn ang="0">
                  <a:pos x="0" y="46"/>
                </a:cxn>
              </a:cxnLst>
              <a:rect l="0" t="0" r="r" b="b"/>
              <a:pathLst>
                <a:path w="85" h="46">
                  <a:moveTo>
                    <a:pt x="0" y="0"/>
                  </a:moveTo>
                  <a:lnTo>
                    <a:pt x="85" y="23"/>
                  </a:lnTo>
                  <a:lnTo>
                    <a:pt x="0" y="46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6" name="Line 46"/>
            <p:cNvSpPr>
              <a:spLocks noChangeShapeType="1"/>
            </p:cNvSpPr>
            <p:nvPr/>
          </p:nvSpPr>
          <p:spPr bwMode="auto">
            <a:xfrm>
              <a:off x="2935" y="3425"/>
              <a:ext cx="1179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3216" y="3279"/>
              <a:ext cx="107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[button2Pressed]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H="1">
              <a:off x="2935" y="3495"/>
              <a:ext cx="117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19" name="Freeform 49"/>
            <p:cNvSpPr>
              <a:spLocks/>
            </p:cNvSpPr>
            <p:nvPr/>
          </p:nvSpPr>
          <p:spPr bwMode="auto">
            <a:xfrm>
              <a:off x="2935" y="3471"/>
              <a:ext cx="117" cy="47"/>
            </a:xfrm>
            <a:custGeom>
              <a:avLst/>
              <a:gdLst/>
              <a:ahLst/>
              <a:cxnLst>
                <a:cxn ang="0">
                  <a:pos x="93" y="47"/>
                </a:cxn>
                <a:cxn ang="0">
                  <a:pos x="0" y="24"/>
                </a:cxn>
                <a:cxn ang="0">
                  <a:pos x="93" y="0"/>
                </a:cxn>
              </a:cxnLst>
              <a:rect l="0" t="0" r="r" b="b"/>
              <a:pathLst>
                <a:path w="93" h="47">
                  <a:moveTo>
                    <a:pt x="93" y="47"/>
                  </a:moveTo>
                  <a:lnTo>
                    <a:pt x="0" y="24"/>
                  </a:lnTo>
                  <a:lnTo>
                    <a:pt x="93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 flipH="1">
              <a:off x="3052" y="3495"/>
              <a:ext cx="1178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2579" y="3025"/>
              <a:ext cx="1072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[button1Pressed]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2" name="Rectangle 52"/>
            <p:cNvSpPr>
              <a:spLocks noChangeArrowheads="1"/>
            </p:cNvSpPr>
            <p:nvPr/>
          </p:nvSpPr>
          <p:spPr bwMode="auto">
            <a:xfrm>
              <a:off x="857" y="2539"/>
              <a:ext cx="120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[button1&amp;2Pressed]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868" y="3287"/>
              <a:ext cx="1206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bg-BG" sz="1400">
                  <a:effectLst/>
                  <a:latin typeface="Courier" charset="0"/>
                </a:rPr>
                <a:t>[button1&amp;2Pressed]</a:t>
              </a:r>
              <a:endParaRPr lang="bg-BG" sz="1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4" name="Line 54"/>
            <p:cNvSpPr>
              <a:spLocks noChangeShapeType="1"/>
            </p:cNvSpPr>
            <p:nvPr/>
          </p:nvSpPr>
          <p:spPr bwMode="auto">
            <a:xfrm>
              <a:off x="760" y="3710"/>
              <a:ext cx="1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5" name="Freeform 55"/>
            <p:cNvSpPr>
              <a:spLocks/>
            </p:cNvSpPr>
            <p:nvPr/>
          </p:nvSpPr>
          <p:spPr bwMode="auto">
            <a:xfrm>
              <a:off x="729" y="3718"/>
              <a:ext cx="64" cy="7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5" y="77"/>
                </a:cxn>
                <a:cxn ang="0">
                  <a:pos x="0" y="0"/>
                </a:cxn>
              </a:cxnLst>
              <a:rect l="0" t="0" r="r" b="b"/>
              <a:pathLst>
                <a:path w="51" h="77">
                  <a:moveTo>
                    <a:pt x="51" y="0"/>
                  </a:moveTo>
                  <a:lnTo>
                    <a:pt x="25" y="7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6" name="Freeform 56"/>
            <p:cNvSpPr>
              <a:spLocks/>
            </p:cNvSpPr>
            <p:nvPr/>
          </p:nvSpPr>
          <p:spPr bwMode="auto">
            <a:xfrm>
              <a:off x="760" y="1884"/>
              <a:ext cx="1263" cy="1826"/>
            </a:xfrm>
            <a:custGeom>
              <a:avLst/>
              <a:gdLst/>
              <a:ahLst/>
              <a:cxnLst>
                <a:cxn ang="0">
                  <a:pos x="1005" y="0"/>
                </a:cxn>
                <a:cxn ang="0">
                  <a:pos x="0" y="0"/>
                </a:cxn>
                <a:cxn ang="0">
                  <a:pos x="0" y="1826"/>
                </a:cxn>
              </a:cxnLst>
              <a:rect l="0" t="0" r="r" b="b"/>
              <a:pathLst>
                <a:path w="1005" h="1826">
                  <a:moveTo>
                    <a:pt x="1005" y="0"/>
                  </a:moveTo>
                  <a:lnTo>
                    <a:pt x="0" y="0"/>
                  </a:lnTo>
                  <a:lnTo>
                    <a:pt x="0" y="1826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1026" y="3718"/>
              <a:ext cx="2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8" name="Freeform 58"/>
            <p:cNvSpPr>
              <a:spLocks/>
            </p:cNvSpPr>
            <p:nvPr/>
          </p:nvSpPr>
          <p:spPr bwMode="auto">
            <a:xfrm>
              <a:off x="994" y="3718"/>
              <a:ext cx="64" cy="8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6" y="85"/>
                </a:cxn>
                <a:cxn ang="0">
                  <a:pos x="0" y="0"/>
                </a:cxn>
              </a:cxnLst>
              <a:rect l="0" t="0" r="r" b="b"/>
              <a:pathLst>
                <a:path w="51" h="85">
                  <a:moveTo>
                    <a:pt x="51" y="0"/>
                  </a:moveTo>
                  <a:lnTo>
                    <a:pt x="26" y="8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9" name="Freeform 59"/>
            <p:cNvSpPr>
              <a:spLocks/>
            </p:cNvSpPr>
            <p:nvPr/>
          </p:nvSpPr>
          <p:spPr bwMode="auto">
            <a:xfrm>
              <a:off x="1026" y="2678"/>
              <a:ext cx="997" cy="1040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0" y="0"/>
                </a:cxn>
                <a:cxn ang="0">
                  <a:pos x="0" y="1040"/>
                </a:cxn>
              </a:cxnLst>
              <a:rect l="0" t="0" r="r" b="b"/>
              <a:pathLst>
                <a:path w="793" h="1040">
                  <a:moveTo>
                    <a:pt x="793" y="0"/>
                  </a:moveTo>
                  <a:lnTo>
                    <a:pt x="0" y="0"/>
                  </a:lnTo>
                  <a:lnTo>
                    <a:pt x="0" y="104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0" name="Line 60"/>
            <p:cNvSpPr>
              <a:spLocks noChangeShapeType="1"/>
            </p:cNvSpPr>
            <p:nvPr/>
          </p:nvSpPr>
          <p:spPr bwMode="auto">
            <a:xfrm>
              <a:off x="1259" y="3718"/>
              <a:ext cx="1" cy="8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1" name="Freeform 61"/>
            <p:cNvSpPr>
              <a:spLocks/>
            </p:cNvSpPr>
            <p:nvPr/>
          </p:nvSpPr>
          <p:spPr bwMode="auto">
            <a:xfrm>
              <a:off x="1227" y="3718"/>
              <a:ext cx="65" cy="8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5" y="85"/>
                </a:cxn>
                <a:cxn ang="0">
                  <a:pos x="0" y="0"/>
                </a:cxn>
              </a:cxnLst>
              <a:rect l="0" t="0" r="r" b="b"/>
              <a:pathLst>
                <a:path w="51" h="85">
                  <a:moveTo>
                    <a:pt x="51" y="0"/>
                  </a:moveTo>
                  <a:lnTo>
                    <a:pt x="25" y="8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2" name="Freeform 62"/>
            <p:cNvSpPr>
              <a:spLocks/>
            </p:cNvSpPr>
            <p:nvPr/>
          </p:nvSpPr>
          <p:spPr bwMode="auto">
            <a:xfrm>
              <a:off x="1259" y="3471"/>
              <a:ext cx="764" cy="247"/>
            </a:xfrm>
            <a:custGeom>
              <a:avLst/>
              <a:gdLst/>
              <a:ahLst/>
              <a:cxnLst>
                <a:cxn ang="0">
                  <a:pos x="608" y="0"/>
                </a:cxn>
                <a:cxn ang="0">
                  <a:pos x="0" y="0"/>
                </a:cxn>
                <a:cxn ang="0">
                  <a:pos x="0" y="247"/>
                </a:cxn>
              </a:cxnLst>
              <a:rect l="0" t="0" r="r" b="b"/>
              <a:pathLst>
                <a:path w="608" h="247">
                  <a:moveTo>
                    <a:pt x="608" y="0"/>
                  </a:moveTo>
                  <a:lnTo>
                    <a:pt x="0" y="0"/>
                  </a:lnTo>
                  <a:lnTo>
                    <a:pt x="0" y="247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3" name="Oval 63"/>
            <p:cNvSpPr>
              <a:spLocks noChangeArrowheads="1"/>
            </p:cNvSpPr>
            <p:nvPr/>
          </p:nvSpPr>
          <p:spPr bwMode="auto">
            <a:xfrm>
              <a:off x="1763" y="3913"/>
              <a:ext cx="85" cy="7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4" name="Line 64"/>
            <p:cNvSpPr>
              <a:spLocks noChangeShapeType="1"/>
            </p:cNvSpPr>
            <p:nvPr/>
          </p:nvSpPr>
          <p:spPr bwMode="auto">
            <a:xfrm>
              <a:off x="1619" y="3949"/>
              <a:ext cx="107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5" name="Freeform 65"/>
            <p:cNvSpPr>
              <a:spLocks/>
            </p:cNvSpPr>
            <p:nvPr/>
          </p:nvSpPr>
          <p:spPr bwMode="auto">
            <a:xfrm>
              <a:off x="1619" y="3926"/>
              <a:ext cx="107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23"/>
                </a:cxn>
                <a:cxn ang="0">
                  <a:pos x="0" y="46"/>
                </a:cxn>
              </a:cxnLst>
              <a:rect l="0" t="0" r="r" b="b"/>
              <a:pathLst>
                <a:path w="85" h="46">
                  <a:moveTo>
                    <a:pt x="0" y="0"/>
                  </a:moveTo>
                  <a:lnTo>
                    <a:pt x="85" y="23"/>
                  </a:lnTo>
                  <a:lnTo>
                    <a:pt x="0" y="46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6" name="Line 66"/>
            <p:cNvSpPr>
              <a:spLocks noChangeShapeType="1"/>
            </p:cNvSpPr>
            <p:nvPr/>
          </p:nvSpPr>
          <p:spPr bwMode="auto">
            <a:xfrm flipH="1">
              <a:off x="1483" y="3949"/>
              <a:ext cx="136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7" name="Oval 67"/>
            <p:cNvSpPr>
              <a:spLocks noChangeArrowheads="1"/>
            </p:cNvSpPr>
            <p:nvPr/>
          </p:nvSpPr>
          <p:spPr bwMode="auto">
            <a:xfrm>
              <a:off x="1735" y="3884"/>
              <a:ext cx="139" cy="123"/>
            </a:xfrm>
            <a:prstGeom prst="ellips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38" name="AutoShape 70"/>
          <p:cNvSpPr>
            <a:spLocks noChangeArrowheads="1"/>
          </p:cNvSpPr>
          <p:nvPr/>
        </p:nvSpPr>
        <p:spPr bwMode="auto">
          <a:xfrm>
            <a:off x="7654925" y="2925762"/>
            <a:ext cx="955675" cy="469900"/>
          </a:xfrm>
          <a:prstGeom prst="wedgeRoundRectCallout">
            <a:avLst>
              <a:gd name="adj1" fmla="val -80903"/>
              <a:gd name="adj2" fmla="val -106509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State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39" name="AutoShape 71"/>
          <p:cNvSpPr>
            <a:spLocks noChangeArrowheads="1"/>
          </p:cNvSpPr>
          <p:nvPr/>
        </p:nvSpPr>
        <p:spPr bwMode="auto">
          <a:xfrm>
            <a:off x="4559300" y="1524000"/>
            <a:ext cx="1592263" cy="469900"/>
          </a:xfrm>
          <a:prstGeom prst="wedgeRoundRectCallout">
            <a:avLst>
              <a:gd name="adj1" fmla="val -78815"/>
              <a:gd name="adj2" fmla="val 33444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Initial state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4198938" y="5437187"/>
            <a:ext cx="1673225" cy="469900"/>
          </a:xfrm>
          <a:prstGeom prst="wedgeRoundRectCallout">
            <a:avLst>
              <a:gd name="adj1" fmla="val -120019"/>
              <a:gd name="adj2" fmla="val 21958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Final state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>
            <a:off x="2109788" y="2913062"/>
            <a:ext cx="1422400" cy="469900"/>
          </a:xfrm>
          <a:prstGeom prst="wedgeRoundRectCallout">
            <a:avLst>
              <a:gd name="adj1" fmla="val -111213"/>
              <a:gd name="adj2" fmla="val 9634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Transition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142" name="AutoShape 74"/>
          <p:cNvSpPr>
            <a:spLocks noChangeArrowheads="1"/>
          </p:cNvSpPr>
          <p:nvPr/>
        </p:nvSpPr>
        <p:spPr bwMode="auto">
          <a:xfrm>
            <a:off x="1103313" y="1595437"/>
            <a:ext cx="955675" cy="469900"/>
          </a:xfrm>
          <a:prstGeom prst="wedgeRoundRectCallout">
            <a:avLst>
              <a:gd name="adj1" fmla="val 66111"/>
              <a:gd name="adj2" fmla="val 97296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Event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flow of actions in the system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Special type StateChart diagrams</a:t>
            </a:r>
            <a:r>
              <a:rPr lang="bg-BG" dirty="0" smtClean="0"/>
              <a:t>, </a:t>
            </a:r>
            <a:r>
              <a:rPr lang="en-US" dirty="0" smtClean="0"/>
              <a:t>in which states are actions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684213" y="2473325"/>
            <a:ext cx="7632700" cy="811213"/>
            <a:chOff x="431" y="1558"/>
            <a:chExt cx="4808" cy="511"/>
          </a:xfrm>
        </p:grpSpPr>
        <p:sp>
          <p:nvSpPr>
            <p:cNvPr id="307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1" y="1558"/>
              <a:ext cx="4808" cy="51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431" y="1558"/>
              <a:ext cx="1110" cy="511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750" y="1647"/>
              <a:ext cx="43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Handle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673" y="1775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2280" y="1558"/>
              <a:ext cx="1110" cy="511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2523" y="1647"/>
              <a:ext cx="63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Document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2523" y="1775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>
              <a:off x="4129" y="1558"/>
              <a:ext cx="1110" cy="511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4410" y="1647"/>
              <a:ext cx="47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Archive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4372" y="1775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2140" y="1814"/>
              <a:ext cx="140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2153" y="1775"/>
              <a:ext cx="127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39"/>
                </a:cxn>
                <a:cxn ang="0">
                  <a:pos x="0" y="77"/>
                </a:cxn>
              </a:cxnLst>
              <a:rect l="0" t="0" r="r" b="b"/>
              <a:pathLst>
                <a:path w="127" h="77">
                  <a:moveTo>
                    <a:pt x="0" y="0"/>
                  </a:moveTo>
                  <a:lnTo>
                    <a:pt x="127" y="39"/>
                  </a:lnTo>
                  <a:lnTo>
                    <a:pt x="0" y="77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528" y="1814"/>
              <a:ext cx="612" cy="1"/>
            </a:xfrm>
            <a:prstGeom prst="line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3976" y="1826"/>
              <a:ext cx="141" cy="1"/>
            </a:xfrm>
            <a:prstGeom prst="line">
              <a:avLst/>
            </a:prstGeom>
            <a:noFill/>
            <a:ln w="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3989" y="1788"/>
              <a:ext cx="128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8" y="38"/>
                </a:cxn>
                <a:cxn ang="0">
                  <a:pos x="0" y="77"/>
                </a:cxn>
              </a:cxnLst>
              <a:rect l="0" t="0" r="r" b="b"/>
              <a:pathLst>
                <a:path w="128" h="77">
                  <a:moveTo>
                    <a:pt x="0" y="0"/>
                  </a:moveTo>
                  <a:lnTo>
                    <a:pt x="128" y="38"/>
                  </a:lnTo>
                  <a:lnTo>
                    <a:pt x="0" y="77"/>
                  </a:lnTo>
                </a:path>
              </a:pathLst>
            </a:cu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3377" y="1826"/>
              <a:ext cx="599" cy="1"/>
            </a:xfrm>
            <a:prstGeom prst="line">
              <a:avLst/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r>
              <a:rPr lang="bg-BG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Condition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63713" y="1571625"/>
            <a:ext cx="1296987" cy="469900"/>
          </a:xfrm>
          <a:prstGeom prst="wedgeRoundRectCallout">
            <a:avLst>
              <a:gd name="adj1" fmla="val 54653"/>
              <a:gd name="adj2" fmla="val 161486"/>
              <a:gd name="adj3" fmla="val 16667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Condition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grpSp>
        <p:nvGrpSpPr>
          <p:cNvPr id="4137" name="Group 41"/>
          <p:cNvGrpSpPr>
            <a:grpSpLocks noChangeAspect="1"/>
          </p:cNvGrpSpPr>
          <p:nvPr/>
        </p:nvGrpSpPr>
        <p:grpSpPr bwMode="auto">
          <a:xfrm>
            <a:off x="395288" y="2201863"/>
            <a:ext cx="8199437" cy="3589338"/>
            <a:chOff x="249" y="1387"/>
            <a:chExt cx="5165" cy="2261"/>
          </a:xfrm>
        </p:grpSpPr>
        <p:sp>
          <p:nvSpPr>
            <p:cNvPr id="4136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49" y="1460"/>
              <a:ext cx="5165" cy="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38" name="AutoShape 42"/>
            <p:cNvSpPr>
              <a:spLocks noChangeArrowheads="1"/>
            </p:cNvSpPr>
            <p:nvPr/>
          </p:nvSpPr>
          <p:spPr bwMode="auto">
            <a:xfrm>
              <a:off x="249" y="1438"/>
              <a:ext cx="1126" cy="51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39" name="Rectangle 43"/>
            <p:cNvSpPr>
              <a:spLocks noChangeArrowheads="1"/>
            </p:cNvSpPr>
            <p:nvPr/>
          </p:nvSpPr>
          <p:spPr bwMode="auto">
            <a:xfrm>
              <a:off x="650" y="1529"/>
              <a:ext cx="33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Open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0" name="Rectangle 44"/>
            <p:cNvSpPr>
              <a:spLocks noChangeArrowheads="1"/>
            </p:cNvSpPr>
            <p:nvPr/>
          </p:nvSpPr>
          <p:spPr bwMode="auto">
            <a:xfrm>
              <a:off x="495" y="1658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1" name="AutoShape 45"/>
            <p:cNvSpPr>
              <a:spLocks noChangeArrowheads="1"/>
            </p:cNvSpPr>
            <p:nvPr/>
          </p:nvSpPr>
          <p:spPr bwMode="auto">
            <a:xfrm>
              <a:off x="1531" y="3082"/>
              <a:ext cx="1126" cy="51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42" name="Rectangle 46"/>
            <p:cNvSpPr>
              <a:spLocks noChangeArrowheads="1"/>
            </p:cNvSpPr>
            <p:nvPr/>
          </p:nvSpPr>
          <p:spPr bwMode="auto">
            <a:xfrm>
              <a:off x="1854" y="3173"/>
              <a:ext cx="3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Notify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3" name="Rectangle 47"/>
            <p:cNvSpPr>
              <a:spLocks noChangeArrowheads="1"/>
            </p:cNvSpPr>
            <p:nvPr/>
          </p:nvSpPr>
          <p:spPr bwMode="auto">
            <a:xfrm>
              <a:off x="1621" y="3303"/>
              <a:ext cx="74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Police Chief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4" name="AutoShape 48"/>
            <p:cNvSpPr>
              <a:spLocks noChangeArrowheads="1"/>
            </p:cNvSpPr>
            <p:nvPr/>
          </p:nvSpPr>
          <p:spPr bwMode="auto">
            <a:xfrm>
              <a:off x="2838" y="2512"/>
              <a:ext cx="1126" cy="51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45" name="Rectangle 49"/>
            <p:cNvSpPr>
              <a:spLocks noChangeArrowheads="1"/>
            </p:cNvSpPr>
            <p:nvPr/>
          </p:nvSpPr>
          <p:spPr bwMode="auto">
            <a:xfrm>
              <a:off x="3162" y="2604"/>
              <a:ext cx="3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Notify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6" name="Rectangle 50"/>
            <p:cNvSpPr>
              <a:spLocks noChangeArrowheads="1"/>
            </p:cNvSpPr>
            <p:nvPr/>
          </p:nvSpPr>
          <p:spPr bwMode="auto">
            <a:xfrm>
              <a:off x="3006" y="2733"/>
              <a:ext cx="59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Fire Chief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1906" y="1619"/>
              <a:ext cx="259" cy="130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29" y="0"/>
                </a:cxn>
                <a:cxn ang="0">
                  <a:pos x="259" y="65"/>
                </a:cxn>
                <a:cxn ang="0">
                  <a:pos x="129" y="130"/>
                </a:cxn>
                <a:cxn ang="0">
                  <a:pos x="0" y="65"/>
                </a:cxn>
              </a:cxnLst>
              <a:rect l="0" t="0" r="r" b="b"/>
              <a:pathLst>
                <a:path w="259" h="130">
                  <a:moveTo>
                    <a:pt x="0" y="65"/>
                  </a:moveTo>
                  <a:lnTo>
                    <a:pt x="129" y="0"/>
                  </a:lnTo>
                  <a:lnTo>
                    <a:pt x="259" y="65"/>
                  </a:lnTo>
                  <a:lnTo>
                    <a:pt x="129" y="13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13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48" name="AutoShape 52"/>
            <p:cNvSpPr>
              <a:spLocks noChangeArrowheads="1"/>
            </p:cNvSpPr>
            <p:nvPr/>
          </p:nvSpPr>
          <p:spPr bwMode="auto">
            <a:xfrm>
              <a:off x="4288" y="1438"/>
              <a:ext cx="1126" cy="51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49" name="Rectangle 53"/>
            <p:cNvSpPr>
              <a:spLocks noChangeArrowheads="1"/>
            </p:cNvSpPr>
            <p:nvPr/>
          </p:nvSpPr>
          <p:spPr bwMode="auto">
            <a:xfrm>
              <a:off x="4534" y="1529"/>
              <a:ext cx="50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Allocate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0" name="Rectangle 54"/>
            <p:cNvSpPr>
              <a:spLocks noChangeArrowheads="1"/>
            </p:cNvSpPr>
            <p:nvPr/>
          </p:nvSpPr>
          <p:spPr bwMode="auto">
            <a:xfrm>
              <a:off x="4495" y="1658"/>
              <a:ext cx="6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Resources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1" name="Line 55"/>
            <p:cNvSpPr>
              <a:spLocks noChangeShapeType="1"/>
            </p:cNvSpPr>
            <p:nvPr/>
          </p:nvSpPr>
          <p:spPr bwMode="auto">
            <a:xfrm>
              <a:off x="1751" y="1697"/>
              <a:ext cx="142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>
              <a:off x="1764" y="1658"/>
              <a:ext cx="129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9"/>
                </a:cxn>
                <a:cxn ang="0">
                  <a:pos x="0" y="78"/>
                </a:cxn>
              </a:cxnLst>
              <a:rect l="0" t="0" r="r" b="b"/>
              <a:pathLst>
                <a:path w="129" h="78">
                  <a:moveTo>
                    <a:pt x="0" y="0"/>
                  </a:moveTo>
                  <a:lnTo>
                    <a:pt x="129" y="39"/>
                  </a:lnTo>
                  <a:lnTo>
                    <a:pt x="0" y="78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3" name="Line 57"/>
            <p:cNvSpPr>
              <a:spLocks noChangeShapeType="1"/>
            </p:cNvSpPr>
            <p:nvPr/>
          </p:nvSpPr>
          <p:spPr bwMode="auto">
            <a:xfrm>
              <a:off x="1362" y="1697"/>
              <a:ext cx="389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auto">
            <a:xfrm>
              <a:off x="4120" y="1684"/>
              <a:ext cx="142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auto">
            <a:xfrm>
              <a:off x="4132" y="1645"/>
              <a:ext cx="130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0" y="78"/>
                </a:cxn>
              </a:cxnLst>
              <a:rect l="0" t="0" r="r" b="b"/>
              <a:pathLst>
                <a:path w="130" h="78">
                  <a:moveTo>
                    <a:pt x="0" y="0"/>
                  </a:moveTo>
                  <a:lnTo>
                    <a:pt x="130" y="39"/>
                  </a:lnTo>
                  <a:lnTo>
                    <a:pt x="0" y="78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6" name="Line 60"/>
            <p:cNvSpPr>
              <a:spLocks noChangeShapeType="1"/>
            </p:cNvSpPr>
            <p:nvPr/>
          </p:nvSpPr>
          <p:spPr bwMode="auto">
            <a:xfrm>
              <a:off x="2165" y="1684"/>
              <a:ext cx="1955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7" name="Line 61"/>
            <p:cNvSpPr>
              <a:spLocks noChangeShapeType="1"/>
            </p:cNvSpPr>
            <p:nvPr/>
          </p:nvSpPr>
          <p:spPr bwMode="auto">
            <a:xfrm>
              <a:off x="2035" y="2927"/>
              <a:ext cx="1" cy="14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auto">
            <a:xfrm>
              <a:off x="1997" y="2940"/>
              <a:ext cx="77" cy="129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8" y="129"/>
                </a:cxn>
                <a:cxn ang="0">
                  <a:pos x="0" y="0"/>
                </a:cxn>
              </a:cxnLst>
              <a:rect l="0" t="0" r="r" b="b"/>
              <a:pathLst>
                <a:path w="77" h="129">
                  <a:moveTo>
                    <a:pt x="77" y="0"/>
                  </a:moveTo>
                  <a:lnTo>
                    <a:pt x="38" y="12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59" name="Line 63"/>
            <p:cNvSpPr>
              <a:spLocks noChangeShapeType="1"/>
            </p:cNvSpPr>
            <p:nvPr/>
          </p:nvSpPr>
          <p:spPr bwMode="auto">
            <a:xfrm>
              <a:off x="2035" y="1749"/>
              <a:ext cx="1" cy="1178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>
              <a:off x="2838" y="2448"/>
              <a:ext cx="104" cy="9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auto">
            <a:xfrm>
              <a:off x="2812" y="2422"/>
              <a:ext cx="130" cy="116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130" y="116"/>
                </a:cxn>
                <a:cxn ang="0">
                  <a:pos x="0" y="52"/>
                </a:cxn>
              </a:cxnLst>
              <a:rect l="0" t="0" r="r" b="b"/>
              <a:pathLst>
                <a:path w="130" h="116">
                  <a:moveTo>
                    <a:pt x="65" y="0"/>
                  </a:moveTo>
                  <a:lnTo>
                    <a:pt x="130" y="116"/>
                  </a:lnTo>
                  <a:lnTo>
                    <a:pt x="0" y="52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>
              <a:off x="2113" y="1723"/>
              <a:ext cx="725" cy="725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3" name="Line 67"/>
            <p:cNvSpPr>
              <a:spLocks noChangeShapeType="1"/>
            </p:cNvSpPr>
            <p:nvPr/>
          </p:nvSpPr>
          <p:spPr bwMode="auto">
            <a:xfrm flipV="1">
              <a:off x="4844" y="1956"/>
              <a:ext cx="1" cy="14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4806" y="1956"/>
              <a:ext cx="77" cy="129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38" y="0"/>
                </a:cxn>
                <a:cxn ang="0">
                  <a:pos x="77" y="129"/>
                </a:cxn>
              </a:cxnLst>
              <a:rect l="0" t="0" r="r" b="b"/>
              <a:pathLst>
                <a:path w="77" h="129">
                  <a:moveTo>
                    <a:pt x="0" y="129"/>
                  </a:moveTo>
                  <a:lnTo>
                    <a:pt x="38" y="0"/>
                  </a:lnTo>
                  <a:lnTo>
                    <a:pt x="77" y="129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2644" y="2098"/>
              <a:ext cx="2200" cy="1243"/>
            </a:xfrm>
            <a:custGeom>
              <a:avLst/>
              <a:gdLst/>
              <a:ahLst/>
              <a:cxnLst>
                <a:cxn ang="0">
                  <a:pos x="0" y="1243"/>
                </a:cxn>
                <a:cxn ang="0">
                  <a:pos x="2200" y="1243"/>
                </a:cxn>
                <a:cxn ang="0">
                  <a:pos x="2200" y="0"/>
                </a:cxn>
              </a:cxnLst>
              <a:rect l="0" t="0" r="r" b="b"/>
              <a:pathLst>
                <a:path w="2200" h="1243">
                  <a:moveTo>
                    <a:pt x="0" y="1243"/>
                  </a:moveTo>
                  <a:lnTo>
                    <a:pt x="2200" y="1243"/>
                  </a:lnTo>
                  <a:lnTo>
                    <a:pt x="2200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6" name="Line 70"/>
            <p:cNvSpPr>
              <a:spLocks noChangeShapeType="1"/>
            </p:cNvSpPr>
            <p:nvPr/>
          </p:nvSpPr>
          <p:spPr bwMode="auto">
            <a:xfrm flipV="1">
              <a:off x="4676" y="1956"/>
              <a:ext cx="1" cy="14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auto">
            <a:xfrm>
              <a:off x="4637" y="1956"/>
              <a:ext cx="78" cy="129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39" y="0"/>
                </a:cxn>
                <a:cxn ang="0">
                  <a:pos x="78" y="129"/>
                </a:cxn>
              </a:cxnLst>
              <a:rect l="0" t="0" r="r" b="b"/>
              <a:pathLst>
                <a:path w="78" h="129">
                  <a:moveTo>
                    <a:pt x="0" y="129"/>
                  </a:moveTo>
                  <a:lnTo>
                    <a:pt x="39" y="0"/>
                  </a:lnTo>
                  <a:lnTo>
                    <a:pt x="78" y="129"/>
                  </a:lnTo>
                </a:path>
              </a:pathLst>
            </a:custGeom>
            <a:noFill/>
            <a:ln w="13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auto">
            <a:xfrm>
              <a:off x="3951" y="2098"/>
              <a:ext cx="725" cy="673"/>
            </a:xfrm>
            <a:custGeom>
              <a:avLst/>
              <a:gdLst/>
              <a:ahLst/>
              <a:cxnLst>
                <a:cxn ang="0">
                  <a:pos x="0" y="673"/>
                </a:cxn>
                <a:cxn ang="0">
                  <a:pos x="725" y="673"/>
                </a:cxn>
                <a:cxn ang="0">
                  <a:pos x="725" y="0"/>
                </a:cxn>
              </a:cxnLst>
              <a:rect l="0" t="0" r="r" b="b"/>
              <a:pathLst>
                <a:path w="725" h="673">
                  <a:moveTo>
                    <a:pt x="0" y="673"/>
                  </a:moveTo>
                  <a:lnTo>
                    <a:pt x="725" y="673"/>
                  </a:lnTo>
                  <a:lnTo>
                    <a:pt x="725" y="0"/>
                  </a:lnTo>
                </a:path>
              </a:pathLst>
            </a:cu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69" name="Rectangle 73"/>
            <p:cNvSpPr>
              <a:spLocks noChangeArrowheads="1"/>
            </p:cNvSpPr>
            <p:nvPr/>
          </p:nvSpPr>
          <p:spPr bwMode="auto">
            <a:xfrm>
              <a:off x="2670" y="1995"/>
              <a:ext cx="118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[fire &amp; highPriority]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0" name="Rectangle 74"/>
            <p:cNvSpPr>
              <a:spLocks noChangeArrowheads="1"/>
            </p:cNvSpPr>
            <p:nvPr/>
          </p:nvSpPr>
          <p:spPr bwMode="auto">
            <a:xfrm>
              <a:off x="611" y="2345"/>
              <a:ext cx="141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[not fire &amp; highPriority]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1" name="Rectangle 75"/>
            <p:cNvSpPr>
              <a:spLocks noChangeArrowheads="1"/>
            </p:cNvSpPr>
            <p:nvPr/>
          </p:nvSpPr>
          <p:spPr bwMode="auto">
            <a:xfrm>
              <a:off x="2294" y="1387"/>
              <a:ext cx="7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[lowPriority]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r>
              <a:rPr lang="bg-BG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of action</a:t>
            </a:r>
          </a:p>
          <a:p>
            <a:r>
              <a:rPr lang="en-US" dirty="0" smtClean="0"/>
              <a:t>Dividing the work of several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grpSp>
        <p:nvGrpSpPr>
          <p:cNvPr id="5124" name="Group 4"/>
          <p:cNvGrpSpPr>
            <a:grpSpLocks noChangeAspect="1"/>
          </p:cNvGrpSpPr>
          <p:nvPr/>
        </p:nvGrpSpPr>
        <p:grpSpPr bwMode="auto">
          <a:xfrm>
            <a:off x="457200" y="3048000"/>
            <a:ext cx="8210550" cy="3352800"/>
            <a:chOff x="288" y="1874"/>
            <a:chExt cx="5172" cy="2112"/>
          </a:xfrm>
        </p:grpSpPr>
        <p:sp>
          <p:nvSpPr>
            <p:cNvPr id="51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" y="1874"/>
              <a:ext cx="5172" cy="2112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88" y="2692"/>
              <a:ext cx="1097" cy="49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674" y="2779"/>
              <a:ext cx="33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Open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525" y="2904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2394" y="1956"/>
              <a:ext cx="1084" cy="499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631" y="2031"/>
              <a:ext cx="50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Allocate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2594" y="2156"/>
              <a:ext cx="6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Resources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2394" y="2692"/>
              <a:ext cx="1084" cy="49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56" y="2779"/>
              <a:ext cx="6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Coordinate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2594" y="2904"/>
              <a:ext cx="6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Resources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2394" y="3440"/>
              <a:ext cx="1084" cy="49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2631" y="3514"/>
              <a:ext cx="63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Document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631" y="3639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4363" y="2692"/>
              <a:ext cx="1097" cy="498"/>
            </a:xfrm>
            <a:prstGeom prst="roundRect">
              <a:avLst>
                <a:gd name="adj" fmla="val 45000"/>
              </a:avLst>
            </a:prstGeom>
            <a:noFill/>
            <a:ln w="22225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650" y="2779"/>
              <a:ext cx="47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Archive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4613" y="2904"/>
              <a:ext cx="49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lumOff val="50000"/>
                    </a:schemeClr>
                  </a:solidFill>
                  <a:effectLst/>
                  <a:latin typeface="Courier" charset="0"/>
                  <a:cs typeface="Arial" pitchFamily="34" charset="0"/>
                </a:rPr>
                <a:t>Incident</a:t>
              </a:r>
              <a:endPara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1696" y="2704"/>
              <a:ext cx="50" cy="4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1696" y="2704"/>
              <a:ext cx="63" cy="474"/>
            </a:xfrm>
            <a:prstGeom prst="rect">
              <a:avLst/>
            </a:prstGeom>
            <a:noFill/>
            <a:ln w="1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3989" y="2704"/>
              <a:ext cx="50" cy="46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3989" y="2704"/>
              <a:ext cx="63" cy="474"/>
            </a:xfrm>
            <a:prstGeom prst="rect">
              <a:avLst/>
            </a:prstGeom>
            <a:noFill/>
            <a:ln w="1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2257" y="2929"/>
              <a:ext cx="137" cy="1"/>
            </a:xfrm>
            <a:prstGeom prst="line">
              <a:avLst/>
            </a:prstGeom>
            <a:noFill/>
            <a:ln w="12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2270" y="2891"/>
              <a:ext cx="124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38"/>
                </a:cxn>
                <a:cxn ang="0">
                  <a:pos x="0" y="75"/>
                </a:cxn>
              </a:cxnLst>
              <a:rect l="0" t="0" r="r" b="b"/>
              <a:pathLst>
                <a:path w="124" h="75">
                  <a:moveTo>
                    <a:pt x="0" y="0"/>
                  </a:moveTo>
                  <a:lnTo>
                    <a:pt x="124" y="38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1759" y="2929"/>
              <a:ext cx="498" cy="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3852" y="2941"/>
              <a:ext cx="137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3865" y="2904"/>
              <a:ext cx="124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37"/>
                </a:cxn>
                <a:cxn ang="0">
                  <a:pos x="0" y="74"/>
                </a:cxn>
              </a:cxnLst>
              <a:rect l="0" t="0" r="r" b="b"/>
              <a:pathLst>
                <a:path w="124" h="74">
                  <a:moveTo>
                    <a:pt x="0" y="0"/>
                  </a:moveTo>
                  <a:lnTo>
                    <a:pt x="124" y="37"/>
                  </a:lnTo>
                  <a:lnTo>
                    <a:pt x="0" y="74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3503" y="2941"/>
              <a:ext cx="349" cy="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>
              <a:off x="1547" y="2929"/>
              <a:ext cx="137" cy="1"/>
            </a:xfrm>
            <a:prstGeom prst="line">
              <a:avLst/>
            </a:prstGeom>
            <a:noFill/>
            <a:ln w="12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1559" y="2891"/>
              <a:ext cx="125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38"/>
                </a:cxn>
                <a:cxn ang="0">
                  <a:pos x="0" y="75"/>
                </a:cxn>
              </a:cxnLst>
              <a:rect l="0" t="0" r="r" b="b"/>
              <a:pathLst>
                <a:path w="125" h="75">
                  <a:moveTo>
                    <a:pt x="0" y="0"/>
                  </a:moveTo>
                  <a:lnTo>
                    <a:pt x="125" y="38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1372" y="2929"/>
              <a:ext cx="175" cy="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3" name="Line 33"/>
            <p:cNvSpPr>
              <a:spLocks noChangeShapeType="1"/>
            </p:cNvSpPr>
            <p:nvPr/>
          </p:nvSpPr>
          <p:spPr bwMode="auto">
            <a:xfrm>
              <a:off x="4214" y="2941"/>
              <a:ext cx="137" cy="1"/>
            </a:xfrm>
            <a:prstGeom prst="line">
              <a:avLst/>
            </a:prstGeom>
            <a:noFill/>
            <a:ln w="12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4226" y="2904"/>
              <a:ext cx="125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37"/>
                </a:cxn>
                <a:cxn ang="0">
                  <a:pos x="0" y="74"/>
                </a:cxn>
              </a:cxnLst>
              <a:rect l="0" t="0" r="r" b="b"/>
              <a:pathLst>
                <a:path w="125" h="74">
                  <a:moveTo>
                    <a:pt x="0" y="0"/>
                  </a:moveTo>
                  <a:lnTo>
                    <a:pt x="125" y="37"/>
                  </a:lnTo>
                  <a:lnTo>
                    <a:pt x="0" y="74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5" name="Line 35"/>
            <p:cNvSpPr>
              <a:spLocks noChangeShapeType="1"/>
            </p:cNvSpPr>
            <p:nvPr/>
          </p:nvSpPr>
          <p:spPr bwMode="auto">
            <a:xfrm>
              <a:off x="4027" y="2941"/>
              <a:ext cx="187" cy="1"/>
            </a:xfrm>
            <a:prstGeom prst="line">
              <a:avLst/>
            </a:prstGeom>
            <a:noFill/>
            <a:ln w="12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2245" y="2193"/>
              <a:ext cx="137" cy="1"/>
            </a:xfrm>
            <a:prstGeom prst="lin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2257" y="2156"/>
              <a:ext cx="125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37"/>
                </a:cxn>
                <a:cxn ang="0">
                  <a:pos x="0" y="75"/>
                </a:cxn>
              </a:cxnLst>
              <a:rect l="0" t="0" r="r" b="b"/>
              <a:pathLst>
                <a:path w="125" h="75">
                  <a:moveTo>
                    <a:pt x="0" y="0"/>
                  </a:moveTo>
                  <a:lnTo>
                    <a:pt x="125" y="37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8" name="Line 38"/>
            <p:cNvSpPr>
              <a:spLocks noChangeShapeType="1"/>
            </p:cNvSpPr>
            <p:nvPr/>
          </p:nvSpPr>
          <p:spPr bwMode="auto">
            <a:xfrm>
              <a:off x="2232" y="3676"/>
              <a:ext cx="137" cy="1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2245" y="3639"/>
              <a:ext cx="124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37"/>
                </a:cxn>
                <a:cxn ang="0">
                  <a:pos x="0" y="75"/>
                </a:cxn>
              </a:cxnLst>
              <a:rect l="0" t="0" r="r" b="b"/>
              <a:pathLst>
                <a:path w="124" h="75">
                  <a:moveTo>
                    <a:pt x="0" y="0"/>
                  </a:moveTo>
                  <a:lnTo>
                    <a:pt x="124" y="37"/>
                  </a:lnTo>
                  <a:lnTo>
                    <a:pt x="0" y="75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2083" y="2193"/>
              <a:ext cx="162" cy="1483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0" y="0"/>
                </a:cxn>
                <a:cxn ang="0">
                  <a:pos x="0" y="1483"/>
                </a:cxn>
                <a:cxn ang="0">
                  <a:pos x="149" y="1483"/>
                </a:cxn>
              </a:cxnLst>
              <a:rect l="0" t="0" r="r" b="b"/>
              <a:pathLst>
                <a:path w="162" h="1483">
                  <a:moveTo>
                    <a:pt x="162" y="0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49" y="1483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3466" y="2181"/>
              <a:ext cx="224" cy="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0"/>
                </a:cxn>
                <a:cxn ang="0">
                  <a:pos x="224" y="1495"/>
                </a:cxn>
                <a:cxn ang="0">
                  <a:pos x="12" y="1495"/>
                </a:cxn>
              </a:cxnLst>
              <a:rect l="0" t="0" r="r" b="b"/>
              <a:pathLst>
                <a:path w="224" h="1495">
                  <a:moveTo>
                    <a:pt x="0" y="0"/>
                  </a:moveTo>
                  <a:lnTo>
                    <a:pt x="224" y="0"/>
                  </a:lnTo>
                  <a:lnTo>
                    <a:pt x="224" y="1495"/>
                  </a:lnTo>
                  <a:lnTo>
                    <a:pt x="12" y="1495"/>
                  </a:lnTo>
                </a:path>
              </a:pathLst>
            </a:cu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2600" y="2819400"/>
            <a:ext cx="2438400" cy="698500"/>
          </a:xfrm>
          <a:prstGeom prst="cloudCallout">
            <a:avLst>
              <a:gd name="adj1" fmla="val 37370"/>
              <a:gd name="adj2" fmla="val 161593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Splitting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9175" y="2895600"/>
            <a:ext cx="2708275" cy="762000"/>
          </a:xfrm>
          <a:prstGeom prst="cloudCallout">
            <a:avLst>
              <a:gd name="adj1" fmla="val -36986"/>
              <a:gd name="adj2" fmla="val 122083"/>
            </a:avLst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urier" charset="0"/>
              </a:rPr>
              <a:t>Synchronization</a:t>
            </a:r>
            <a:endParaRPr lang="en-US" sz="2000" noProof="1">
              <a:solidFill>
                <a:schemeClr val="bg1">
                  <a:lumMod val="65000"/>
                  <a:lumOff val="35000"/>
                </a:schemeClr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UML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UML provide and other types of diagrams (notations)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Implemental diagrams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Component diagrams</a:t>
            </a:r>
            <a:endParaRPr lang="bg-BG" dirty="0" smtClean="0"/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Deployment diagrams</a:t>
            </a:r>
            <a:endParaRPr lang="bg-BG" dirty="0" smtClean="0"/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Language for an object restriction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Define input and output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 smtClean="0"/>
              <a:t>Object-Oriented design </a:t>
            </a:r>
            <a:br>
              <a:rPr lang="en-US" sz="3600" dirty="0" smtClean="0"/>
            </a:br>
            <a:r>
              <a:rPr lang="en-US" sz="3600" dirty="0" smtClean="0"/>
              <a:t>and UML basics</a:t>
            </a:r>
            <a:endParaRPr lang="bg-BG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Detailed design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Describes the internal structure and organization of each module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Object-oriented design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Describe which classes and objects are needed</a:t>
            </a:r>
            <a:r>
              <a:rPr lang="bg-BG" dirty="0" smtClean="0"/>
              <a:t>, </a:t>
            </a:r>
            <a:r>
              <a:rPr lang="en-US" dirty="0" smtClean="0"/>
              <a:t>their responsibilities and interconnections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 classes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Describes how classes work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Methods responsibilities and used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process of writing the source code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code strictly follows the design</a:t>
            </a:r>
            <a:endParaRPr lang="bg-BG" i="1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Inexperienced developers think that</a:t>
            </a:r>
            <a:r>
              <a:rPr lang="bg-BG" dirty="0" smtClean="0"/>
              <a:t>, </a:t>
            </a:r>
            <a:r>
              <a:rPr lang="en-US" dirty="0" smtClean="0"/>
              <a:t>writing code is the only software development activity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 important decisions</a:t>
            </a:r>
            <a:r>
              <a:rPr lang="bg-BG" dirty="0" smtClean="0"/>
              <a:t> </a:t>
            </a:r>
            <a:r>
              <a:rPr lang="en-US" dirty="0" smtClean="0"/>
              <a:t>are often taken when analyzing the requirements or during the design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1995</TotalTime>
  <Words>2523</Words>
  <Application>Microsoft Office PowerPoint</Application>
  <PresentationFormat>On-screen Show (4:3)</PresentationFormat>
  <Paragraphs>795</Paragraphs>
  <Slides>75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Telerik-PowerPoint-Theme</vt:lpstr>
      <vt:lpstr>Clip</vt:lpstr>
      <vt:lpstr>Object-Oriented Design and UML Basics</vt:lpstr>
      <vt:lpstr>Table of Contents</vt:lpstr>
      <vt:lpstr>Activities in Software Development</vt:lpstr>
      <vt:lpstr>Software Development</vt:lpstr>
      <vt:lpstr>Requirements</vt:lpstr>
      <vt:lpstr>Requirements (2)</vt:lpstr>
      <vt:lpstr>Design</vt:lpstr>
      <vt:lpstr>Design (2)</vt:lpstr>
      <vt:lpstr>Implementation</vt:lpstr>
      <vt:lpstr>Testing and Debugging</vt:lpstr>
      <vt:lpstr>Introduction to Object- Oriented Design</vt:lpstr>
      <vt:lpstr>Introduction to Object- Oriented Design</vt:lpstr>
      <vt:lpstr>Object-Oriented Design (OOD)</vt:lpstr>
      <vt:lpstr>Object-Oriented design (2)</vt:lpstr>
      <vt:lpstr>Identification of Classes and Their Characteristics</vt:lpstr>
      <vt:lpstr>Identification of Classes and Their Characteristics (2)</vt:lpstr>
      <vt:lpstr>Classes and Objects</vt:lpstr>
      <vt:lpstr>Class Identification</vt:lpstr>
      <vt:lpstr>Class Characteristics</vt:lpstr>
      <vt:lpstr>Class Responsibilities</vt:lpstr>
      <vt:lpstr>Class Responsibilities (2)</vt:lpstr>
      <vt:lpstr>Cohesion and Coupling</vt:lpstr>
      <vt:lpstr>Introduction to UML</vt:lpstr>
      <vt:lpstr>Introduction in UML</vt:lpstr>
      <vt:lpstr>What is Modeling?</vt:lpstr>
      <vt:lpstr>Example: City Map</vt:lpstr>
      <vt:lpstr>Software Modeling-  Why is Needed?</vt:lpstr>
      <vt:lpstr>Systems, Models and Views</vt:lpstr>
      <vt:lpstr>Systems, Models and Views (2)</vt:lpstr>
      <vt:lpstr>Systems, Models and Views (3)</vt:lpstr>
      <vt:lpstr>Models, Views  and Systems (UML)</vt:lpstr>
      <vt:lpstr>What is UML?</vt:lpstr>
      <vt:lpstr>UML: Types of Diagrams</vt:lpstr>
      <vt:lpstr>UML: Types of Diagrams (2)</vt:lpstr>
      <vt:lpstr>UML: Type of Diagrams (3)</vt:lpstr>
      <vt:lpstr>Use Case Diagrams</vt:lpstr>
      <vt:lpstr>UML: Use Case diagrams</vt:lpstr>
      <vt:lpstr>Actors</vt:lpstr>
      <vt:lpstr>Use Case</vt:lpstr>
      <vt:lpstr>Relation &lt;&lt;extends&gt;&gt;</vt:lpstr>
      <vt:lpstr>Relation &lt;&lt;includes&gt;&gt;</vt:lpstr>
      <vt:lpstr>Class diagrams</vt:lpstr>
      <vt:lpstr>UML: Class diagrams</vt:lpstr>
      <vt:lpstr>Class diagrams (2)</vt:lpstr>
      <vt:lpstr>Classes</vt:lpstr>
      <vt:lpstr>Instances</vt:lpstr>
      <vt:lpstr>Actors, Classes and Instances</vt:lpstr>
      <vt:lpstr>Associations</vt:lpstr>
      <vt:lpstr>Association  1 to 1 and 1-to many</vt:lpstr>
      <vt:lpstr>Association many to many</vt:lpstr>
      <vt:lpstr>From real situation  to object model</vt:lpstr>
      <vt:lpstr>From real situation  to object model</vt:lpstr>
      <vt:lpstr>Aggregation</vt:lpstr>
      <vt:lpstr>Composition</vt:lpstr>
      <vt:lpstr>Connection attributes (Qualifiers)</vt:lpstr>
      <vt:lpstr>Inheritance</vt:lpstr>
      <vt:lpstr>Practice:  Identification of classes</vt:lpstr>
      <vt:lpstr>Practice:  good naming</vt:lpstr>
      <vt:lpstr>Practice:  Object oriented modeling</vt:lpstr>
      <vt:lpstr>Practice:  Bank system model</vt:lpstr>
      <vt:lpstr>Practice: iteration</vt:lpstr>
      <vt:lpstr>Packets</vt:lpstr>
      <vt:lpstr>Sequence diagrams</vt:lpstr>
      <vt:lpstr>UML: Sequence diagrams</vt:lpstr>
      <vt:lpstr>Sequence diagrams</vt:lpstr>
      <vt:lpstr>Sequence diagrams (2)</vt:lpstr>
      <vt:lpstr>Messages</vt:lpstr>
      <vt:lpstr>Iteration and conditions</vt:lpstr>
      <vt:lpstr>StateChart diagrams</vt:lpstr>
      <vt:lpstr>UML: StateChart diagrams</vt:lpstr>
      <vt:lpstr>Activity diagrams</vt:lpstr>
      <vt:lpstr>Activity diagrams:  Condition modeling</vt:lpstr>
      <vt:lpstr>Activity diagrams:  modeling parallelism</vt:lpstr>
      <vt:lpstr>Other UML notations</vt:lpstr>
      <vt:lpstr>Object-Oriented design  and UML basics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475</cp:revision>
  <dcterms:created xsi:type="dcterms:W3CDTF">2007-12-08T16:03:35Z</dcterms:created>
  <dcterms:modified xsi:type="dcterms:W3CDTF">2011-05-11T07:08:10Z</dcterms:modified>
</cp:coreProperties>
</file>