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6"/>
  </p:notesMasterIdLst>
  <p:handoutMasterIdLst>
    <p:handoutMasterId r:id="rId27"/>
  </p:handoutMasterIdLst>
  <p:sldIdLst>
    <p:sldId id="321" r:id="rId2"/>
    <p:sldId id="322" r:id="rId3"/>
    <p:sldId id="323" r:id="rId4"/>
    <p:sldId id="324" r:id="rId5"/>
    <p:sldId id="347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8" r:id="rId24"/>
    <p:sldId id="346" r:id="rId2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D2"/>
    <a:srgbClr val="E8FFC8"/>
    <a:srgbClr val="FAF7C8"/>
    <a:srgbClr val="FAF8C8"/>
    <a:srgbClr val="F5FFC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01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11/6/2013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91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11/6/2013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D95AD-2CC4-4B0C-95D4-74D4DA62BDC0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95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FCF2F-C3EF-46AF-8224-80434758105F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335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804CFA-0FAF-4D4D-876E-1C1415895AFD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354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EE420-4CF8-4912-A9D2-BCADEF2ADF18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290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10B4C-F805-45FF-8E17-FD7E49B813AD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126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AAF4F-E078-4E9F-8FBA-CF833938AFD2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556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93F9-5B20-411E-A281-867C302A1E4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42127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EE420-4CF8-4912-A9D2-BCADEF2ADF18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44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://academy.devbg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products/decompiler.asp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img.photo58.ru/photos/2008-08/879.jpg"/>
          <p:cNvPicPr>
            <a:picLocks noChangeAspect="1" noChangeArrowheads="1"/>
          </p:cNvPicPr>
          <p:nvPr/>
        </p:nvPicPr>
        <p:blipFill>
          <a:blip r:embed="rId3" cstate="print"/>
          <a:srcRect l="4908" t="3371" r="4294" b="3926"/>
          <a:stretch>
            <a:fillRect/>
          </a:stretch>
        </p:blipFill>
        <p:spPr bwMode="auto">
          <a:xfrm>
            <a:off x="685800" y="1124466"/>
            <a:ext cx="1960418" cy="2914134"/>
          </a:xfrm>
          <a:prstGeom prst="roundRect">
            <a:avLst>
              <a:gd name="adj" fmla="val 470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5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6000" dirty="0" smtClean="0">
                <a:solidFill>
                  <a:schemeClr val="tx1"/>
                </a:solidFill>
              </a:rPr>
              <a:t>Reflection</a:t>
            </a:r>
            <a:endParaRPr lang="bg-BG" sz="6000" dirty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2847" y="4941168"/>
            <a:ext cx="3297152" cy="533400"/>
          </a:xfrm>
        </p:spPr>
        <p:txBody>
          <a:bodyPr/>
          <a:lstStyle/>
          <a:p>
            <a:r>
              <a:rPr dirty="0" smtClean="0"/>
              <a:t>Ivaylo </a:t>
            </a:r>
            <a:r>
              <a:rPr dirty="0" err="1" smtClean="0"/>
              <a:t>Kenov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517664" y="5507940"/>
            <a:ext cx="2073136" cy="369332"/>
          </a:xfrm>
        </p:spPr>
        <p:txBody>
          <a:bodyPr/>
          <a:lstStyle/>
          <a:p>
            <a:r>
              <a:rPr dirty="0" smtClean="0"/>
              <a:t>Telerik Corporation</a:t>
            </a:r>
            <a:endParaRPr lang="bg-BG" dirty="0"/>
          </a:p>
        </p:txBody>
      </p:sp>
      <p:sp>
        <p:nvSpPr>
          <p:cNvPr id="555014" name="Rectangle 6">
            <a:hlinkClick r:id="rId4"/>
          </p:cNvPr>
          <p:cNvSpPr>
            <a:spLocks noChangeArrowheads="1"/>
          </p:cNvSpPr>
          <p:nvPr/>
        </p:nvSpPr>
        <p:spPr bwMode="auto">
          <a:xfrm>
            <a:off x="512847" y="5805264"/>
            <a:ext cx="3149515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lg" len="lg"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600" b="1" noProof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www.telerik.com</a:t>
            </a:r>
            <a:endParaRPr kumimoji="0" lang="en-US" sz="1600" b="1" noProof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2" descr="http://www.daisyrust.com/wp-content/uploads/2006/02/reflection_icon.png"/>
          <p:cNvPicPr>
            <a:picLocks noChangeAspect="1" noChangeArrowheads="1"/>
          </p:cNvPicPr>
          <p:nvPr/>
        </p:nvPicPr>
        <p:blipFill>
          <a:blip r:embed="rId5" cstate="print"/>
          <a:srcRect t="7264" b="9200"/>
          <a:stretch>
            <a:fillRect/>
          </a:stretch>
        </p:blipFill>
        <p:spPr bwMode="auto">
          <a:xfrm rot="20890048">
            <a:off x="3836729" y="461387"/>
            <a:ext cx="2657466" cy="22145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http://1.bp.blogspot.com/_tJ1hwobM5GQ/S50lJlqvDoI/AAAAAAAABMM/gjl6Sp_mado/s1600/water_reflection_effect_sampl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589658" cy="1743038"/>
          </a:xfrm>
          <a:prstGeom prst="roundRect">
            <a:avLst>
              <a:gd name="adj" fmla="val 3857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17780">
            <a:off x="3292822" y="4942171"/>
            <a:ext cx="2857073" cy="889033"/>
          </a:xfrm>
          <a:prstGeom prst="roundRect">
            <a:avLst>
              <a:gd name="adj" fmla="val 3857"/>
            </a:avLst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138336"/>
            <a:ext cx="6143600" cy="914400"/>
          </a:xfrm>
        </p:spPr>
        <p:txBody>
          <a:bodyPr/>
          <a:lstStyle/>
          <a:p>
            <a:r>
              <a:rPr lang="en-US" dirty="0" smtClean="0"/>
              <a:t>Unloading </a:t>
            </a:r>
            <a:r>
              <a:rPr lang="en-US" dirty="0"/>
              <a:t>Assemblies </a:t>
            </a:r>
            <a:r>
              <a:rPr lang="en-US" dirty="0" smtClean="0"/>
              <a:t>from the </a:t>
            </a:r>
            <a:r>
              <a:rPr lang="en-US" dirty="0"/>
              <a:t>Memory</a:t>
            </a:r>
            <a:endParaRPr lang="bg-BG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does not support unloading a </a:t>
            </a:r>
            <a:r>
              <a:rPr lang="en-US" dirty="0"/>
              <a:t>single assembly </a:t>
            </a:r>
            <a:r>
              <a:rPr lang="en-US" dirty="0" smtClean="0"/>
              <a:t>from the memory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It is possible to </a:t>
            </a:r>
            <a:r>
              <a:rPr lang="en-US" dirty="0" smtClean="0"/>
              <a:t>unload </a:t>
            </a:r>
            <a:r>
              <a:rPr lang="en-US" dirty="0"/>
              <a:t>all assemblies in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application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domain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Application domains are like processes inside the CLR which can be created and destroyed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Each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AppDomain</a:t>
            </a:r>
            <a:r>
              <a:rPr lang="en-US" dirty="0" smtClean="0"/>
              <a:t> has own set of loaded assemblies and runs just like separate OS process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ASP.NET uses application domains to host separate applications on the same Web server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topcars.bg/uploads/tinymce/tret/2010_mercedes_benz_e_class_coupe_rendering_motorauthority_001_2-0917-950x67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2022" y="1355291"/>
            <a:ext cx="6152306" cy="3030820"/>
          </a:xfrm>
          <a:prstGeom prst="roundRect">
            <a:avLst>
              <a:gd name="adj" fmla="val 5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31750"/>
          </a:effectLst>
        </p:spPr>
      </p:pic>
      <p:sp>
        <p:nvSpPr>
          <p:cNvPr id="587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4683" y="4404072"/>
            <a:ext cx="734571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Class</a:t>
            </a:r>
            <a:endParaRPr lang="bg-BG" dirty="0"/>
          </a:p>
        </p:txBody>
      </p:sp>
      <p:sp>
        <p:nvSpPr>
          <p:cNvPr id="2" name="TextBox 1"/>
          <p:cNvSpPr txBox="1"/>
          <p:nvPr/>
        </p:nvSpPr>
        <p:spPr>
          <a:xfrm rot="160199">
            <a:off x="4519434" y="1337602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System.Type</a:t>
            </a:r>
            <a:endParaRPr lang="en-US" sz="36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190125">
            <a:off x="4186868" y="296804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Framework</a:t>
            </a:r>
            <a:endParaRPr lang="en-US" sz="18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System.Type Class</a:t>
            </a:r>
            <a:endParaRPr lang="bg-BG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System.Type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A starting point for inspecting .NET types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Provides access to all type members: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Fields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Methods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Properties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Events</a:t>
            </a:r>
            <a:endParaRPr lang="ru-RU" dirty="0"/>
          </a:p>
          <a:p>
            <a:pPr lvl="2">
              <a:lnSpc>
                <a:spcPct val="100000"/>
              </a:lnSpc>
            </a:pPr>
            <a:r>
              <a:rPr lang="en-US" dirty="0" smtClean="0"/>
              <a:t>Inner types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System.Type Class (2)</a:t>
            </a:r>
            <a:endParaRPr lang="bg-BG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Assembly.GetTypes</a:t>
            </a:r>
            <a:r>
              <a:rPr lang="ru-RU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</a:t>
            </a:r>
            <a:r>
              <a:rPr lang="en-US" dirty="0" smtClean="0"/>
              <a:t>allows listing all types contained in a given assembly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Properties: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Methods: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36580" name="Rectangle 4"/>
          <p:cNvSpPr>
            <a:spLocks noChangeArrowheads="1"/>
          </p:cNvSpPr>
          <p:nvPr/>
        </p:nvSpPr>
        <p:spPr bwMode="auto">
          <a:xfrm>
            <a:off x="611163" y="4869160"/>
            <a:ext cx="792127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GetConstructors(), GetEvents(), GetFields(), GetInterfaces(), GetMembers(), GetMethods(), GetNestedTypes(), GetProperties(), InvokeMember(), IsInstanceOfType()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611164" y="2924944"/>
            <a:ext cx="792127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BaseType, Attributes, FullName, IsAbstract, IsArray, IsByRef, IsClass, IsCOMObject, IsEnum, IsInterface, IsPublic, IsSealed, IsValueType, Name, 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</a:t>
            </a:r>
            <a:r>
              <a:rPr lang="en-US" smtClean="0"/>
              <a:t>Type Members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611956" y="1751325"/>
            <a:ext cx="7920484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Assembly currAssembly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Assembly.GetExecutingAssembly();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foreach(Type type in currAssembly.GetTypes())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foreach(MemberInfo member in type.GetMembers())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Console.WriteLine("{0}.{1}",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member.MemberType, member.Name);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27674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300" dirty="0" smtClean="0"/>
              <a:t>Inspecting </a:t>
            </a:r>
            <a:r>
              <a:rPr lang="en-US" sz="4300" smtClean="0"/>
              <a:t>Type Members</a:t>
            </a:r>
            <a:endParaRPr lang="bg-BG" sz="43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092128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8434" name="Picture 2" descr="http://www.edupics.com/thumbnails/750/129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1306679"/>
            <a:ext cx="2876550" cy="203659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2" name="Picture 2" descr="http://www.macforensicslab.com/ProductsAndServices/images/icon_FocusTriage.jpg"/>
          <p:cNvPicPr>
            <a:picLocks noChangeAspect="1" noChangeArrowheads="1"/>
          </p:cNvPicPr>
          <p:nvPr/>
        </p:nvPicPr>
        <p:blipFill>
          <a:blip r:embed="rId4" cstate="print"/>
          <a:srcRect l="11422" r="9263"/>
          <a:stretch>
            <a:fillRect/>
          </a:stretch>
        </p:blipFill>
        <p:spPr bwMode="auto">
          <a:xfrm rot="5180012">
            <a:off x="1883140" y="1238244"/>
            <a:ext cx="1934014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86116" y="138336"/>
            <a:ext cx="5629284" cy="914400"/>
          </a:xfrm>
        </p:spPr>
        <p:txBody>
          <a:bodyPr/>
          <a:lstStyle/>
          <a:p>
            <a:r>
              <a:rPr lang="en-US" dirty="0"/>
              <a:t>Classes in the MemberInfo H</a:t>
            </a:r>
            <a:r>
              <a:rPr lang="bg-BG" dirty="0"/>
              <a:t>ierarchy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3071" y="1738659"/>
            <a:ext cx="6945313" cy="4138613"/>
            <a:chOff x="816" y="1466"/>
            <a:chExt cx="4375" cy="2607"/>
          </a:xfrm>
        </p:grpSpPr>
        <p:sp>
          <p:nvSpPr>
            <p:cNvPr id="539661" name="Line 13"/>
            <p:cNvSpPr>
              <a:spLocks noChangeShapeType="1"/>
            </p:cNvSpPr>
            <p:nvPr/>
          </p:nvSpPr>
          <p:spPr bwMode="auto">
            <a:xfrm flipH="1">
              <a:off x="1117" y="1725"/>
              <a:ext cx="0" cy="2218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2" name="Line 14"/>
            <p:cNvSpPr>
              <a:spLocks noChangeShapeType="1"/>
            </p:cNvSpPr>
            <p:nvPr/>
          </p:nvSpPr>
          <p:spPr bwMode="auto">
            <a:xfrm flipH="1">
              <a:off x="1587" y="2744"/>
              <a:ext cx="1" cy="574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3" name="Line 15"/>
            <p:cNvSpPr>
              <a:spLocks noChangeShapeType="1"/>
            </p:cNvSpPr>
            <p:nvPr/>
          </p:nvSpPr>
          <p:spPr bwMode="auto">
            <a:xfrm>
              <a:off x="1587" y="2983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4" name="Line 16"/>
            <p:cNvSpPr>
              <a:spLocks noChangeShapeType="1"/>
            </p:cNvSpPr>
            <p:nvPr/>
          </p:nvSpPr>
          <p:spPr bwMode="auto">
            <a:xfrm>
              <a:off x="1587" y="3317"/>
              <a:ext cx="257" cy="1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5" name="Line 17"/>
            <p:cNvSpPr>
              <a:spLocks noChangeShapeType="1"/>
            </p:cNvSpPr>
            <p:nvPr/>
          </p:nvSpPr>
          <p:spPr bwMode="auto">
            <a:xfrm>
              <a:off x="1116" y="3943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6" name="Line 18"/>
            <p:cNvSpPr>
              <a:spLocks noChangeShapeType="1"/>
            </p:cNvSpPr>
            <p:nvPr/>
          </p:nvSpPr>
          <p:spPr bwMode="auto">
            <a:xfrm flipV="1">
              <a:off x="1117" y="3610"/>
              <a:ext cx="256" cy="2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7" name="Line 19"/>
            <p:cNvSpPr>
              <a:spLocks noChangeShapeType="1"/>
            </p:cNvSpPr>
            <p:nvPr/>
          </p:nvSpPr>
          <p:spPr bwMode="auto">
            <a:xfrm>
              <a:off x="1116" y="2316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8" name="Line 20"/>
            <p:cNvSpPr>
              <a:spLocks noChangeShapeType="1"/>
            </p:cNvSpPr>
            <p:nvPr/>
          </p:nvSpPr>
          <p:spPr bwMode="auto">
            <a:xfrm>
              <a:off x="1116" y="1941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69" name="Line 21"/>
            <p:cNvSpPr>
              <a:spLocks noChangeShapeType="1"/>
            </p:cNvSpPr>
            <p:nvPr/>
          </p:nvSpPr>
          <p:spPr bwMode="auto">
            <a:xfrm>
              <a:off x="1116" y="2650"/>
              <a:ext cx="257" cy="0"/>
            </a:xfrm>
            <a:prstGeom prst="line">
              <a:avLst/>
            </a:prstGeom>
            <a:noFill/>
            <a:ln w="9525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9653" name="Text Box 5"/>
            <p:cNvSpPr txBox="1">
              <a:spLocks noChangeArrowheads="1"/>
            </p:cNvSpPr>
            <p:nvPr/>
          </p:nvSpPr>
          <p:spPr bwMode="auto">
            <a:xfrm>
              <a:off x="816" y="1466"/>
              <a:ext cx="3255" cy="25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System.Reflection.MemberInfo </a:t>
              </a:r>
            </a:p>
          </p:txBody>
        </p:sp>
        <p:sp>
          <p:nvSpPr>
            <p:cNvPr id="539654" name="Text Box 6"/>
            <p:cNvSpPr txBox="1">
              <a:spLocks noChangeArrowheads="1"/>
            </p:cNvSpPr>
            <p:nvPr/>
          </p:nvSpPr>
          <p:spPr bwMode="auto">
            <a:xfrm>
              <a:off x="1380" y="1815"/>
              <a:ext cx="3254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System.Reflection.EventInfo</a:t>
              </a:r>
            </a:p>
          </p:txBody>
        </p:sp>
        <p:sp>
          <p:nvSpPr>
            <p:cNvPr id="539655" name="Text Box 7"/>
            <p:cNvSpPr txBox="1">
              <a:spLocks noChangeArrowheads="1"/>
            </p:cNvSpPr>
            <p:nvPr/>
          </p:nvSpPr>
          <p:spPr bwMode="auto">
            <a:xfrm>
              <a:off x="1380" y="2148"/>
              <a:ext cx="3254" cy="25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System.Reflection.FieldInfo</a:t>
              </a:r>
            </a:p>
          </p:txBody>
        </p:sp>
        <p:sp>
          <p:nvSpPr>
            <p:cNvPr id="539656" name="Text Box 8"/>
            <p:cNvSpPr txBox="1">
              <a:spLocks noChangeArrowheads="1"/>
            </p:cNvSpPr>
            <p:nvPr/>
          </p:nvSpPr>
          <p:spPr bwMode="auto">
            <a:xfrm>
              <a:off x="1380" y="2482"/>
              <a:ext cx="3254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System.Reflection.MethodBase</a:t>
              </a:r>
            </a:p>
          </p:txBody>
        </p:sp>
        <p:sp>
          <p:nvSpPr>
            <p:cNvPr id="539657" name="Text Box 9"/>
            <p:cNvSpPr txBox="1">
              <a:spLocks noChangeArrowheads="1"/>
            </p:cNvSpPr>
            <p:nvPr/>
          </p:nvSpPr>
          <p:spPr bwMode="auto">
            <a:xfrm>
              <a:off x="1851" y="2816"/>
              <a:ext cx="3340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System.Reflection.ConstructorInfo</a:t>
              </a:r>
            </a:p>
          </p:txBody>
        </p:sp>
        <p:sp>
          <p:nvSpPr>
            <p:cNvPr id="539658" name="Text Box 10"/>
            <p:cNvSpPr txBox="1">
              <a:spLocks noChangeArrowheads="1"/>
            </p:cNvSpPr>
            <p:nvPr/>
          </p:nvSpPr>
          <p:spPr bwMode="auto">
            <a:xfrm>
              <a:off x="1380" y="3484"/>
              <a:ext cx="3254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System.Reflection.PropertyInfo</a:t>
              </a:r>
            </a:p>
          </p:txBody>
        </p:sp>
        <p:sp>
          <p:nvSpPr>
            <p:cNvPr id="539659" name="Text Box 11"/>
            <p:cNvSpPr txBox="1">
              <a:spLocks noChangeArrowheads="1"/>
            </p:cNvSpPr>
            <p:nvPr/>
          </p:nvSpPr>
          <p:spPr bwMode="auto">
            <a:xfrm>
              <a:off x="1851" y="3150"/>
              <a:ext cx="3340" cy="25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System.Reflection.MethodInfo</a:t>
              </a:r>
            </a:p>
          </p:txBody>
        </p:sp>
        <p:sp>
          <p:nvSpPr>
            <p:cNvPr id="539660" name="Text Box 12"/>
            <p:cNvSpPr txBox="1">
              <a:spLocks noChangeArrowheads="1"/>
            </p:cNvSpPr>
            <p:nvPr/>
          </p:nvSpPr>
          <p:spPr bwMode="auto">
            <a:xfrm>
              <a:off x="1380" y="3817"/>
              <a:ext cx="3254" cy="2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30000"/>
              </a:schemeClr>
            </a:solidFill>
            <a:ln w="9525" algn="ctr">
              <a:solidFill>
                <a:schemeClr val="accent5">
                  <a:lumMod val="60000"/>
                  <a:lumOff val="40000"/>
                  <a:alpha val="60000"/>
                </a:schemeClr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2000" b="1" noProof="1"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System.Type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3306" y="138336"/>
            <a:ext cx="5272094" cy="914400"/>
          </a:xfrm>
        </p:spPr>
        <p:txBody>
          <a:bodyPr/>
          <a:lstStyle/>
          <a:p>
            <a:r>
              <a:rPr lang="en-US" smtClean="0"/>
              <a:t>Inspecting Methods </a:t>
            </a:r>
            <a:r>
              <a:rPr lang="en-US" dirty="0" smtClean="0"/>
              <a:t>and their </a:t>
            </a:r>
            <a:r>
              <a:rPr lang="en-US" dirty="0"/>
              <a:t>Parameters</a:t>
            </a:r>
            <a:endParaRPr lang="bg-BG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40768"/>
            <a:ext cx="8686800" cy="532859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Type.GetMethod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reflection of a given method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MethodInfo.GetParameters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Extracts the method’s parameters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616472" y="4062551"/>
            <a:ext cx="791596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MethodInfo someMethod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myType.GetMethod("SomeMethod");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foreach(ParameterInfo param in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someMethod.GetParameters())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				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Console.WriteLine(param.ParameterType);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0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0" y="138336"/>
            <a:ext cx="6503640" cy="914400"/>
          </a:xfrm>
        </p:spPr>
        <p:txBody>
          <a:bodyPr/>
          <a:lstStyle/>
          <a:p>
            <a:r>
              <a:rPr lang="en-US" dirty="0"/>
              <a:t>Dynamic </a:t>
            </a:r>
            <a:r>
              <a:rPr lang="en-US" dirty="0" smtClean="0"/>
              <a:t>Method Invocation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(Late Binding)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/>
              <a:t>We create type object instance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Activator</a:t>
            </a:r>
            <a:r>
              <a:rPr lang="en-US" noProof="1" smtClean="0"/>
              <a:t> class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CreateInstance(…)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Creates an instance of given type specified as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noProof="1" smtClean="0"/>
              <a:t> object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CreateComInstanceFrom(…)</a:t>
            </a:r>
          </a:p>
          <a:p>
            <a:pPr lvl="2">
              <a:lnSpc>
                <a:spcPct val="100000"/>
              </a:lnSpc>
            </a:pPr>
            <a:r>
              <a:rPr lang="en-US" noProof="1" smtClean="0"/>
              <a:t>Creates COM object instance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System.MethodInfo.Invoke(…) 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Dynamically invokes a method</a:t>
            </a:r>
            <a:endParaRPr lang="en-US" noProof="1"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210344"/>
            <a:ext cx="6143600" cy="914400"/>
          </a:xfrm>
        </p:spPr>
        <p:txBody>
          <a:bodyPr/>
          <a:lstStyle/>
          <a:p>
            <a:r>
              <a:rPr lang="en-US" dirty="0" smtClean="0"/>
              <a:t>Dynamic Method Invocation – </a:t>
            </a:r>
            <a:r>
              <a:rPr lang="en-US" dirty="0"/>
              <a:t>Example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683568" y="1692091"/>
            <a:ext cx="777686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Load the assembly mscorlib.dll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Assembly mscorlibAssembly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Assembly.Load("mscorlib.dll");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Create an instance of DateTime by calling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new DateTime(2010, 1, 5)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systemDateTimeType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mscorlibAssembly.GetType("System.DateTime");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object[] constructorParams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object[] {2010, 1, 5};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dateTimeInstance = Activator.CreateInstance(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systemDateTimeType, constructorParams);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r"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example continues</a:t>
            </a:r>
            <a:endParaRPr lang="en-US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What is .NET Reflection?</a:t>
            </a:r>
            <a:endParaRPr lang="bg-BG" dirty="0"/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Loading </a:t>
            </a:r>
            <a:r>
              <a:rPr lang="en-US" dirty="0" smtClean="0"/>
              <a:t>Assemblies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Extracting </a:t>
            </a:r>
            <a:r>
              <a:rPr lang="en-US" dirty="0" smtClean="0"/>
              <a:t>Information from Assembly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Unloading Assemblies </a:t>
            </a:r>
            <a:r>
              <a:rPr lang="en-US" dirty="0"/>
              <a:t>from </a:t>
            </a:r>
            <a:r>
              <a:rPr lang="en-US" dirty="0" smtClean="0"/>
              <a:t>Memory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</a:pPr>
            <a:r>
              <a:rPr lang="en-US" dirty="0" smtClean="0"/>
              <a:t>Inspecting Type Members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Extracting </a:t>
            </a:r>
            <a:r>
              <a:rPr lang="en-US" dirty="0" smtClean="0"/>
              <a:t>Methods </a:t>
            </a:r>
            <a:r>
              <a:rPr lang="en-US" dirty="0"/>
              <a:t>and </a:t>
            </a:r>
            <a:r>
              <a:rPr lang="en-US" dirty="0" smtClean="0"/>
              <a:t>Their Parameters</a:t>
            </a:r>
            <a:endParaRPr lang="en-US" dirty="0"/>
          </a:p>
          <a:p>
            <a:pPr marL="446088" indent="-446088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Dynamic </a:t>
            </a:r>
            <a:r>
              <a:rPr lang="en-US" dirty="0" smtClean="0"/>
              <a:t>Method Invocation </a:t>
            </a:r>
            <a:r>
              <a:rPr lang="en-US" dirty="0"/>
              <a:t>(Late Binding)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34818" name="Picture 2" descr="http://bookmanic.com/images/books1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4288" y="1068396"/>
            <a:ext cx="1515616" cy="11678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10344"/>
            <a:ext cx="5783560" cy="914400"/>
          </a:xfrm>
        </p:spPr>
        <p:txBody>
          <a:bodyPr/>
          <a:lstStyle/>
          <a:p>
            <a:r>
              <a:rPr lang="en-US" dirty="0"/>
              <a:t>Dynamic Method Invocation – </a:t>
            </a:r>
            <a:r>
              <a:rPr lang="en-US" dirty="0" smtClean="0"/>
              <a:t>Example (2)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683568" y="1528331"/>
            <a:ext cx="7776864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Invoke DateTime.AddDays(10)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Type[] addDaysParamsTypes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Type[] {typeof(System.Double)};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MethodInfo addDaysMethod = systemDateTimeType.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GetMethod("AddDays", addDaysParamsTypes);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object[] addDaysParams = new object[] { 10 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newDateTimeInst = addDaysMethod.Invoke(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dateTimeInstance, addDaysParams);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Get the value of the property "Date" and print it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PropertyInfo datePropertyInfo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systemDateTimeType.GetProperty("Date");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datePropValue = datePropertyInfo.GetValue(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newDateTimeInst, null);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Console.WriteLine("{0:dd.MM.yyyy}", datePropValue);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40768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Dynamic Method Invocation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2124980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1266" name="Picture 2" descr="http://static.open.salon.com/files/late!123112157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094062"/>
            <a:ext cx="4314825" cy="3143250"/>
          </a:xfrm>
          <a:prstGeom prst="roundRect">
            <a:avLst>
              <a:gd name="adj" fmla="val 9563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</a:t>
            </a:r>
            <a:r>
              <a:rPr lang="en-US" dirty="0" smtClean="0"/>
              <a:t>and</a:t>
            </a:r>
            <a:r>
              <a:rPr lang="bg-BG" dirty="0" smtClean="0"/>
              <a:t> </a:t>
            </a:r>
            <a:r>
              <a:rPr lang="en-US" dirty="0"/>
              <a:t>Generics</a:t>
            </a:r>
            <a:endParaRPr lang="bg-BG" dirty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.NET reflection supports generics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get the generic parameters at runtime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Some of the </a:t>
            </a:r>
            <a:r>
              <a:rPr lang="en-US" dirty="0" smtClean="0"/>
              <a:t>generic reflection</a:t>
            </a:r>
            <a:r>
              <a:rPr lang="bg-BG" dirty="0" smtClean="0"/>
              <a:t> </a:t>
            </a:r>
            <a:r>
              <a:rPr lang="en-US" dirty="0" smtClean="0"/>
              <a:t>APIs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MethodInfo.IsGenericMethod()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MethodInfo.GetGenericArguments()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Type.IsGenericType()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Type.GetGenericTypeDefinition</a:t>
            </a:r>
            <a:r>
              <a:rPr lang="bg-BG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695" y="2564904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Real World Example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68695" y="3645024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6669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Reflection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4958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mtClean="0"/>
              <a:t>Reflection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5236144"/>
            <a:ext cx="8229600" cy="569120"/>
          </a:xfrm>
        </p:spPr>
        <p:txBody>
          <a:bodyPr/>
          <a:lstStyle/>
          <a:p>
            <a:r>
              <a:rPr dirty="0" smtClean="0"/>
              <a:t>What is Reflection? When is it Used?</a:t>
            </a:r>
            <a:endParaRPr lang="bg-BG" dirty="0"/>
          </a:p>
        </p:txBody>
      </p:sp>
      <p:pic>
        <p:nvPicPr>
          <p:cNvPr id="32770" name="Picture 2" descr="http://thequeenofdenial.files.wordpress.com/2009/06/mirr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268760"/>
            <a:ext cx="4536504" cy="2540244"/>
          </a:xfrm>
          <a:prstGeom prst="roundRect">
            <a:avLst>
              <a:gd name="adj" fmla="val 369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2772" name="Picture 4" descr="http://www.xaraxone.com/webxealot/workbook34/reflection_8.gif"/>
          <p:cNvPicPr>
            <a:picLocks noChangeAspect="1" noChangeArrowheads="1"/>
          </p:cNvPicPr>
          <p:nvPr/>
        </p:nvPicPr>
        <p:blipFill>
          <a:blip r:embed="rId4" cstate="print"/>
          <a:srcRect b="28492"/>
          <a:stretch>
            <a:fillRect/>
          </a:stretch>
        </p:blipFill>
        <p:spPr bwMode="auto">
          <a:xfrm>
            <a:off x="582102" y="1326454"/>
            <a:ext cx="4133914" cy="2534594"/>
          </a:xfrm>
          <a:prstGeom prst="roundRect">
            <a:avLst>
              <a:gd name="adj" fmla="val 6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is Reflection?</a:t>
            </a:r>
            <a:endParaRPr lang="bg-BG" sz="3600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ability of a </a:t>
            </a:r>
            <a:r>
              <a:rPr lang="en-US" dirty="0" smtClean="0"/>
              <a:t>computer</a:t>
            </a:r>
            <a:br>
              <a:rPr lang="en-US" dirty="0" smtClean="0"/>
            </a:br>
            <a:r>
              <a:rPr lang="en-US" dirty="0" smtClean="0"/>
              <a:t>program </a:t>
            </a:r>
            <a:r>
              <a:rPr lang="en-US" dirty="0"/>
              <a:t>to </a:t>
            </a:r>
            <a:r>
              <a:rPr lang="en-US" dirty="0" smtClean="0"/>
              <a:t>examine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modify the </a:t>
            </a:r>
            <a:r>
              <a:rPr lang="en-US" dirty="0" smtClean="0"/>
              <a:t>structure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behavior (</a:t>
            </a:r>
            <a:r>
              <a:rPr lang="en-US" dirty="0" smtClean="0"/>
              <a:t>specifically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values, </a:t>
            </a:r>
            <a:r>
              <a:rPr lang="en-US" dirty="0" smtClean="0"/>
              <a:t>meta-data,</a:t>
            </a:r>
            <a:br>
              <a:rPr lang="en-US" dirty="0" smtClean="0"/>
            </a:br>
            <a:r>
              <a:rPr lang="en-US" dirty="0" smtClean="0"/>
              <a:t>properties </a:t>
            </a:r>
            <a:r>
              <a:rPr lang="en-US" dirty="0"/>
              <a:t>and </a:t>
            </a:r>
            <a:r>
              <a:rPr lang="en-US" dirty="0" smtClean="0"/>
              <a:t>functions)</a:t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an object at </a:t>
            </a:r>
            <a:r>
              <a:rPr lang="en-US" dirty="0" smtClean="0"/>
              <a:t>runtime</a:t>
            </a:r>
          </a:p>
          <a:p>
            <a:pPr>
              <a:lnSpc>
                <a:spcPct val="100000"/>
              </a:lnSpc>
            </a:pPr>
            <a:r>
              <a:rPr lang="en-US" dirty="0"/>
              <a:t>Reflection can be used for observing and/or modifying program </a:t>
            </a:r>
            <a:r>
              <a:rPr lang="en-US" dirty="0" smtClean="0"/>
              <a:t>execution </a:t>
            </a:r>
            <a:r>
              <a:rPr lang="en-US" dirty="0"/>
              <a:t>at </a:t>
            </a:r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26" name="Picture 2" descr="http://tayloranne30.files.wordpress.com/2011/04/oddreflection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0" y="1412776"/>
            <a:ext cx="3348371" cy="2232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We Use Reflection?</a:t>
            </a:r>
            <a:endParaRPr lang="bg-BG" sz="3600" dirty="0"/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Reflection is used when: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Examining assemblies’ metadata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Examine assemblies’ types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invoking methods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creating new assemblies, executing and storing them as a file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Inspecting an object at runtime </a:t>
            </a:r>
            <a:br>
              <a:rPr lang="en-US" dirty="0" smtClean="0"/>
            </a:br>
            <a:r>
              <a:rPr lang="en-US" dirty="0" smtClean="0"/>
              <a:t>without knowing its class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hlinkClick r:id="rId2"/>
              </a:rPr>
              <a:t>JustDecompile </a:t>
            </a:r>
            <a:r>
              <a:rPr lang="en-US" dirty="0" smtClean="0"/>
              <a:t>tool is an excellent example what .NET reflection can do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184" y="138336"/>
            <a:ext cx="7165304" cy="914400"/>
          </a:xfrm>
        </p:spPr>
        <p:txBody>
          <a:bodyPr/>
          <a:lstStyle/>
          <a:p>
            <a:r>
              <a:rPr lang="bg-BG" dirty="0" smtClean="0"/>
              <a:t>System.Reflection.</a:t>
            </a:r>
            <a:r>
              <a:rPr lang="en-US" dirty="0" smtClean="0"/>
              <a:t> </a:t>
            </a:r>
            <a:r>
              <a:rPr lang="bg-BG" dirty="0" smtClean="0"/>
              <a:t>As</a:t>
            </a:r>
            <a:r>
              <a:rPr lang="en-US" dirty="0" smtClean="0"/>
              <a:t>s</a:t>
            </a:r>
            <a:r>
              <a:rPr lang="bg-BG" dirty="0" smtClean="0"/>
              <a:t>embly.Load(…)</a:t>
            </a:r>
            <a:endParaRPr lang="bg-BG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Assembly.Load(…)</a:t>
            </a:r>
            <a:r>
              <a:rPr lang="en-US" dirty="0" smtClean="0"/>
              <a:t> loads existing assembly in the .NET CLR by given</a:t>
            </a:r>
          </a:p>
          <a:p>
            <a:pPr lvl="1" indent="-220663">
              <a:lnSpc>
                <a:spcPct val="100000"/>
              </a:lnSpc>
            </a:pPr>
            <a:r>
              <a:rPr lang="en-US" dirty="0" smtClean="0"/>
              <a:t>Assembly name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AssemblyName </a:t>
            </a:r>
            <a:r>
              <a:rPr lang="en-US" dirty="0" smtClean="0"/>
              <a:t>object</a:t>
            </a:r>
            <a:endParaRPr lang="en-US" dirty="0" smtClean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It searches for an assembly with the given description (probing) and loads it if it is found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assembly is not found throws a 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683964" y="5385410"/>
            <a:ext cx="777646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Assembly.Load("SampleAssembly, Version=1.0.2004.0,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Culture=neutral, PublicKeyToken=8744b20f8da049e3");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38336"/>
            <a:ext cx="7086600" cy="914400"/>
          </a:xfrm>
        </p:spPr>
        <p:txBody>
          <a:bodyPr/>
          <a:lstStyle/>
          <a:p>
            <a:r>
              <a:rPr lang="bg-BG" dirty="0"/>
              <a:t>System.Reflection. As</a:t>
            </a:r>
            <a:r>
              <a:rPr lang="en-US" dirty="0"/>
              <a:t>s</a:t>
            </a:r>
            <a:r>
              <a:rPr lang="bg-BG" dirty="0"/>
              <a:t>embly.Load</a:t>
            </a:r>
            <a:r>
              <a:rPr lang="en-US" dirty="0"/>
              <a:t>From</a:t>
            </a:r>
            <a:r>
              <a:rPr lang="bg-BG" dirty="0"/>
              <a:t>(…)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embly.Load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bg-BG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 smtClean="0"/>
              <a:t> loads assembly from existing local 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Takes the path to the assembly as a parameter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Reads the given </a:t>
            </a:r>
            <a:r>
              <a:rPr lang="en-US" dirty="0" smtClean="0"/>
              <a:t>file and loads it in the CLR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If the assembly is not found throws a </a:t>
            </a:r>
            <a:r>
              <a:rPr lang="bg-BG" dirty="0"/>
              <a:t> 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FileNotFoundException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683568" y="4829090"/>
            <a:ext cx="777686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Assembly.LoadFrom(@"C:\Tools\MyAssembly.dll");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138336"/>
            <a:ext cx="6143600" cy="914400"/>
          </a:xfrm>
        </p:spPr>
        <p:txBody>
          <a:bodyPr/>
          <a:lstStyle/>
          <a:p>
            <a:r>
              <a:rPr lang="bg-BG" noProof="1" smtClean="0"/>
              <a:t>System.Reflection.</a:t>
            </a:r>
            <a:r>
              <a:rPr lang="en-US" noProof="1" smtClean="0"/>
              <a:t> </a:t>
            </a:r>
            <a:r>
              <a:rPr lang="bg-BG" noProof="1" smtClean="0"/>
              <a:t>Assembl</a:t>
            </a:r>
            <a:r>
              <a:rPr lang="en-US" noProof="1" smtClean="0"/>
              <a:t>y – Properties</a:t>
            </a:r>
            <a:endParaRPr lang="bg-BG" noProof="1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68760"/>
            <a:ext cx="8686800" cy="54368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FullName</a:t>
            </a:r>
            <a:r>
              <a:rPr lang="bg-BG" dirty="0"/>
              <a:t> – </a:t>
            </a:r>
            <a:r>
              <a:rPr lang="en-US" dirty="0"/>
              <a:t>the </a:t>
            </a:r>
            <a:r>
              <a:rPr lang="en-US" dirty="0" smtClean="0"/>
              <a:t>assembly's </a:t>
            </a:r>
            <a:r>
              <a:rPr lang="en-US" dirty="0"/>
              <a:t>full </a:t>
            </a:r>
            <a:r>
              <a:rPr lang="en-US" dirty="0" smtClean="0"/>
              <a:t>name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Including </a:t>
            </a:r>
            <a:r>
              <a:rPr lang="en-US" dirty="0"/>
              <a:t>version, culture and key </a:t>
            </a:r>
            <a:r>
              <a:rPr lang="ru-RU" dirty="0"/>
              <a:t>(Public Key Token)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Location</a:t>
            </a:r>
            <a:r>
              <a:rPr lang="en-US" dirty="0"/>
              <a:t> – the </a:t>
            </a:r>
            <a:r>
              <a:rPr lang="en-US" dirty="0" smtClean="0"/>
              <a:t>file name from which </a:t>
            </a:r>
            <a:r>
              <a:rPr lang="en-US" dirty="0"/>
              <a:t>the assembly is </a:t>
            </a:r>
            <a:r>
              <a:rPr lang="en-US" dirty="0" smtClean="0"/>
              <a:t>loaded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EntryPoint</a:t>
            </a:r>
            <a:r>
              <a:rPr lang="en-US" dirty="0"/>
              <a:t> – the method by which the assembly will </a:t>
            </a:r>
            <a:r>
              <a:rPr lang="en-US" dirty="0" smtClean="0"/>
              <a:t>start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en-US" dirty="0" smtClean="0"/>
              <a:t> method)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GlobalAssemblyCache</a:t>
            </a:r>
            <a:r>
              <a:rPr lang="en-US" dirty="0" smtClean="0"/>
              <a:t> – indicates whether the </a:t>
            </a:r>
            <a:r>
              <a:rPr lang="en-US" dirty="0"/>
              <a:t>assembly is loaded </a:t>
            </a:r>
            <a:r>
              <a:rPr lang="en-US" dirty="0" smtClean="0"/>
              <a:t>from the GAC</a:t>
            </a:r>
            <a:endParaRPr lang="bg-BG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015008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Loading Assemblies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457200" y="1779015"/>
            <a:ext cx="82296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26626" name="Picture 2" descr="http://www.bootcaddy.com.au/images/steps/loading/step_3.gif"/>
          <p:cNvPicPr>
            <a:picLocks noChangeAspect="1" noChangeArrowheads="1"/>
          </p:cNvPicPr>
          <p:nvPr/>
        </p:nvPicPr>
        <p:blipFill rotWithShape="1">
          <a:blip r:embed="rId3" cstate="print"/>
          <a:srcRect b="8431"/>
          <a:stretch/>
        </p:blipFill>
        <p:spPr bwMode="auto">
          <a:xfrm>
            <a:off x="2258220" y="2536236"/>
            <a:ext cx="4618036" cy="3845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Theme</Template>
  <TotalTime>1335</TotalTime>
  <Words>1049</Words>
  <Application>Microsoft Office PowerPoint</Application>
  <PresentationFormat>On-screen Show (4:3)</PresentationFormat>
  <Paragraphs>213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Telerik Theme</vt:lpstr>
      <vt:lpstr>Reflection</vt:lpstr>
      <vt:lpstr>Table of Contents</vt:lpstr>
      <vt:lpstr>Reflection</vt:lpstr>
      <vt:lpstr>What is Reflection?</vt:lpstr>
      <vt:lpstr>When We Use Reflection?</vt:lpstr>
      <vt:lpstr>System.Reflection. Assembly.Load(…)</vt:lpstr>
      <vt:lpstr>System.Reflection. Assembly.LoadFrom(…)</vt:lpstr>
      <vt:lpstr>System.Reflection. Assembly – Properties</vt:lpstr>
      <vt:lpstr>Loading Assemblies</vt:lpstr>
      <vt:lpstr>Unloading Assemblies from the Memory</vt:lpstr>
      <vt:lpstr>The System.Type Class</vt:lpstr>
      <vt:lpstr>The System.Type Class</vt:lpstr>
      <vt:lpstr>The System.Type Class (2)</vt:lpstr>
      <vt:lpstr>Inspecting Type Members</vt:lpstr>
      <vt:lpstr>Inspecting Type Members</vt:lpstr>
      <vt:lpstr>Classes in the MemberInfo Hierarchy</vt:lpstr>
      <vt:lpstr>Inspecting Methods and their Parameters</vt:lpstr>
      <vt:lpstr>Dynamic Method Invocation (Late Binding)</vt:lpstr>
      <vt:lpstr>Dynamic Method Invocation – Example</vt:lpstr>
      <vt:lpstr>Dynamic Method Invocation – Example (2)</vt:lpstr>
      <vt:lpstr>Dynamic Method Invocation</vt:lpstr>
      <vt:lpstr>Reflection and Generics</vt:lpstr>
      <vt:lpstr>Real World Example</vt:lpstr>
      <vt:lpstr>Reflection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Svetlin Nakov</dc:creator>
  <cp:lastModifiedBy>Ivaylo Kenov</cp:lastModifiedBy>
  <cp:revision>314</cp:revision>
  <dcterms:created xsi:type="dcterms:W3CDTF">2007-12-08T16:03:35Z</dcterms:created>
  <dcterms:modified xsi:type="dcterms:W3CDTF">2013-11-06T14:10:48Z</dcterms:modified>
</cp:coreProperties>
</file>