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1"/>
  </p:notesMasterIdLst>
  <p:handoutMasterIdLst>
    <p:handoutMasterId r:id="rId32"/>
  </p:handoutMasterIdLst>
  <p:sldIdLst>
    <p:sldId id="320" r:id="rId2"/>
    <p:sldId id="461" r:id="rId3"/>
    <p:sldId id="457" r:id="rId4"/>
    <p:sldId id="427" r:id="rId5"/>
    <p:sldId id="429" r:id="rId6"/>
    <p:sldId id="463" r:id="rId7"/>
    <p:sldId id="478" r:id="rId8"/>
    <p:sldId id="479" r:id="rId9"/>
    <p:sldId id="477" r:id="rId10"/>
    <p:sldId id="432" r:id="rId11"/>
    <p:sldId id="433" r:id="rId12"/>
    <p:sldId id="434" r:id="rId13"/>
    <p:sldId id="494" r:id="rId14"/>
    <p:sldId id="480" r:id="rId15"/>
    <p:sldId id="435" r:id="rId16"/>
    <p:sldId id="464" r:id="rId17"/>
    <p:sldId id="481" r:id="rId18"/>
    <p:sldId id="439" r:id="rId19"/>
    <p:sldId id="440" r:id="rId20"/>
    <p:sldId id="458" r:id="rId21"/>
    <p:sldId id="466" r:id="rId22"/>
    <p:sldId id="482" r:id="rId23"/>
    <p:sldId id="443" r:id="rId24"/>
    <p:sldId id="444" r:id="rId25"/>
    <p:sldId id="501" r:id="rId26"/>
    <p:sldId id="495" r:id="rId27"/>
    <p:sldId id="460" r:id="rId28"/>
    <p:sldId id="468" r:id="rId29"/>
    <p:sldId id="500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5FFC2"/>
    <a:srgbClr val="FFFFFF"/>
    <a:srgbClr val="8CF4F2"/>
    <a:srgbClr val="EBFFDC"/>
    <a:srgbClr val="FAF8BE"/>
    <a:srgbClr val="E8FFC8"/>
    <a:srgbClr val="FAF7C8"/>
    <a:srgbClr val="FAF8C8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 varScale="1">
        <p:scale>
          <a:sx n="104" d="100"/>
          <a:sy n="104" d="100"/>
        </p:scale>
        <p:origin x="4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.xml"/><Relationship Id="rId3" Type="http://schemas.openxmlformats.org/officeDocument/2006/relationships/slide" Target="slides/slide10.xml"/><Relationship Id="rId7" Type="http://schemas.openxmlformats.org/officeDocument/2006/relationships/slide" Target="slides/slide18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82238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74750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2477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4021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0094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73128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85898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7907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23513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3057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351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minkov.it/" TargetMode="External"/><Relationship Id="rId7" Type="http://schemas.microsoft.com/office/2007/relationships/hdphoto" Target="../media/hdphoto2.wdp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524000"/>
          </a:xfrm>
        </p:spPr>
        <p:txBody>
          <a:bodyPr/>
          <a:lstStyle/>
          <a:p>
            <a:r>
              <a:rPr lang="en-US" smtClean="0"/>
              <a:t>HTML Tables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Web Design Course 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html5course.telerik.com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7779" y="4800601"/>
            <a:ext cx="2444370" cy="1573134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042" y="518002"/>
            <a:ext cx="2428642" cy="1844198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83676"/>
            <a:ext cx="441278" cy="44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30" y="4198407"/>
            <a:ext cx="2636200" cy="26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194" y="518002"/>
            <a:ext cx="1961270" cy="237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body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28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0480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86200" y="4425196"/>
            <a:ext cx="4572000" cy="527804"/>
          </a:xfrm>
          <a:prstGeom prst="wedgeRoundRectCallout">
            <a:avLst>
              <a:gd name="adj1" fmla="val -84572"/>
              <a:gd name="adj2" fmla="val 434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676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62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lvl="1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95600" y="48768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599" y1="18543" x2="29016" y2="34437"/>
                        <a14:foregroundMark x1="86874" y1="27815" x2="86528" y2="45033"/>
                        <a14:foregroundMark x1="86183" y1="43377" x2="85147" y2="42715"/>
                        <a14:foregroundMark x1="67703" y1="43377" x2="67876" y2="51656"/>
                        <a14:foregroundMark x1="91364" y1="14238" x2="91364" y2="14238"/>
                        <a14:foregroundMark x1="93264" y1="13245" x2="81002" y2="129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4614" y="1828800"/>
            <a:ext cx="5514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2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 smtClean="0"/>
              <a:t>Nested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Tables in Tables in Tables in Tables…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122" name="Picture 2" descr="http://www.happyhotelier.com/wp-content/uploads/2010/01/Vintage-Nested-Suitcase-Instal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32" y="3446780"/>
            <a:ext cx="4010024" cy="3017066"/>
          </a:xfrm>
          <a:prstGeom prst="roundRect">
            <a:avLst>
              <a:gd name="adj" fmla="val 340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4531" y="3446780"/>
            <a:ext cx="3612269" cy="3017066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62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"cells"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3000" dirty="0" smtClean="0"/>
              <a:t>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396" y1="11364" x2="34452" y2="10390"/>
                        <a14:foregroundMark x1="18345" y1="24351" x2="44519" y2="67532"/>
                        <a14:foregroundMark x1="61745" y1="26948" x2="29530" y2="69156"/>
                        <a14:foregroundMark x1="21924" y1="54221" x2="61745" y2="87987"/>
                        <a14:foregroundMark x1="56823" y1="64610" x2="14765" y2="67857"/>
                        <a14:foregroundMark x1="10291" y1="45130" x2="19463" y2="72727"/>
                        <a14:foregroundMark x1="68456" y1="45130" x2="76063" y2="71753"/>
                        <a14:foregroundMark x1="79642" y1="53571" x2="26398" y2="47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2911" y="4270826"/>
            <a:ext cx="3495676" cy="2408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95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Nested Tables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439436" y="109841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" t="6281" r="2269" b="4666"/>
          <a:stretch/>
        </p:blipFill>
        <p:spPr bwMode="auto">
          <a:xfrm rot="1062746">
            <a:off x="5750560" y="4084320"/>
            <a:ext cx="2570480" cy="239268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1"/>
            <a:ext cx="7924800" cy="685800"/>
          </a:xfrm>
        </p:spPr>
        <p:txBody>
          <a:bodyPr/>
          <a:lstStyle/>
          <a:p>
            <a:r>
              <a:rPr lang="en-US" dirty="0" smtClean="0"/>
              <a:t>Complex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With Padding, Spacing and Stuff</a:t>
            </a:r>
            <a:endParaRPr lang="en-US" dirty="0"/>
          </a:p>
        </p:txBody>
      </p:sp>
      <p:pic>
        <p:nvPicPr>
          <p:cNvPr id="7170" name="Picture 2" descr=" Desktop Wallpaper · Gallery · 3D-Art &#10; Complex orbi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880" y="3352800"/>
            <a:ext cx="4206240" cy="2628900"/>
          </a:xfrm>
          <a:prstGeom prst="roundRect">
            <a:avLst>
              <a:gd name="adj" fmla="val 4348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attributes related to space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HTML Tables</a:t>
            </a:r>
          </a:p>
          <a:p>
            <a:pPr lvl="1"/>
            <a:r>
              <a:rPr lang="en-US" dirty="0"/>
              <a:t>Simple Tables</a:t>
            </a:r>
          </a:p>
          <a:p>
            <a:pPr lvl="1"/>
            <a:r>
              <a:rPr lang="en-US" dirty="0"/>
              <a:t>Complete HTML 5 Tables</a:t>
            </a:r>
          </a:p>
          <a:p>
            <a:pPr lvl="1"/>
            <a:r>
              <a:rPr lang="en-US" dirty="0"/>
              <a:t>Data cells and Header cells</a:t>
            </a:r>
          </a:p>
          <a:p>
            <a:r>
              <a:rPr lang="en-US" dirty="0"/>
              <a:t>Nested Tables</a:t>
            </a:r>
          </a:p>
          <a:p>
            <a:r>
              <a:rPr lang="en-US" dirty="0"/>
              <a:t>Complex tables</a:t>
            </a:r>
          </a:p>
          <a:p>
            <a:pPr lvl="1"/>
            <a:r>
              <a:rPr lang="en-US" dirty="0"/>
              <a:t>Cells Width</a:t>
            </a:r>
          </a:p>
          <a:p>
            <a:pPr lvl="1"/>
            <a:r>
              <a:rPr lang="en-US" dirty="0"/>
              <a:t>Cell Spacing and Padding</a:t>
            </a:r>
          </a:p>
          <a:p>
            <a:pPr lvl="1"/>
            <a:r>
              <a:rPr lang="en-US" dirty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16" y1="6504" x2="23038" y2="89973"/>
                        <a14:foregroundMark x1="59747" y1="6775" x2="30633" y2="11111"/>
                        <a14:foregroundMark x1="35443" y1="10027" x2="88101" y2="15447"/>
                        <a14:foregroundMark x1="78987" y1="11924" x2="92405" y2="13008"/>
                        <a14:foregroundMark x1="85823" y1="7317" x2="13418" y2="6504"/>
                        <a14:foregroundMark x1="87342" y1="5149" x2="87342" y2="5149"/>
                        <a14:foregroundMark x1="88861" y1="7588" x2="88861" y2="7588"/>
                        <a14:foregroundMark x1="7089" y1="11111" x2="40759" y2="23035"/>
                        <a14:foregroundMark x1="26582" y1="17073" x2="17468" y2="24932"/>
                        <a14:foregroundMark x1="3038" y1="44715" x2="3038" y2="63957"/>
                        <a14:foregroundMark x1="4304" y1="76694" x2="1772" y2="76965"/>
                        <a14:foregroundMark x1="33165" y1="90515" x2="33165" y2="90515"/>
                        <a14:foregroundMark x1="2532" y1="85908" x2="2532" y2="85908"/>
                        <a14:foregroundMark x1="5570" y1="89973" x2="5570" y2="89973"/>
                        <a14:foregroundMark x1="55696" y1="90515" x2="55696" y2="90515"/>
                        <a14:foregroundMark x1="74177" y1="90244" x2="74177" y2="90244"/>
                        <a14:foregroundMark x1="80759" y1="90515" x2="80759" y2="90515"/>
                        <a14:foregroundMark x1="64051" y1="89973" x2="64051" y2="89973"/>
                        <a14:foregroundMark x1="40253" y1="90515" x2="40253" y2="90515"/>
                        <a14:foregroundMark x1="91392" y1="77778" x2="91392" y2="77778"/>
                        <a14:foregroundMark x1="91139" y1="83198" x2="91139" y2="83198"/>
                        <a14:foregroundMark x1="91139" y1="63415" x2="91139" y2="63415"/>
                        <a14:foregroundMark x1="91139" y1="57182" x2="91139" y2="44444"/>
                        <a14:foregroundMark x1="90380" y1="3523" x2="88101" y2="10027"/>
                        <a14:backgroundMark x1="90886" y1="2710" x2="90886" y2="2710"/>
                        <a14:backgroundMark x1="91139" y1="3252" x2="89367" y2="2981"/>
                        <a14:backgroundMark x1="92658" y1="11653" x2="92405" y2="14092"/>
                        <a14:backgroundMark x1="96709" y1="16531" x2="96709" y2="1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5838" y="2984500"/>
            <a:ext cx="3762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Cell Spacing and</a:t>
            </a:r>
            <a:br>
              <a:rPr lang="en-US" dirty="0" smtClean="0"/>
            </a:br>
            <a:r>
              <a:rPr lang="en-US" dirty="0" smtClean="0"/>
              <a:t>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5899012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33400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981200"/>
            <a:ext cx="5181600" cy="685800"/>
          </a:xfrm>
        </p:spPr>
        <p:txBody>
          <a:bodyPr/>
          <a:lstStyle/>
          <a:p>
            <a:r>
              <a:rPr lang="en-US" dirty="0" smtClean="0"/>
              <a:t>Row and Column </a:t>
            </a:r>
            <a:br>
              <a:rPr lang="en-US" dirty="0" smtClean="0"/>
            </a:br>
            <a:r>
              <a:rPr lang="en-US" dirty="0" smtClean="0"/>
              <a:t>Spans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317080"/>
            <a:ext cx="4114800" cy="569120"/>
          </a:xfrm>
        </p:spPr>
        <p:txBody>
          <a:bodyPr/>
          <a:lstStyle/>
          <a:p>
            <a:r>
              <a:rPr lang="en-US" dirty="0" smtClean="0"/>
              <a:t>How to make a two-cells column? Or row?</a:t>
            </a:r>
            <a:endParaRPr lang="en-US" dirty="0"/>
          </a:p>
        </p:txBody>
      </p:sp>
      <p:pic>
        <p:nvPicPr>
          <p:cNvPr id="8194" name="Picture 2" descr="document, excel, spreadsheet, tab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5900" y="4036850"/>
            <a:ext cx="1991050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hronological review, clock, table, tim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1327" y="1295402"/>
            <a:ext cx="1600196" cy="16001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lack board, learn, school, table, teach, tutorial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1991048" cy="19910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9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Cells have two attributes related to merging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27804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911683"/>
            <a:ext cx="7993063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class="1"&gt;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class="2"&gt;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&lt;td&gt;Cell[3,2]&lt;/td&gt;&lt;/tr&gt;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 class="3"&gt;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&lt;td&gt;Cell[1,3]&lt;/td&gt;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&lt;td&gt;Cell[2,3]&lt;/td&gt;&lt;</a:t>
            </a:r>
          </a:p>
          <a:p>
            <a:pPr lvl="1"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1143000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43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743201"/>
            <a:ext cx="5232396" cy="685800"/>
          </a:xfrm>
        </p:spPr>
        <p:txBody>
          <a:bodyPr/>
          <a:lstStyle/>
          <a:p>
            <a:r>
              <a:rPr lang="en-US" dirty="0" smtClean="0"/>
              <a:t>Row and Column</a:t>
            </a:r>
            <a:br>
              <a:rPr lang="en-US" dirty="0" smtClean="0"/>
            </a:br>
            <a:r>
              <a:rPr lang="en-US" dirty="0" smtClean="0"/>
              <a:t> Spans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3850480"/>
            <a:ext cx="5232396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5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– Tables and Forms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a Calculator-like table. </a:t>
            </a:r>
            <a:br>
              <a:rPr lang="en-US" sz="2800" dirty="0" smtClean="0"/>
            </a:br>
            <a:r>
              <a:rPr lang="en-US" sz="2800" dirty="0" smtClean="0"/>
              <a:t>You should use a HTML 5 </a:t>
            </a:r>
            <a:br>
              <a:rPr lang="en-US" sz="2800" dirty="0" smtClean="0"/>
            </a:br>
            <a:r>
              <a:rPr lang="en-US" sz="2800" dirty="0" smtClean="0"/>
              <a:t>form for the Calculator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Buttons for all the numbers</a:t>
            </a:r>
            <a:br>
              <a:rPr lang="en-US" sz="2600" dirty="0" smtClean="0"/>
            </a:br>
            <a:r>
              <a:rPr lang="en-US" sz="2600" dirty="0" smtClean="0"/>
              <a:t>and operators (+, -, etc.)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Textbox for the result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not make the same styles</a:t>
            </a:r>
            <a:br>
              <a:rPr lang="en-US" sz="2600" dirty="0" smtClean="0"/>
            </a:br>
            <a:r>
              <a:rPr lang="en-US" sz="2600" dirty="0" smtClean="0"/>
              <a:t>as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1904999"/>
            <a:ext cx="2895600" cy="360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71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cellspacing="0"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="5"&gt;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="lecture1.ppt"&gt;Lecture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="ppt.gif"&gt;&lt;/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="lecture2.ppt"&gt;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="zip.gif"&gt;&lt;/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="lecture2-demos.zip"&gt;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 advTm="2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Cells and Header Cells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9017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Two kinds of cells in HTML 5 tables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cells – containing the table data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</a:t>
            </a:r>
            <a:r>
              <a:rPr lang="en-US" dirty="0" smtClean="0"/>
              <a:t> cells – used for the column names or some more important cells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Why two kinds of cells?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Used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semantically</a:t>
            </a:r>
            <a:r>
              <a:rPr lang="en-US" dirty="0" smtClean="0"/>
              <a:t> separate the cells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014" y="4388017"/>
            <a:ext cx="7926386" cy="22413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th&gt;Full name&lt;/th&gt; &lt;th&gt; Mark &lt;/th&gt;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td&gt;Doncho Minkov&lt;/td&gt; &lt;td&gt;Very good 5&lt;/td&gt;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6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td&gt;Georgi Georgiev&lt;/td&gt; &lt;td&gt;Exellent 6&lt;/td&gt;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</p:txBody>
      </p:sp>
    </p:spTree>
    <p:extLst>
      <p:ext uri="{BB962C8B-B14F-4D97-AF65-F5344CB8AC3E}">
        <p14:creationId xmlns:p14="http://schemas.microsoft.com/office/powerpoint/2010/main" val="198624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Data and Header Cells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5550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 descr="data, transpor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352798"/>
            <a:ext cx="1981202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ader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352798"/>
            <a:ext cx="1981200" cy="19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68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47244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HTML 5 Tables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555078"/>
            <a:ext cx="5029200" cy="1178722"/>
          </a:xfrm>
        </p:spPr>
        <p:txBody>
          <a:bodyPr/>
          <a:lstStyle/>
          <a:p>
            <a:r>
              <a:rPr lang="en-US" dirty="0" smtClean="0"/>
              <a:t>With Header, Footer </a:t>
            </a:r>
            <a:br>
              <a:rPr lang="en-US" dirty="0" smtClean="0"/>
            </a:br>
            <a:r>
              <a:rPr lang="en-US" dirty="0" smtClean="0"/>
              <a:t>and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4098" name="Picture 2" descr="completed, un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39243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in, full, recyc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6451" y="952500"/>
            <a:ext cx="2628898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upload.wikimedia.org/wikipedia/commons/thumb/d/d8/Complete_coloring_clebsch_graph.svg/300px-Complete_coloring_clebsch_graph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4900" y="3924300"/>
            <a:ext cx="3848100" cy="26289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8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00"/>
    </mc:Choice>
    <mc:Fallback>
      <p:transition spd="slow" advTm="2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5044</TotalTime>
  <Words>1524</Words>
  <Application>Microsoft Office PowerPoint</Application>
  <PresentationFormat>On-screen Show (4:3)</PresentationFormat>
  <Paragraphs>339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HTML Tables</vt:lpstr>
      <vt:lpstr>Contents </vt:lpstr>
      <vt:lpstr>HTML Tables</vt:lpstr>
      <vt:lpstr>HTML Tables</vt:lpstr>
      <vt:lpstr>Simple HTML Tables – Example</vt:lpstr>
      <vt:lpstr>Simple HTML Tables</vt:lpstr>
      <vt:lpstr>Data Cells and Header Cells</vt:lpstr>
      <vt:lpstr>Data and Header Cells</vt:lpstr>
      <vt:lpstr>Complete  HTML 5 Tables</vt:lpstr>
      <vt:lpstr>Complete HTML Tables</vt:lpstr>
      <vt:lpstr>Complete HTML Table: Example</vt:lpstr>
      <vt:lpstr>Complete HTML Table: Example (2)</vt:lpstr>
      <vt:lpstr>Complete HTML 5 Tables</vt:lpstr>
      <vt:lpstr>Nested Tables</vt:lpstr>
      <vt:lpstr>Nested Tables</vt:lpstr>
      <vt:lpstr>Nested Tables</vt:lpstr>
      <vt:lpstr>Complex Tables</vt:lpstr>
      <vt:lpstr>Cell Spacing and Padding</vt:lpstr>
      <vt:lpstr>Cell Spacing and Padding – Example</vt:lpstr>
      <vt:lpstr>Cell Spacing and Padding – Example (2)</vt:lpstr>
      <vt:lpstr>Cell Spacing and  Cell Padding</vt:lpstr>
      <vt:lpstr>Row and Column  Spans</vt:lpstr>
      <vt:lpstr>Column and Row Span</vt:lpstr>
      <vt:lpstr>Column and Row Span –  Example</vt:lpstr>
      <vt:lpstr>Column and Row Span –  Example (2)</vt:lpstr>
      <vt:lpstr>Row and Column  Spans</vt:lpstr>
      <vt:lpstr>HTML – Tables and Forms</vt:lpstr>
      <vt:lpstr>Homework</vt:lpstr>
      <vt:lpstr>Homework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Ivaylo Botusharov</cp:lastModifiedBy>
  <cp:revision>937</cp:revision>
  <dcterms:created xsi:type="dcterms:W3CDTF">2007-12-08T16:03:35Z</dcterms:created>
  <dcterms:modified xsi:type="dcterms:W3CDTF">2014-02-10T17:35:00Z</dcterms:modified>
</cp:coreProperties>
</file>