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7"/>
  </p:notesMasterIdLst>
  <p:sldIdLst>
    <p:sldId id="308" r:id="rId2"/>
    <p:sldId id="257" r:id="rId3"/>
    <p:sldId id="285" r:id="rId4"/>
    <p:sldId id="284" r:id="rId5"/>
    <p:sldId id="260" r:id="rId6"/>
    <p:sldId id="261" r:id="rId7"/>
    <p:sldId id="290" r:id="rId8"/>
    <p:sldId id="291" r:id="rId9"/>
    <p:sldId id="262" r:id="rId10"/>
    <p:sldId id="287" r:id="rId11"/>
    <p:sldId id="288" r:id="rId12"/>
    <p:sldId id="289" r:id="rId13"/>
    <p:sldId id="293" r:id="rId14"/>
    <p:sldId id="292" r:id="rId15"/>
    <p:sldId id="294" r:id="rId16"/>
    <p:sldId id="295" r:id="rId17"/>
    <p:sldId id="297" r:id="rId18"/>
    <p:sldId id="298" r:id="rId19"/>
    <p:sldId id="299" r:id="rId20"/>
    <p:sldId id="300" r:id="rId21"/>
    <p:sldId id="301" r:id="rId22"/>
    <p:sldId id="302" r:id="rId23"/>
    <p:sldId id="304" r:id="rId24"/>
    <p:sldId id="303" r:id="rId25"/>
    <p:sldId id="305" r:id="rId26"/>
    <p:sldId id="306" r:id="rId27"/>
    <p:sldId id="307" r:id="rId28"/>
    <p:sldId id="309" r:id="rId29"/>
    <p:sldId id="310" r:id="rId30"/>
    <p:sldId id="312" r:id="rId31"/>
    <p:sldId id="263" r:id="rId32"/>
    <p:sldId id="264" r:id="rId33"/>
    <p:sldId id="311" r:id="rId34"/>
    <p:sldId id="313" r:id="rId35"/>
    <p:sldId id="28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1452-C600-41D2-9741-6ECF12EA35EA}" type="datetimeFigureOut">
              <a:rPr lang="en-US" smtClean="0"/>
              <a:t>26-May-14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A6D75-F8EF-4500-B971-F29CBBAA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  <a:endParaRPr lang="en-US" sz="20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 smtClean="0"/>
              <a:t>http://academy.telerik.com</a:t>
            </a:r>
            <a:endParaRPr lang="en-US" sz="1800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  <a:endParaRPr lang="en-US" sz="2400" dirty="0">
              <a:solidFill>
                <a:schemeClr val="tx2">
                  <a:lumMod val="50000"/>
                </a:schemeClr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6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9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CF20ED08-E70C-4F83-9884-206434D79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0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07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9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8626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Creating Vector </a:t>
            </a:r>
            <a:r>
              <a:rPr lang="en-US" smtClean="0"/>
              <a:t>Graphics in the Web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Learning &amp; Development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Shapes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has SVG to offer?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8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mentioned, vector graphics are built from graphic primitives</a:t>
            </a:r>
          </a:p>
          <a:p>
            <a:pPr lvl="1"/>
            <a:r>
              <a:rPr lang="en-US" dirty="0" smtClean="0"/>
              <a:t>Points</a:t>
            </a:r>
          </a:p>
          <a:p>
            <a:pPr lvl="1"/>
            <a:r>
              <a:rPr lang="en-US" dirty="0" smtClean="0"/>
              <a:t>Lines and curves</a:t>
            </a:r>
          </a:p>
          <a:p>
            <a:pPr lvl="1"/>
            <a:r>
              <a:rPr lang="en-US" dirty="0" smtClean="0"/>
              <a:t>Shapes: rectangular, circle, etc…</a:t>
            </a:r>
          </a:p>
          <a:p>
            <a:r>
              <a:rPr lang="en-US" dirty="0" smtClean="0"/>
              <a:t>SVG supports most of the basic shapes</a:t>
            </a:r>
          </a:p>
          <a:p>
            <a:pPr lvl="1"/>
            <a:r>
              <a:rPr lang="en-US" dirty="0" smtClean="0"/>
              <a:t>More complex shapes can be created using the basic ones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&lt;line&gt; is the most basic shape in SVG</a:t>
            </a:r>
          </a:p>
          <a:p>
            <a:pPr lvl="1"/>
            <a:r>
              <a:rPr lang="en-US" dirty="0" smtClean="0"/>
              <a:t>Creates a line between two points</a:t>
            </a:r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5006" y="2308372"/>
            <a:ext cx="82739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</a:t>
            </a:r>
            <a:r>
              <a:rPr lang="en-US" dirty="0"/>
              <a:t>line x1="0"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y2="450</a:t>
            </a:r>
            <a:r>
              <a:rPr lang="en-US" dirty="0" smtClean="0"/>
              <a:t>" stroke="black" /&gt;</a:t>
            </a:r>
            <a:endParaRPr lang="en-US" dirty="0"/>
          </a:p>
          <a:p>
            <a:r>
              <a:rPr lang="en-US" dirty="0" smtClean="0"/>
              <a:t>&lt;line </a:t>
            </a:r>
            <a:r>
              <a:rPr lang="en-US" dirty="0"/>
              <a:t>x1="300"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="0" y2="450"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77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&lt;line&gt; is the most basic shape in SVG</a:t>
            </a:r>
          </a:p>
          <a:p>
            <a:pPr lvl="1"/>
            <a:r>
              <a:rPr lang="en-US" dirty="0" smtClean="0"/>
              <a:t>Creates a line between two points</a:t>
            </a:r>
          </a:p>
          <a:p>
            <a:endParaRPr lang="en-US" dirty="0" smtClean="0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5006" y="2308372"/>
            <a:ext cx="82739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</a:t>
            </a:r>
            <a:r>
              <a:rPr lang="en-US" dirty="0"/>
              <a:t>line x1="0"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y2="450</a:t>
            </a:r>
            <a:r>
              <a:rPr lang="en-US" dirty="0" smtClean="0"/>
              <a:t>" stroke="black" /&gt;</a:t>
            </a:r>
            <a:endParaRPr lang="en-US" dirty="0"/>
          </a:p>
          <a:p>
            <a:r>
              <a:rPr lang="en-US" dirty="0" smtClean="0"/>
              <a:t>&lt;line </a:t>
            </a:r>
            <a:r>
              <a:rPr lang="en-US" dirty="0"/>
              <a:t>x1="300"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="0" y2="450"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045" y="2525700"/>
            <a:ext cx="1924050" cy="2848416"/>
          </a:xfrm>
          <a:prstGeom prst="roundRect">
            <a:avLst>
              <a:gd name="adj" fmla="val 2363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27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Line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176644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&lt;line&gt; </a:t>
            </a:r>
            <a:r>
              <a:rPr lang="en-US" dirty="0" smtClean="0"/>
              <a:t>is the most basic shape in SVG</a:t>
            </a:r>
          </a:p>
          <a:p>
            <a:pPr lvl="1"/>
            <a:r>
              <a:rPr lang="en-US" dirty="0" smtClean="0"/>
              <a:t>Creates a line between two points</a:t>
            </a: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435006" y="2308372"/>
            <a:ext cx="8273988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dirty="0" smtClean="0"/>
              <a:t>&lt;</a:t>
            </a:r>
            <a:r>
              <a:rPr lang="en-US" dirty="0"/>
              <a:t>line x1="0"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y2="450</a:t>
            </a:r>
            <a:r>
              <a:rPr lang="en-US" dirty="0" smtClean="0"/>
              <a:t>" stroke="black" /&gt;</a:t>
            </a:r>
            <a:endParaRPr lang="en-US" dirty="0"/>
          </a:p>
          <a:p>
            <a:r>
              <a:rPr lang="en-US" dirty="0" smtClean="0"/>
              <a:t>&lt;line </a:t>
            </a:r>
            <a:r>
              <a:rPr lang="en-US" dirty="0"/>
              <a:t>x1="300" y1="0"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="0" y2="450"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y1="150"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y2="300" stroke="black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&lt;</a:t>
            </a:r>
            <a:r>
              <a:rPr lang="en-US" dirty="0"/>
              <a:t>line x1="0" y1="300"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x2</a:t>
            </a:r>
            <a:r>
              <a:rPr lang="en-US" dirty="0"/>
              <a:t>="300" y2="150"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stroke="black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dirty="0" smtClean="0"/>
              <a:t> /&gt;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03045" y="2525700"/>
            <a:ext cx="1924050" cy="2848416"/>
          </a:xfrm>
          <a:prstGeom prst="roundRect">
            <a:avLst>
              <a:gd name="adj" fmla="val 2363"/>
            </a:avLst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03045" y="5591444"/>
            <a:ext cx="2098078" cy="783193"/>
          </a:xfrm>
          <a:prstGeom prst="wedgeRoundRectCallout">
            <a:avLst>
              <a:gd name="adj1" fmla="val -70882"/>
              <a:gd name="adj2" fmla="val -3757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Stroke sets the </a:t>
            </a:r>
            <a:b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</a:b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color of the line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Defining Lines with SVG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427135" y="2725622"/>
            <a:ext cx="82739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x="10" y="10" width="280" height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="280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/>
              <a:t>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="#222"/&gt;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cx="150" cy="150" r="135"</a:t>
            </a:r>
            <a:r>
              <a:rPr lang="en-US" sz="1800" dirty="0"/>
              <a:t> </a:t>
            </a:r>
            <a:r>
              <a:rPr lang="en-US" sz="1800" dirty="0" smtClean="0"/>
              <a:t>fill="#</a:t>
            </a:r>
            <a:r>
              <a:rPr lang="en-US" sz="1800" dirty="0"/>
              <a:t>333"/&gt;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x="55" y="55" width="190" height="190"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="#444"/&gt;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r="95" fill="#555"/&gt;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x="85" y="85" width="130" height="130"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="#666"/&gt;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r="65" fill="#777"/&gt;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x="105" y="105" width="90" height="90"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="#888"/&gt;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r="45" fill="#999"/&gt;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Rects and Circle</a:t>
            </a:r>
            <a:r>
              <a:rPr lang="en-US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13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/>
              <a:t> creates a </a:t>
            </a:r>
            <a:r>
              <a:rPr lang="en-US" sz="3000" dirty="0" smtClean="0"/>
              <a:t>rectangular with </a:t>
            </a:r>
            <a:r>
              <a:rPr lang="en-US" sz="3000" dirty="0"/>
              <a:t>a top-left position, width and </a:t>
            </a:r>
            <a:r>
              <a:rPr lang="en-US" sz="3000" dirty="0" smtClean="0"/>
              <a:t>height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&lt;circle&gt;</a:t>
            </a:r>
            <a:r>
              <a:rPr lang="en-US" sz="3000" dirty="0" smtClean="0"/>
              <a:t> creates a circle with center and radius</a:t>
            </a:r>
          </a:p>
        </p:txBody>
      </p:sp>
    </p:spTree>
    <p:extLst>
      <p:ext uri="{BB962C8B-B14F-4D97-AF65-F5344CB8AC3E}">
        <p14:creationId xmlns:p14="http://schemas.microsoft.com/office/powerpoint/2010/main" val="170459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427135" y="2725622"/>
            <a:ext cx="8273988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indent="0" fontAlgn="base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marL="630238" indent="-273050" fontAlgn="base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22338" indent="-273050" fontAlgn="base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187450" indent="-228600" fontAlgn="base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425575" indent="-228600" fontAlgn="base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  <a:lvl6pPr marL="1673352" indent="-228600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</a:lvl6pPr>
            <a:lvl7pPr marL="1911096" indent="-228600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/>
            </a:lvl7pPr>
            <a:lvl8pPr marL="2121408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8pPr>
            <a:lvl9pPr marL="2322576" indent="-182880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/>
            </a:lvl9pPr>
          </a:lstStyle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x="10" y="10" width="280" height</a:t>
            </a:r>
            <a:r>
              <a:rPr lang="en-US" sz="18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="280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"</a:t>
            </a:r>
            <a:r>
              <a:rPr lang="en-US" sz="1800" dirty="0"/>
              <a:t>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="#222"/&gt;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</a:t>
            </a:r>
            <a:r>
              <a:rPr lang="en-US" sz="1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cx="150" cy="150" r="135"</a:t>
            </a:r>
            <a:r>
              <a:rPr lang="en-US" sz="1800" dirty="0"/>
              <a:t> </a:t>
            </a:r>
            <a:r>
              <a:rPr lang="en-US" sz="1800" dirty="0" smtClean="0"/>
              <a:t>fill="#</a:t>
            </a:r>
            <a:r>
              <a:rPr lang="en-US" sz="1800" dirty="0"/>
              <a:t>333"/&gt;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x="55" y="55" width="190" height="190"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="#444"/&gt;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r="95" fill="#555"/&gt;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x="85" y="85" width="130" height="130"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="#666"/&gt;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r="65" fill="#777"/&gt;</a:t>
            </a:r>
          </a:p>
          <a:p>
            <a:r>
              <a:rPr lang="en-US" sz="1800" dirty="0" smtClean="0"/>
              <a:t>&lt;</a:t>
            </a:r>
            <a:r>
              <a:rPr lang="en-US" sz="1800" dirty="0" err="1"/>
              <a:t>rect</a:t>
            </a:r>
            <a:r>
              <a:rPr lang="en-US" sz="1800" dirty="0"/>
              <a:t> x="105" y="105" width="90" height="90" </a:t>
            </a:r>
            <a:r>
              <a:rPr lang="bg-BG" sz="1800" dirty="0" smtClean="0"/>
              <a:t/>
            </a:r>
            <a:br>
              <a:rPr lang="bg-BG" sz="1800" dirty="0" smtClean="0"/>
            </a:br>
            <a:r>
              <a:rPr lang="en-US" sz="1800" dirty="0" smtClean="0"/>
              <a:t>fill</a:t>
            </a:r>
            <a:r>
              <a:rPr lang="en-US" sz="1800" dirty="0"/>
              <a:t>="#888"/&gt;</a:t>
            </a:r>
          </a:p>
          <a:p>
            <a:r>
              <a:rPr lang="en-US" sz="1800" dirty="0" smtClean="0"/>
              <a:t>&lt;</a:t>
            </a:r>
            <a:r>
              <a:rPr lang="en-US" sz="1800" dirty="0"/>
              <a:t>circle cx="150" cy="150" r="45" fill="#999"/&gt;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Shapes: Rects and Circle</a:t>
            </a:r>
            <a:r>
              <a:rPr lang="en-US" dirty="0"/>
              <a:t>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71339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00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rect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000" dirty="0"/>
              <a:t> creates a </a:t>
            </a:r>
            <a:r>
              <a:rPr lang="en-US" sz="3000" dirty="0" smtClean="0"/>
              <a:t>rectangular with </a:t>
            </a:r>
            <a:r>
              <a:rPr lang="en-US" sz="3000" dirty="0"/>
              <a:t>a top-left position, width and </a:t>
            </a:r>
            <a:r>
              <a:rPr lang="en-US" sz="3000" dirty="0" smtClean="0"/>
              <a:t>height</a:t>
            </a:r>
          </a:p>
          <a:p>
            <a:pPr>
              <a:lnSpc>
                <a:spcPct val="1000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&lt;circle&gt;</a:t>
            </a:r>
            <a:r>
              <a:rPr lang="en-US" sz="3000" dirty="0" smtClean="0"/>
              <a:t> creates a circle with center and radius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167" y="2863497"/>
            <a:ext cx="2225233" cy="22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543175"/>
            <a:ext cx="7924800" cy="885826"/>
          </a:xfrm>
        </p:spPr>
        <p:txBody>
          <a:bodyPr/>
          <a:lstStyle/>
          <a:p>
            <a:r>
              <a:rPr lang="en-US" dirty="0" smtClean="0"/>
              <a:t>Circles and Rectangles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09600" y="34313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2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6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SVG Overview</a:t>
            </a:r>
          </a:p>
          <a:p>
            <a:r>
              <a:rPr lang="en-US" dirty="0" smtClean="0"/>
              <a:t>Vector Graphics Overview</a:t>
            </a:r>
          </a:p>
          <a:p>
            <a:r>
              <a:rPr lang="en-US" dirty="0" smtClean="0"/>
              <a:t>Basic SVG Shapes</a:t>
            </a:r>
          </a:p>
          <a:p>
            <a:pPr lvl="1"/>
            <a:r>
              <a:rPr lang="en-US" dirty="0" smtClean="0"/>
              <a:t>Rectangular</a:t>
            </a:r>
            <a:endParaRPr lang="en-US" dirty="0"/>
          </a:p>
          <a:p>
            <a:pPr lvl="1"/>
            <a:r>
              <a:rPr lang="en-US" dirty="0" smtClean="0"/>
              <a:t>Ellipse</a:t>
            </a:r>
          </a:p>
          <a:p>
            <a:pPr lvl="1"/>
            <a:r>
              <a:rPr lang="en-US" dirty="0" smtClean="0"/>
              <a:t>Path</a:t>
            </a:r>
          </a:p>
          <a:p>
            <a:r>
              <a:rPr lang="en-US" dirty="0" smtClean="0"/>
              <a:t>SVG Libraries</a:t>
            </a:r>
          </a:p>
          <a:p>
            <a:pPr lvl="1"/>
            <a:r>
              <a:rPr lang="en-US" dirty="0" smtClean="0"/>
              <a:t>Raphael.js</a:t>
            </a:r>
          </a:p>
        </p:txBody>
      </p:sp>
    </p:spTree>
    <p:extLst>
      <p:ext uri="{BB962C8B-B14F-4D97-AF65-F5344CB8AC3E}">
        <p14:creationId xmlns:p14="http://schemas.microsoft.com/office/powerpoint/2010/main" val="308081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257300"/>
            <a:ext cx="8686800" cy="5448300"/>
          </a:xfrm>
        </p:spPr>
        <p:txBody>
          <a:bodyPr/>
          <a:lstStyle/>
          <a:p>
            <a:r>
              <a:rPr lang="en-US" dirty="0" smtClean="0"/>
              <a:t>SVG can define more complex shapes using the path</a:t>
            </a:r>
          </a:p>
          <a:p>
            <a:pPr lvl="1"/>
            <a:r>
              <a:rPr lang="en-US" dirty="0" smtClean="0"/>
              <a:t>Create straight line from a point to other point</a:t>
            </a:r>
          </a:p>
          <a:p>
            <a:pPr lvl="1"/>
            <a:r>
              <a:rPr lang="en-US" dirty="0" smtClean="0"/>
              <a:t>Create a curve between </a:t>
            </a:r>
            <a:r>
              <a:rPr lang="en-US" dirty="0" err="1" smtClean="0"/>
              <a:t>tw</a:t>
            </a:r>
            <a:endParaRPr lang="en-US" dirty="0" smtClean="0"/>
          </a:p>
          <a:p>
            <a:pPr lvl="2"/>
            <a:r>
              <a:rPr lang="en-US" dirty="0" smtClean="0"/>
              <a:t>o points</a:t>
            </a:r>
          </a:p>
          <a:p>
            <a:pPr lvl="1"/>
            <a:r>
              <a:rPr lang="en-US" dirty="0" smtClean="0"/>
              <a:t>Used with the element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&lt;path&gt;</a:t>
            </a:r>
          </a:p>
          <a:p>
            <a:pPr lvl="2"/>
            <a:r>
              <a:rPr lang="en-US" dirty="0"/>
              <a:t>Add giving </a:t>
            </a:r>
            <a:r>
              <a:rPr lang="en-US" dirty="0" smtClean="0"/>
              <a:t>commands and points </a:t>
            </a:r>
            <a:r>
              <a:rPr lang="en-US" dirty="0"/>
              <a:t>for the </a:t>
            </a:r>
            <a:r>
              <a:rPr lang="en-US" dirty="0" smtClean="0"/>
              <a:t>lines using the "d" attribute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5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Commands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866775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The path commands are as follows: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x y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 x 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Moves the path marker to position (x, y)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x y</a:t>
            </a:r>
            <a:r>
              <a:rPr lang="en-US" sz="2800" dirty="0"/>
              <a:t> </a:t>
            </a:r>
            <a:r>
              <a:rPr lang="en-US" sz="2800" dirty="0" smtClean="0"/>
              <a:t>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 x y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Creates a straight line between the marker point and point (x, y)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x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 x</a:t>
            </a:r>
            <a:r>
              <a:rPr lang="en-US" sz="2800" dirty="0" smtClean="0"/>
              <a:t>) and (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y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 y</a:t>
            </a:r>
            <a:r>
              <a:rPr lang="en-US" sz="2800" dirty="0" smtClean="0"/>
              <a:t>)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Creates a horizontal/vertical line from the marker point to the given point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sz="2800" dirty="0" smtClean="0"/>
              <a:t>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  <a:p>
            <a:pPr lvl="2">
              <a:lnSpc>
                <a:spcPct val="100000"/>
              </a:lnSpc>
            </a:pPr>
            <a:r>
              <a:rPr lang="en-US" sz="2600" dirty="0" smtClean="0"/>
              <a:t>Closes the path, connects the first and last points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5952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Line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Paths example</a:t>
            </a:r>
          </a:p>
          <a:p>
            <a:pPr lvl="1"/>
            <a:r>
              <a:rPr lang="en-US" dirty="0" smtClean="0"/>
              <a:t>Drawing the letters "R" and "E"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3513" y="2212524"/>
            <a:ext cx="6276975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stroke="</a:t>
            </a:r>
            <a:r>
              <a:rPr lang="en-US" dirty="0" err="1"/>
              <a:t>yellowgreen</a:t>
            </a:r>
            <a:r>
              <a:rPr lang="en-US" dirty="0"/>
              <a:t>" </a:t>
            </a:r>
            <a:r>
              <a:rPr lang="en-US" dirty="0" smtClean="0"/>
              <a:t>fill</a:t>
            </a:r>
            <a:r>
              <a:rPr lang="en-US" dirty="0"/>
              <a:t>="none"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d</a:t>
            </a:r>
            <a:r>
              <a:rPr lang="en-US" dirty="0"/>
              <a:t>="M 375 50 H 450 M 375 50 </a:t>
            </a:r>
            <a:r>
              <a:rPr lang="en-US" dirty="0" smtClean="0"/>
              <a:t>V </a:t>
            </a:r>
            <a:r>
              <a:rPr lang="en-US" dirty="0"/>
              <a:t>150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H </a:t>
            </a:r>
            <a:r>
              <a:rPr lang="en-US" dirty="0"/>
              <a:t>450 </a:t>
            </a:r>
            <a:r>
              <a:rPr lang="en-US" dirty="0" smtClean="0"/>
              <a:t>M </a:t>
            </a:r>
            <a:r>
              <a:rPr lang="en-US" dirty="0"/>
              <a:t>375 100 H 430</a:t>
            </a:r>
            <a:r>
              <a:rPr lang="en-US" dirty="0" smtClean="0"/>
              <a:t>" /&gt;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33513" y="3464148"/>
            <a:ext cx="62769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 stroke="</a:t>
            </a:r>
            <a:r>
              <a:rPr lang="en-US" dirty="0" err="1" smtClean="0"/>
              <a:t>yellowgreen</a:t>
            </a:r>
            <a:r>
              <a:rPr lang="en-US" dirty="0" smtClean="0"/>
              <a:t>" fill="none" </a:t>
            </a:r>
            <a:br>
              <a:rPr lang="en-US" dirty="0" smtClean="0"/>
            </a:br>
            <a:r>
              <a:rPr lang="en-US" dirty="0" smtClean="0"/>
              <a:t>      d="M 475 50 V 150 M 475 50 H 525 </a:t>
            </a:r>
            <a:br>
              <a:rPr lang="en-US" dirty="0" smtClean="0"/>
            </a:br>
            <a:r>
              <a:rPr lang="en-US" dirty="0" smtClean="0"/>
              <a:t>         L 550 75 V 100 H 475 L 550 150" /&gt;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Line 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759456"/>
          </a:xfrm>
        </p:spPr>
        <p:txBody>
          <a:bodyPr/>
          <a:lstStyle/>
          <a:p>
            <a:r>
              <a:rPr lang="en-US" dirty="0" smtClean="0"/>
              <a:t>Paths example</a:t>
            </a:r>
          </a:p>
          <a:p>
            <a:pPr lvl="1"/>
            <a:r>
              <a:rPr lang="en-US" dirty="0" smtClean="0"/>
              <a:t>Drawing the letters "R" and "E"</a:t>
            </a:r>
          </a:p>
          <a:p>
            <a:pPr lvl="1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433513" y="2212524"/>
            <a:ext cx="6276975" cy="1015663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/>
              <a:t>path stroke="</a:t>
            </a:r>
            <a:r>
              <a:rPr lang="en-US" dirty="0" err="1"/>
              <a:t>yellowgreen</a:t>
            </a:r>
            <a:r>
              <a:rPr lang="en-US" dirty="0"/>
              <a:t>" </a:t>
            </a:r>
            <a:r>
              <a:rPr lang="en-US" dirty="0" smtClean="0"/>
              <a:t>fill</a:t>
            </a:r>
            <a:r>
              <a:rPr lang="en-US" dirty="0"/>
              <a:t>="none"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d</a:t>
            </a:r>
            <a:r>
              <a:rPr lang="en-US" dirty="0"/>
              <a:t>="M 375 50 H 450 M 375 50 </a:t>
            </a:r>
            <a:r>
              <a:rPr lang="en-US" dirty="0" smtClean="0"/>
              <a:t>V </a:t>
            </a:r>
            <a:r>
              <a:rPr lang="en-US" dirty="0"/>
              <a:t>150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H </a:t>
            </a:r>
            <a:r>
              <a:rPr lang="en-US" dirty="0"/>
              <a:t>450 </a:t>
            </a:r>
            <a:r>
              <a:rPr lang="en-US" dirty="0" smtClean="0"/>
              <a:t>M </a:t>
            </a:r>
            <a:r>
              <a:rPr lang="en-US" dirty="0"/>
              <a:t>375 100 H 430</a:t>
            </a:r>
            <a:r>
              <a:rPr lang="en-US" dirty="0" smtClean="0"/>
              <a:t>" /&gt;</a:t>
            </a:r>
            <a:endParaRPr lang="en-US" dirty="0"/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33513" y="3464148"/>
            <a:ext cx="6276975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&lt;path stroke="</a:t>
            </a:r>
            <a:r>
              <a:rPr lang="en-US" dirty="0" err="1" smtClean="0"/>
              <a:t>yellowgreen</a:t>
            </a:r>
            <a:r>
              <a:rPr lang="en-US" dirty="0" smtClean="0"/>
              <a:t>" fill="none" </a:t>
            </a:r>
            <a:br>
              <a:rPr lang="en-US" dirty="0" smtClean="0"/>
            </a:br>
            <a:r>
              <a:rPr lang="en-US" dirty="0" smtClean="0"/>
              <a:t>      d="M 475 50 V 150 M 475 50 H 525 </a:t>
            </a:r>
            <a:br>
              <a:rPr lang="en-US" dirty="0" smtClean="0"/>
            </a:br>
            <a:r>
              <a:rPr lang="en-US" dirty="0" smtClean="0"/>
              <a:t>         L 550 75 V 100 H 475 L 550 150" /&gt;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65" t="12843" r="51407" b="70889"/>
          <a:stretch/>
        </p:blipFill>
        <p:spPr>
          <a:xfrm>
            <a:off x="1081314" y="4672228"/>
            <a:ext cx="6981372" cy="1626971"/>
          </a:xfrm>
          <a:prstGeom prst="roundRect">
            <a:avLst>
              <a:gd name="adj" fmla="val 5238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70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Paths: Line Commands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3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85634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C x1 y1 x2 y2 x 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Cubic Bezier curve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Two control points: (x1, y1) and (x2, y2)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Ending point at (x, y)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 x2 y2 x y continues the curve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Q x1 y1 x y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Quadratic Bezier curve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One control point: (x1, y1)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Ending point at (x, y)</a:t>
            </a:r>
            <a:endParaRPr lang="en-US" sz="2800" dirty="0"/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 x </a:t>
            </a:r>
            <a:r>
              <a:rPr lang="en-US" sz="2800" dirty="0"/>
              <a:t>y continues the </a:t>
            </a:r>
            <a:r>
              <a:rPr lang="en-US" sz="2800" dirty="0" smtClean="0"/>
              <a:t>curve</a:t>
            </a:r>
          </a:p>
        </p:txBody>
      </p:sp>
    </p:spTree>
    <p:extLst>
      <p:ext uri="{BB962C8B-B14F-4D97-AF65-F5344CB8AC3E}">
        <p14:creationId xmlns:p14="http://schemas.microsoft.com/office/powerpoint/2010/main" val="41673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Curves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0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Paths: Curves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58021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Paths: Arcs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create arcs, i.e. sections of ellipses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rx</a:t>
            </a:r>
            <a:r>
              <a:rPr lang="bg-BG" dirty="0" smtClean="0"/>
              <a:t> </a:t>
            </a:r>
            <a:r>
              <a:rPr lang="en-US" dirty="0" err="1" smtClean="0"/>
              <a:t>ry</a:t>
            </a:r>
            <a:r>
              <a:rPr lang="bg-BG" dirty="0" smtClean="0"/>
              <a:t> </a:t>
            </a:r>
            <a:r>
              <a:rPr lang="en-US" dirty="0" smtClean="0"/>
              <a:t>rotation large sweep x y</a:t>
            </a:r>
          </a:p>
          <a:p>
            <a:pPr lvl="1"/>
            <a:r>
              <a:rPr lang="en-US" dirty="0" err="1" smtClean="0"/>
              <a:t>rx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ry</a:t>
            </a:r>
            <a:r>
              <a:rPr lang="en-US" dirty="0" smtClean="0"/>
              <a:t> define the radiuses at the X-axis and the Y-axis</a:t>
            </a:r>
          </a:p>
          <a:p>
            <a:pPr lvl="1"/>
            <a:r>
              <a:rPr lang="en-US" dirty="0" err="1" smtClean="0"/>
              <a:t>roration</a:t>
            </a:r>
            <a:r>
              <a:rPr lang="en-US" dirty="0" smtClean="0"/>
              <a:t> defines the </a:t>
            </a:r>
            <a:r>
              <a:rPr lang="en-US" dirty="0" err="1" smtClean="0"/>
              <a:t>roration</a:t>
            </a:r>
            <a:r>
              <a:rPr lang="en-US" dirty="0" smtClean="0"/>
              <a:t> of the X-axis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47060" y="4314548"/>
            <a:ext cx="6036816" cy="2024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TODO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273259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Paths: Arcs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09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Overview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is SVG?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5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Animations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886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Animations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 smtClean="0"/>
              <a:t>Simple animations can be performed by adding &lt;animate&gt; tag with some additional properties.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356616" y="2036066"/>
            <a:ext cx="8430768" cy="3785652"/>
          </a:xfrm>
        </p:spPr>
        <p:txBody>
          <a:bodyPr/>
          <a:lstStyle/>
          <a:p>
            <a:r>
              <a:rPr lang="fr-FR" dirty="0" smtClean="0"/>
              <a:t>&lt;</a:t>
            </a:r>
            <a:r>
              <a:rPr lang="fr-FR" dirty="0" err="1" smtClean="0"/>
              <a:t>circle</a:t>
            </a:r>
            <a:r>
              <a:rPr lang="fr-FR" dirty="0" smtClean="0"/>
              <a:t> </a:t>
            </a:r>
            <a:r>
              <a:rPr lang="fr-FR" dirty="0"/>
              <a:t>cx="200" </a:t>
            </a:r>
            <a:r>
              <a:rPr lang="fr-FR" dirty="0" err="1"/>
              <a:t>cy</a:t>
            </a:r>
            <a:r>
              <a:rPr lang="fr-FR" dirty="0"/>
              <a:t>="200" r="100" </a:t>
            </a:r>
            <a:r>
              <a:rPr lang="fr-FR" dirty="0" err="1"/>
              <a:t>fill</a:t>
            </a:r>
            <a:r>
              <a:rPr lang="fr-FR" dirty="0"/>
              <a:t>="</a:t>
            </a:r>
            <a:r>
              <a:rPr lang="fr-FR" dirty="0" err="1"/>
              <a:t>red</a:t>
            </a:r>
            <a:r>
              <a:rPr lang="fr-FR" dirty="0"/>
              <a:t>"&gt;</a:t>
            </a:r>
          </a:p>
          <a:p>
            <a:r>
              <a:rPr lang="en-US" dirty="0" smtClean="0"/>
              <a:t>   &lt;</a:t>
            </a:r>
            <a:r>
              <a:rPr lang="en-US" dirty="0"/>
              <a:t>animate </a:t>
            </a:r>
            <a:r>
              <a:rPr lang="en-US" dirty="0" err="1"/>
              <a:t>attributeName</a:t>
            </a:r>
            <a:r>
              <a:rPr lang="en-US" dirty="0"/>
              <a:t>="fill" to="blue" </a:t>
            </a:r>
            <a:r>
              <a:rPr lang="en-US" dirty="0" err="1"/>
              <a:t>dur</a:t>
            </a:r>
            <a:r>
              <a:rPr lang="en-US" dirty="0"/>
              <a:t>=".4s" </a:t>
            </a:r>
            <a:r>
              <a:rPr lang="en-US" dirty="0" smtClean="0"/>
              <a:t>	</a:t>
            </a:r>
            <a:r>
              <a:rPr lang="en-US" dirty="0" err="1" smtClean="0"/>
              <a:t>repeatCount</a:t>
            </a:r>
            <a:r>
              <a:rPr lang="en-US" dirty="0"/>
              <a:t>="indefinite" /&gt;</a:t>
            </a:r>
          </a:p>
          <a:p>
            <a:r>
              <a:rPr lang="en-US" dirty="0" smtClean="0"/>
              <a:t>&lt;/</a:t>
            </a:r>
            <a:r>
              <a:rPr lang="en-US" dirty="0"/>
              <a:t>circle&gt;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rect</a:t>
            </a:r>
            <a:r>
              <a:rPr lang="en-US" dirty="0" smtClean="0"/>
              <a:t> </a:t>
            </a:r>
            <a:r>
              <a:rPr lang="en-US" dirty="0"/>
              <a:t>width="50" height="50" x="600" fill="red"&gt;</a:t>
            </a:r>
          </a:p>
          <a:p>
            <a:r>
              <a:rPr lang="en-US" dirty="0" smtClean="0"/>
              <a:t>   </a:t>
            </a:r>
            <a:r>
              <a:rPr lang="en-US" dirty="0"/>
              <a:t>&lt;animate </a:t>
            </a:r>
            <a:r>
              <a:rPr lang="en-US" dirty="0" err="1"/>
              <a:t>attributeName</a:t>
            </a:r>
            <a:r>
              <a:rPr lang="en-US" dirty="0"/>
              <a:t>="y" from="-50" to="600" </a:t>
            </a:r>
            <a:r>
              <a:rPr lang="en-US" dirty="0" err="1"/>
              <a:t>dur</a:t>
            </a:r>
            <a:r>
              <a:rPr lang="en-US" dirty="0"/>
              <a:t>="5s" </a:t>
            </a:r>
            <a:r>
              <a:rPr lang="en-US" dirty="0" smtClean="0"/>
              <a:t>	</a:t>
            </a:r>
            <a:r>
              <a:rPr lang="en-US" dirty="0" err="1" smtClean="0"/>
              <a:t>repeatCount</a:t>
            </a:r>
            <a:r>
              <a:rPr lang="en-US" dirty="0"/>
              <a:t>="indefinite" /&gt;</a:t>
            </a:r>
          </a:p>
          <a:p>
            <a:r>
              <a:rPr lang="en-US" dirty="0"/>
              <a:t>            &lt;/</a:t>
            </a:r>
            <a:r>
              <a:rPr lang="en-US" dirty="0" err="1"/>
              <a:t>rect</a:t>
            </a:r>
            <a:r>
              <a:rPr lang="en-US" dirty="0"/>
              <a:t>&gt;</a:t>
            </a:r>
          </a:p>
          <a:p>
            <a:r>
              <a:rPr lang="en-US" dirty="0" smtClean="0"/>
              <a:t>&lt;</a:t>
            </a:r>
            <a:r>
              <a:rPr lang="en-US" dirty="0"/>
              <a:t>ellipse cx="200" cy="400" </a:t>
            </a:r>
            <a:r>
              <a:rPr lang="en-US" dirty="0" err="1"/>
              <a:t>rx</a:t>
            </a:r>
            <a:r>
              <a:rPr lang="en-US" dirty="0"/>
              <a:t>="50" </a:t>
            </a:r>
            <a:r>
              <a:rPr lang="en-US" dirty="0" err="1"/>
              <a:t>ry</a:t>
            </a:r>
            <a:r>
              <a:rPr lang="en-US" dirty="0"/>
              <a:t>="75" fill="purple</a:t>
            </a:r>
            <a:r>
              <a:rPr lang="en-US" dirty="0" smtClean="0"/>
              <a:t>"&gt;</a:t>
            </a:r>
          </a:p>
          <a:p>
            <a:r>
              <a:rPr lang="en-US" dirty="0"/>
              <a:t> </a:t>
            </a:r>
            <a:r>
              <a:rPr lang="en-US" dirty="0" smtClean="0"/>
              <a:t>  &lt;animate </a:t>
            </a:r>
            <a:r>
              <a:rPr lang="en-US" dirty="0" err="1" smtClean="0"/>
              <a:t>attributeName</a:t>
            </a:r>
            <a:r>
              <a:rPr lang="en-US" dirty="0" smtClean="0"/>
              <a:t>="</a:t>
            </a:r>
            <a:r>
              <a:rPr lang="en-US" dirty="0" err="1" smtClean="0"/>
              <a:t>rx</a:t>
            </a:r>
            <a:r>
              <a:rPr lang="en-US" dirty="0" smtClean="0"/>
              <a:t>" to="75" </a:t>
            </a:r>
            <a:r>
              <a:rPr lang="en-US" dirty="0" err="1" smtClean="0"/>
              <a:t>dur</a:t>
            </a:r>
            <a:r>
              <a:rPr lang="en-US" dirty="0" smtClean="0"/>
              <a:t>="4s" 	</a:t>
            </a:r>
            <a:r>
              <a:rPr lang="en-US" dirty="0" err="1" smtClean="0"/>
              <a:t>repeatCount</a:t>
            </a:r>
            <a:r>
              <a:rPr lang="en-US" dirty="0" smtClean="0"/>
              <a:t>="indefinite" /&gt;</a:t>
            </a:r>
          </a:p>
          <a:p>
            <a:r>
              <a:rPr lang="en-US" dirty="0" smtClean="0"/>
              <a:t>&lt;/</a:t>
            </a:r>
            <a:r>
              <a:rPr lang="en-US" dirty="0"/>
              <a:t>ellipse&gt;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5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4099" y="1713884"/>
            <a:ext cx="7924800" cy="685800"/>
          </a:xfrm>
        </p:spPr>
        <p:txBody>
          <a:bodyPr/>
          <a:lstStyle/>
          <a:p>
            <a:r>
              <a:rPr lang="en-US" dirty="0" smtClean="0"/>
              <a:t>Animations Demo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99875" y="2641499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Using SVG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511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SVG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763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1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SVG 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1560"/>
            <a:ext cx="8686800" cy="5187696"/>
          </a:xfrm>
        </p:spPr>
        <p:txBody>
          <a:bodyPr/>
          <a:lstStyle/>
          <a:p>
            <a:r>
              <a:rPr lang="en-US" dirty="0"/>
              <a:t>SVG is a </a:t>
            </a:r>
            <a:r>
              <a:rPr lang="en-US" dirty="0" smtClean="0"/>
              <a:t>technology for </a:t>
            </a:r>
            <a:r>
              <a:rPr lang="en-US" dirty="0"/>
              <a:t>describing two dimensional vector </a:t>
            </a:r>
            <a:r>
              <a:rPr lang="en-US" dirty="0" smtClean="0"/>
              <a:t>graphics</a:t>
            </a:r>
          </a:p>
          <a:p>
            <a:pPr lvl="1"/>
            <a:r>
              <a:rPr lang="en-US" dirty="0" smtClean="0"/>
              <a:t>Uses an extension of XML</a:t>
            </a:r>
            <a:endParaRPr lang="en-US" dirty="0"/>
          </a:p>
          <a:p>
            <a:r>
              <a:rPr lang="en-US" dirty="0"/>
              <a:t>SVG stands for Scalable Vector Graphics</a:t>
            </a:r>
          </a:p>
          <a:p>
            <a:r>
              <a:rPr lang="en-US" dirty="0"/>
              <a:t>SVG is platform </a:t>
            </a:r>
            <a:r>
              <a:rPr lang="en-US" dirty="0" smtClean="0"/>
              <a:t>independent</a:t>
            </a:r>
            <a:endParaRPr lang="bg-BG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nderstood </a:t>
            </a:r>
            <a:r>
              <a:rPr lang="en-US" dirty="0"/>
              <a:t>by most </a:t>
            </a:r>
            <a:r>
              <a:rPr lang="en-US" dirty="0" smtClean="0"/>
              <a:t>browsers</a:t>
            </a:r>
          </a:p>
          <a:p>
            <a:pPr lvl="2"/>
            <a:r>
              <a:rPr lang="en-US" dirty="0" smtClean="0"/>
              <a:t>Internet </a:t>
            </a:r>
            <a:r>
              <a:rPr lang="en-US" dirty="0"/>
              <a:t>Explorer 8 and bellow need an additional </a:t>
            </a:r>
            <a:r>
              <a:rPr lang="en-US" dirty="0" smtClean="0"/>
              <a:t>plugin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5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43312"/>
            <a:ext cx="7086600" cy="838200"/>
          </a:xfrm>
        </p:spPr>
        <p:txBody>
          <a:bodyPr/>
          <a:lstStyle/>
          <a:p>
            <a:r>
              <a:rPr lang="en-US" dirty="0" smtClean="0"/>
              <a:t>Vector Graphics Overview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94103"/>
            <a:ext cx="8686800" cy="585527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Vector graphics are based on mathematical expressions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The same on any resolution and zoom level and are not pixelated 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Consist of geometrical primitives such as: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Points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Lines and curves 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Shapes or polygons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Represent images in computer graphics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Vectors are locations in a 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42943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784"/>
            <a:ext cx="8686800" cy="1477328"/>
          </a:xfrm>
        </p:spPr>
        <p:txBody>
          <a:bodyPr/>
          <a:lstStyle/>
          <a:p>
            <a:r>
              <a:rPr lang="en-US" dirty="0" smtClean="0"/>
              <a:t>To use SVG you need to simply open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element and to start defining your shapes using XML notation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54096"/>
            <a:ext cx="8077200" cy="255454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height="450"&gt;</a:t>
            </a:r>
          </a:p>
          <a:p>
            <a:r>
              <a:rPr lang="en-US" dirty="0" smtClean="0"/>
              <a:t>  &lt;</a:t>
            </a:r>
            <a:r>
              <a:rPr lang="en-US" dirty="0" err="1"/>
              <a:t>rect</a:t>
            </a:r>
            <a:r>
              <a:rPr lang="en-US" dirty="0"/>
              <a:t> x="50" y="50"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width</a:t>
            </a:r>
            <a:r>
              <a:rPr lang="en-US" dirty="0"/>
              <a:t>="150" height="150"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fill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circle cx="125" cy="125"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r</a:t>
            </a:r>
            <a:r>
              <a:rPr lang="en-US" dirty="0"/>
              <a:t>="60" stroke="none"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fill</a:t>
            </a:r>
            <a:r>
              <a:rPr lang="en-US" dirty="0"/>
              <a:t>="</a:t>
            </a:r>
            <a:r>
              <a:rPr lang="en-US" dirty="0" err="1"/>
              <a:t>darkblue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72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784"/>
            <a:ext cx="8686800" cy="1477328"/>
          </a:xfrm>
        </p:spPr>
        <p:txBody>
          <a:bodyPr/>
          <a:lstStyle/>
          <a:p>
            <a:r>
              <a:rPr lang="en-US" dirty="0" smtClean="0"/>
              <a:t>To use SVG you need to simply open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element and to start defining your shapes using XML notation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54096"/>
            <a:ext cx="8077200" cy="255454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height="450"&gt;</a:t>
            </a:r>
          </a:p>
          <a:p>
            <a:r>
              <a:rPr lang="en-US" dirty="0" smtClean="0"/>
              <a:t>  &lt;</a:t>
            </a:r>
            <a:r>
              <a:rPr lang="en-US" dirty="0" err="1"/>
              <a:t>rect</a:t>
            </a:r>
            <a:r>
              <a:rPr lang="en-US" dirty="0"/>
              <a:t> x="50" y="50"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width</a:t>
            </a:r>
            <a:r>
              <a:rPr lang="en-US" dirty="0"/>
              <a:t>="150" height="150"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fill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circle cx="125" cy="125"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r</a:t>
            </a:r>
            <a:r>
              <a:rPr lang="en-US" dirty="0"/>
              <a:t>="60" stroke="none"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fill</a:t>
            </a:r>
            <a:r>
              <a:rPr lang="en-US" dirty="0"/>
              <a:t>="</a:t>
            </a:r>
            <a:r>
              <a:rPr lang="en-US" dirty="0" err="1"/>
              <a:t>darkblue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281" y="2550392"/>
            <a:ext cx="2132838" cy="2167660"/>
          </a:xfrm>
          <a:prstGeom prst="roundRect">
            <a:avLst>
              <a:gd name="adj" fmla="val 2099"/>
            </a:avLst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505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SVG in a web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19784"/>
            <a:ext cx="8686800" cy="1477328"/>
          </a:xfrm>
        </p:spPr>
        <p:txBody>
          <a:bodyPr/>
          <a:lstStyle/>
          <a:p>
            <a:r>
              <a:rPr lang="en-US" dirty="0" smtClean="0"/>
              <a:t>To use SVG you need to simply open 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svg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smtClean="0"/>
              <a:t>element and to start defining your shapes using XML notation</a:t>
            </a:r>
            <a:endParaRPr lang="en-US" sz="280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33400" y="3054096"/>
            <a:ext cx="8077200" cy="2554545"/>
          </a:xfrm>
        </p:spPr>
        <p:txBody>
          <a:bodyPr/>
          <a:lstStyle/>
          <a:p>
            <a:r>
              <a:rPr lang="en-US" dirty="0" smtClean="0"/>
              <a:t>&lt;</a:t>
            </a:r>
            <a:r>
              <a:rPr lang="en-US" dirty="0" err="1"/>
              <a:t>svg</a:t>
            </a:r>
            <a:r>
              <a:rPr lang="en-US" dirty="0"/>
              <a:t> width="300" height="450"&gt;</a:t>
            </a:r>
          </a:p>
          <a:p>
            <a:r>
              <a:rPr lang="en-US" dirty="0" smtClean="0"/>
              <a:t>  &lt;</a:t>
            </a:r>
            <a:r>
              <a:rPr lang="en-US" dirty="0" err="1"/>
              <a:t>rect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x="50"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y="50"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width</a:t>
            </a:r>
            <a:r>
              <a:rPr lang="en-US" dirty="0"/>
              <a:t>="150" height="150"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fill</a:t>
            </a:r>
            <a:r>
              <a:rPr lang="en-US" dirty="0"/>
              <a:t>="</a:t>
            </a:r>
            <a:r>
              <a:rPr lang="en-US" dirty="0" err="1"/>
              <a:t>lightblue</a:t>
            </a:r>
            <a:r>
              <a:rPr lang="en-US" dirty="0" smtClean="0"/>
              <a:t>" /&gt;</a:t>
            </a:r>
            <a:endParaRPr lang="en-US" dirty="0"/>
          </a:p>
          <a:p>
            <a:r>
              <a:rPr lang="en-US" dirty="0" smtClean="0"/>
              <a:t>  &lt;</a:t>
            </a:r>
            <a:r>
              <a:rPr lang="en-US" dirty="0"/>
              <a:t>circle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cx="125"</a:t>
            </a:r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cy="125"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r</a:t>
            </a:r>
            <a:r>
              <a:rPr lang="en-US" dirty="0"/>
              <a:t>="60" stroke="none"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fill</a:t>
            </a:r>
            <a:r>
              <a:rPr lang="en-US" dirty="0"/>
              <a:t>="</a:t>
            </a:r>
            <a:r>
              <a:rPr lang="en-US" dirty="0" err="1"/>
              <a:t>darkblue</a:t>
            </a:r>
            <a:r>
              <a:rPr lang="en-US" dirty="0"/>
              <a:t>" </a:t>
            </a:r>
            <a:r>
              <a:rPr lang="en-US" dirty="0" smtClean="0"/>
              <a:t>/&gt;</a:t>
            </a:r>
            <a:endParaRPr lang="en-US" dirty="0"/>
          </a:p>
          <a:p>
            <a:r>
              <a:rPr lang="en-US" dirty="0" smtClean="0"/>
              <a:t>&lt;/</a:t>
            </a:r>
            <a:r>
              <a:rPr lang="en-US" dirty="0" err="1"/>
              <a:t>svg</a:t>
            </a:r>
            <a:r>
              <a:rPr lang="en-US" dirty="0"/>
              <a:t>&gt;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281" y="2550392"/>
            <a:ext cx="2132838" cy="2167660"/>
          </a:xfrm>
          <a:prstGeom prst="roundRect">
            <a:avLst>
              <a:gd name="adj" fmla="val 2099"/>
            </a:avLst>
          </a:prstGeom>
          <a:effectLst>
            <a:softEdge rad="63500"/>
          </a:effectLst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915281" y="4856915"/>
            <a:ext cx="3048000" cy="1379101"/>
          </a:xfrm>
          <a:prstGeom prst="wedgeRoundRectCallout">
            <a:avLst>
              <a:gd name="adj1" fmla="val -48901"/>
              <a:gd name="adj2" fmla="val -84914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SVG uses a coordinate system for the sizes and positions</a:t>
            </a:r>
            <a:endParaRPr lang="bg-BG" sz="20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97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2634756"/>
            <a:ext cx="7924800" cy="685800"/>
          </a:xfrm>
        </p:spPr>
        <p:txBody>
          <a:bodyPr/>
          <a:lstStyle/>
          <a:p>
            <a:r>
              <a:rPr lang="en-US" dirty="0" smtClean="0"/>
              <a:t>Simple SVG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3475713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07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4587</TotalTime>
  <Words>1393</Words>
  <Application>Microsoft Office PowerPoint</Application>
  <PresentationFormat>On-screen Show (4:3)</PresentationFormat>
  <Paragraphs>208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Cambria</vt:lpstr>
      <vt:lpstr>Consolas</vt:lpstr>
      <vt:lpstr>Corbel</vt:lpstr>
      <vt:lpstr>Wingdings 2</vt:lpstr>
      <vt:lpstr>Telerik Academy theme</vt:lpstr>
      <vt:lpstr>SVG</vt:lpstr>
      <vt:lpstr>Table of Contents</vt:lpstr>
      <vt:lpstr>SVG Overview</vt:lpstr>
      <vt:lpstr>SVG Overview</vt:lpstr>
      <vt:lpstr>Vector Graphics Overview </vt:lpstr>
      <vt:lpstr>Using SVG in a web page</vt:lpstr>
      <vt:lpstr>Using SVG in a web page</vt:lpstr>
      <vt:lpstr>Using SVG in a web page</vt:lpstr>
      <vt:lpstr>Simple SVG</vt:lpstr>
      <vt:lpstr>SVG Shapes</vt:lpstr>
      <vt:lpstr>SVG Shapes</vt:lpstr>
      <vt:lpstr>SVG Shapes: Line</vt:lpstr>
      <vt:lpstr>SVG Shapes: Line</vt:lpstr>
      <vt:lpstr>SVG Shapes: Line</vt:lpstr>
      <vt:lpstr>Defining Lines with SVG</vt:lpstr>
      <vt:lpstr>SVG Shapes: Rects and Circles</vt:lpstr>
      <vt:lpstr>SVG Shapes: Rects and Circles</vt:lpstr>
      <vt:lpstr>Circles and Rectangles</vt:lpstr>
      <vt:lpstr>SVG Paths</vt:lpstr>
      <vt:lpstr>SVG Paths</vt:lpstr>
      <vt:lpstr>SVG Paths: Commands</vt:lpstr>
      <vt:lpstr>SVG Paths: Line Commands</vt:lpstr>
      <vt:lpstr>SVG Paths: Line Commands</vt:lpstr>
      <vt:lpstr>SVG Paths: Line Commands</vt:lpstr>
      <vt:lpstr>SVG Paths: Curves</vt:lpstr>
      <vt:lpstr>SVG Paths: Curves Example</vt:lpstr>
      <vt:lpstr>SVG Paths: Curves</vt:lpstr>
      <vt:lpstr>SVG Paths: Arcs</vt:lpstr>
      <vt:lpstr>SVG Paths: Arcs</vt:lpstr>
      <vt:lpstr>SVG Animations</vt:lpstr>
      <vt:lpstr>Simple Animations</vt:lpstr>
      <vt:lpstr>Animations Demo</vt:lpstr>
      <vt:lpstr>SVG Scripting</vt:lpstr>
      <vt:lpstr>SVG Scripting</vt:lpstr>
      <vt:lpstr>SVG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513</cp:revision>
  <dcterms:created xsi:type="dcterms:W3CDTF">2013-08-21T17:07:08Z</dcterms:created>
  <dcterms:modified xsi:type="dcterms:W3CDTF">2014-05-26T13:12:33Z</dcterms:modified>
</cp:coreProperties>
</file>