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80" r:id="rId4"/>
    <p:sldId id="282" r:id="rId5"/>
    <p:sldId id="283" r:id="rId6"/>
    <p:sldId id="299" r:id="rId7"/>
    <p:sldId id="301" r:id="rId8"/>
    <p:sldId id="302" r:id="rId9"/>
    <p:sldId id="312" r:id="rId10"/>
    <p:sldId id="325" r:id="rId11"/>
    <p:sldId id="300" r:id="rId12"/>
    <p:sldId id="305" r:id="rId13"/>
    <p:sldId id="306" r:id="rId14"/>
    <p:sldId id="307" r:id="rId15"/>
    <p:sldId id="308" r:id="rId16"/>
    <p:sldId id="309" r:id="rId17"/>
    <p:sldId id="310" r:id="rId18"/>
    <p:sldId id="333" r:id="rId19"/>
    <p:sldId id="334" r:id="rId20"/>
    <p:sldId id="292" r:id="rId21"/>
    <p:sldId id="294" r:id="rId22"/>
    <p:sldId id="295" r:id="rId23"/>
    <p:sldId id="293" r:id="rId24"/>
    <p:sldId id="296" r:id="rId25"/>
    <p:sldId id="298" r:id="rId26"/>
    <p:sldId id="297" r:id="rId27"/>
    <p:sldId id="285" r:id="rId28"/>
    <p:sldId id="33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 autoAdjust="0"/>
    <p:restoredTop sz="94660"/>
  </p:normalViewPr>
  <p:slideViewPr>
    <p:cSldViewPr>
      <p:cViewPr varScale="1">
        <p:scale>
          <a:sx n="108" d="100"/>
          <a:sy n="108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t>27-Nov-13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ADCEF-80BF-45D9-A0D8-C9826E40E7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8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br>
              <a:rPr lang="en-US" dirty="0" smtClean="0"/>
            </a:br>
            <a:r>
              <a:rPr lang="en-US" dirty="0" smtClean="0"/>
              <a:t>Object Model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True power of dynamic web pages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Senior 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http://minkov.it</a:t>
            </a:r>
            <a:r>
              <a:rPr lang="en-US" smtClean="0"/>
              <a:t> 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14" y="879613"/>
            <a:ext cx="3000986" cy="228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HTML elements also have properties corresponding to their content</a:t>
            </a: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5000"/>
              </a:lnSpc>
            </a:pPr>
            <a:r>
              <a:rPr lang="en-US" dirty="0" smtClean="0"/>
              <a:t>Returns as a string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content of the element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without the element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5000"/>
              </a:lnSpc>
            </a:pPr>
            <a:r>
              <a:rPr lang="en-US" dirty="0"/>
              <a:t>Returns as a string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the element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innerText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textContent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5000"/>
              </a:lnSpc>
            </a:pPr>
            <a:r>
              <a:rPr lang="en-US" dirty="0" smtClean="0"/>
              <a:t>Returns as a string the text content of the element, without the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Selecting DOM Elements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305" t="-2174" r="15217" b="6522"/>
          <a:stretch/>
        </p:blipFill>
        <p:spPr>
          <a:xfrm>
            <a:off x="2154117" y="2719756"/>
            <a:ext cx="4835766" cy="3223844"/>
          </a:xfrm>
          <a:prstGeom prst="roundRect">
            <a:avLst>
              <a:gd name="adj" fmla="val 408"/>
            </a:avLst>
          </a:prstGeom>
          <a:solidFill>
            <a:srgbClr val="FFFFFF"/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70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HTML Elements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elements can be found and cached into variables using the DOM API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 single element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Select a collection of elements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Using predefined collections of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9100" y="2568714"/>
            <a:ext cx="8305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("header");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nav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("#main-nav");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9100" y="5845314"/>
            <a:ext cx="8305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links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links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forms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forms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9100" y="4013537"/>
            <a:ext cx="8305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inputs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getElementsByTagName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radiosGroup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("genders[]");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querySelectorAll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("#main-nav li"); </a:t>
            </a:r>
          </a:p>
        </p:txBody>
      </p:sp>
    </p:spTree>
    <p:extLst>
      <p:ext uri="{BB962C8B-B14F-4D97-AF65-F5344CB8AC3E}">
        <p14:creationId xmlns:p14="http://schemas.microsoft.com/office/powerpoint/2010/main" val="13166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getElementsBy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495800"/>
          </a:xfrm>
        </p:spPr>
        <p:txBody>
          <a:bodyPr/>
          <a:lstStyle/>
          <a:p>
            <a:r>
              <a:rPr lang="en-US" dirty="0" smtClean="0"/>
              <a:t>DOM API contains methods for selecting elements based on some characteristic</a:t>
            </a:r>
          </a:p>
          <a:p>
            <a:pPr lvl="1"/>
            <a:r>
              <a:rPr lang="en-US" dirty="0" smtClean="0"/>
              <a:t>By Id</a:t>
            </a:r>
            <a:endParaRPr lang="en-US" dirty="0"/>
          </a:p>
          <a:p>
            <a:pPr lvl="1">
              <a:spcBef>
                <a:spcPts val="3000"/>
              </a:spcBef>
            </a:pPr>
            <a:r>
              <a:rPr lang="en-US" dirty="0" smtClean="0"/>
              <a:t>By Class</a:t>
            </a:r>
            <a:endParaRPr lang="en-US" dirty="0"/>
          </a:p>
          <a:p>
            <a:pPr lvl="1">
              <a:spcBef>
                <a:spcPts val="3000"/>
              </a:spcBef>
            </a:pPr>
            <a:r>
              <a:rPr lang="en-US" dirty="0" smtClean="0"/>
              <a:t>By Tag Name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By Name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3678" y="2845776"/>
            <a:ext cx="8458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("header");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3678" y="3810000"/>
            <a:ext cx="8458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posts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getElementsByClassName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("post-item");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3678" y="5738448"/>
            <a:ext cx="8458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gendersGroup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("genders[]");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3678" y="4774224"/>
            <a:ext cx="8458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sidebars =document.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getElementsByTagName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("sidebar");</a:t>
            </a:r>
          </a:p>
        </p:txBody>
      </p:sp>
    </p:spTree>
    <p:extLst>
      <p:ext uri="{BB962C8B-B14F-4D97-AF65-F5344CB8AC3E}">
        <p14:creationId xmlns:p14="http://schemas.microsoft.com/office/powerpoint/2010/main" val="10315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32"/>
          <a:stretch/>
        </p:blipFill>
        <p:spPr>
          <a:xfrm rot="791567">
            <a:off x="782169" y="3685973"/>
            <a:ext cx="3327027" cy="1430856"/>
          </a:xfrm>
          <a:prstGeom prst="roundRect">
            <a:avLst>
              <a:gd name="adj" fmla="val 3755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01570">
            <a:off x="4834453" y="3733772"/>
            <a:ext cx="3335339" cy="1430856"/>
          </a:xfrm>
          <a:prstGeom prst="roundRect">
            <a:avLst>
              <a:gd name="adj" fmla="val 3755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68702"/>
            <a:ext cx="7924800" cy="685800"/>
          </a:xfrm>
        </p:spPr>
        <p:txBody>
          <a:bodyPr/>
          <a:lstStyle/>
          <a:p>
            <a:r>
              <a:rPr lang="en-US" dirty="0" err="1" smtClean="0"/>
              <a:t>document.getElementsBy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69945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QuerySelector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94592"/>
            <a:ext cx="8686800" cy="456320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The DOM API has methods that use CSS-like selectors to find and select HTML elements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querySelector</a:t>
            </a:r>
            <a:r>
              <a:rPr lang="en-US" dirty="0" smtClean="0"/>
              <a:t>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first </a:t>
            </a:r>
            <a:r>
              <a:rPr lang="en-US" dirty="0" smtClean="0"/>
              <a:t>element that matches the selector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querySelectorAll</a:t>
            </a:r>
            <a:r>
              <a:rPr lang="en-US" dirty="0" smtClean="0"/>
              <a:t> returns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collection</a:t>
            </a:r>
            <a:r>
              <a:rPr lang="en-US" dirty="0" smtClean="0"/>
              <a:t> of all elements that match the selector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supported </a:t>
            </a:r>
            <a:r>
              <a:rPr lang="en-US" dirty="0" smtClean="0"/>
              <a:t>in older browsers (below IE 8)</a:t>
            </a: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/>
              <a:t>Both methods take as a string parameter </a:t>
            </a:r>
            <a:endParaRPr lang="en-US" dirty="0" smtClean="0"/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The CSS selector of the element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" y="5360919"/>
            <a:ext cx="8305800" cy="12772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#header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//the element with id="header"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navItems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querySelectorAll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#main-nav 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//li elements contained in element with id=main-nav</a:t>
            </a:r>
          </a:p>
        </p:txBody>
      </p:sp>
    </p:spTree>
    <p:extLst>
      <p:ext uri="{BB962C8B-B14F-4D97-AF65-F5344CB8AC3E}">
        <p14:creationId xmlns:p14="http://schemas.microsoft.com/office/powerpoint/2010/main" val="28206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QuerySelector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Elements Inside Other Elements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4648200"/>
            <a:ext cx="8686800" cy="1097993"/>
          </a:xfrm>
        </p:spPr>
        <p:txBody>
          <a:bodyPr/>
          <a:lstStyle/>
          <a:p>
            <a:r>
              <a:rPr lang="en-US" dirty="0" smtClean="0"/>
              <a:t>All methods can be used on HTML elements</a:t>
            </a:r>
            <a:endParaRPr lang="bg-BG" dirty="0" smtClean="0"/>
          </a:p>
          <a:p>
            <a:pPr lvl="1"/>
            <a:r>
              <a:rPr lang="en-US" dirty="0" smtClean="0"/>
              <a:t>Except </a:t>
            </a:r>
            <a:r>
              <a:rPr lang="en-US" dirty="0" err="1" smtClean="0"/>
              <a:t>getElementById</a:t>
            </a:r>
            <a:r>
              <a:rPr lang="bg-BG" dirty="0" smtClean="0"/>
              <a:t>()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33400" y="3547988"/>
            <a:ext cx="8077200" cy="707886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wrapper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("wrapper");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divsInWrapper</a:t>
            </a:r>
            <a:r>
              <a:rPr lang="en-US" dirty="0" smtClean="0"/>
              <a:t> = </a:t>
            </a:r>
            <a:r>
              <a:rPr lang="en-US" dirty="0" err="1" smtClean="0"/>
              <a:t>wrapper.getElementsByTagName</a:t>
            </a:r>
            <a:r>
              <a:rPr lang="en-US" dirty="0" smtClean="0"/>
              <a:t>("div");</a:t>
            </a: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28600" y="1219200"/>
            <a:ext cx="8686800" cy="2057400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DOM API can be used to select elements that are inside other elements</a:t>
            </a:r>
            <a:endParaRPr lang="bg-BG" dirty="0" smtClean="0"/>
          </a:p>
          <a:p>
            <a:pPr lvl="1"/>
            <a:r>
              <a:rPr lang="en-US" dirty="0" smtClean="0"/>
              <a:t>Select all </a:t>
            </a:r>
            <a:r>
              <a:rPr lang="en-US" dirty="0" err="1" smtClean="0"/>
              <a:t>divs</a:t>
            </a:r>
            <a:r>
              <a:rPr lang="en-US" dirty="0" smtClean="0"/>
              <a:t> that are inside an element with id "wrapper"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Selecting Inner Elements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4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Document Object Model (DOM)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DOM </a:t>
            </a:r>
            <a:r>
              <a:rPr lang="en-US" dirty="0"/>
              <a:t>API</a:t>
            </a:r>
          </a:p>
          <a:p>
            <a:pPr>
              <a:lnSpc>
                <a:spcPct val="100000"/>
              </a:lnSpc>
            </a:pPr>
            <a:r>
              <a:rPr lang="en-US" dirty="0"/>
              <a:t>Selecting DOM elements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getElementsBy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querySelector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NodeLists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LiveNodeList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StaticNodeList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48392"/>
            <a:ext cx="8686800" cy="3742016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NodeList</a:t>
            </a:r>
            <a:r>
              <a:rPr lang="en-US" dirty="0" smtClean="0"/>
              <a:t> is a collection returned by the DOM selector methods:</a:t>
            </a:r>
          </a:p>
          <a:p>
            <a:pPr lvl="1"/>
            <a:r>
              <a:rPr lang="en-US" dirty="0" err="1" smtClean="0"/>
              <a:t>getElementsByTagName</a:t>
            </a:r>
            <a:r>
              <a:rPr lang="bg-BG" dirty="0" smtClean="0"/>
              <a:t>(</a:t>
            </a:r>
            <a:r>
              <a:rPr lang="en-US" dirty="0" err="1" smtClean="0"/>
              <a:t>tagName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getElementsByName</a:t>
            </a:r>
            <a:r>
              <a:rPr lang="en-US" dirty="0" smtClean="0"/>
              <a:t>(name)</a:t>
            </a:r>
          </a:p>
          <a:p>
            <a:pPr lvl="1"/>
            <a:r>
              <a:rPr lang="en-US" dirty="0" err="1" smtClean="0"/>
              <a:t>getElementsByClassName</a:t>
            </a:r>
            <a:r>
              <a:rPr lang="en-US" dirty="0" smtClean="0"/>
              <a:t>(</a:t>
            </a:r>
            <a:r>
              <a:rPr lang="en-US" dirty="0" err="1" smtClean="0"/>
              <a:t>className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querySelectorAll</a:t>
            </a:r>
            <a:r>
              <a:rPr lang="en-US" dirty="0" smtClean="0"/>
              <a:t>(selector)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4690408"/>
            <a:ext cx="79311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divs = document.getElementsByTagName("div");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queryDivs = document.querySelectorAll("div");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for(var i=0; i&lt; divs.length; i++){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//do stuff with divs[i]…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4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NodeLists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819400"/>
          </a:xfrm>
        </p:spPr>
        <p:txBody>
          <a:bodyPr/>
          <a:lstStyle/>
          <a:p>
            <a:r>
              <a:rPr lang="en-US" dirty="0" smtClean="0"/>
              <a:t>NodeList looks like an array, but is not</a:t>
            </a:r>
          </a:p>
          <a:p>
            <a:pPr lvl="1"/>
            <a:r>
              <a:rPr lang="en-US" dirty="0" smtClean="0"/>
              <a:t>It's an object with properties similar to array</a:t>
            </a:r>
          </a:p>
          <a:p>
            <a:pPr lvl="2"/>
            <a:r>
              <a:rPr lang="en-US" dirty="0" smtClean="0"/>
              <a:t>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length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</a:t>
            </a:r>
          </a:p>
          <a:p>
            <a:pPr lvl="1"/>
            <a:r>
              <a:rPr lang="en-US" dirty="0" smtClean="0"/>
              <a:t>Traversing an array with for-in loop works unexpected: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4114800"/>
            <a:ext cx="7931150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</a:t>
            </a: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i in divs)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console.log("</a:t>
            </a: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divs[" + i + "] = " + divs[i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//divs[0]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/divs[1]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//divs[length]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//divs[item] = ...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48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9200" y="2743201"/>
            <a:ext cx="6705600" cy="685800"/>
          </a:xfrm>
        </p:spPr>
        <p:txBody>
          <a:bodyPr/>
          <a:lstStyle/>
          <a:p>
            <a:r>
              <a:rPr lang="en-US" dirty="0" smtClean="0"/>
              <a:t>Static NodeList and Live NodeList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and Live </a:t>
            </a:r>
            <a:r>
              <a:rPr lang="en-US" dirty="0" err="1" smtClean="0"/>
              <a:t>NodeLists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two kinds of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NodeList</a:t>
            </a:r>
            <a:r>
              <a:rPr lang="en-US" dirty="0" err="1"/>
              <a:t>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getElementsBy…()</a:t>
            </a:r>
            <a:r>
              <a:rPr lang="en-US" dirty="0" smtClean="0"/>
              <a:t> return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LiveNodeList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querySelectorAll()</a:t>
            </a:r>
            <a:r>
              <a:rPr lang="en-US" dirty="0" smtClean="0"/>
              <a:t> returns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StaticNodeList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Live list</a:t>
            </a:r>
            <a:r>
              <a:rPr lang="bg-BG" dirty="0" smtClean="0"/>
              <a:t>с</a:t>
            </a:r>
            <a:r>
              <a:rPr lang="en-US" dirty="0" smtClean="0"/>
              <a:t> keep track of the selected 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changes are made to the 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static list contain the elements as they were at the execution of the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Keep in mind that LiveNodeList is slower that regular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cache its length for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746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9200" y="2971801"/>
            <a:ext cx="6705600" cy="685800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NodeListand</a:t>
            </a:r>
            <a:r>
              <a:rPr lang="en-US" dirty="0" smtClean="0"/>
              <a:t> Live </a:t>
            </a:r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079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and DOM Manipulation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571500" indent="-5143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selects all the div nodes that are directly inside other div elements</a:t>
            </a:r>
          </a:p>
          <a:p>
            <a:pPr marL="919163" lvl="1" indent="-514350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Create a function using </a:t>
            </a:r>
            <a:r>
              <a:rPr lang="en-US" sz="2600" dirty="0" err="1" smtClean="0"/>
              <a:t>querySelectorAll</a:t>
            </a:r>
            <a:r>
              <a:rPr lang="en-US" sz="2600" dirty="0" smtClean="0"/>
              <a:t>()</a:t>
            </a:r>
            <a:endParaRPr lang="en-US" sz="2600" dirty="0"/>
          </a:p>
          <a:p>
            <a:pPr marL="919163" lvl="1" indent="-514350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Create a function using </a:t>
            </a:r>
            <a:r>
              <a:rPr lang="en-US" sz="2600" dirty="0" err="1" smtClean="0"/>
              <a:t>getElementsByTagName</a:t>
            </a:r>
            <a:r>
              <a:rPr lang="en-US" sz="2600" dirty="0" smtClean="0"/>
              <a:t>()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function that gets the value of &lt;input type="text</a:t>
            </a:r>
            <a:r>
              <a:rPr lang="en-US" sz="2800" dirty="0" smtClean="0"/>
              <a:t>"&gt; </a:t>
            </a:r>
            <a:r>
              <a:rPr lang="en-US" sz="2800" dirty="0" smtClean="0"/>
              <a:t>ands prints its value to the console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Crate a function that gets a the value of &lt;input type="color</a:t>
            </a:r>
            <a:r>
              <a:rPr lang="en-US" sz="2800" dirty="0" smtClean="0"/>
              <a:t>"&gt; </a:t>
            </a:r>
            <a:r>
              <a:rPr lang="en-US" sz="2800" dirty="0" smtClean="0"/>
              <a:t>and sets the background of the body to this value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smtClean="0"/>
              <a:t>*Write </a:t>
            </a:r>
            <a:r>
              <a:rPr lang="en-US" sz="2800" dirty="0" smtClean="0"/>
              <a:t>a script that shims querySelector and querySelectorAll in older browsers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1195" y="1143000"/>
            <a:ext cx="5377178" cy="3080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114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Object Model</a:t>
            </a:r>
            <a:r>
              <a:rPr lang="en-US" dirty="0" smtClean="0"/>
              <a:t> is an </a:t>
            </a:r>
            <a:r>
              <a:rPr lang="en-US" dirty="0"/>
              <a:t>API for HTML and XML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Provides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</a:t>
            </a:r>
            <a:r>
              <a:rPr lang="en-US" dirty="0" smtClean="0"/>
              <a:t> representation of the document</a:t>
            </a:r>
          </a:p>
          <a:p>
            <a:pPr lvl="1"/>
            <a:r>
              <a:rPr lang="en-US" dirty="0" smtClean="0"/>
              <a:t>Enables developers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modify</a:t>
            </a:r>
            <a:r>
              <a:rPr lang="en-US" dirty="0" smtClean="0"/>
              <a:t> the content and visual presentation of a web page</a:t>
            </a:r>
          </a:p>
        </p:txBody>
      </p:sp>
    </p:spTree>
    <p:extLst>
      <p:ext uri="{BB962C8B-B14F-4D97-AF65-F5344CB8AC3E}">
        <p14:creationId xmlns:p14="http://schemas.microsoft.com/office/powerpoint/2010/main" val="30701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The Document Object Model consists of many objects to manipulate a web page</a:t>
            </a:r>
          </a:p>
          <a:p>
            <a:pPr lvl="1"/>
            <a:r>
              <a:rPr lang="en-US" dirty="0" smtClean="0"/>
              <a:t>All the properties, methods and events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organized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 lvl="1"/>
            <a:r>
              <a:rPr lang="en-US" dirty="0" smtClean="0"/>
              <a:t>Those objects are accessible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languages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scripts</a:t>
            </a:r>
          </a:p>
          <a:p>
            <a:r>
              <a:rPr lang="en-US" dirty="0" smtClean="0"/>
              <a:t>How to use the DOM</a:t>
            </a:r>
            <a:r>
              <a:rPr lang="bg-BG" dirty="0" smtClean="0"/>
              <a:t> </a:t>
            </a:r>
            <a:r>
              <a:rPr lang="en-US" dirty="0" smtClean="0"/>
              <a:t>of an HTML page?</a:t>
            </a:r>
          </a:p>
          <a:p>
            <a:pPr lvl="1"/>
            <a:r>
              <a:rPr lang="en-US" dirty="0" smtClean="0"/>
              <a:t>Write JavaScript to interact with the DOM</a:t>
            </a:r>
          </a:p>
          <a:p>
            <a:pPr lvl="2"/>
            <a:r>
              <a:rPr lang="en-US" dirty="0" smtClean="0"/>
              <a:t>JavaScript uses the DOM API (native implementation for each browser)</a:t>
            </a:r>
          </a:p>
        </p:txBody>
      </p:sp>
    </p:spTree>
    <p:extLst>
      <p:ext uri="{BB962C8B-B14F-4D97-AF65-F5344CB8AC3E}">
        <p14:creationId xmlns:p14="http://schemas.microsoft.com/office/powerpoint/2010/main" val="38214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685800"/>
          </a:xfrm>
        </p:spPr>
        <p:txBody>
          <a:bodyPr/>
          <a:lstStyle/>
          <a:p>
            <a:r>
              <a:rPr lang="en-US" dirty="0" smtClean="0"/>
              <a:t>DOM API</a:t>
            </a:r>
            <a:endParaRPr lang="en-US" dirty="0"/>
          </a:p>
        </p:txBody>
      </p:sp>
      <p:pic>
        <p:nvPicPr>
          <p:cNvPr id="2050" name="Picture 2" descr="http://upload.wikimedia.org/wikipedia/commons/thumb/5/55/HTML_element_structure.svg/330px-HTML_element_structure.svg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18" t="-6154" r="-1818" b="-6154"/>
          <a:stretch/>
        </p:blipFill>
        <p:spPr bwMode="auto">
          <a:xfrm>
            <a:off x="2095367" y="3200400"/>
            <a:ext cx="4953266" cy="2114552"/>
          </a:xfrm>
          <a:prstGeom prst="roundRect">
            <a:avLst>
              <a:gd name="adj" fmla="val 1599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1138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DOM API consist of objects and methods to interact with the HTML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</a:t>
            </a:r>
            <a:r>
              <a:rPr lang="en-US" dirty="0" smtClean="0"/>
              <a:t> HTML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styles</a:t>
            </a:r>
            <a:r>
              <a:rPr lang="en-US" dirty="0" smtClean="0"/>
              <a:t> dynamically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add and remove HTML attributes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DOM introduces objects that represent HTML elements and their properties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document.documentElement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document.body</a:t>
            </a:r>
            <a:r>
              <a:rPr lang="en-US" dirty="0" smtClean="0"/>
              <a:t> is the body of the page</a:t>
            </a:r>
          </a:p>
        </p:txBody>
      </p:sp>
    </p:spTree>
    <p:extLst>
      <p:ext uri="{BB962C8B-B14F-4D97-AF65-F5344CB8AC3E}">
        <p14:creationId xmlns:p14="http://schemas.microsoft.com/office/powerpoint/2010/main" val="14672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of the HTML elements have corresponding DOM object types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HTMLLIElement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represents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HTMLAudioElement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represents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&lt;audio&gt;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Each of these objects have the appropriate properties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HTMLAnchorElement</a:t>
            </a:r>
            <a:r>
              <a:rPr lang="en-US" dirty="0" smtClean="0"/>
              <a:t> has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/>
              <a:t> property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HTMLImageElement</a:t>
            </a:r>
            <a:r>
              <a:rPr lang="en-US" dirty="0" smtClean="0"/>
              <a:t>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/>
              <a:t> property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object is a special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represents the entry point for the DOM API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r>
              <a:rPr lang="en-US" dirty="0" smtClean="0"/>
              <a:t>HTML elements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that correspond to the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d, </a:t>
            </a:r>
            <a:r>
              <a:rPr lang="en-US" dirty="0" err="1" smtClean="0"/>
              <a:t>className</a:t>
            </a:r>
            <a:r>
              <a:rPr lang="en-US" dirty="0" smtClean="0"/>
              <a:t>, </a:t>
            </a:r>
            <a:r>
              <a:rPr lang="en-US" dirty="0" err="1" smtClean="0"/>
              <a:t>draggable</a:t>
            </a:r>
            <a:r>
              <a:rPr lang="en-US" dirty="0" smtClean="0"/>
              <a:t>, style, </a:t>
            </a:r>
            <a:r>
              <a:rPr lang="en-US" dirty="0" err="1" smtClean="0"/>
              <a:t>onclick</a:t>
            </a:r>
            <a:r>
              <a:rPr lang="en-US" dirty="0" smtClean="0"/>
              <a:t>, etc…</a:t>
            </a:r>
          </a:p>
          <a:p>
            <a:r>
              <a:rPr lang="en-US" dirty="0"/>
              <a:t>Different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HTML elements</a:t>
            </a:r>
            <a:r>
              <a:rPr lang="en-US" dirty="0" smtClean="0"/>
              <a:t> have their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HTMLImageElement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src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HTMLInputElement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HTMLAnchorElement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href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>
    <a:spDef>
      <a:spPr bwMode="auto">
        <a:solidFill>
          <a:schemeClr val="accent5">
            <a:lumMod val="40000"/>
            <a:lumOff val="60000"/>
            <a:alpha val="15000"/>
          </a:schemeClr>
        </a:solidFill>
        <a:ln w="12700">
          <a:solidFill>
            <a:schemeClr val="accent5">
              <a:lumMod val="60000"/>
              <a:lumOff val="40000"/>
            </a:schemeClr>
          </a:solidFill>
        </a:ln>
      </a:spPr>
      <a:bodyPr wrap="square">
        <a:noAutofit/>
      </a:bodyPr>
      <a:lstStyle>
        <a:defPPr eaLnBrk="0" hangingPunct="0">
          <a:spcBef>
            <a:spcPts val="1800"/>
          </a:spcBef>
          <a:buClr>
            <a:schemeClr val="accent5">
              <a:lumMod val="40000"/>
              <a:lumOff val="60000"/>
            </a:schemeClr>
          </a:buClr>
          <a:buSzPct val="70000"/>
          <a:defRPr sz="2000" b="1" noProof="1">
            <a:solidFill>
              <a:srgbClr val="8CF4F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itchFamily="49" charset="0"/>
            <a:cs typeface="Consolas" pitchFamily="49" charset="0"/>
            <a:sym typeface="Wingdings" pitchFamily="2" charset="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8164</TotalTime>
  <Words>956</Words>
  <Application>Microsoft Office PowerPoint</Application>
  <PresentationFormat>On-screen Show (4:3)</PresentationFormat>
  <Paragraphs>162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Document  Object Model</vt:lpstr>
      <vt:lpstr>Table of Contents</vt:lpstr>
      <vt:lpstr>Document Object Model (DOM)</vt:lpstr>
      <vt:lpstr>Document Object Model</vt:lpstr>
      <vt:lpstr>Document Object Model (2)</vt:lpstr>
      <vt:lpstr>DOM API</vt:lpstr>
      <vt:lpstr>DOM API</vt:lpstr>
      <vt:lpstr>DOM Objects</vt:lpstr>
      <vt:lpstr>HTML Elements</vt:lpstr>
      <vt:lpstr>HTML Elements (2)</vt:lpstr>
      <vt:lpstr>DOM Objects</vt:lpstr>
      <vt:lpstr>Selecting DOM Elements</vt:lpstr>
      <vt:lpstr>Selecting HTML Elements</vt:lpstr>
      <vt:lpstr>Using getElementsBy Methods</vt:lpstr>
      <vt:lpstr>document.getElementsBy…</vt:lpstr>
      <vt:lpstr>QuerySelector</vt:lpstr>
      <vt:lpstr>QuerySelector</vt:lpstr>
      <vt:lpstr>Selecting Elements Inside Other Elements</vt:lpstr>
      <vt:lpstr>Selecting Inner Elements</vt:lpstr>
      <vt:lpstr>NodeLists</vt:lpstr>
      <vt:lpstr>NodeLists</vt:lpstr>
      <vt:lpstr>NodeLists (2)</vt:lpstr>
      <vt:lpstr>NodeList</vt:lpstr>
      <vt:lpstr>Static NodeList and Live NodeList</vt:lpstr>
      <vt:lpstr>Static and Live NodeLists</vt:lpstr>
      <vt:lpstr>Static NodeListand Live NodeList</vt:lpstr>
      <vt:lpstr>DOM and DOM Manipulation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Doncho Minkov</cp:lastModifiedBy>
  <cp:revision>1199</cp:revision>
  <dcterms:created xsi:type="dcterms:W3CDTF">2006-08-16T00:00:00Z</dcterms:created>
  <dcterms:modified xsi:type="dcterms:W3CDTF">2013-11-27T12:40:42Z</dcterms:modified>
</cp:coreProperties>
</file>