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871" r:id="rId2"/>
    <p:sldId id="939" r:id="rId3"/>
    <p:sldId id="940" r:id="rId4"/>
    <p:sldId id="941" r:id="rId5"/>
    <p:sldId id="406" r:id="rId6"/>
    <p:sldId id="665" r:id="rId7"/>
    <p:sldId id="758" r:id="rId8"/>
    <p:sldId id="926" r:id="rId9"/>
    <p:sldId id="929" r:id="rId10"/>
    <p:sldId id="930" r:id="rId11"/>
    <p:sldId id="927" r:id="rId12"/>
    <p:sldId id="928" r:id="rId13"/>
    <p:sldId id="884" r:id="rId14"/>
    <p:sldId id="881" r:id="rId15"/>
    <p:sldId id="882" r:id="rId16"/>
    <p:sldId id="667" r:id="rId17"/>
    <p:sldId id="668" r:id="rId18"/>
    <p:sldId id="877" r:id="rId19"/>
    <p:sldId id="669" r:id="rId20"/>
    <p:sldId id="878" r:id="rId21"/>
    <p:sldId id="670" r:id="rId22"/>
    <p:sldId id="763" r:id="rId23"/>
    <p:sldId id="880" r:id="rId24"/>
    <p:sldId id="879" r:id="rId25"/>
    <p:sldId id="765" r:id="rId26"/>
    <p:sldId id="766" r:id="rId27"/>
    <p:sldId id="891" r:id="rId28"/>
    <p:sldId id="767" r:id="rId29"/>
    <p:sldId id="887" r:id="rId30"/>
    <p:sldId id="888" r:id="rId31"/>
    <p:sldId id="889" r:id="rId32"/>
    <p:sldId id="890" r:id="rId33"/>
    <p:sldId id="677" r:id="rId34"/>
    <p:sldId id="768" r:id="rId35"/>
    <p:sldId id="769" r:id="rId36"/>
    <p:sldId id="679" r:id="rId37"/>
    <p:sldId id="892" r:id="rId38"/>
    <p:sldId id="685" r:id="rId39"/>
    <p:sldId id="893" r:id="rId40"/>
    <p:sldId id="780" r:id="rId41"/>
    <p:sldId id="772" r:id="rId42"/>
    <p:sldId id="698" r:id="rId43"/>
    <p:sldId id="773" r:id="rId44"/>
    <p:sldId id="894" r:id="rId45"/>
    <p:sldId id="706" r:id="rId46"/>
    <p:sldId id="896" r:id="rId47"/>
    <p:sldId id="774" r:id="rId48"/>
    <p:sldId id="936" r:id="rId49"/>
    <p:sldId id="932" r:id="rId50"/>
    <p:sldId id="933" r:id="rId51"/>
    <p:sldId id="934" r:id="rId52"/>
    <p:sldId id="935" r:id="rId53"/>
    <p:sldId id="937" r:id="rId54"/>
    <p:sldId id="899" r:id="rId55"/>
    <p:sldId id="900" r:id="rId56"/>
    <p:sldId id="901" r:id="rId57"/>
    <p:sldId id="903" r:id="rId58"/>
    <p:sldId id="938" r:id="rId59"/>
    <p:sldId id="905" r:id="rId60"/>
    <p:sldId id="708" r:id="rId61"/>
    <p:sldId id="709" r:id="rId62"/>
    <p:sldId id="778" r:id="rId63"/>
    <p:sldId id="781" r:id="rId64"/>
    <p:sldId id="777" r:id="rId65"/>
    <p:sldId id="800" r:id="rId66"/>
    <p:sldId id="804" r:id="rId67"/>
    <p:sldId id="803" r:id="rId68"/>
    <p:sldId id="806" r:id="rId69"/>
    <p:sldId id="807" r:id="rId70"/>
    <p:sldId id="810" r:id="rId71"/>
    <p:sldId id="811" r:id="rId72"/>
    <p:sldId id="812" r:id="rId73"/>
    <p:sldId id="916" r:id="rId74"/>
    <p:sldId id="733" r:id="rId75"/>
    <p:sldId id="828" r:id="rId76"/>
    <p:sldId id="735" r:id="rId77"/>
    <p:sldId id="906" r:id="rId78"/>
    <p:sldId id="907" r:id="rId79"/>
    <p:sldId id="908" r:id="rId80"/>
    <p:sldId id="910" r:id="rId81"/>
    <p:sldId id="911" r:id="rId82"/>
    <p:sldId id="918" r:id="rId83"/>
    <p:sldId id="737" r:id="rId84"/>
    <p:sldId id="917" r:id="rId85"/>
    <p:sldId id="919" r:id="rId86"/>
    <p:sldId id="857" r:id="rId87"/>
    <p:sldId id="863" r:id="rId88"/>
    <p:sldId id="864" r:id="rId89"/>
    <p:sldId id="865" r:id="rId90"/>
    <p:sldId id="868" r:id="rId91"/>
    <p:sldId id="866" r:id="rId92"/>
    <p:sldId id="867" r:id="rId93"/>
    <p:sldId id="920" r:id="rId94"/>
    <p:sldId id="921" r:id="rId95"/>
    <p:sldId id="851" r:id="rId96"/>
    <p:sldId id="922" r:id="rId97"/>
    <p:sldId id="852" r:id="rId98"/>
    <p:sldId id="853" r:id="rId99"/>
    <p:sldId id="923" r:id="rId100"/>
    <p:sldId id="869" r:id="rId101"/>
    <p:sldId id="924" r:id="rId102"/>
    <p:sldId id="750" r:id="rId103"/>
    <p:sldId id="925" r:id="rId104"/>
    <p:sldId id="829" r:id="rId105"/>
    <p:sldId id="830" r:id="rId106"/>
    <p:sldId id="831" r:id="rId107"/>
    <p:sldId id="832" r:id="rId108"/>
    <p:sldId id="833" r:id="rId109"/>
    <p:sldId id="834" r:id="rId110"/>
    <p:sldId id="835" r:id="rId111"/>
    <p:sldId id="875" r:id="rId112"/>
    <p:sldId id="764" r:id="rId113"/>
    <p:sldId id="931" r:id="rId11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00"/>
    <a:srgbClr val="C0C0C0"/>
    <a:srgbClr val="008000"/>
    <a:srgbClr val="FFFF99"/>
    <a:srgbClr val="FF0000"/>
    <a:srgbClr val="FEFEE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45" autoAdjust="0"/>
    <p:restoredTop sz="99021" autoAdjust="0"/>
  </p:normalViewPr>
  <p:slideViewPr>
    <p:cSldViewPr>
      <p:cViewPr varScale="1">
        <p:scale>
          <a:sx n="105" d="100"/>
          <a:sy n="105" d="100"/>
        </p:scale>
        <p:origin x="138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1BEE5826-A544-465C-8121-E575342658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EC1B0-4B5C-48A1-97D7-A574640492D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81769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D532C3-ABFF-45D8-8E71-EF18E7A1836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23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907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198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8CFD31-1AAB-43D8-A90A-E328806AC47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60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646304-3E27-49B6-ACA0-52E3FF4901F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958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1769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2057400"/>
            <a:ext cx="43053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152900"/>
            <a:ext cx="43053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28600" y="6172200"/>
            <a:ext cx="4343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F88B9C-6755-47CD-96F1-58127305FDD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4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1769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284614-EEB8-485C-82D5-25FEC0F1AF9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81AD3-A116-4288-895E-CEF2F078F94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1769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0"/>
            <a:ext cx="43053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2057400"/>
            <a:ext cx="43053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5D53B4-6D30-4138-89B8-A9B2BCD7922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8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83BCA-868C-46D7-9716-89615C6EAB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82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81769"/>
            <a:ext cx="3657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52716-7DA7-4C6D-AAB4-7B2E2D3BEED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7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CFA2E-E381-46C1-90DD-1965D7BE1FC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49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398ABA-2843-4C8B-8912-08524F23467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54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9A8C79-1AB0-4130-A1FB-443A565A21B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3716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9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angle 91"/>
          <p:cNvSpPr>
            <a:spLocks noChangeArrowheads="1"/>
          </p:cNvSpPr>
          <p:nvPr userDrawn="1"/>
        </p:nvSpPr>
        <p:spPr bwMode="auto">
          <a:xfrm>
            <a:off x="0" y="0"/>
            <a:ext cx="1371600" cy="16764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07" name="Picture 83" descr="other logo for powerpoint"/>
          <p:cNvPicPr>
            <a:picLocks noChangeAspect="1" noChangeArrowheads="1"/>
          </p:cNvPicPr>
          <p:nvPr userDrawn="1"/>
        </p:nvPicPr>
        <p:blipFill>
          <a:blip r:embed="rId15" cstate="print">
            <a:lum bright="9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21209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1371600" y="0"/>
            <a:ext cx="4114800" cy="1676400"/>
          </a:xfrm>
          <a:prstGeom prst="rect">
            <a:avLst/>
          </a:prstGeom>
          <a:gradFill rotWithShape="1">
            <a:gsLst>
              <a:gs pos="0">
                <a:srgbClr val="D9D9D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365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72200"/>
            <a:ext cx="4343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/>
            </a:lvl1pPr>
          </a:lstStyle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A50BFD72-7BED-43D7-ABF6-F17CF11C4D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371600" y="1600200"/>
            <a:ext cx="4114800" cy="3048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7" name="Rectangle 93"/>
          <p:cNvSpPr>
            <a:spLocks noChangeArrowheads="1"/>
          </p:cNvSpPr>
          <p:nvPr userDrawn="1"/>
        </p:nvSpPr>
        <p:spPr bwMode="auto">
          <a:xfrm>
            <a:off x="0" y="1600200"/>
            <a:ext cx="13716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18" name="Picture 94" descr="oxford logo4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152400"/>
            <a:ext cx="50641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95" descr="book cover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2797175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Rectangle 96"/>
          <p:cNvSpPr>
            <a:spLocks noChangeArrowheads="1"/>
          </p:cNvSpPr>
          <p:nvPr userDrawn="1"/>
        </p:nvSpPr>
        <p:spPr bwMode="auto">
          <a:xfrm>
            <a:off x="457200" y="2133600"/>
            <a:ext cx="4038600" cy="40386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2057400"/>
            <a:ext cx="8763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4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4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3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valence-electron-definition-configuration-example.html?wvideo=zoccaobrtg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yperphysics.phy-astr.gsu.edu/hbase/electric/conin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yperphysics.phy-astr.gsu.edu/hbase/solids/sili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wmf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86400"/>
            <a:ext cx="18288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22" descr="Picture 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34" b="-17528"/>
          <a:stretch>
            <a:fillRect/>
          </a:stretch>
        </p:blipFill>
        <p:spPr bwMode="auto">
          <a:xfrm>
            <a:off x="0" y="-1379538"/>
            <a:ext cx="9144000" cy="746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6"/>
          <p:cNvSpPr>
            <a:spLocks noChangeArrowheads="1"/>
          </p:cNvSpPr>
          <p:nvPr/>
        </p:nvSpPr>
        <p:spPr bwMode="auto">
          <a:xfrm>
            <a:off x="2590800" y="5410200"/>
            <a:ext cx="647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7C0609"/>
                </a:solidFill>
              </a:rPr>
              <a:t>Electronics I – Fall 2018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rgbClr val="7C0609"/>
                </a:solidFill>
              </a:rPr>
              <a:t>CHAPTER 3</a:t>
            </a:r>
            <a:endParaRPr lang="en-US" altLang="en-US" sz="1600" dirty="0">
              <a:solidFill>
                <a:srgbClr val="565656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0" y="5181600"/>
            <a:ext cx="9144000" cy="46038"/>
          </a:xfrm>
          <a:prstGeom prst="rect">
            <a:avLst/>
          </a:prstGeom>
          <a:solidFill>
            <a:srgbClr val="7C0609"/>
          </a:solidFill>
          <a:ln w="0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+mn-lt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0600" y="2114550"/>
            <a:ext cx="7315200" cy="2076450"/>
          </a:xfrm>
          <a:prstGeom prst="rect">
            <a:avLst/>
          </a:prstGeom>
          <a:noFill/>
          <a:ln w="0"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7300" b="1" dirty="0">
              <a:solidFill>
                <a:schemeClr val="bg1"/>
              </a:solidFill>
              <a:ea typeface="ＭＳ Ｐゴシック" pitchFamily="-110" charset="-128"/>
              <a:cs typeface="ＭＳ Ｐゴシック" pitchFamily="-110" charset="-128"/>
            </a:endParaRPr>
          </a:p>
          <a:p>
            <a:pPr algn="ctr">
              <a:defRPr/>
            </a:pPr>
            <a:endParaRPr lang="en-US" sz="2400" b="1" dirty="0">
              <a:solidFill>
                <a:srgbClr val="B70C2B"/>
              </a:solidFill>
              <a:ea typeface="ＭＳ Ｐゴシック" pitchFamily="-110" charset="-128"/>
              <a:cs typeface="ＭＳ Ｐゴシック" pitchFamily="-110" charset="-128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B70C2B"/>
                </a:solidFill>
                <a:ea typeface="ＭＳ Ｐゴシック" pitchFamily="-110" charset="-128"/>
                <a:cs typeface="ＭＳ Ｐゴシック" pitchFamily="-110" charset="-128"/>
              </a:rPr>
              <a:t> </a:t>
            </a:r>
          </a:p>
        </p:txBody>
      </p:sp>
      <p:sp>
        <p:nvSpPr>
          <p:cNvPr id="1434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0C6728D-6C4C-4276-B84D-5D2A7E104270}" type="slidenum">
              <a:rPr lang="en-US" altLang="en-US" sz="1400" smtClean="0">
                <a:solidFill>
                  <a:srgbClr val="898989"/>
                </a:solidFill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rgbClr val="89898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02997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40583"/>
              </p:ext>
            </p:extLst>
          </p:nvPr>
        </p:nvGraphicFramePr>
        <p:xfrm>
          <a:off x="190500" y="2132012"/>
          <a:ext cx="8763000" cy="3657600"/>
        </p:xfrm>
        <a:graphic>
          <a:graphicData uri="http://schemas.openxmlformats.org/drawingml/2006/table">
            <a:tbl>
              <a:tblPr/>
              <a:tblGrid>
                <a:gridCol w="4381500">
                  <a:extLst>
                    <a:ext uri="{9D8B030D-6E8A-4147-A177-3AD203B41FA5}">
                      <a16:colId xmlns:a16="http://schemas.microsoft.com/office/drawing/2014/main" val="406662679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344207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Periodic table group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Valence electrons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2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Group 1 (I) (</a:t>
                      </a:r>
                      <a:r>
                        <a:rPr lang="en-US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alkali metals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537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Group 2 (II) (</a:t>
                      </a:r>
                      <a:r>
                        <a:rPr lang="en-US" u="none" strike="noStrike" dirty="0">
                          <a:solidFill>
                            <a:srgbClr val="FF0000"/>
                          </a:solidFill>
                          <a:effectLst/>
                        </a:rPr>
                        <a:t>alkaline earth metals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5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Groups 3-12 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transition metals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3–12*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58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13 (III) 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boron group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96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14 (IV) 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carbon group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58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15 (V) (</a:t>
                      </a: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pnictogens</a:t>
                      </a:r>
                      <a:r>
                        <a:rPr lang="en-US" dirty="0">
                          <a:effectLst/>
                        </a:rPr>
                        <a:t> or nitrogen group)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4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16 (VI) (</a:t>
                      </a:r>
                      <a:r>
                        <a:rPr lang="en-US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chalcogens</a:t>
                      </a:r>
                      <a:r>
                        <a:rPr lang="en-US" dirty="0">
                          <a:effectLst/>
                        </a:rPr>
                        <a:t> or oxygen group)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17 (VII) 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halogens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679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Group 18 (VIII or 0) 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</a:rPr>
                        <a:t>noble gases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963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1874441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300038"/>
            <a:ext cx="54102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8763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/>
              <a:t> For forward-biased case, how is </a:t>
            </a:r>
            <a:r>
              <a:rPr lang="en-US" altLang="en-US" sz="2800" dirty="0">
                <a:solidFill>
                  <a:srgbClr val="FF0000"/>
                </a:solidFill>
              </a:rPr>
              <a:t>diffusion current (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) </a:t>
            </a:r>
            <a:r>
              <a:rPr lang="en-US" altLang="en-US" sz="2800" dirty="0"/>
              <a:t>defined?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/>
              <a:t> Refer to (3.40).  </a:t>
            </a:r>
            <a:r>
              <a:rPr lang="en-US" altLang="en-US" sz="2800" b="1" dirty="0">
                <a:solidFill>
                  <a:srgbClr val="3333FF"/>
                </a:solidFill>
              </a:rPr>
              <a:t>This is a very important equation </a:t>
            </a:r>
            <a:r>
              <a:rPr lang="en-US" altLang="en-US" sz="2800" dirty="0"/>
              <a:t>which will be employed in future chapters.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  <p:graphicFrame>
        <p:nvGraphicFramePr>
          <p:cNvPr id="232346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2075721"/>
              </p:ext>
            </p:extLst>
          </p:nvPr>
        </p:nvGraphicFramePr>
        <p:xfrm>
          <a:off x="533400" y="4038600"/>
          <a:ext cx="799795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673" name="Equation" r:id="rId3" imgW="2984500" imgH="596900" progId="">
                  <p:embed/>
                </p:oleObj>
              </mc:Choice>
              <mc:Fallback>
                <p:oleObj name="Equation" r:id="rId3" imgW="2984500" imgH="596900" progId="">
                  <p:embed/>
                  <p:pic>
                    <p:nvPicPr>
                      <p:cNvPr id="0" name="Picture 16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799795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100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3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300038"/>
            <a:ext cx="54102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23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87630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dirty="0"/>
              <a:t>Forward-biased </a:t>
            </a:r>
            <a:r>
              <a:rPr lang="en-US" altLang="en-US" sz="2800" dirty="0">
                <a:solidFill>
                  <a:srgbClr val="FF0000"/>
                </a:solidFill>
              </a:rPr>
              <a:t>diffusion current (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) </a:t>
            </a:r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marL="457200" lvl="1" indent="0">
              <a:buNone/>
            </a:pPr>
            <a:endParaRPr lang="en-US" altLang="en-US" sz="2800" dirty="0"/>
          </a:p>
          <a:p>
            <a:r>
              <a:rPr lang="en-US" altLang="en-US" sz="2000" b="1" dirty="0"/>
              <a:t>A: Cross sectional surface of a portion of a semi-conductor material (m</a:t>
            </a:r>
            <a:r>
              <a:rPr lang="en-US" altLang="en-US" sz="2000" b="1" baseline="30000" dirty="0"/>
              <a:t>2</a:t>
            </a:r>
            <a:r>
              <a:rPr lang="en-US" altLang="en-US" sz="2000" b="1" dirty="0"/>
              <a:t>)</a:t>
            </a:r>
          </a:p>
          <a:p>
            <a:r>
              <a:rPr lang="en-US" altLang="en-US" sz="2000" b="1" dirty="0"/>
              <a:t>q: Charge (Coulomb)</a:t>
            </a:r>
          </a:p>
          <a:p>
            <a:r>
              <a:rPr lang="en-US" altLang="en-US" sz="2000" b="1" dirty="0" err="1"/>
              <a:t>n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: Number of electrons across the cross sectional surface (no units)</a:t>
            </a:r>
          </a:p>
          <a:p>
            <a:r>
              <a:rPr lang="en-US" altLang="en-US" sz="2000" b="1" dirty="0" err="1"/>
              <a:t>D</a:t>
            </a:r>
            <a:r>
              <a:rPr lang="en-US" altLang="en-US" sz="2000" b="1" baseline="-25000" dirty="0" err="1"/>
              <a:t>p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D</a:t>
            </a:r>
            <a:r>
              <a:rPr lang="en-US" altLang="en-US" sz="2000" b="1" baseline="-25000" dirty="0" err="1"/>
              <a:t>n</a:t>
            </a:r>
            <a:r>
              <a:rPr lang="en-US" altLang="en-US" sz="2000" b="1" dirty="0"/>
              <a:t>: Diffusion constant for holes (p) and electrons (n) (number of charge </a:t>
            </a:r>
            <a:r>
              <a:rPr lang="en-US" altLang="en-US" sz="2000" b="1" dirty="0" err="1"/>
              <a:t>particules</a:t>
            </a:r>
            <a:r>
              <a:rPr lang="en-US" altLang="en-US" sz="2000" b="1" dirty="0"/>
              <a:t>/m</a:t>
            </a:r>
            <a:r>
              <a:rPr lang="en-US" altLang="en-US" sz="2000" b="1" baseline="30000" dirty="0"/>
              <a:t>3</a:t>
            </a:r>
            <a:r>
              <a:rPr lang="en-US" altLang="en-US" sz="2000" b="1" dirty="0"/>
              <a:t>/s)</a:t>
            </a:r>
          </a:p>
          <a:p>
            <a:r>
              <a:rPr lang="en-US" altLang="en-US" sz="2000" b="1" dirty="0" err="1"/>
              <a:t>L</a:t>
            </a:r>
            <a:r>
              <a:rPr lang="en-US" altLang="en-US" sz="2000" b="1" baseline="-25000" dirty="0" err="1"/>
              <a:t>p</a:t>
            </a:r>
            <a:r>
              <a:rPr lang="en-US" altLang="en-US" sz="2000" b="1" dirty="0"/>
              <a:t>, L</a:t>
            </a:r>
            <a:r>
              <a:rPr lang="en-US" altLang="en-US" sz="2000" b="1" baseline="-25000" dirty="0"/>
              <a:t>n</a:t>
            </a:r>
            <a:r>
              <a:rPr lang="en-US" altLang="en-US" sz="2000" b="1" dirty="0"/>
              <a:t>: hole and electron Diffusion Lengths (m)</a:t>
            </a:r>
          </a:p>
          <a:p>
            <a:r>
              <a:rPr lang="en-US" altLang="en-US" sz="2000" b="1" dirty="0"/>
              <a:t>N</a:t>
            </a:r>
            <a:r>
              <a:rPr lang="en-US" altLang="en-US" sz="2000" b="1" baseline="-25000" dirty="0"/>
              <a:t>D</a:t>
            </a:r>
            <a:r>
              <a:rPr lang="en-US" altLang="en-US" sz="2000" b="1" dirty="0"/>
              <a:t>, N</a:t>
            </a:r>
            <a:r>
              <a:rPr lang="en-US" altLang="en-US" sz="2000" b="1" baseline="-25000" dirty="0"/>
              <a:t>A</a:t>
            </a:r>
            <a:r>
              <a:rPr lang="en-US" altLang="en-US" sz="2000" b="1" dirty="0"/>
              <a:t>: Doping concentration across the cross sectional surface</a:t>
            </a:r>
          </a:p>
        </p:txBody>
      </p:sp>
      <p:graphicFrame>
        <p:nvGraphicFramePr>
          <p:cNvPr id="232346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5111187"/>
              </p:ext>
            </p:extLst>
          </p:nvPr>
        </p:nvGraphicFramePr>
        <p:xfrm>
          <a:off x="609600" y="2438400"/>
          <a:ext cx="7440612" cy="148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671" name="Equation" r:id="rId3" imgW="2984500" imgH="596900" progId="">
                  <p:embed/>
                </p:oleObj>
              </mc:Choice>
              <mc:Fallback>
                <p:oleObj name="Equation" r:id="rId3" imgW="2984500" imgH="596900" progId="">
                  <p:embed/>
                  <p:pic>
                    <p:nvPicPr>
                      <p:cNvPr id="2323467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440612" cy="148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101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774293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715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5000"/>
            <a:ext cx="8991600" cy="9144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3333FF"/>
                </a:solidFill>
              </a:rPr>
              <a:t>saturation current </a:t>
            </a:r>
            <a:r>
              <a:rPr lang="en-US" altLang="en-US" sz="2800" dirty="0">
                <a:solidFill>
                  <a:srgbClr val="3333FF"/>
                </a:solidFill>
              </a:rPr>
              <a:t>(</a:t>
            </a:r>
            <a:r>
              <a:rPr lang="en-US" altLang="en-US" sz="2800" i="1" dirty="0">
                <a:solidFill>
                  <a:srgbClr val="3333FF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3333FF"/>
                </a:solidFill>
              </a:rPr>
              <a:t>S</a:t>
            </a:r>
            <a:r>
              <a:rPr lang="en-US" altLang="en-US" sz="2800" dirty="0">
                <a:solidFill>
                  <a:srgbClr val="3333FF"/>
                </a:solidFill>
              </a:rPr>
              <a:t>)</a:t>
            </a:r>
            <a:r>
              <a:rPr lang="en-US" altLang="en-US" sz="2800" dirty="0"/>
              <a:t> – is the </a:t>
            </a:r>
            <a:r>
              <a:rPr lang="en-US" altLang="en-US" sz="2800" dirty="0">
                <a:solidFill>
                  <a:srgbClr val="FF0000"/>
                </a:solidFill>
              </a:rPr>
              <a:t>maximum reverse current</a:t>
            </a:r>
            <a:r>
              <a:rPr lang="en-US" altLang="en-US" sz="2800" dirty="0"/>
              <a:t> which will flow through </a:t>
            </a:r>
            <a:r>
              <a:rPr lang="en-US" altLang="en-US" sz="2800" i="1" dirty="0" err="1"/>
              <a:t>pn</a:t>
            </a:r>
            <a:r>
              <a:rPr lang="en-US" altLang="en-US" sz="2800" i="1" dirty="0"/>
              <a:t>-</a:t>
            </a:r>
            <a:r>
              <a:rPr lang="en-US" altLang="en-US" sz="2800" dirty="0"/>
              <a:t>junction.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102</a:t>
            </a:fld>
            <a:endParaRPr lang="en-US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3053662"/>
            <a:ext cx="4102277" cy="3667813"/>
            <a:chOff x="4552950" y="2041525"/>
            <a:chExt cx="4707542" cy="4174905"/>
          </a:xfrm>
        </p:grpSpPr>
        <p:pic>
          <p:nvPicPr>
            <p:cNvPr id="12" name="Picture 4" descr="se03F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950" y="2041525"/>
              <a:ext cx="4362450" cy="329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4917092" y="5394105"/>
              <a:ext cx="43434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Calibri" pitchFamily="34" charset="0"/>
                </a:rPr>
                <a:t>Figure 3.13: </a:t>
              </a:r>
              <a:r>
                <a:rPr lang="en-US" altLang="en-US" sz="2400" dirty="0">
                  <a:latin typeface="Calibri" pitchFamily="34" charset="0"/>
                </a:rPr>
                <a:t>The </a:t>
              </a:r>
              <a:r>
                <a:rPr lang="en-US" altLang="en-US" sz="2400" i="1" dirty="0" err="1">
                  <a:latin typeface="Calibri" pitchFamily="34" charset="0"/>
                </a:rPr>
                <a:t>pn</a:t>
              </a:r>
              <a:r>
                <a:rPr lang="en-US" altLang="en-US" sz="2400" dirty="0">
                  <a:latin typeface="Calibri" pitchFamily="34" charset="0"/>
                </a:rPr>
                <a:t> junction </a:t>
              </a:r>
              <a:r>
                <a:rPr lang="en-US" altLang="en-US" sz="2400" i="1" dirty="0">
                  <a:latin typeface="Calibri" pitchFamily="34" charset="0"/>
                </a:rPr>
                <a:t>I–V</a:t>
              </a:r>
              <a:r>
                <a:rPr lang="en-US" altLang="en-US" sz="2400" dirty="0">
                  <a:latin typeface="Calibri" pitchFamily="34" charset="0"/>
                </a:rPr>
                <a:t> characteristic.</a:t>
              </a:r>
            </a:p>
          </p:txBody>
        </p:sp>
      </p:grpSp>
      <p:graphicFrame>
        <p:nvGraphicFramePr>
          <p:cNvPr id="1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0976530"/>
              </p:ext>
            </p:extLst>
          </p:nvPr>
        </p:nvGraphicFramePr>
        <p:xfrm>
          <a:off x="5522765" y="3931619"/>
          <a:ext cx="3482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164" name="Equation" r:id="rId4" imgW="1244600" imgH="203200" progId="">
                  <p:embed/>
                </p:oleObj>
              </mc:Choice>
              <mc:Fallback>
                <p:oleObj name="Equation" r:id="rId4" imgW="1244600" imgH="203200" progId="">
                  <p:embed/>
                  <p:pic>
                    <p:nvPicPr>
                      <p:cNvPr id="2173958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765" y="3931619"/>
                        <a:ext cx="34829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90801" y="6245225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715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9067800" cy="40386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3333FF"/>
                </a:solidFill>
              </a:rPr>
              <a:t>saturation current </a:t>
            </a:r>
            <a:r>
              <a:rPr lang="en-US" altLang="en-US" sz="2800" dirty="0">
                <a:solidFill>
                  <a:srgbClr val="3333FF"/>
                </a:solidFill>
              </a:rPr>
              <a:t>(</a:t>
            </a:r>
            <a:r>
              <a:rPr lang="en-US" altLang="en-US" sz="2800" i="1" dirty="0">
                <a:solidFill>
                  <a:srgbClr val="3333FF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3333FF"/>
                </a:solidFill>
              </a:rPr>
              <a:t>S</a:t>
            </a:r>
            <a:r>
              <a:rPr lang="en-US" altLang="en-US" sz="2800" dirty="0">
                <a:solidFill>
                  <a:srgbClr val="3333FF"/>
                </a:solidFill>
              </a:rPr>
              <a:t>)</a:t>
            </a:r>
            <a:r>
              <a:rPr lang="en-US" altLang="en-US" sz="2800" dirty="0"/>
              <a:t> – is proportional to: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cross-section of junction</a:t>
            </a:r>
            <a:r>
              <a:rPr lang="en-US" altLang="en-US" sz="2800" dirty="0"/>
              <a:t> (</a:t>
            </a:r>
            <a:r>
              <a:rPr lang="en-US" altLang="en-US" sz="2800" i="1" dirty="0"/>
              <a:t>A</a:t>
            </a:r>
            <a:r>
              <a:rPr lang="en-US" altLang="en-US" sz="2800" dirty="0"/>
              <a:t>).</a:t>
            </a:r>
          </a:p>
          <a:p>
            <a:pPr lvl="1"/>
            <a:r>
              <a:rPr lang="en-US" altLang="en-US" sz="2800" dirty="0"/>
              <a:t>Typical value is 10</a:t>
            </a:r>
            <a:r>
              <a:rPr lang="en-US" altLang="en-US" sz="2800" baseline="30000" dirty="0"/>
              <a:t>-18</a:t>
            </a:r>
            <a:r>
              <a:rPr lang="en-US" altLang="en-US" sz="2800" i="1" dirty="0">
                <a:solidFill>
                  <a:srgbClr val="FF0000"/>
                </a:solidFill>
              </a:rPr>
              <a:t>A</a:t>
            </a:r>
            <a:r>
              <a:rPr lang="en-US" altLang="en-US" sz="2800" i="1" dirty="0"/>
              <a:t>.</a:t>
            </a:r>
          </a:p>
          <a:p>
            <a:pPr lvl="1"/>
            <a:r>
              <a:rPr lang="en-US" altLang="en-US" sz="2800" dirty="0"/>
              <a:t>Meaning that is typically a small negative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487423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4572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(1)</a:t>
            </a:r>
          </a:p>
        </p:txBody>
      </p:sp>
      <p:sp>
        <p:nvSpPr>
          <p:cNvPr id="227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Today’s microelectronics technology is almost entirely based on the semiconductor silicon.  </a:t>
            </a:r>
            <a:r>
              <a:rPr lang="en-US" altLang="en-US" sz="2800" dirty="0"/>
              <a:t>If a circuit is to be fabricated as a monolithic integrated circuit (IC), it is made using a single silicon crystal, no matter how large the circuit is.  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In a crystal of intrinsic or pure silicon, the atoms are held in position by covalent bonds.  </a:t>
            </a:r>
            <a:r>
              <a:rPr lang="en-US" altLang="en-US" sz="2800" dirty="0"/>
              <a:t>At very low temperatures, all the bonds are intact; No charge carriers are available to conduct current.  As such, at these low temperatures, silicone acts as an insulator.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572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(2)</a:t>
            </a: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At room temperature, thermal energy causes some of the covalent bonds to break, </a:t>
            </a:r>
            <a:r>
              <a:rPr lang="en-US" altLang="en-US" sz="2800" dirty="0"/>
              <a:t>thus generating free electrons and holes that become available to conduct electricity.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Current in semiconductors is carried by free electrons and holes</a:t>
            </a:r>
            <a:r>
              <a:rPr lang="en-US" altLang="en-US" sz="2800" dirty="0"/>
              <a:t>.  Their numbers are equal and relatively small in intrinsic silicon.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conductivity of silicon may be increased drastically</a:t>
            </a:r>
            <a:r>
              <a:rPr lang="en-US" altLang="en-US" sz="2800" dirty="0"/>
              <a:t> by introducing small amounts of appropriate impurity materials into the silicon crystal – via process called doping.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(3)</a:t>
            </a:r>
          </a:p>
        </p:txBody>
      </p:sp>
      <p:sp>
        <p:nvSpPr>
          <p:cNvPr id="227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There are two kinds of doped semiconductor: </a:t>
            </a:r>
            <a:r>
              <a:rPr lang="en-US" altLang="en-US" sz="2800" i="1" dirty="0"/>
              <a:t>n</a:t>
            </a:r>
            <a:r>
              <a:rPr lang="en-US" altLang="en-US" sz="2800" dirty="0"/>
              <a:t>-type in which electrons are abundant, </a:t>
            </a:r>
            <a:r>
              <a:rPr lang="en-US" altLang="en-US" sz="2800" i="1" dirty="0"/>
              <a:t>p</a:t>
            </a:r>
            <a:r>
              <a:rPr lang="en-US" altLang="en-US" sz="2800" dirty="0"/>
              <a:t>-type in which holes are abundant.</a:t>
            </a:r>
          </a:p>
          <a:p>
            <a:r>
              <a:rPr lang="en-US" altLang="en-US" sz="2800" dirty="0"/>
              <a:t>There are two mechanisms for the transport of charge carriers in a semiconductor: </a:t>
            </a:r>
            <a:r>
              <a:rPr lang="en-US" altLang="en-US" sz="2800" dirty="0">
                <a:solidFill>
                  <a:srgbClr val="FF0000"/>
                </a:solidFill>
              </a:rPr>
              <a:t>drift and diffusion.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Carrier drift results when an electric field (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>
                <a:solidFill>
                  <a:srgbClr val="FF0000"/>
                </a:solidFill>
              </a:rPr>
              <a:t>) is applied across a piece of silicon.</a:t>
            </a:r>
            <a:r>
              <a:rPr lang="en-US" altLang="en-US" sz="2800" dirty="0"/>
              <a:t>  The electric field accelerates the holes in the direction of </a:t>
            </a:r>
            <a:r>
              <a:rPr lang="en-US" altLang="en-US" sz="2800" i="1" dirty="0"/>
              <a:t>E</a:t>
            </a:r>
            <a:r>
              <a:rPr lang="en-US" altLang="en-US" sz="2800" dirty="0"/>
              <a:t> and electrons oppositely.  These two currents sum to produce drift current in the direction of </a:t>
            </a:r>
            <a:r>
              <a:rPr lang="en-US" altLang="en-US" sz="2800" i="1" dirty="0"/>
              <a:t>E</a:t>
            </a:r>
            <a:r>
              <a:rPr lang="en-US" altLang="en-US" sz="2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106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(4)</a:t>
            </a:r>
          </a:p>
        </p:txBody>
      </p:sp>
      <p:sp>
        <p:nvSpPr>
          <p:cNvPr id="227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Carrier diffusion occurs when the concentration of charge carriers is made higher in one part of a silicon crystal than others.  </a:t>
            </a:r>
            <a:r>
              <a:rPr lang="en-US" altLang="en-US" sz="2800" dirty="0"/>
              <a:t>To establish a steady-state diffusion current, a carrier concentration must be maintained in the silicon crystal.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A basic semiconductor structure is the </a:t>
            </a:r>
            <a:r>
              <a:rPr lang="en-US" altLang="en-US" sz="2800" i="1" dirty="0" err="1">
                <a:solidFill>
                  <a:srgbClr val="FF0000"/>
                </a:solidFill>
              </a:rPr>
              <a:t>pn</a:t>
            </a:r>
            <a:r>
              <a:rPr lang="en-US" altLang="en-US" sz="2800" dirty="0">
                <a:solidFill>
                  <a:srgbClr val="FF0000"/>
                </a:solidFill>
              </a:rPr>
              <a:t>-junction.  </a:t>
            </a:r>
            <a:r>
              <a:rPr lang="en-US" altLang="en-US" sz="2800" dirty="0"/>
              <a:t>It is fabricated in a silicon crystal by creating a </a:t>
            </a:r>
            <a:r>
              <a:rPr lang="en-US" altLang="en-US" sz="2800" i="1" dirty="0"/>
              <a:t>p</a:t>
            </a:r>
            <a:r>
              <a:rPr lang="en-US" altLang="en-US" sz="2800" dirty="0"/>
              <a:t>-region in proximity to 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-region.  The </a:t>
            </a:r>
            <a:r>
              <a:rPr lang="en-US" altLang="en-US" sz="2800" i="1" dirty="0" err="1"/>
              <a:t>pn</a:t>
            </a:r>
            <a:r>
              <a:rPr lang="en-US" altLang="en-US" sz="2800" dirty="0"/>
              <a:t>-junction is a diode and plays a dominant role in the structure and operation of transistors.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8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8575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(5)</a:t>
            </a:r>
          </a:p>
        </p:txBody>
      </p:sp>
      <p:sp>
        <p:nvSpPr>
          <p:cNvPr id="228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1148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When the terminals of the </a:t>
            </a:r>
            <a:r>
              <a:rPr lang="en-US" altLang="en-US" sz="2800" i="1" dirty="0" err="1">
                <a:solidFill>
                  <a:srgbClr val="FF0000"/>
                </a:solidFill>
              </a:rPr>
              <a:t>pn</a:t>
            </a:r>
            <a:r>
              <a:rPr lang="en-US" altLang="en-US" sz="2800" dirty="0">
                <a:solidFill>
                  <a:srgbClr val="FF0000"/>
                </a:solidFill>
              </a:rPr>
              <a:t>-junction are left open, no current flows externally.  </a:t>
            </a:r>
            <a:r>
              <a:rPr lang="en-US" altLang="en-US" sz="2800" dirty="0"/>
              <a:t>However, two equal and opposite currents (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D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S</a:t>
            </a:r>
            <a:r>
              <a:rPr lang="en-US" altLang="en-US" sz="2800" dirty="0"/>
              <a:t>) flow across the junction.  Equilibrium is maintained by a built-in voltage (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).  Note, however, that the voltage across an open junction is 0</a:t>
            </a:r>
            <a:r>
              <a:rPr lang="en-US" altLang="en-US" sz="2800" i="1" dirty="0"/>
              <a:t>V</a:t>
            </a:r>
            <a:r>
              <a:rPr lang="en-US" altLang="en-US" sz="2800" dirty="0"/>
              <a:t>, since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0</a:t>
            </a:r>
            <a:r>
              <a:rPr lang="en-US" altLang="en-US" sz="2800" dirty="0"/>
              <a:t> is cancelled by potentials appearing at the metal-to-semiconductor connection interfaces.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The voltage </a:t>
            </a:r>
            <a:r>
              <a:rPr lang="en-US" altLang="en-US" sz="2800" i="1" dirty="0">
                <a:solidFill>
                  <a:srgbClr val="FF0000"/>
                </a:solidFill>
              </a:rPr>
              <a:t>V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800" dirty="0">
                <a:solidFill>
                  <a:srgbClr val="FF0000"/>
                </a:solidFill>
              </a:rPr>
              <a:t> appears across the depletion region, which extends on both sides of the junction.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8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3048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(6)</a:t>
            </a:r>
          </a:p>
        </p:txBody>
      </p:sp>
      <p:sp>
        <p:nvSpPr>
          <p:cNvPr id="228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The drift current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is</a:t>
            </a:r>
            <a:r>
              <a:rPr lang="en-US" altLang="en-US" sz="2800" dirty="0">
                <a:solidFill>
                  <a:srgbClr val="FF0000"/>
                </a:solidFill>
              </a:rPr>
              <a:t> carried by thermally generated minority electrons </a:t>
            </a:r>
            <a:r>
              <a:rPr lang="en-US" altLang="en-US" sz="2800" dirty="0"/>
              <a:t>in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-material that are swept across the depletion region into the n-side.  The opposite occurs in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-material. 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S</a:t>
            </a:r>
            <a:r>
              <a:rPr lang="en-US" altLang="en-US" sz="2800" dirty="0"/>
              <a:t> flows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in the reverse direction of the junction.  Its value is a strong function of temperature, but independent of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Forward biasing of the </a:t>
            </a:r>
            <a:r>
              <a:rPr lang="en-US" altLang="en-US" sz="2800" i="1" dirty="0" err="1"/>
              <a:t>pn</a:t>
            </a:r>
            <a:r>
              <a:rPr lang="en-US" altLang="en-US" sz="2800" dirty="0"/>
              <a:t>-junction, that is applying an external voltage that makes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more positive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reduces the barrier voltage to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-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results in an</a:t>
            </a:r>
            <a:r>
              <a:rPr lang="en-US" altLang="en-US" sz="2800" dirty="0">
                <a:solidFill>
                  <a:srgbClr val="FF0000"/>
                </a:solidFill>
              </a:rPr>
              <a:t> exponential increase in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(while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remains unchanged).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109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90678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The most reactive kind of metallic element is a metal from Group 1 (e.g., sodium or potassium).</a:t>
            </a:r>
          </a:p>
          <a:p>
            <a:r>
              <a:rPr lang="en-US" dirty="0"/>
              <a:t>An atom in Group 1 has only a single valence electron.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FF0000"/>
                </a:solidFill>
              </a:rPr>
              <a:t>one valence electron is easily lost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form a positive ion</a:t>
            </a:r>
            <a:r>
              <a:rPr lang="en-US" dirty="0"/>
              <a:t>  (e.g., Na</a:t>
            </a:r>
            <a:r>
              <a:rPr lang="en-US" baseline="30000" dirty="0"/>
              <a:t>+</a:t>
            </a:r>
            <a:r>
              <a:rPr lang="en-US" dirty="0"/>
              <a:t> or K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  <a:p>
            <a:r>
              <a:rPr lang="en-US" altLang="en-US" sz="2800" dirty="0"/>
              <a:t>Atoms with </a:t>
            </a:r>
            <a:r>
              <a:rPr lang="en-US" altLang="en-US" sz="2800" b="1" dirty="0">
                <a:solidFill>
                  <a:srgbClr val="FF0000"/>
                </a:solidFill>
              </a:rPr>
              <a:t>one or two valence electrons </a:t>
            </a:r>
            <a:r>
              <a:rPr lang="en-US" altLang="en-US" sz="2800" dirty="0"/>
              <a:t>are highly reactive because the </a:t>
            </a:r>
            <a:r>
              <a:rPr lang="en-US" altLang="en-US" sz="2800" b="1" dirty="0">
                <a:solidFill>
                  <a:srgbClr val="3333FF"/>
                </a:solidFill>
              </a:rPr>
              <a:t>extra valence electrons are easily removed </a:t>
            </a:r>
            <a:r>
              <a:rPr lang="en-US" altLang="en-US" sz="2800" dirty="0"/>
              <a:t>to form positive 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56203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8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3657600" cy="1295400"/>
          </a:xfrm>
        </p:spPr>
        <p:txBody>
          <a:bodyPr/>
          <a:lstStyle/>
          <a:p>
            <a:r>
              <a:rPr lang="en-US" altLang="en-US" sz="3200" dirty="0"/>
              <a:t>Summary </a:t>
            </a:r>
            <a:r>
              <a:rPr lang="en-US" altLang="en-US" sz="3200" b="0" dirty="0"/>
              <a:t>(7)</a:t>
            </a:r>
          </a:p>
        </p:txBody>
      </p:sp>
      <p:sp>
        <p:nvSpPr>
          <p:cNvPr id="228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The drift current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 err="1">
                <a:solidFill>
                  <a:srgbClr val="FF0000"/>
                </a:solidFill>
              </a:rPr>
              <a:t>is</a:t>
            </a:r>
            <a:r>
              <a:rPr lang="en-US" altLang="en-US" sz="2800" dirty="0">
                <a:solidFill>
                  <a:srgbClr val="FF0000"/>
                </a:solidFill>
              </a:rPr>
              <a:t> carried by thermally generated minority electrons </a:t>
            </a:r>
            <a:r>
              <a:rPr lang="en-US" altLang="en-US" sz="2800" dirty="0"/>
              <a:t>in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-material that are swept across the depletion region into the n-side.  The opposite occurs in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-material. 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S</a:t>
            </a:r>
            <a:r>
              <a:rPr lang="en-US" altLang="en-US" sz="2800" dirty="0"/>
              <a:t> flows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in the reverse direction of the junction.  Its value is a strong function of temperature, but independent of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Forward biasing of the </a:t>
            </a:r>
            <a:r>
              <a:rPr lang="en-US" altLang="en-US" sz="2800" i="1" dirty="0" err="1"/>
              <a:t>pn</a:t>
            </a:r>
            <a:r>
              <a:rPr lang="en-US" altLang="en-US" sz="2800" dirty="0"/>
              <a:t>-junction, that is applying an external voltage that makes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more positive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reduces the barrier voltage to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-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results in an</a:t>
            </a:r>
            <a:r>
              <a:rPr lang="en-US" altLang="en-US" sz="2800" dirty="0">
                <a:solidFill>
                  <a:srgbClr val="FF0000"/>
                </a:solidFill>
              </a:rPr>
              <a:t> exponential increase in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(while </a:t>
            </a:r>
            <a:r>
              <a:rPr lang="en-US" altLang="en-US" sz="2800" i="1" dirty="0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800" dirty="0">
                <a:solidFill>
                  <a:srgbClr val="FF0000"/>
                </a:solidFill>
              </a:rPr>
              <a:t> remains unchanged).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110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8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Homework</a:t>
            </a:r>
            <a:endParaRPr lang="en-US" altLang="en-US" sz="3200" b="0" dirty="0"/>
          </a:p>
        </p:txBody>
      </p:sp>
      <p:sp>
        <p:nvSpPr>
          <p:cNvPr id="228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800" dirty="0"/>
              <a:t>Review problem 3.6 on p151</a:t>
            </a:r>
          </a:p>
          <a:p>
            <a:r>
              <a:rPr lang="en-US" altLang="en-US" sz="2800" dirty="0"/>
              <a:t>Review table on pages 159-160</a:t>
            </a:r>
          </a:p>
          <a:p>
            <a:r>
              <a:rPr lang="en-US" altLang="en-US" sz="2800"/>
              <a:t>Do problems 3.20, 3.21, 3.22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868378"/>
      </p:ext>
    </p:extLst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0"/>
              <a:t>3.1.</a:t>
            </a:r>
            <a:r>
              <a:rPr lang="en-US" altLang="en-US" sz="3200"/>
              <a:t> Intrinsic Semiconductors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3333FF"/>
                </a:solidFill>
              </a:rPr>
              <a:t>thermal generation</a:t>
            </a:r>
            <a:r>
              <a:rPr lang="en-US" altLang="en-US" sz="2800"/>
              <a:t> – effects a </a:t>
            </a:r>
            <a:r>
              <a:rPr lang="en-US" altLang="en-US" sz="2800">
                <a:solidFill>
                  <a:srgbClr val="FF0000"/>
                </a:solidFill>
              </a:rPr>
              <a:t>equal concentration </a:t>
            </a:r>
            <a:r>
              <a:rPr lang="en-US" altLang="en-US" sz="2800"/>
              <a:t>of free electrons and holes.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Therefore, electrons </a:t>
            </a:r>
            <a:r>
              <a:rPr lang="en-US" altLang="en-US" sz="2800">
                <a:solidFill>
                  <a:srgbClr val="FF0000"/>
                </a:solidFill>
              </a:rPr>
              <a:t>move randomly </a:t>
            </a:r>
            <a:r>
              <a:rPr lang="en-US" altLang="en-US" sz="2800"/>
              <a:t>throughout the material.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thermal equilibrium, </a:t>
            </a:r>
            <a:r>
              <a:rPr lang="en-US" altLang="en-US" sz="2800">
                <a:solidFill>
                  <a:srgbClr val="FF0000"/>
                </a:solidFill>
              </a:rPr>
              <a:t>generation and recombination rates are equal.</a:t>
            </a: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112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7</a:t>
            </a:r>
          </a:p>
          <a:p>
            <a:pPr>
              <a:buNone/>
            </a:pPr>
            <a:r>
              <a:rPr lang="en-US" dirty="0"/>
              <a:t>The junction capacitance for V</a:t>
            </a:r>
            <a:r>
              <a:rPr lang="en-US" baseline="-25000" dirty="0"/>
              <a:t>R</a:t>
            </a:r>
            <a:r>
              <a:rPr lang="en-US" dirty="0"/>
              <a:t>=1V is then found to be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V</a:t>
            </a:r>
            <a:r>
              <a:rPr lang="en-US" baseline="-25000" dirty="0"/>
              <a:t>R</a:t>
            </a:r>
            <a:r>
              <a:rPr lang="en-US" dirty="0"/>
              <a:t>=5V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Comment: </a:t>
            </a:r>
            <a:r>
              <a:rPr lang="en-US" dirty="0"/>
              <a:t>The magnitude of the junction capacitance is usually at or </a:t>
            </a:r>
          </a:p>
          <a:p>
            <a:pPr>
              <a:buNone/>
            </a:pPr>
            <a:r>
              <a:rPr lang="en-US" dirty="0"/>
              <a:t>below the </a:t>
            </a:r>
            <a:r>
              <a:rPr lang="en-US" dirty="0" err="1"/>
              <a:t>pico</a:t>
            </a:r>
            <a:r>
              <a:rPr lang="en-US" dirty="0"/>
              <a:t> Farad range, and it decreases as the reverse-bias </a:t>
            </a:r>
          </a:p>
          <a:p>
            <a:pPr>
              <a:buNone/>
            </a:pPr>
            <a:r>
              <a:rPr lang="en-US" dirty="0"/>
              <a:t>voltage increases.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113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Workshop Exercises</a:t>
            </a:r>
          </a:p>
        </p:txBody>
      </p:sp>
      <p:pic>
        <p:nvPicPr>
          <p:cNvPr id="2365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971800"/>
            <a:ext cx="6857999" cy="79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54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4800600" cy="880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4139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9067800" cy="4800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Thus, valence electrons are also responsible for the </a:t>
            </a:r>
            <a:r>
              <a:rPr lang="en-US" b="1" u="sng" dirty="0">
                <a:solidFill>
                  <a:srgbClr val="3333FF"/>
                </a:solidFill>
              </a:rPr>
              <a:t>electrical conductivity</a:t>
            </a:r>
            <a:r>
              <a:rPr lang="en-US" b="1" dirty="0">
                <a:solidFill>
                  <a:srgbClr val="FF0000"/>
                </a:solidFill>
              </a:rPr>
              <a:t> of an element</a:t>
            </a:r>
          </a:p>
          <a:p>
            <a:r>
              <a:rPr lang="en-US" dirty="0"/>
              <a:t>As a result, an element may be classified as a </a:t>
            </a:r>
            <a:r>
              <a:rPr lang="en-US" b="1" dirty="0">
                <a:solidFill>
                  <a:srgbClr val="FF0000"/>
                </a:solidFill>
              </a:rPr>
              <a:t>metal, a nonmetal, or a semiconductor </a:t>
            </a:r>
            <a:r>
              <a:rPr lang="en-US" dirty="0"/>
              <a:t>(or metalloid).</a:t>
            </a:r>
          </a:p>
          <a:p>
            <a:r>
              <a:rPr lang="en-US" b="1" u="sng" dirty="0">
                <a:solidFill>
                  <a:srgbClr val="3333FF"/>
                </a:solidFill>
              </a:rPr>
              <a:t>Metals</a:t>
            </a:r>
            <a:r>
              <a:rPr lang="en-US" b="1" dirty="0">
                <a:solidFill>
                  <a:srgbClr val="FF0000"/>
                </a:solidFill>
              </a:rPr>
              <a:t> have </a:t>
            </a:r>
            <a:r>
              <a:rPr lang="en-US" b="1" u="sng" dirty="0">
                <a:solidFill>
                  <a:srgbClr val="FF0000"/>
                </a:solidFill>
              </a:rPr>
              <a:t>high electrical conductivity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they are </a:t>
            </a:r>
            <a:r>
              <a:rPr lang="en-US" b="1" u="sng" dirty="0">
                <a:solidFill>
                  <a:srgbClr val="3333FF"/>
                </a:solidFill>
              </a:rPr>
              <a:t>good conductors </a:t>
            </a:r>
            <a:r>
              <a:rPr lang="en-US" dirty="0"/>
              <a:t>of electricity</a:t>
            </a:r>
          </a:p>
          <a:p>
            <a:r>
              <a:rPr lang="en-US" b="1" u="sng" dirty="0">
                <a:solidFill>
                  <a:srgbClr val="3333FF"/>
                </a:solidFill>
              </a:rPr>
              <a:t>Non metals</a:t>
            </a:r>
            <a:r>
              <a:rPr lang="en-US" b="1" dirty="0">
                <a:solidFill>
                  <a:srgbClr val="FF0000"/>
                </a:solidFill>
              </a:rPr>
              <a:t> have </a:t>
            </a:r>
            <a:r>
              <a:rPr lang="en-US" b="1" u="sng" dirty="0">
                <a:solidFill>
                  <a:srgbClr val="FF0000"/>
                </a:solidFill>
              </a:rPr>
              <a:t>low electrical conductivity</a:t>
            </a:r>
            <a:r>
              <a:rPr lang="en-US" dirty="0"/>
              <a:t>; it acts as an</a:t>
            </a:r>
            <a:r>
              <a:rPr lang="en-US" b="1" dirty="0">
                <a:solidFill>
                  <a:srgbClr val="3333FF"/>
                </a:solidFill>
              </a:rPr>
              <a:t> </a:t>
            </a:r>
            <a:r>
              <a:rPr lang="en-US" b="1" u="sng" dirty="0">
                <a:solidFill>
                  <a:srgbClr val="3333FF"/>
                </a:solidFill>
              </a:rPr>
              <a:t>insulator</a:t>
            </a:r>
            <a:r>
              <a:rPr lang="en-US" dirty="0"/>
              <a:t>. </a:t>
            </a:r>
          </a:p>
          <a:p>
            <a:r>
              <a:rPr lang="en-US" dirty="0"/>
              <a:t>A </a:t>
            </a:r>
            <a:r>
              <a:rPr lang="en-US" b="1" u="sng" dirty="0">
                <a:solidFill>
                  <a:srgbClr val="3333FF"/>
                </a:solidFill>
              </a:rPr>
              <a:t>semiconductor</a:t>
            </a:r>
            <a:r>
              <a:rPr lang="en-US" dirty="0"/>
              <a:t> has an electrical conductivity that is </a:t>
            </a:r>
            <a:r>
              <a:rPr lang="en-US" b="1" u="sng" dirty="0">
                <a:solidFill>
                  <a:srgbClr val="3333FF"/>
                </a:solidFill>
              </a:rPr>
              <a:t>between that of a metal and a nonmetal</a:t>
            </a:r>
          </a:p>
          <a:p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87548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5" y="2133600"/>
            <a:ext cx="87630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>
                <a:hlinkClick r:id="rId2"/>
              </a:rPr>
              <a:t>Valence Electron: Definition, Configuration &amp; Example - Video &amp; Lesson Transcript | Study.com</a:t>
            </a:r>
            <a:endParaRPr lang="en-US" altLang="en-US" dirty="0"/>
          </a:p>
          <a:p>
            <a:pPr marL="0" indent="0">
              <a:buNone/>
            </a:pPr>
            <a:endParaRPr lang="en-US" altLang="en-US" b="1" dirty="0">
              <a:solidFill>
                <a:srgbClr val="3333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9577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81800" cy="1295400"/>
          </a:xfrm>
        </p:spPr>
        <p:txBody>
          <a:bodyPr/>
          <a:lstStyle/>
          <a:p>
            <a:r>
              <a:rPr lang="en-US" altLang="en-US" sz="3200" b="0" dirty="0"/>
              <a:t>C</a:t>
            </a:r>
            <a:r>
              <a:rPr lang="en-US" altLang="en-US" sz="3200" dirty="0"/>
              <a:t>onductors &amp; Insulators</a:t>
            </a:r>
          </a:p>
        </p:txBody>
      </p:sp>
      <p:sp>
        <p:nvSpPr>
          <p:cNvPr id="208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In a conductor, </a:t>
            </a:r>
            <a:r>
              <a:rPr lang="en-US" b="1" u="sng" dirty="0">
                <a:solidFill>
                  <a:srgbClr val="FF0000"/>
                </a:solidFill>
              </a:rPr>
              <a:t>electric current can flow freely</a:t>
            </a:r>
          </a:p>
          <a:p>
            <a:r>
              <a:rPr lang="en-US" dirty="0"/>
              <a:t>In an </a:t>
            </a:r>
            <a:r>
              <a:rPr lang="en-US" dirty="0">
                <a:hlinkClick r:id="rId2"/>
              </a:rPr>
              <a:t>insulator</a:t>
            </a:r>
            <a:r>
              <a:rPr lang="en-US" dirty="0"/>
              <a:t> electric </a:t>
            </a:r>
            <a:r>
              <a:rPr lang="en-US" dirty="0" err="1"/>
              <a:t>curent</a:t>
            </a:r>
            <a:r>
              <a:rPr lang="en-US" dirty="0"/>
              <a:t> cannot flow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Metals such as copper typify conductors</a:t>
            </a:r>
            <a:endParaRPr lang="en-US" dirty="0"/>
          </a:p>
          <a:p>
            <a:r>
              <a:rPr lang="en-US" dirty="0"/>
              <a:t>While </a:t>
            </a:r>
            <a:r>
              <a:rPr lang="en-US" b="1" dirty="0">
                <a:solidFill>
                  <a:srgbClr val="FF0000"/>
                </a:solidFill>
              </a:rPr>
              <a:t>most non-metallic solids are said to be good insulators</a:t>
            </a:r>
          </a:p>
          <a:p>
            <a:r>
              <a:rPr lang="en-US" b="1" dirty="0">
                <a:solidFill>
                  <a:srgbClr val="003300"/>
                </a:solidFill>
              </a:rPr>
              <a:t>Because they </a:t>
            </a:r>
            <a:r>
              <a:rPr lang="en-US" dirty="0"/>
              <a:t>have extremely </a:t>
            </a:r>
            <a:r>
              <a:rPr lang="en-US" b="1" u="sng" dirty="0">
                <a:solidFill>
                  <a:srgbClr val="FF0000"/>
                </a:solidFill>
              </a:rPr>
              <a:t>high resistance to the flow of charge</a:t>
            </a:r>
            <a:r>
              <a:rPr lang="en-US" dirty="0"/>
              <a:t> through them.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115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399"/>
            <a:ext cx="8763000" cy="466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dirty="0"/>
              <a:t>"Conductor" implies that the </a:t>
            </a:r>
            <a:r>
              <a:rPr lang="en-US" dirty="0">
                <a:hlinkClick r:id="rId2"/>
              </a:rPr>
              <a:t>outer electrons</a:t>
            </a:r>
            <a:r>
              <a:rPr lang="en-US" dirty="0"/>
              <a:t> of the atoms are </a:t>
            </a:r>
            <a:r>
              <a:rPr lang="en-US" b="1" u="sng" dirty="0">
                <a:solidFill>
                  <a:srgbClr val="FF0000"/>
                </a:solidFill>
              </a:rPr>
              <a:t>loosely bound and free </a:t>
            </a:r>
            <a:r>
              <a:rPr lang="en-US" dirty="0"/>
              <a:t>to move through the material. </a:t>
            </a:r>
          </a:p>
          <a:p>
            <a:r>
              <a:rPr lang="en-US" dirty="0"/>
              <a:t>Most atoms hold on to their electrons tightly and are insulators. </a:t>
            </a:r>
          </a:p>
          <a:p>
            <a:r>
              <a:rPr lang="en-US" dirty="0"/>
              <a:t>In copper, </a:t>
            </a:r>
            <a:r>
              <a:rPr lang="en-US" b="1" u="sng" dirty="0">
                <a:solidFill>
                  <a:srgbClr val="FF0000"/>
                </a:solidFill>
              </a:rPr>
              <a:t>the valence electrons are essentially free </a:t>
            </a:r>
            <a:r>
              <a:rPr lang="en-US" dirty="0"/>
              <a:t>and strongly repel each other. 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Any external influence which moves one of them </a:t>
            </a:r>
            <a:r>
              <a:rPr lang="en-US" dirty="0"/>
              <a:t>will cause a repulsion of other electrons which propagates, "domino fashion" through the conductor.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781800" cy="1295400"/>
          </a:xfrm>
        </p:spPr>
        <p:txBody>
          <a:bodyPr/>
          <a:lstStyle/>
          <a:p>
            <a:r>
              <a:rPr lang="en-US" altLang="en-US" sz="3200" b="0" dirty="0"/>
              <a:t>C</a:t>
            </a:r>
            <a:r>
              <a:rPr lang="en-US" altLang="en-US" sz="3200" dirty="0"/>
              <a:t>onductors &amp; Insulators</a:t>
            </a:r>
          </a:p>
        </p:txBody>
      </p:sp>
    </p:spTree>
    <p:extLst>
      <p:ext uri="{BB962C8B-B14F-4D97-AF65-F5344CB8AC3E}">
        <p14:creationId xmlns:p14="http://schemas.microsoft.com/office/powerpoint/2010/main" val="699201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67818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dirty="0">
                <a:solidFill>
                  <a:srgbClr val="3333FF"/>
                </a:solidFill>
              </a:rPr>
              <a:t>Covalent bond</a:t>
            </a:r>
            <a:r>
              <a:rPr lang="en-US" altLang="en-US" b="1" dirty="0"/>
              <a:t> </a:t>
            </a:r>
            <a:r>
              <a:rPr lang="en-US" altLang="en-US" dirty="0"/>
              <a:t>– is</a:t>
            </a:r>
            <a:r>
              <a:rPr lang="en-US" altLang="en-US" b="1" dirty="0"/>
              <a:t> </a:t>
            </a:r>
            <a:r>
              <a:rPr lang="en-US" altLang="en-US" dirty="0"/>
              <a:t>a </a:t>
            </a:r>
            <a:r>
              <a:rPr lang="en-US" altLang="en-US" b="1" dirty="0">
                <a:solidFill>
                  <a:srgbClr val="FF0000"/>
                </a:solidFill>
              </a:rPr>
              <a:t>form of chemical bond </a:t>
            </a:r>
            <a:r>
              <a:rPr lang="en-US" altLang="en-US" dirty="0"/>
              <a:t>in which two atoms </a:t>
            </a:r>
            <a:r>
              <a:rPr lang="en-US" altLang="en-US" b="1" dirty="0">
                <a:solidFill>
                  <a:srgbClr val="FF0000"/>
                </a:solidFill>
              </a:rPr>
              <a:t>share a pair of electrons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sz="2800" dirty="0"/>
              <a:t>It is a </a:t>
            </a:r>
            <a:r>
              <a:rPr lang="en-US" altLang="en-US" sz="2800" b="1" dirty="0">
                <a:solidFill>
                  <a:srgbClr val="FF0000"/>
                </a:solidFill>
              </a:rPr>
              <a:t>stable balance of attractive and repulsive forces between atoms </a:t>
            </a:r>
            <a:r>
              <a:rPr lang="en-US" altLang="en-US" sz="2800" dirty="0"/>
              <a:t>when they share electrons.</a:t>
            </a:r>
          </a:p>
          <a:p>
            <a:pPr lvl="1"/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2197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14800"/>
            <a:ext cx="2105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97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038600"/>
            <a:ext cx="34575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0104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0899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1981200"/>
            <a:ext cx="86868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dirty="0">
                <a:solidFill>
                  <a:srgbClr val="3333FF"/>
                </a:solidFill>
              </a:rPr>
              <a:t>Silicon atom</a:t>
            </a:r>
          </a:p>
          <a:p>
            <a:pPr lvl="1"/>
            <a:r>
              <a:rPr lang="en-US" altLang="en-US" sz="2800" dirty="0"/>
              <a:t>four </a:t>
            </a:r>
            <a:r>
              <a:rPr lang="en-US" altLang="en-US" sz="2800" dirty="0">
                <a:solidFill>
                  <a:srgbClr val="FF0000"/>
                </a:solidFill>
              </a:rPr>
              <a:t>valence</a:t>
            </a:r>
            <a:r>
              <a:rPr lang="en-US" altLang="en-US" sz="2800" dirty="0"/>
              <a:t> electrons</a:t>
            </a:r>
          </a:p>
          <a:p>
            <a:pPr lvl="1"/>
            <a:r>
              <a:rPr lang="en-US" altLang="en-US" sz="2800" dirty="0"/>
              <a:t>each pair of </a:t>
            </a:r>
            <a:r>
              <a:rPr lang="en-US" altLang="en-US" sz="2800" dirty="0">
                <a:solidFill>
                  <a:srgbClr val="FF0000"/>
                </a:solidFill>
              </a:rPr>
              <a:t>shared valence electrons </a:t>
            </a:r>
            <a:r>
              <a:rPr lang="en-US" altLang="en-US" sz="2800" dirty="0"/>
              <a:t>forms a </a:t>
            </a:r>
            <a:r>
              <a:rPr lang="en-US" altLang="en-US" sz="2800" dirty="0">
                <a:solidFill>
                  <a:srgbClr val="FF0000"/>
                </a:solidFill>
              </a:rPr>
              <a:t>covalent</a:t>
            </a:r>
            <a:r>
              <a:rPr lang="en-US" altLang="en-US" sz="2800" dirty="0"/>
              <a:t> bond</a:t>
            </a:r>
          </a:p>
          <a:p>
            <a:pPr lvl="1"/>
            <a:r>
              <a:rPr lang="en-US" altLang="en-US" sz="2800" dirty="0"/>
              <a:t>the atoms form a </a:t>
            </a:r>
            <a:r>
              <a:rPr lang="en-US" altLang="en-US" sz="2800" dirty="0">
                <a:solidFill>
                  <a:srgbClr val="FF0000"/>
                </a:solidFill>
              </a:rPr>
              <a:t>lattice</a:t>
            </a:r>
            <a:r>
              <a:rPr lang="en-US" altLang="en-US" sz="2800" dirty="0"/>
              <a:t>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01000" cy="7620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pic>
        <p:nvPicPr>
          <p:cNvPr id="2089988" name="Picture 11" descr="se03F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5181600" cy="458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989" name="Text Box 7"/>
          <p:cNvSpPr txBox="1">
            <a:spLocks noChangeArrowheads="1"/>
          </p:cNvSpPr>
          <p:nvPr/>
        </p:nvSpPr>
        <p:spPr bwMode="auto">
          <a:xfrm>
            <a:off x="228600" y="2133600"/>
            <a:ext cx="3657600" cy="45243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>
                <a:latin typeface="Calibri" pitchFamily="34" charset="0"/>
              </a:rPr>
              <a:t>Figure 3.1</a:t>
            </a:r>
            <a:r>
              <a:rPr lang="en-US" altLang="en-US" sz="1800" dirty="0">
                <a:latin typeface="Calibri" pitchFamily="34" charset="0"/>
              </a:rPr>
              <a:t> Two-dimensional representation of the silicon crystal. </a:t>
            </a:r>
          </a:p>
          <a:p>
            <a:endParaRPr lang="en-US" altLang="en-US" sz="1800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latin typeface="Calibri" pitchFamily="34" charset="0"/>
              </a:rPr>
              <a:t> The circles represent the inner core of silicon atoms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latin typeface="Calibri" pitchFamily="34" charset="0"/>
              </a:rPr>
              <a:t> with +4 indicating its positive charge of +4</a:t>
            </a:r>
            <a:r>
              <a:rPr lang="en-US" altLang="en-US" sz="1800" i="1" dirty="0">
                <a:latin typeface="Calibri" pitchFamily="34" charset="0"/>
              </a:rPr>
              <a:t>q</a:t>
            </a:r>
            <a:r>
              <a:rPr lang="en-US" altLang="en-US" sz="1800" dirty="0">
                <a:latin typeface="Calibri" pitchFamily="34" charset="0"/>
              </a:rPr>
              <a:t>,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latin typeface="Calibri" pitchFamily="34" charset="0"/>
              </a:rPr>
              <a:t> which is neutralized by the charge of the four valence electrons.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latin typeface="Calibri" pitchFamily="34" charset="0"/>
              </a:rPr>
              <a:t> Observe how the covalent bonds are formed by sharing of the valence electrons. </a:t>
            </a:r>
          </a:p>
          <a:p>
            <a:pPr>
              <a:buFont typeface="Wingdings" pitchFamily="2" charset="2"/>
              <a:buChar char="§"/>
            </a:pPr>
            <a:endParaRPr lang="en-US" altLang="en-US" sz="1800" dirty="0">
              <a:latin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1800" dirty="0">
                <a:latin typeface="Calibri" pitchFamily="34" charset="0"/>
              </a:rPr>
              <a:t> </a:t>
            </a:r>
            <a:r>
              <a:rPr lang="en-US" altLang="en-US" sz="1800" b="1" u="sng" dirty="0">
                <a:solidFill>
                  <a:srgbClr val="FF0000"/>
                </a:solidFill>
                <a:latin typeface="Calibri" pitchFamily="34" charset="0"/>
              </a:rPr>
              <a:t>At 0K, all bonds are intact </a:t>
            </a:r>
            <a:r>
              <a:rPr lang="en-US" altLang="en-US" sz="1800" dirty="0">
                <a:latin typeface="Calibri" pitchFamily="34" charset="0"/>
              </a:rPr>
              <a:t>and no free electrons are available for current conduction.</a:t>
            </a:r>
          </a:p>
        </p:txBody>
      </p:sp>
      <p:sp>
        <p:nvSpPr>
          <p:cNvPr id="2089991" name="Oval 7"/>
          <p:cNvSpPr>
            <a:spLocks noChangeArrowheads="1"/>
          </p:cNvSpPr>
          <p:nvPr/>
        </p:nvSpPr>
        <p:spPr bwMode="auto">
          <a:xfrm>
            <a:off x="5029199" y="2590801"/>
            <a:ext cx="458253" cy="340126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993" name="Oval 9"/>
          <p:cNvSpPr>
            <a:spLocks noChangeArrowheads="1"/>
          </p:cNvSpPr>
          <p:nvPr/>
        </p:nvSpPr>
        <p:spPr bwMode="auto">
          <a:xfrm>
            <a:off x="5029199" y="4495801"/>
            <a:ext cx="458253" cy="340126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994" name="Oval 10"/>
          <p:cNvSpPr>
            <a:spLocks noChangeArrowheads="1"/>
          </p:cNvSpPr>
          <p:nvPr/>
        </p:nvSpPr>
        <p:spPr bwMode="auto">
          <a:xfrm>
            <a:off x="4114799" y="3581401"/>
            <a:ext cx="458253" cy="340126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9995" name="Oval 11"/>
          <p:cNvSpPr>
            <a:spLocks noChangeArrowheads="1"/>
          </p:cNvSpPr>
          <p:nvPr/>
        </p:nvSpPr>
        <p:spPr bwMode="auto">
          <a:xfrm>
            <a:off x="6019799" y="3581401"/>
            <a:ext cx="458253" cy="340126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0001" name="Line 17"/>
          <p:cNvSpPr>
            <a:spLocks noChangeShapeType="1"/>
          </p:cNvSpPr>
          <p:nvPr/>
        </p:nvSpPr>
        <p:spPr bwMode="auto">
          <a:xfrm flipH="1">
            <a:off x="4419599" y="3733801"/>
            <a:ext cx="114563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002" name="Line 18"/>
          <p:cNvSpPr>
            <a:spLocks noChangeShapeType="1"/>
          </p:cNvSpPr>
          <p:nvPr/>
        </p:nvSpPr>
        <p:spPr bwMode="auto">
          <a:xfrm flipV="1">
            <a:off x="5181600" y="2895599"/>
            <a:ext cx="0" cy="93534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003" name="Line 19"/>
          <p:cNvSpPr>
            <a:spLocks noChangeShapeType="1"/>
          </p:cNvSpPr>
          <p:nvPr/>
        </p:nvSpPr>
        <p:spPr bwMode="auto">
          <a:xfrm>
            <a:off x="5181599" y="3733801"/>
            <a:ext cx="126019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0004" name="Line 20"/>
          <p:cNvSpPr>
            <a:spLocks noChangeShapeType="1"/>
          </p:cNvSpPr>
          <p:nvPr/>
        </p:nvSpPr>
        <p:spPr bwMode="auto">
          <a:xfrm>
            <a:off x="5181600" y="3733801"/>
            <a:ext cx="0" cy="8503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992" name="Oval 8"/>
          <p:cNvSpPr>
            <a:spLocks noChangeArrowheads="1"/>
          </p:cNvSpPr>
          <p:nvPr/>
        </p:nvSpPr>
        <p:spPr bwMode="auto">
          <a:xfrm>
            <a:off x="4953000" y="3546074"/>
            <a:ext cx="458253" cy="340126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381750"/>
            <a:ext cx="533400" cy="476250"/>
          </a:xfrm>
        </p:spPr>
        <p:txBody>
          <a:bodyPr/>
          <a:lstStyle/>
          <a:p>
            <a:fld id="{D85D53B4-6D30-4138-89B8-A9B2BCD79228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8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8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9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9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9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8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89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89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089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089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090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090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9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090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089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8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8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8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8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9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9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9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9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8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089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089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089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089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90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090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090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90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089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8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89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8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89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89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89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8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89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991" grpId="0" animBg="1"/>
      <p:bldP spid="2089991" grpId="1" animBg="1"/>
      <p:bldP spid="2089991" grpId="2" animBg="1"/>
      <p:bldP spid="2089991" grpId="3" animBg="1"/>
      <p:bldP spid="2089993" grpId="0" animBg="1"/>
      <p:bldP spid="2089993" grpId="1" animBg="1"/>
      <p:bldP spid="2089993" grpId="2" animBg="1"/>
      <p:bldP spid="2089993" grpId="3" animBg="1"/>
      <p:bldP spid="2089994" grpId="0" animBg="1"/>
      <p:bldP spid="2089994" grpId="1" animBg="1"/>
      <p:bldP spid="2089994" grpId="2" animBg="1"/>
      <p:bldP spid="2089994" grpId="3" animBg="1"/>
      <p:bldP spid="2089995" grpId="0" animBg="1"/>
      <p:bldP spid="2089995" grpId="1" animBg="1"/>
      <p:bldP spid="2089995" grpId="2" animBg="1"/>
      <p:bldP spid="2089995" grpId="3" animBg="1"/>
      <p:bldP spid="2090001" grpId="0" animBg="1"/>
      <p:bldP spid="2090001" grpId="1" animBg="1"/>
      <p:bldP spid="2090001" grpId="2" animBg="1"/>
      <p:bldP spid="2090001" grpId="3" animBg="1"/>
      <p:bldP spid="2090002" grpId="0" animBg="1"/>
      <p:bldP spid="2090002" grpId="1" animBg="1"/>
      <p:bldP spid="2090002" grpId="2" animBg="1"/>
      <p:bldP spid="2090002" grpId="3" animBg="1"/>
      <p:bldP spid="2090003" grpId="0" animBg="1"/>
      <p:bldP spid="2090003" grpId="1" animBg="1"/>
      <p:bldP spid="2090003" grpId="2" animBg="1"/>
      <p:bldP spid="2090003" grpId="3" animBg="1"/>
      <p:bldP spid="2090004" grpId="0" animBg="1"/>
      <p:bldP spid="2090004" grpId="1" animBg="1"/>
      <p:bldP spid="2090004" grpId="2" animBg="1"/>
      <p:bldP spid="2090004" grpId="3" animBg="1"/>
      <p:bldP spid="2089992" grpId="0" animBg="1"/>
      <p:bldP spid="2089992" grpId="1" animBg="1"/>
      <p:bldP spid="2089992" grpId="2" animBg="1"/>
      <p:bldP spid="2089992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1628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/>
              <a:t>silicon at </a:t>
            </a:r>
            <a:r>
              <a:rPr lang="en-US" altLang="en-US" sz="2400" dirty="0">
                <a:solidFill>
                  <a:srgbClr val="FF0000"/>
                </a:solidFill>
              </a:rPr>
              <a:t>low </a:t>
            </a:r>
            <a:r>
              <a:rPr lang="en-US" altLang="en-US" sz="2400" dirty="0"/>
              <a:t>temperatures</a:t>
            </a:r>
          </a:p>
          <a:p>
            <a:pPr lvl="1"/>
            <a:r>
              <a:rPr lang="en-US" altLang="en-US" dirty="0"/>
              <a:t>all </a:t>
            </a:r>
            <a:r>
              <a:rPr lang="en-US" altLang="en-US" dirty="0">
                <a:solidFill>
                  <a:srgbClr val="FF0000"/>
                </a:solidFill>
              </a:rPr>
              <a:t>covalent bonds</a:t>
            </a:r>
            <a:r>
              <a:rPr lang="en-US" altLang="en-US" dirty="0"/>
              <a:t> – are intact</a:t>
            </a:r>
          </a:p>
          <a:p>
            <a:pPr lvl="1"/>
            <a:r>
              <a:rPr lang="en-US" altLang="en-US" dirty="0"/>
              <a:t>no </a:t>
            </a:r>
            <a:r>
              <a:rPr lang="en-US" altLang="en-US" dirty="0">
                <a:solidFill>
                  <a:srgbClr val="FF0000"/>
                </a:solidFill>
              </a:rPr>
              <a:t>electrons</a:t>
            </a:r>
            <a:r>
              <a:rPr lang="en-US" altLang="en-US" dirty="0"/>
              <a:t> – are </a:t>
            </a:r>
            <a:r>
              <a:rPr lang="en-US" altLang="en-US" b="1" u="sng" dirty="0">
                <a:solidFill>
                  <a:srgbClr val="FF0000"/>
                </a:solidFill>
              </a:rPr>
              <a:t>available for conduction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conductivity </a:t>
            </a:r>
            <a:r>
              <a:rPr lang="en-US" altLang="en-US" dirty="0"/>
              <a:t>– is zero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"/>
          <p:cNvSpPr>
            <a:spLocks noChangeArrowheads="1"/>
          </p:cNvSpPr>
          <p:nvPr/>
        </p:nvSpPr>
        <p:spPr bwMode="auto">
          <a:xfrm>
            <a:off x="152400" y="2030413"/>
            <a:ext cx="8839200" cy="34778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800000"/>
                </a:solidFill>
                <a:latin typeface="+mn-lt"/>
                <a:ea typeface="ＭＳ Ｐゴシック" pitchFamily="-110" charset="-128"/>
              </a:rPr>
              <a:t>Devotional</a:t>
            </a:r>
          </a:p>
          <a:p>
            <a:pPr algn="just">
              <a:defRPr/>
            </a:pPr>
            <a:r>
              <a:rPr lang="en-US" b="1" dirty="0"/>
              <a:t>DO YOU TRULY BELIEVE</a:t>
            </a:r>
          </a:p>
          <a:p>
            <a:pPr algn="just">
              <a:defRPr/>
            </a:pPr>
            <a:r>
              <a:rPr lang="en-US" i="1" dirty="0"/>
              <a:t>“I do believe; help me overcome my unbelief” </a:t>
            </a:r>
          </a:p>
          <a:p>
            <a:pPr algn="just">
              <a:defRPr/>
            </a:pPr>
            <a:r>
              <a:rPr lang="en-US" dirty="0"/>
              <a:t>(Mark 9:24)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How solid is your faith? Have you reduced it to outward matters of attending church, singing songs of praise, listening to nice sermons and trying to live a respectable life?</a:t>
            </a:r>
          </a:p>
          <a:p>
            <a:pPr algn="just">
              <a:defRPr/>
            </a:pPr>
            <a:r>
              <a:rPr lang="en-US" dirty="0"/>
              <a:t>Your faith only becomes reality when the external ceremonies of Christianity become a pulsating and powerful experience in your soul. It becomes a reality when you no longer see yourself as someone defeated by sin because God’s wholly spirit, who resides in you, enables you to triumph over all sin.</a:t>
            </a:r>
          </a:p>
          <a:p>
            <a:pPr algn="just">
              <a:defRPr/>
            </a:pPr>
            <a:r>
              <a:rPr lang="en-US" dirty="0"/>
              <a:t>You must develop the discipline of experiencing Christ’s presence in your everyday life. Prayer, Bible study and fellowship with other believers are essential to attaining a positive living and dynamic faith.</a:t>
            </a:r>
          </a:p>
          <a:p>
            <a:pPr algn="just">
              <a:defRPr/>
            </a:pPr>
            <a:endParaRPr lang="en-US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B1666AA8-3730-4B51-A9E9-F92F4046AFD5}" type="slidenum">
              <a:rPr lang="en-US" altLang="en-US" sz="1400" smtClean="0">
                <a:latin typeface="Arial" charset="0"/>
              </a:rPr>
              <a:pPr eaLnBrk="1" hangingPunct="1"/>
              <a:t>2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89574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1628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pPr>
              <a:buNone/>
            </a:pPr>
            <a:endParaRPr lang="en-US" altLang="en-US" sz="2400" dirty="0"/>
          </a:p>
          <a:p>
            <a:r>
              <a:rPr lang="en-US" altLang="en-US" sz="2400" dirty="0"/>
              <a:t>silicon at </a:t>
            </a:r>
            <a:r>
              <a:rPr lang="en-US" altLang="en-US" sz="2400" dirty="0">
                <a:solidFill>
                  <a:srgbClr val="FF0000"/>
                </a:solidFill>
              </a:rPr>
              <a:t>room </a:t>
            </a:r>
            <a:r>
              <a:rPr lang="en-US" altLang="en-US" sz="2400" dirty="0"/>
              <a:t>temp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dirty="0">
                <a:solidFill>
                  <a:srgbClr val="FF0000"/>
                </a:solidFill>
              </a:rPr>
              <a:t>covalent bonds</a:t>
            </a:r>
            <a:r>
              <a:rPr lang="en-US" altLang="en-US" dirty="0"/>
              <a:t> – break, freeing an electron and creating hole, due to thermal energy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dirty="0">
                <a:solidFill>
                  <a:srgbClr val="FF0000"/>
                </a:solidFill>
              </a:rPr>
              <a:t>electrons</a:t>
            </a:r>
            <a:r>
              <a:rPr lang="en-US" altLang="en-US" dirty="0"/>
              <a:t> – will wander from their parent atoms, becoming available for conduction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conductivity</a:t>
            </a:r>
            <a:r>
              <a:rPr lang="en-US" altLang="en-US" dirty="0"/>
              <a:t> – is greater than zero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091013" name="Text Box 5"/>
          <p:cNvSpPr txBox="1">
            <a:spLocks noChangeArrowheads="1"/>
          </p:cNvSpPr>
          <p:nvPr/>
        </p:nvSpPr>
        <p:spPr bwMode="auto">
          <a:xfrm>
            <a:off x="990600" y="2209800"/>
            <a:ext cx="7162800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The process of freeing electrons, creating holes, and filling them </a:t>
            </a:r>
            <a:r>
              <a:rPr lang="en-US" altLang="en-US" sz="2400" b="1" dirty="0">
                <a:solidFill>
                  <a:srgbClr val="FF0000"/>
                </a:solidFill>
              </a:rPr>
              <a:t>facilitates current flow</a:t>
            </a:r>
            <a:r>
              <a:rPr lang="en-US" altLang="en-US" sz="24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9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3.1:</a:t>
            </a:r>
            <a:r>
              <a:rPr lang="en-US" altLang="en-US"/>
              <a:t> Intrinsic Semiconductors</a:t>
            </a:r>
          </a:p>
        </p:txBody>
      </p:sp>
      <p:sp>
        <p:nvSpPr>
          <p:cNvPr id="2092038" name="Freeform 6"/>
          <p:cNvSpPr>
            <a:spLocks/>
          </p:cNvSpPr>
          <p:nvPr/>
        </p:nvSpPr>
        <p:spPr bwMode="auto">
          <a:xfrm>
            <a:off x="4572000" y="3124200"/>
            <a:ext cx="762000" cy="609600"/>
          </a:xfrm>
          <a:custGeom>
            <a:avLst/>
            <a:gdLst>
              <a:gd name="T0" fmla="*/ 0 w 480"/>
              <a:gd name="T1" fmla="*/ 384 h 384"/>
              <a:gd name="T2" fmla="*/ 0 w 480"/>
              <a:gd name="T3" fmla="*/ 0 h 384"/>
              <a:gd name="T4" fmla="*/ 480 w 480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384">
                <a:moveTo>
                  <a:pt x="0" y="384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3175" cmpd="sng">
            <a:solidFill>
              <a:srgbClr val="FF00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2039" name="Rectangle 7"/>
          <p:cNvSpPr>
            <a:spLocks noChangeArrowheads="1"/>
          </p:cNvSpPr>
          <p:nvPr/>
        </p:nvSpPr>
        <p:spPr bwMode="auto">
          <a:xfrm>
            <a:off x="0" y="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92040" name="Picture 7" descr="se03F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6197600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2041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8686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Calibri" pitchFamily="34" charset="0"/>
              </a:rPr>
              <a:t> At </a:t>
            </a:r>
            <a:r>
              <a:rPr lang="en-US" altLang="en-US" sz="2400" b="1" u="sng" dirty="0">
                <a:solidFill>
                  <a:srgbClr val="3333FF"/>
                </a:solidFill>
                <a:latin typeface="Calibri" pitchFamily="34" charset="0"/>
              </a:rPr>
              <a:t>room temperature</a:t>
            </a:r>
            <a:endParaRPr lang="en-US" alt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4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sz="2400" b="1" u="sng" dirty="0">
                <a:solidFill>
                  <a:srgbClr val="3333FF"/>
                </a:solidFill>
                <a:latin typeface="Calibri" pitchFamily="34" charset="0"/>
              </a:rPr>
              <a:t>Some of the covalent bonds are broken </a:t>
            </a:r>
            <a:r>
              <a:rPr lang="en-US" altLang="en-US" sz="2400" b="1" dirty="0">
                <a:solidFill>
                  <a:srgbClr val="FF0000"/>
                </a:solidFill>
                <a:latin typeface="Calibri" pitchFamily="34" charset="0"/>
              </a:rPr>
              <a:t>by thermal generation</a:t>
            </a:r>
            <a:r>
              <a:rPr lang="en-US" altLang="en-US" sz="2400" dirty="0">
                <a:latin typeface="Calibri" pitchFamily="34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sz="2400" b="1" u="sng" dirty="0">
                <a:solidFill>
                  <a:srgbClr val="3333FF"/>
                </a:solidFill>
                <a:latin typeface="Calibri" pitchFamily="34" charset="0"/>
              </a:rPr>
              <a:t> Each broken bond</a:t>
            </a:r>
            <a:r>
              <a:rPr lang="en-US" altLang="en-US" sz="2400" b="1" dirty="0">
                <a:solidFill>
                  <a:srgbClr val="3333FF"/>
                </a:solidFill>
                <a:latin typeface="Calibri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gives rise to a </a:t>
            </a:r>
            <a:r>
              <a:rPr lang="en-US" altLang="en-US" sz="2400" b="1" dirty="0">
                <a:solidFill>
                  <a:srgbClr val="FF0000"/>
                </a:solidFill>
                <a:latin typeface="Calibri" pitchFamily="34" charset="0"/>
              </a:rPr>
              <a:t>free electron </a:t>
            </a:r>
            <a:r>
              <a:rPr lang="en-US" altLang="en-US" sz="2400" dirty="0">
                <a:solidFill>
                  <a:srgbClr val="FF0000"/>
                </a:solidFill>
                <a:latin typeface="Calibri" pitchFamily="34" charset="0"/>
              </a:rPr>
              <a:t>and a hole</a:t>
            </a:r>
            <a:endParaRPr lang="en-US" altLang="en-US" sz="2400" dirty="0">
              <a:latin typeface="Calibri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en-US" sz="2400" dirty="0">
                <a:latin typeface="Calibri" pitchFamily="34" charset="0"/>
              </a:rPr>
              <a:t> </a:t>
            </a:r>
            <a:r>
              <a:rPr lang="en-US" altLang="en-US" sz="2400" b="1" dirty="0">
                <a:solidFill>
                  <a:srgbClr val="3333FF"/>
                </a:solidFill>
                <a:latin typeface="Calibri" pitchFamily="34" charset="0"/>
              </a:rPr>
              <a:t>Both of which become available </a:t>
            </a:r>
            <a:r>
              <a:rPr lang="en-US" altLang="en-US" sz="2400" dirty="0">
                <a:latin typeface="Calibri" pitchFamily="34" charset="0"/>
              </a:rPr>
              <a:t>for </a:t>
            </a:r>
            <a:r>
              <a:rPr lang="en-US" altLang="en-US" sz="2400" b="1" u="sng" dirty="0">
                <a:solidFill>
                  <a:srgbClr val="3333FF"/>
                </a:solidFill>
                <a:latin typeface="Calibri" pitchFamily="34" charset="0"/>
              </a:rPr>
              <a:t>current conduction</a:t>
            </a:r>
            <a:r>
              <a:rPr lang="en-US" altLang="en-US" sz="2400" dirty="0">
                <a:latin typeface="Calibri" pitchFamily="34" charset="0"/>
              </a:rPr>
              <a:t>.</a:t>
            </a:r>
          </a:p>
        </p:txBody>
      </p:sp>
      <p:grpSp>
        <p:nvGrpSpPr>
          <p:cNvPr id="2092042" name="Group 10"/>
          <p:cNvGrpSpPr>
            <a:grpSpLocks/>
          </p:cNvGrpSpPr>
          <p:nvPr/>
        </p:nvGrpSpPr>
        <p:grpSpPr bwMode="auto">
          <a:xfrm>
            <a:off x="-533400" y="762000"/>
            <a:ext cx="304800" cy="304800"/>
            <a:chOff x="576" y="2160"/>
            <a:chExt cx="192" cy="192"/>
          </a:xfrm>
        </p:grpSpPr>
        <p:sp>
          <p:nvSpPr>
            <p:cNvPr id="2092043" name="Oval 1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044" name="Line 1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92045" name="Group 13"/>
          <p:cNvGrpSpPr>
            <a:grpSpLocks/>
          </p:cNvGrpSpPr>
          <p:nvPr/>
        </p:nvGrpSpPr>
        <p:grpSpPr bwMode="auto">
          <a:xfrm>
            <a:off x="5181600" y="3733800"/>
            <a:ext cx="304800" cy="304800"/>
            <a:chOff x="576" y="2160"/>
            <a:chExt cx="192" cy="192"/>
          </a:xfrm>
        </p:grpSpPr>
        <p:sp>
          <p:nvSpPr>
            <p:cNvPr id="2092046" name="Oval 1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047" name="Line 1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86800" y="6473825"/>
            <a:ext cx="457200" cy="384175"/>
          </a:xfrm>
        </p:spPr>
        <p:txBody>
          <a:bodyPr/>
          <a:lstStyle/>
          <a:p>
            <a:fld id="{D85D53B4-6D30-4138-89B8-A9B2BCD79228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4521200" y="4114800"/>
            <a:ext cx="355600" cy="304801"/>
          </a:xfrm>
          <a:prstGeom prst="ellipse">
            <a:avLst/>
          </a:prstGeom>
          <a:noFill/>
          <a:ln w="571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5 -0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092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94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54167 0.48889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092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3" y="2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89317" name="Rectangle 5"/>
          <p:cNvSpPr>
            <a:spLocks noChangeArrowheads="1"/>
          </p:cNvSpPr>
          <p:nvPr/>
        </p:nvSpPr>
        <p:spPr bwMode="auto">
          <a:xfrm>
            <a:off x="0" y="6172200"/>
            <a:ext cx="5410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85800"/>
            <a:ext cx="6629400" cy="8382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Intrinsic semiconductor</a:t>
            </a:r>
            <a:r>
              <a:rPr lang="en-US" altLang="en-US" sz="2800" dirty="0"/>
              <a:t> – is one which is </a:t>
            </a:r>
            <a:r>
              <a:rPr lang="en-US" altLang="en-US" sz="2800" b="1" dirty="0">
                <a:solidFill>
                  <a:srgbClr val="FF0000"/>
                </a:solidFill>
              </a:rPr>
              <a:t>not doped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Not being doped means </a:t>
            </a:r>
            <a:r>
              <a:rPr lang="en-US" altLang="en-US" sz="2800" dirty="0">
                <a:solidFill>
                  <a:srgbClr val="3333FF"/>
                </a:solidFill>
              </a:rPr>
              <a:t>that the basic properties of the semi conductor are not affected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example is </a:t>
            </a:r>
            <a:r>
              <a:rPr lang="en-US" altLang="en-US" sz="2800" dirty="0">
                <a:solidFill>
                  <a:srgbClr val="FF0000"/>
                </a:solidFill>
              </a:rPr>
              <a:t>pure silicon</a:t>
            </a:r>
            <a:r>
              <a:rPr lang="en-US" altLang="en-US" sz="2800" dirty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Generation</a:t>
            </a:r>
            <a:r>
              <a:rPr lang="en-US" altLang="en-US" sz="2800" dirty="0"/>
              <a:t> – is the </a:t>
            </a:r>
            <a:r>
              <a:rPr lang="en-US" altLang="en-US" sz="2800" b="1" u="sng" dirty="0">
                <a:solidFill>
                  <a:srgbClr val="FF0000"/>
                </a:solidFill>
              </a:rPr>
              <a:t>process of free electrons </a:t>
            </a:r>
            <a:r>
              <a:rPr lang="en-US" altLang="en-US" sz="2800" dirty="0"/>
              <a:t>and holes being </a:t>
            </a:r>
            <a:r>
              <a:rPr lang="en-US" altLang="en-US" sz="2800" dirty="0">
                <a:solidFill>
                  <a:srgbClr val="FF0000"/>
                </a:solidFill>
              </a:rPr>
              <a:t>created.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generation rate</a:t>
            </a:r>
            <a:r>
              <a:rPr lang="en-US" altLang="en-US" sz="2800" dirty="0"/>
              <a:t> – is speed with which this occurs.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8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8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89317" name="Rectangle 5"/>
          <p:cNvSpPr>
            <a:spLocks noChangeArrowheads="1"/>
          </p:cNvSpPr>
          <p:nvPr/>
        </p:nvSpPr>
        <p:spPr bwMode="auto">
          <a:xfrm>
            <a:off x="0" y="6172200"/>
            <a:ext cx="5410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66294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3733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Recombination</a:t>
            </a:r>
            <a:r>
              <a:rPr lang="en-US" altLang="en-US" sz="2800" dirty="0"/>
              <a:t> – is the process of free electrons and holes </a:t>
            </a:r>
            <a:r>
              <a:rPr lang="en-US" altLang="en-US" sz="2800" dirty="0">
                <a:solidFill>
                  <a:srgbClr val="FF0000"/>
                </a:solidFill>
              </a:rPr>
              <a:t>disappearing.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For the most part</a:t>
            </a:r>
            <a:r>
              <a:rPr lang="en-US" altLang="en-US" sz="2800" dirty="0">
                <a:solidFill>
                  <a:srgbClr val="3333FF"/>
                </a:solidFill>
              </a:rPr>
              <a:t>, free electrons are typically recombining.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recombination rate</a:t>
            </a:r>
            <a:r>
              <a:rPr lang="en-US" altLang="en-US" sz="2800" dirty="0"/>
              <a:t> – is speed with which this occurs.</a:t>
            </a:r>
          </a:p>
        </p:txBody>
      </p:sp>
      <p:sp>
        <p:nvSpPr>
          <p:cNvPr id="2189316" name="Text Box 4"/>
          <p:cNvSpPr txBox="1">
            <a:spLocks noChangeArrowheads="1"/>
          </p:cNvSpPr>
          <p:nvPr/>
        </p:nvSpPr>
        <p:spPr bwMode="auto">
          <a:xfrm>
            <a:off x="152400" y="4191000"/>
            <a:ext cx="8763000" cy="138499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Generation may be effected by </a:t>
            </a:r>
            <a:r>
              <a:rPr lang="en-US" altLang="en-US" sz="2800" b="1" dirty="0">
                <a:solidFill>
                  <a:srgbClr val="FF0000"/>
                </a:solidFill>
              </a:rPr>
              <a:t>thermal energy</a:t>
            </a:r>
            <a:r>
              <a:rPr lang="en-US" altLang="en-US" sz="2800" dirty="0">
                <a:solidFill>
                  <a:srgbClr val="FF0000"/>
                </a:solidFill>
              </a:rPr>
              <a:t>.  </a:t>
            </a:r>
          </a:p>
          <a:p>
            <a:pPr algn="ctr">
              <a:spcBef>
                <a:spcPts val="0"/>
              </a:spcBef>
            </a:pPr>
            <a:r>
              <a:rPr lang="en-US" altLang="en-US" sz="2800" dirty="0">
                <a:solidFill>
                  <a:srgbClr val="FF0000"/>
                </a:solidFill>
              </a:rPr>
              <a:t>As such, both generation and recombination rates will be (at least in part) a function of temperature.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93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89317" name="Rectangle 5"/>
          <p:cNvSpPr>
            <a:spLocks noChangeArrowheads="1"/>
          </p:cNvSpPr>
          <p:nvPr/>
        </p:nvSpPr>
        <p:spPr bwMode="auto">
          <a:xfrm>
            <a:off x="0" y="6172200"/>
            <a:ext cx="5410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0"/>
            <a:ext cx="6629400" cy="7620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89916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Generation</a:t>
            </a:r>
            <a:r>
              <a:rPr lang="en-US" altLang="en-US" sz="2800" dirty="0"/>
              <a:t> – is the process of free electrons and holes being </a:t>
            </a:r>
            <a:r>
              <a:rPr lang="en-US" altLang="en-US" sz="2800" dirty="0">
                <a:solidFill>
                  <a:srgbClr val="FF0000"/>
                </a:solidFill>
              </a:rPr>
              <a:t>created.</a:t>
            </a:r>
            <a:endParaRPr lang="en-US" altLang="en-US" sz="2800" b="1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3333FF"/>
                </a:solidFill>
              </a:rPr>
              <a:t>Recombination</a:t>
            </a:r>
            <a:r>
              <a:rPr lang="en-US" altLang="en-US" sz="2800" dirty="0"/>
              <a:t> – is the process of free electrons and holes </a:t>
            </a:r>
            <a:r>
              <a:rPr lang="en-US" altLang="en-US" sz="2800" dirty="0">
                <a:solidFill>
                  <a:srgbClr val="FF0000"/>
                </a:solidFill>
              </a:rPr>
              <a:t>disappearing.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Both </a:t>
            </a:r>
            <a:r>
              <a:rPr lang="en-US" altLang="en-US" sz="2800" b="1" dirty="0">
                <a:solidFill>
                  <a:srgbClr val="3333FF"/>
                </a:solidFill>
              </a:rPr>
              <a:t>generation </a:t>
            </a:r>
            <a:r>
              <a:rPr lang="en-US" altLang="en-US" sz="2800" dirty="0"/>
              <a:t>and </a:t>
            </a:r>
            <a:r>
              <a:rPr lang="en-US" altLang="en-US" sz="2800" b="1" dirty="0">
                <a:solidFill>
                  <a:srgbClr val="3333FF"/>
                </a:solidFill>
              </a:rPr>
              <a:t>recombination</a:t>
            </a:r>
            <a:r>
              <a:rPr lang="en-US" altLang="en-US" sz="2800" dirty="0"/>
              <a:t> can be </a:t>
            </a:r>
            <a:r>
              <a:rPr lang="en-US" altLang="en-US" sz="2800" b="1" dirty="0">
                <a:solidFill>
                  <a:srgbClr val="3333FF"/>
                </a:solidFill>
              </a:rPr>
              <a:t>affected by temperature</a:t>
            </a:r>
          </a:p>
          <a:p>
            <a:pPr>
              <a:lnSpc>
                <a:spcPct val="90000"/>
              </a:lnSpc>
            </a:pPr>
            <a:endParaRPr lang="en-US" altLang="en-US" sz="2800" b="1" dirty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Now we need a way to </a:t>
            </a:r>
            <a:r>
              <a:rPr lang="en-US" altLang="en-US" sz="2800" b="1" u="sng" dirty="0">
                <a:solidFill>
                  <a:srgbClr val="3333FF"/>
                </a:solidFill>
              </a:rPr>
              <a:t>mathematically describe </a:t>
            </a:r>
            <a:r>
              <a:rPr lang="en-US" altLang="en-US" sz="2800" b="1" dirty="0"/>
              <a:t>the </a:t>
            </a:r>
            <a:r>
              <a:rPr lang="en-US" altLang="en-US" sz="2800" b="1" dirty="0">
                <a:solidFill>
                  <a:srgbClr val="3333FF"/>
                </a:solidFill>
              </a:rPr>
              <a:t>movement of electrons and holes </a:t>
            </a:r>
            <a:r>
              <a:rPr lang="en-US" altLang="en-US" sz="2800" b="1" dirty="0"/>
              <a:t>inside of a crystal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5626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</p:spPr>
        <p:txBody>
          <a:bodyPr/>
          <a:lstStyle/>
          <a:p>
            <a:r>
              <a:rPr lang="en-US" altLang="en-US" sz="2800" dirty="0"/>
              <a:t>In </a:t>
            </a:r>
            <a:r>
              <a:rPr lang="en-US" altLang="en-US" sz="2800" dirty="0">
                <a:solidFill>
                  <a:srgbClr val="FF0000"/>
                </a:solidFill>
              </a:rPr>
              <a:t>thermal equilibrium</a:t>
            </a:r>
            <a:r>
              <a:rPr lang="en-US" altLang="en-US" sz="2800" dirty="0"/>
              <a:t>, the behavior below applies…</a:t>
            </a:r>
          </a:p>
          <a:p>
            <a:pPr lvl="1"/>
            <a:r>
              <a:rPr lang="en-US" altLang="en-US" sz="2800" i="1" dirty="0" err="1"/>
              <a:t>n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= number of free electrons and holes / unit volume</a:t>
            </a:r>
          </a:p>
          <a:p>
            <a:pPr lvl="1"/>
            <a:r>
              <a:rPr lang="en-US" altLang="en-US" sz="2800" i="1" dirty="0"/>
              <a:t>p</a:t>
            </a:r>
            <a:r>
              <a:rPr lang="en-US" altLang="en-US" sz="2800" dirty="0"/>
              <a:t> = number of holes</a:t>
            </a:r>
          </a:p>
          <a:p>
            <a:pPr lvl="1"/>
            <a:r>
              <a:rPr lang="en-US" altLang="en-US" sz="2800" i="1" dirty="0"/>
              <a:t>n</a:t>
            </a:r>
            <a:r>
              <a:rPr lang="en-US" altLang="en-US" sz="2800" dirty="0"/>
              <a:t> = number of free electrons</a:t>
            </a:r>
          </a:p>
          <a:p>
            <a:endParaRPr lang="en-US" altLang="en-US" sz="2800" dirty="0"/>
          </a:p>
        </p:txBody>
      </p:sp>
      <p:graphicFrame>
        <p:nvGraphicFramePr>
          <p:cNvPr id="2191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4419600"/>
          <a:ext cx="41814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70" name="Equation" r:id="rId3" imgW="1307532" imgH="355446" progId="">
                  <p:embed/>
                </p:oleObj>
              </mc:Choice>
              <mc:Fallback>
                <p:oleObj name="Equation" r:id="rId3" imgW="1307532" imgH="355446" progId="">
                  <p:embed/>
                  <p:pic>
                    <p:nvPicPr>
                      <p:cNvPr id="0" name="Picture 1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418147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9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4864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</p:spPr>
        <p:txBody>
          <a:bodyPr/>
          <a:lstStyle/>
          <a:p>
            <a:r>
              <a:rPr lang="en-US" altLang="en-US" sz="2800" i="1" dirty="0" err="1"/>
              <a:t>n</a:t>
            </a:r>
            <a:r>
              <a:rPr lang="en-US" altLang="en-US" sz="2800" i="1" baseline="-25000" dirty="0" err="1"/>
              <a:t>i</a:t>
            </a:r>
            <a:r>
              <a:rPr lang="en-US" altLang="en-US" sz="2800" dirty="0"/>
              <a:t> = number of free electrons and holes in a unit volume for intrinsic semiconductor</a:t>
            </a:r>
          </a:p>
          <a:p>
            <a:r>
              <a:rPr lang="en-US" altLang="en-US" sz="2800" i="1" dirty="0"/>
              <a:t>B</a:t>
            </a:r>
            <a:r>
              <a:rPr lang="en-US" altLang="en-US" sz="2800" dirty="0"/>
              <a:t> = parameter which is 7.3</a:t>
            </a:r>
            <a:r>
              <a:rPr lang="en-US" altLang="en-US" sz="2800" b="1" dirty="0"/>
              <a:t>E</a:t>
            </a:r>
            <a:r>
              <a:rPr lang="en-US" altLang="en-US" sz="2800" dirty="0"/>
              <a:t>15 </a:t>
            </a:r>
            <a:r>
              <a:rPr lang="en-US" altLang="en-US" sz="2800" i="1" dirty="0">
                <a:solidFill>
                  <a:srgbClr val="FF0000"/>
                </a:solidFill>
              </a:rPr>
              <a:t>cm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-3</a:t>
            </a:r>
            <a:r>
              <a:rPr lang="en-US" altLang="en-US" sz="2800" i="1" dirty="0">
                <a:solidFill>
                  <a:srgbClr val="FF0000"/>
                </a:solidFill>
              </a:rPr>
              <a:t>K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-3/2</a:t>
            </a:r>
            <a:r>
              <a:rPr lang="en-US" altLang="en-US" sz="2800" dirty="0"/>
              <a:t> for silicon</a:t>
            </a:r>
          </a:p>
          <a:p>
            <a:r>
              <a:rPr lang="en-US" altLang="en-US" sz="2800" i="1" dirty="0"/>
              <a:t>T </a:t>
            </a:r>
            <a:r>
              <a:rPr lang="en-US" altLang="en-US" sz="2800" dirty="0"/>
              <a:t>= temperature (</a:t>
            </a:r>
            <a:r>
              <a:rPr lang="en-US" altLang="en-US" sz="2800" i="1" dirty="0">
                <a:solidFill>
                  <a:srgbClr val="FF0000"/>
                </a:solidFill>
              </a:rPr>
              <a:t>K</a:t>
            </a:r>
            <a:r>
              <a:rPr lang="en-US" altLang="en-US" sz="2800" dirty="0"/>
              <a:t>)</a:t>
            </a:r>
          </a:p>
          <a:p>
            <a:r>
              <a:rPr lang="en-US" altLang="en-US" sz="2800" i="1" dirty="0" err="1"/>
              <a:t>E</a:t>
            </a:r>
            <a:r>
              <a:rPr lang="en-US" altLang="en-US" sz="2800" i="1" baseline="-25000" dirty="0" err="1"/>
              <a:t>g</a:t>
            </a:r>
            <a:r>
              <a:rPr lang="en-US" altLang="en-US" sz="2800" dirty="0"/>
              <a:t> = </a:t>
            </a:r>
            <a:r>
              <a:rPr lang="en-US" altLang="en-US" sz="2800" b="1" u="sng" dirty="0">
                <a:solidFill>
                  <a:srgbClr val="FF0000"/>
                </a:solidFill>
              </a:rPr>
              <a:t>bandgap energy </a:t>
            </a:r>
            <a:r>
              <a:rPr lang="en-US" altLang="en-US" sz="2800" dirty="0"/>
              <a:t>which is 1.12</a:t>
            </a:r>
            <a:r>
              <a:rPr lang="en-US" altLang="en-US" sz="2800" i="1" dirty="0">
                <a:solidFill>
                  <a:srgbClr val="FF0000"/>
                </a:solidFill>
              </a:rPr>
              <a:t>eV</a:t>
            </a:r>
            <a:r>
              <a:rPr lang="en-US" altLang="en-US" sz="2800" dirty="0"/>
              <a:t> for silicon</a:t>
            </a:r>
          </a:p>
          <a:p>
            <a:r>
              <a:rPr lang="en-US" altLang="en-US" sz="2800" i="1" dirty="0"/>
              <a:t>k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Boltzman</a:t>
            </a:r>
            <a:r>
              <a:rPr lang="en-US" altLang="en-US" sz="2800" dirty="0"/>
              <a:t> constant (8.62E-5 </a:t>
            </a:r>
            <a:r>
              <a:rPr lang="en-US" altLang="en-US" sz="2800" i="1" dirty="0">
                <a:solidFill>
                  <a:srgbClr val="FF0000"/>
                </a:solidFill>
              </a:rPr>
              <a:t>eV</a:t>
            </a:r>
            <a:r>
              <a:rPr lang="en-US" altLang="en-US" sz="2800" dirty="0"/>
              <a:t>/</a:t>
            </a:r>
            <a:r>
              <a:rPr lang="en-US" altLang="en-US" sz="2800" i="1" dirty="0">
                <a:solidFill>
                  <a:srgbClr val="FF0000"/>
                </a:solidFill>
              </a:rPr>
              <a:t>K</a:t>
            </a:r>
            <a:r>
              <a:rPr lang="en-US" altLang="en-US" sz="2800" dirty="0"/>
              <a:t>)</a:t>
            </a:r>
          </a:p>
        </p:txBody>
      </p:sp>
      <p:sp>
        <p:nvSpPr>
          <p:cNvPr id="2193420" name="Rectangle 12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3419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5337175"/>
          <a:ext cx="4140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28" name="Equation" r:id="rId3" imgW="1294838" imgH="355446" progId="">
                  <p:embed/>
                </p:oleObj>
              </mc:Choice>
              <mc:Fallback>
                <p:oleObj name="Equation" r:id="rId3" imgW="1294838" imgH="355446" progId="">
                  <p:embed/>
                  <p:pic>
                    <p:nvPicPr>
                      <p:cNvPr id="0" name="Picture 1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7175"/>
                        <a:ext cx="414020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9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4864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19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1944832"/>
            <a:ext cx="8763000" cy="4038600"/>
          </a:xfrm>
        </p:spPr>
        <p:txBody>
          <a:bodyPr/>
          <a:lstStyle/>
          <a:p>
            <a:r>
              <a:rPr lang="en-US" altLang="en-US" sz="2800" i="1" dirty="0" err="1"/>
              <a:t>E</a:t>
            </a:r>
            <a:r>
              <a:rPr lang="en-US" altLang="en-US" sz="2800" i="1" baseline="-25000" dirty="0" err="1"/>
              <a:t>g</a:t>
            </a:r>
            <a:r>
              <a:rPr lang="en-US" altLang="en-US" sz="2800" dirty="0"/>
              <a:t> = </a:t>
            </a:r>
            <a:r>
              <a:rPr lang="en-US" altLang="en-US" sz="2800" b="1" u="sng" dirty="0">
                <a:solidFill>
                  <a:srgbClr val="FF0000"/>
                </a:solidFill>
              </a:rPr>
              <a:t>bandgap energy </a:t>
            </a:r>
            <a:r>
              <a:rPr lang="en-US" altLang="en-US" sz="2800" dirty="0"/>
              <a:t>which is 1.12</a:t>
            </a:r>
            <a:r>
              <a:rPr lang="en-US" altLang="en-US" sz="2800" i="1" dirty="0">
                <a:solidFill>
                  <a:srgbClr val="FF0000"/>
                </a:solidFill>
              </a:rPr>
              <a:t>eV</a:t>
            </a:r>
            <a:r>
              <a:rPr lang="en-US" altLang="en-US" sz="2800" dirty="0"/>
              <a:t> for silicon</a:t>
            </a:r>
          </a:p>
        </p:txBody>
      </p:sp>
      <p:sp>
        <p:nvSpPr>
          <p:cNvPr id="2193420" name="Rectangle 12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27</a:t>
            </a:fld>
            <a:endParaRPr lang="en-US" altLang="en-US"/>
          </a:p>
        </p:txBody>
      </p:sp>
      <p:pic>
        <p:nvPicPr>
          <p:cNvPr id="2193505" name="Picture 97" descr="Semiconductor band structure (lots of bands 2)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1544"/>
            <a:ext cx="554735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8183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94438" name="Rectangle 6"/>
          <p:cNvSpPr>
            <a:spLocks noChangeArrowheads="1"/>
          </p:cNvSpPr>
          <p:nvPr/>
        </p:nvSpPr>
        <p:spPr bwMode="auto">
          <a:xfrm>
            <a:off x="304800" y="2057400"/>
            <a:ext cx="33528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/>
              <a:t> Why can </a:t>
            </a:r>
            <a:r>
              <a:rPr lang="en-US" altLang="en-US" sz="2800" dirty="0">
                <a:solidFill>
                  <a:srgbClr val="FF0000"/>
                </a:solidFill>
              </a:rPr>
              <a:t>thermal generation not be used</a:t>
            </a:r>
            <a:r>
              <a:rPr lang="en-US" altLang="en-US" sz="2800" dirty="0"/>
              <a:t> to effect meaningful current conduction?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 </a:t>
            </a:r>
            <a:r>
              <a:rPr lang="en-US" altLang="en-US" sz="2800" dirty="0"/>
              <a:t>Silicon crystal structure described previously is </a:t>
            </a:r>
            <a:r>
              <a:rPr lang="en-US" altLang="en-US" sz="2800" dirty="0">
                <a:solidFill>
                  <a:srgbClr val="FF0000"/>
                </a:solidFill>
              </a:rPr>
              <a:t>not sufficiently conductive</a:t>
            </a:r>
            <a:r>
              <a:rPr lang="en-US" altLang="en-US" sz="2800" dirty="0"/>
              <a:t> at room temperature. </a:t>
            </a:r>
          </a:p>
          <a:p>
            <a:pPr lvl="2"/>
            <a:r>
              <a:rPr lang="en-US" altLang="en-US" sz="2800" dirty="0"/>
              <a:t>Additionally, a </a:t>
            </a:r>
            <a:r>
              <a:rPr lang="en-US" altLang="en-US" sz="2800" dirty="0">
                <a:solidFill>
                  <a:srgbClr val="FF0000"/>
                </a:solidFill>
              </a:rPr>
              <a:t>dependence on temperature</a:t>
            </a:r>
            <a:r>
              <a:rPr lang="en-US" altLang="en-US" sz="2800" dirty="0"/>
              <a:t> is not desirable.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Q: </a:t>
            </a:r>
            <a:r>
              <a:rPr lang="en-US" altLang="en-US" sz="2800" dirty="0"/>
              <a:t>How can this </a:t>
            </a:r>
            <a:r>
              <a:rPr lang="en-US" altLang="en-US" sz="2800" dirty="0">
                <a:solidFill>
                  <a:srgbClr val="FF0000"/>
                </a:solidFill>
              </a:rPr>
              <a:t>“problem”</a:t>
            </a:r>
            <a:r>
              <a:rPr lang="en-US" altLang="en-US" sz="2800" dirty="0"/>
              <a:t> be fixed?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doping</a:t>
            </a:r>
          </a:p>
        </p:txBody>
      </p:sp>
      <p:sp>
        <p:nvSpPr>
          <p:cNvPr id="219443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007"/>
            <a:ext cx="5791200" cy="1295400"/>
          </a:xfrm>
        </p:spPr>
        <p:txBody>
          <a:bodyPr/>
          <a:lstStyle/>
          <a:p>
            <a:r>
              <a:rPr lang="en-US" altLang="en-US" sz="3200" b="0" dirty="0"/>
              <a:t>3.1.</a:t>
            </a:r>
            <a:r>
              <a:rPr lang="en-US" altLang="en-US" sz="3200" dirty="0"/>
              <a:t> Intrinsic Semiconductors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94438" name="Rectangle 6"/>
          <p:cNvSpPr>
            <a:spLocks noChangeArrowheads="1"/>
          </p:cNvSpPr>
          <p:nvPr/>
        </p:nvSpPr>
        <p:spPr bwMode="auto">
          <a:xfrm>
            <a:off x="304800" y="2057400"/>
            <a:ext cx="33528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510" y="308537"/>
            <a:ext cx="5791200" cy="1295400"/>
          </a:xfrm>
        </p:spPr>
        <p:txBody>
          <a:bodyPr/>
          <a:lstStyle/>
          <a:p>
            <a:r>
              <a:rPr lang="en-US" altLang="en-US" sz="3200" dirty="0"/>
              <a:t> Semiconductor Doping</a:t>
            </a:r>
          </a:p>
        </p:txBody>
      </p:sp>
      <p:sp>
        <p:nvSpPr>
          <p:cNvPr id="2194436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771021" cy="32808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3333FF"/>
                </a:solidFill>
              </a:rPr>
              <a:t>Doping</a:t>
            </a:r>
            <a:r>
              <a:rPr lang="en-US" altLang="en-US" sz="2800" dirty="0"/>
              <a:t> – is the </a:t>
            </a:r>
            <a:r>
              <a:rPr lang="en-US" altLang="en-US" sz="2800" dirty="0">
                <a:solidFill>
                  <a:srgbClr val="FF0000"/>
                </a:solidFill>
              </a:rPr>
              <a:t>intentional introduction of impurities into an extremely pure (intrinsic) semiconductor</a:t>
            </a:r>
            <a:r>
              <a:rPr lang="en-US" altLang="en-US" sz="2800" dirty="0"/>
              <a:t> for the </a:t>
            </a:r>
            <a:r>
              <a:rPr lang="en-US" altLang="en-US" sz="2800" b="1" u="sng" dirty="0"/>
              <a:t>purpose changing carrier concentrations</a:t>
            </a:r>
            <a:r>
              <a:rPr lang="en-US" altLang="en-US" sz="2800" dirty="0"/>
              <a:t>.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endParaRPr lang="en-US" sz="2800" dirty="0"/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/>
              <a:t>In general, an increase in doping concentration affords an increase in conductivity due to the higher concentration of carriers available for conduction. 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"/>
          <p:cNvSpPr>
            <a:spLocks noChangeArrowheads="1"/>
          </p:cNvSpPr>
          <p:nvPr/>
        </p:nvSpPr>
        <p:spPr bwMode="auto">
          <a:xfrm>
            <a:off x="152400" y="1905000"/>
            <a:ext cx="8763000" cy="44624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800000"/>
                </a:solidFill>
                <a:latin typeface="+mn-lt"/>
                <a:ea typeface="ＭＳ Ｐゴシック" pitchFamily="-110" charset="-128"/>
              </a:rPr>
              <a:t>The Lord’s Prayer</a:t>
            </a:r>
          </a:p>
          <a:p>
            <a:pPr algn="l">
              <a:defRPr/>
            </a:pPr>
            <a:r>
              <a:rPr lang="en-US" dirty="0"/>
              <a:t>Our Father, which art in heaven,</a:t>
            </a:r>
            <a:br>
              <a:rPr lang="en-US" dirty="0"/>
            </a:br>
            <a:r>
              <a:rPr lang="en-US" dirty="0"/>
              <a:t>Hallowed be thy Name.</a:t>
            </a:r>
            <a:br>
              <a:rPr lang="en-US" dirty="0"/>
            </a:br>
            <a:r>
              <a:rPr lang="en-US" dirty="0"/>
              <a:t>Thy Kingdom come. </a:t>
            </a:r>
            <a:br>
              <a:rPr lang="en-US" dirty="0"/>
            </a:br>
            <a:r>
              <a:rPr lang="en-US" dirty="0"/>
              <a:t>Thy will be done in earth, </a:t>
            </a:r>
            <a:br>
              <a:rPr lang="en-US" dirty="0"/>
            </a:br>
            <a:r>
              <a:rPr lang="en-US" dirty="0"/>
              <a:t>As it is in heaven.</a:t>
            </a:r>
            <a:br>
              <a:rPr lang="en-US" dirty="0"/>
            </a:br>
            <a:endParaRPr lang="en-US" dirty="0"/>
          </a:p>
          <a:p>
            <a:pPr algn="l">
              <a:defRPr/>
            </a:pPr>
            <a:r>
              <a:rPr lang="en-US" dirty="0"/>
              <a:t>Give us this day our daily bread.</a:t>
            </a:r>
            <a:br>
              <a:rPr lang="en-US" dirty="0"/>
            </a:br>
            <a:r>
              <a:rPr lang="en-US" dirty="0"/>
              <a:t>And forgive us our trespasses,</a:t>
            </a:r>
            <a:br>
              <a:rPr lang="en-US" dirty="0"/>
            </a:br>
            <a:r>
              <a:rPr lang="en-US" dirty="0"/>
              <a:t>As we forgive them that trespass against us. </a:t>
            </a:r>
            <a:br>
              <a:rPr lang="en-US" dirty="0"/>
            </a:br>
            <a:r>
              <a:rPr lang="en-US" dirty="0"/>
              <a:t>And lead us not into temptation, </a:t>
            </a:r>
            <a:br>
              <a:rPr lang="en-US" dirty="0"/>
            </a:br>
            <a:r>
              <a:rPr lang="en-US" dirty="0"/>
              <a:t>But deliver us from evil. </a:t>
            </a:r>
            <a:br>
              <a:rPr lang="en-US" dirty="0"/>
            </a:br>
            <a:endParaRPr lang="en-US" dirty="0"/>
          </a:p>
          <a:p>
            <a:pPr algn="l">
              <a:defRPr/>
            </a:pPr>
            <a:r>
              <a:rPr lang="en-US" dirty="0"/>
              <a:t>For thine is the kingdom,</a:t>
            </a:r>
          </a:p>
          <a:p>
            <a:pPr algn="l">
              <a:defRPr/>
            </a:pPr>
            <a:r>
              <a:rPr lang="en-US" dirty="0"/>
              <a:t>The power, and the glory,</a:t>
            </a:r>
          </a:p>
          <a:p>
            <a:pPr algn="l">
              <a:defRPr/>
            </a:pPr>
            <a:r>
              <a:rPr lang="en-US" dirty="0"/>
              <a:t>For ever and ever.</a:t>
            </a:r>
          </a:p>
          <a:p>
            <a:pPr algn="l">
              <a:defRPr/>
            </a:pPr>
            <a:r>
              <a:rPr lang="en-US" dirty="0"/>
              <a:t>Amen.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84AC0F68-BD64-4A3D-9A4C-252D80F01C24}" type="slidenum">
              <a:rPr lang="en-US" altLang="en-US" sz="1400" smtClean="0">
                <a:latin typeface="Arial" charset="0"/>
              </a:rPr>
              <a:pPr eaLnBrk="1" hangingPunct="1"/>
              <a:t>3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57521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94438" name="Rectangle 6"/>
          <p:cNvSpPr>
            <a:spLocks noChangeArrowheads="1"/>
          </p:cNvSpPr>
          <p:nvPr/>
        </p:nvSpPr>
        <p:spPr bwMode="auto">
          <a:xfrm>
            <a:off x="304800" y="2057400"/>
            <a:ext cx="33528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6" name="Text Box 4"/>
          <p:cNvSpPr txBox="1">
            <a:spLocks noChangeArrowheads="1"/>
          </p:cNvSpPr>
          <p:nvPr/>
        </p:nvSpPr>
        <p:spPr bwMode="auto">
          <a:xfrm>
            <a:off x="76201" y="2057400"/>
            <a:ext cx="9067800" cy="3797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FF"/>
                </a:solidFill>
              </a:rPr>
              <a:t>Degenerate (very highly doped) semiconductors </a:t>
            </a:r>
            <a:r>
              <a:rPr lang="en-US" sz="2800" dirty="0"/>
              <a:t>have conductivity levels comparable to </a:t>
            </a:r>
            <a:r>
              <a:rPr lang="en-US" sz="2800" b="1" dirty="0">
                <a:solidFill>
                  <a:srgbClr val="3333FF"/>
                </a:solidFill>
              </a:rPr>
              <a:t>metals</a:t>
            </a:r>
            <a:r>
              <a:rPr lang="en-US" sz="2800" dirty="0"/>
              <a:t> and are often used in </a:t>
            </a:r>
            <a:r>
              <a:rPr lang="en-US" sz="2800" b="1" dirty="0">
                <a:solidFill>
                  <a:srgbClr val="3333FF"/>
                </a:solidFill>
              </a:rPr>
              <a:t>modern</a:t>
            </a:r>
            <a:r>
              <a:rPr lang="en-US" sz="2800" dirty="0"/>
              <a:t> </a:t>
            </a:r>
            <a:r>
              <a:rPr lang="en-US" sz="2800" b="1" dirty="0">
                <a:solidFill>
                  <a:srgbClr val="3333FF"/>
                </a:solidFill>
              </a:rPr>
              <a:t>integrated circuits</a:t>
            </a:r>
            <a:r>
              <a:rPr lang="en-US" sz="2800" dirty="0"/>
              <a:t> as a replacement for metals. 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Often superscript </a:t>
            </a:r>
            <a:r>
              <a:rPr lang="en-US" sz="2800" b="1" dirty="0">
                <a:solidFill>
                  <a:srgbClr val="3333FF"/>
                </a:solidFill>
              </a:rPr>
              <a:t>plus and minus symbols </a:t>
            </a:r>
            <a:r>
              <a:rPr lang="en-US" sz="2800" dirty="0"/>
              <a:t>are used to </a:t>
            </a:r>
            <a:r>
              <a:rPr lang="en-US" sz="2800" b="1" dirty="0">
                <a:solidFill>
                  <a:srgbClr val="3333FF"/>
                </a:solidFill>
              </a:rPr>
              <a:t>denote relative doping concentration </a:t>
            </a:r>
            <a:r>
              <a:rPr lang="en-US" sz="2800" dirty="0"/>
              <a:t>in semiconductors.</a:t>
            </a:r>
          </a:p>
          <a:p>
            <a:pPr algn="l">
              <a:spcBef>
                <a:spcPct val="200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510" y="308537"/>
            <a:ext cx="5791200" cy="12954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 Semiconductor Doping</a:t>
            </a:r>
          </a:p>
        </p:txBody>
      </p:sp>
    </p:spTree>
    <p:extLst>
      <p:ext uri="{BB962C8B-B14F-4D97-AF65-F5344CB8AC3E}">
        <p14:creationId xmlns:p14="http://schemas.microsoft.com/office/powerpoint/2010/main" val="1987410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94438" name="Rectangle 6"/>
          <p:cNvSpPr>
            <a:spLocks noChangeArrowheads="1"/>
          </p:cNvSpPr>
          <p:nvPr/>
        </p:nvSpPr>
        <p:spPr bwMode="auto">
          <a:xfrm>
            <a:off x="304800" y="2057400"/>
            <a:ext cx="33528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6" name="Text Box 4"/>
          <p:cNvSpPr txBox="1">
            <a:spLocks noChangeArrowheads="1"/>
          </p:cNvSpPr>
          <p:nvPr/>
        </p:nvSpPr>
        <p:spPr bwMode="auto">
          <a:xfrm>
            <a:off x="76200" y="2057400"/>
            <a:ext cx="8991600" cy="431502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/>
              <a:t>Doping a semiconductor in a good crystal </a:t>
            </a:r>
            <a:r>
              <a:rPr lang="en-US" sz="2800" b="1" dirty="0">
                <a:solidFill>
                  <a:srgbClr val="3333FF"/>
                </a:solidFill>
              </a:rPr>
              <a:t>introduces allowed energy states</a:t>
            </a:r>
            <a:r>
              <a:rPr lang="en-US" sz="2800" dirty="0"/>
              <a:t> within the band gap 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/>
              <a:t>But these </a:t>
            </a:r>
            <a:r>
              <a:rPr lang="en-US" sz="2800" b="1" dirty="0">
                <a:solidFill>
                  <a:srgbClr val="3333FF"/>
                </a:solidFill>
              </a:rPr>
              <a:t>energy states </a:t>
            </a:r>
            <a:r>
              <a:rPr lang="en-US" sz="2800" dirty="0"/>
              <a:t>are very close to the </a:t>
            </a:r>
            <a:r>
              <a:rPr lang="en-US" sz="2800" b="1" dirty="0">
                <a:solidFill>
                  <a:srgbClr val="3333FF"/>
                </a:solidFill>
              </a:rPr>
              <a:t>energy band </a:t>
            </a:r>
            <a:r>
              <a:rPr lang="en-US" sz="2800" dirty="0"/>
              <a:t>that corresponds to the </a:t>
            </a:r>
            <a:r>
              <a:rPr lang="en-US" sz="2800" b="1" dirty="0">
                <a:solidFill>
                  <a:srgbClr val="3333FF"/>
                </a:solidFill>
              </a:rPr>
              <a:t>dopant type. 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/>
              <a:t>In other words, 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FF"/>
                </a:solidFill>
              </a:rPr>
              <a:t>Electron donor impurities </a:t>
            </a:r>
            <a:r>
              <a:rPr lang="en-US" sz="2800" dirty="0"/>
              <a:t>create states near the conduction band 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FF"/>
                </a:solidFill>
              </a:rPr>
              <a:t>While electron acceptor impurities </a:t>
            </a:r>
            <a:r>
              <a:rPr lang="en-US" sz="2800" dirty="0"/>
              <a:t>create states near the valence band. 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510" y="308537"/>
            <a:ext cx="5791200" cy="12954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 Semiconductor Doping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2057400"/>
            <a:ext cx="8846821" cy="4415863"/>
            <a:chOff x="152400" y="2057400"/>
            <a:chExt cx="8846821" cy="4415863"/>
          </a:xfrm>
        </p:grpSpPr>
        <p:sp>
          <p:nvSpPr>
            <p:cNvPr id="3" name="Rectangle 2"/>
            <p:cNvSpPr/>
            <p:nvPr/>
          </p:nvSpPr>
          <p:spPr bwMode="auto">
            <a:xfrm>
              <a:off x="152400" y="2057400"/>
              <a:ext cx="8846821" cy="441586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pic>
          <p:nvPicPr>
            <p:cNvPr id="8" name="Picture 97" descr="Semiconductor band structure (lots of bands 2).sv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181506"/>
              <a:ext cx="5547359" cy="396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116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9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9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9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94438" name="Rectangle 6"/>
          <p:cNvSpPr>
            <a:spLocks noChangeArrowheads="1"/>
          </p:cNvSpPr>
          <p:nvPr/>
        </p:nvSpPr>
        <p:spPr bwMode="auto">
          <a:xfrm>
            <a:off x="304800" y="2057400"/>
            <a:ext cx="33528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7" name="Rectangle 5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4436" name="Text Box 4"/>
          <p:cNvSpPr txBox="1">
            <a:spLocks noChangeArrowheads="1"/>
          </p:cNvSpPr>
          <p:nvPr/>
        </p:nvSpPr>
        <p:spPr bwMode="auto">
          <a:xfrm>
            <a:off x="76200" y="2057400"/>
            <a:ext cx="8771021" cy="23329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3333FF"/>
                </a:solidFill>
              </a:rPr>
              <a:t>gap between these energy states and the nearest energy band</a:t>
            </a:r>
            <a:r>
              <a:rPr lang="en-US" sz="2800" dirty="0"/>
              <a:t> is usually referred to </a:t>
            </a:r>
            <a:r>
              <a:rPr lang="en-US" sz="2800" b="1" dirty="0">
                <a:solidFill>
                  <a:srgbClr val="3333FF"/>
                </a:solidFill>
              </a:rPr>
              <a:t>as dopant-site bonding </a:t>
            </a:r>
            <a:r>
              <a:rPr lang="en-US" sz="2800" dirty="0"/>
              <a:t>energy or </a:t>
            </a:r>
            <a:r>
              <a:rPr lang="en-US" sz="2800" i="1" dirty="0"/>
              <a:t>E</a:t>
            </a:r>
            <a:r>
              <a:rPr lang="en-US" sz="2800" i="1" baseline="-25000" dirty="0"/>
              <a:t>B</a:t>
            </a:r>
            <a:r>
              <a:rPr lang="en-US" sz="2800" dirty="0"/>
              <a:t> and is relatively small. 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For example, the </a:t>
            </a:r>
            <a:r>
              <a:rPr lang="en-US" sz="2800" b="1" i="1" dirty="0">
                <a:solidFill>
                  <a:srgbClr val="3333FF"/>
                </a:solidFill>
              </a:rPr>
              <a:t>E</a:t>
            </a:r>
            <a:r>
              <a:rPr lang="en-US" sz="2800" b="1" i="1" baseline="-25000" dirty="0">
                <a:solidFill>
                  <a:srgbClr val="3333FF"/>
                </a:solidFill>
              </a:rPr>
              <a:t>B</a:t>
            </a:r>
            <a:r>
              <a:rPr lang="en-US" sz="2800" b="1" dirty="0">
                <a:solidFill>
                  <a:srgbClr val="3333FF"/>
                </a:solidFill>
              </a:rPr>
              <a:t> for Boron in silicon bulk is 0.045 eV, </a:t>
            </a:r>
            <a:r>
              <a:rPr lang="en-US" sz="2800" dirty="0"/>
              <a:t>compared with silicon's band gap of about 1.12 eV.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510" y="308537"/>
            <a:ext cx="5791200" cy="1295400"/>
          </a:xfrm>
        </p:spPr>
        <p:txBody>
          <a:bodyPr/>
          <a:lstStyle/>
          <a:p>
            <a:r>
              <a:rPr lang="en-US" altLang="en-US" sz="3200" dirty="0"/>
              <a:t> Semiconductor Doping</a:t>
            </a:r>
          </a:p>
        </p:txBody>
      </p:sp>
    </p:spTree>
    <p:extLst>
      <p:ext uri="{BB962C8B-B14F-4D97-AF65-F5344CB8AC3E}">
        <p14:creationId xmlns:p14="http://schemas.microsoft.com/office/powerpoint/2010/main" val="3990474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5257800" cy="1295400"/>
          </a:xfrm>
        </p:spPr>
        <p:txBody>
          <a:bodyPr/>
          <a:lstStyle/>
          <a:p>
            <a:r>
              <a:rPr lang="en-US" altLang="en-US" sz="3200" b="0" dirty="0"/>
              <a:t>3.2.</a:t>
            </a:r>
            <a:r>
              <a:rPr lang="en-US" altLang="en-US" sz="3200" dirty="0"/>
              <a:t> Doped Semiconductors</a:t>
            </a:r>
          </a:p>
        </p:txBody>
      </p:sp>
      <p:sp>
        <p:nvSpPr>
          <p:cNvPr id="209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4302125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3333FF"/>
                </a:solidFill>
              </a:rPr>
              <a:t>p</a:t>
            </a:r>
            <a:r>
              <a:rPr lang="en-US" altLang="en-US" b="1" dirty="0">
                <a:solidFill>
                  <a:srgbClr val="3333FF"/>
                </a:solidFill>
              </a:rPr>
              <a:t>-type semiconductor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Silicon is doped with element having a </a:t>
            </a:r>
            <a:r>
              <a:rPr lang="en-US" altLang="en-US" sz="2800" b="1" u="sng" dirty="0">
                <a:solidFill>
                  <a:srgbClr val="FF0000"/>
                </a:solidFill>
              </a:rPr>
              <a:t>valence of 3.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solidFill>
                  <a:schemeClr val="tx2"/>
                </a:solidFill>
              </a:rPr>
              <a:t>To increase the concentration of holes (</a:t>
            </a:r>
            <a:r>
              <a:rPr lang="en-US" altLang="en-US" sz="2800" i="1" dirty="0">
                <a:solidFill>
                  <a:schemeClr val="tx2"/>
                </a:solidFill>
              </a:rPr>
              <a:t>p</a:t>
            </a:r>
            <a:r>
              <a:rPr lang="en-US" altLang="en-US" sz="2800" dirty="0">
                <a:solidFill>
                  <a:schemeClr val="tx2"/>
                </a:solidFill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example is </a:t>
            </a:r>
            <a:r>
              <a:rPr lang="en-US" altLang="en-US" sz="2800" b="1" dirty="0">
                <a:solidFill>
                  <a:srgbClr val="FF0000"/>
                </a:solidFill>
              </a:rPr>
              <a:t>boron</a:t>
            </a:r>
            <a:r>
              <a:rPr lang="en-US" altLang="en-US" sz="2800" dirty="0"/>
              <a:t>, which is an </a:t>
            </a:r>
            <a:r>
              <a:rPr lang="en-US" altLang="en-US" sz="2800" b="1" u="sng" dirty="0">
                <a:solidFill>
                  <a:srgbClr val="FF0000"/>
                </a:solidFill>
              </a:rPr>
              <a:t>acceptor.</a:t>
            </a:r>
          </a:p>
        </p:txBody>
      </p:sp>
      <p:sp>
        <p:nvSpPr>
          <p:cNvPr id="2099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3275" y="2057400"/>
            <a:ext cx="4302125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3333FF"/>
                </a:solidFill>
              </a:rPr>
              <a:t>n</a:t>
            </a:r>
            <a:r>
              <a:rPr lang="en-US" altLang="en-US" b="1" dirty="0">
                <a:solidFill>
                  <a:srgbClr val="3333FF"/>
                </a:solidFill>
              </a:rPr>
              <a:t>-type semiconductor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Silicon is doped with element having a </a:t>
            </a:r>
            <a:r>
              <a:rPr lang="en-US" altLang="en-US" sz="2800" b="1" u="sng" dirty="0">
                <a:solidFill>
                  <a:srgbClr val="FF0000"/>
                </a:solidFill>
              </a:rPr>
              <a:t>valence of 5.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To increase the concentration of free electrons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example is </a:t>
            </a:r>
            <a:r>
              <a:rPr lang="en-US" altLang="en-US" sz="2800" b="1" dirty="0" err="1">
                <a:solidFill>
                  <a:srgbClr val="FF0000"/>
                </a:solidFill>
              </a:rPr>
              <a:t>phosophorus</a:t>
            </a:r>
            <a:r>
              <a:rPr lang="en-US" altLang="en-US" sz="2800" dirty="0"/>
              <a:t>, which is </a:t>
            </a:r>
            <a:r>
              <a:rPr lang="en-US" altLang="en-US" sz="2800" b="1" u="sng" dirty="0">
                <a:solidFill>
                  <a:srgbClr val="FF0000"/>
                </a:solidFill>
              </a:rPr>
              <a:t>a donor</a:t>
            </a:r>
            <a:r>
              <a:rPr lang="en-US" altLang="en-US" sz="2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992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992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9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0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9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57200"/>
            <a:ext cx="5562600" cy="943769"/>
          </a:xfrm>
        </p:spPr>
        <p:txBody>
          <a:bodyPr/>
          <a:lstStyle/>
          <a:p>
            <a:r>
              <a:rPr lang="en-US" altLang="en-US" sz="3200" b="0" dirty="0"/>
              <a:t>3.2.</a:t>
            </a:r>
            <a:r>
              <a:rPr lang="en-US" altLang="en-US" sz="3200" dirty="0"/>
              <a:t> Doped Semiconductors</a:t>
            </a:r>
          </a:p>
        </p:txBody>
      </p:sp>
      <p:sp>
        <p:nvSpPr>
          <p:cNvPr id="219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4302125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>
                <a:solidFill>
                  <a:srgbClr val="3333FF"/>
                </a:solidFill>
              </a:rPr>
              <a:t>p</a:t>
            </a:r>
            <a:r>
              <a:rPr lang="en-US" altLang="en-US" b="1">
                <a:solidFill>
                  <a:srgbClr val="3333FF"/>
                </a:solidFill>
              </a:rPr>
              <a:t>-type semiconductor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Silicon is doped with element having a </a:t>
            </a:r>
            <a:r>
              <a:rPr lang="en-US" altLang="en-US" sz="2800">
                <a:solidFill>
                  <a:srgbClr val="FF0000"/>
                </a:solidFill>
              </a:rPr>
              <a:t>valence of 3</a:t>
            </a:r>
            <a:r>
              <a:rPr lang="en-US" altLang="en-US" sz="2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To increase the concentration of </a:t>
            </a:r>
            <a:r>
              <a:rPr lang="en-US" altLang="en-US" sz="2800">
                <a:solidFill>
                  <a:srgbClr val="FF0000"/>
                </a:solidFill>
              </a:rPr>
              <a:t>holes</a:t>
            </a:r>
            <a:r>
              <a:rPr lang="en-US" altLang="en-US" sz="2800"/>
              <a:t> (</a:t>
            </a:r>
            <a:r>
              <a:rPr lang="en-US" altLang="en-US" sz="2800" i="1"/>
              <a:t>p</a:t>
            </a:r>
            <a:r>
              <a:rPr lang="en-US" altLang="en-US" sz="280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One example is </a:t>
            </a:r>
            <a:r>
              <a:rPr lang="en-US" altLang="en-US" sz="2800">
                <a:solidFill>
                  <a:srgbClr val="FF0000"/>
                </a:solidFill>
              </a:rPr>
              <a:t>boron</a:t>
            </a:r>
            <a:r>
              <a:rPr lang="en-US" altLang="en-US" sz="2800"/>
              <a:t>.</a:t>
            </a:r>
          </a:p>
        </p:txBody>
      </p:sp>
      <p:sp>
        <p:nvSpPr>
          <p:cNvPr id="2195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3275" y="2057400"/>
            <a:ext cx="4302125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3333FF"/>
                </a:solidFill>
              </a:rPr>
              <a:t>n</a:t>
            </a:r>
            <a:r>
              <a:rPr lang="en-US" altLang="en-US" b="1" dirty="0">
                <a:solidFill>
                  <a:srgbClr val="3333FF"/>
                </a:solidFill>
              </a:rPr>
              <a:t>-type semiconductor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Silicon is doped with element having a </a:t>
            </a:r>
            <a:r>
              <a:rPr lang="en-US" altLang="en-US" sz="2800" dirty="0">
                <a:solidFill>
                  <a:srgbClr val="FF0000"/>
                </a:solidFill>
              </a:rPr>
              <a:t>valence of 5</a:t>
            </a:r>
            <a:r>
              <a:rPr lang="en-US" alt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To increase the concentration of free </a:t>
            </a:r>
            <a:r>
              <a:rPr lang="en-US" altLang="en-US" sz="2800" dirty="0">
                <a:solidFill>
                  <a:srgbClr val="FF0000"/>
                </a:solidFill>
              </a:rPr>
              <a:t>electrons</a:t>
            </a:r>
            <a:r>
              <a:rPr lang="en-US" altLang="en-US" sz="2800" dirty="0"/>
              <a:t> (</a:t>
            </a:r>
            <a:r>
              <a:rPr lang="en-US" altLang="en-US" sz="2800" i="1" dirty="0"/>
              <a:t>n</a:t>
            </a:r>
            <a:r>
              <a:rPr lang="en-US" altLang="en-US" sz="2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One example is </a:t>
            </a:r>
            <a:r>
              <a:rPr lang="en-US" altLang="en-US" sz="2800" dirty="0" err="1">
                <a:solidFill>
                  <a:srgbClr val="FF0000"/>
                </a:solidFill>
              </a:rPr>
              <a:t>phosophorus</a:t>
            </a:r>
            <a:r>
              <a:rPr lang="en-US" altLang="en-US" sz="2800" dirty="0"/>
              <a:t>, which is a donor.</a:t>
            </a:r>
          </a:p>
        </p:txBody>
      </p:sp>
      <p:sp>
        <p:nvSpPr>
          <p:cNvPr id="2195461" name="Rectangle 5"/>
          <p:cNvSpPr>
            <a:spLocks noChangeArrowheads="1"/>
          </p:cNvSpPr>
          <p:nvPr/>
        </p:nvSpPr>
        <p:spPr bwMode="auto">
          <a:xfrm>
            <a:off x="0" y="25146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195462" name="Picture 8" descr="se03F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4113213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5463" name="Picture 8" descr="se03F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41402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2604" y="6087159"/>
            <a:ext cx="272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Acceptor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Can accept </a:t>
            </a:r>
          </a:p>
          <a:p>
            <a:pPr algn="ctr"/>
            <a:r>
              <a:rPr lang="en-US" sz="1800" b="1" dirty="0">
                <a:sym typeface="Wingdings" panose="05000000000000000000" pitchFamily="2" charset="2"/>
              </a:rPr>
              <a:t>one more valence electron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13388" y="6097369"/>
            <a:ext cx="272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Donor</a:t>
            </a:r>
            <a:r>
              <a:rPr lang="en-US" sz="1800" b="1" dirty="0"/>
              <a:t> </a:t>
            </a:r>
            <a:r>
              <a:rPr lang="en-US" sz="1800" b="1" dirty="0">
                <a:sym typeface="Wingdings" panose="05000000000000000000" pitchFamily="2" charset="2"/>
              </a:rPr>
              <a:t> Can donate</a:t>
            </a:r>
          </a:p>
          <a:p>
            <a:pPr algn="ctr"/>
            <a:r>
              <a:rPr lang="en-US" sz="1800" b="1" dirty="0">
                <a:sym typeface="Wingdings" panose="05000000000000000000" pitchFamily="2" charset="2"/>
              </a:rPr>
              <a:t>one more valence electron</a:t>
            </a:r>
            <a:endParaRPr lang="en-US" sz="18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9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9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9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460" grpId="0" build="p"/>
      <p:bldP spid="3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9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65547"/>
            <a:ext cx="5638800" cy="867569"/>
          </a:xfrm>
        </p:spPr>
        <p:txBody>
          <a:bodyPr/>
          <a:lstStyle/>
          <a:p>
            <a:r>
              <a:rPr lang="en-US" altLang="en-US" sz="3200" b="0" dirty="0"/>
              <a:t>3.2.</a:t>
            </a:r>
            <a:r>
              <a:rPr lang="en-US" altLang="en-US" sz="3200" dirty="0"/>
              <a:t> Doped Semiconductors</a:t>
            </a:r>
          </a:p>
        </p:txBody>
      </p:sp>
      <p:sp>
        <p:nvSpPr>
          <p:cNvPr id="2196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905000"/>
            <a:ext cx="8991600" cy="4038600"/>
          </a:xfrm>
        </p:spPr>
        <p:txBody>
          <a:bodyPr/>
          <a:lstStyle/>
          <a:p>
            <a:r>
              <a:rPr lang="en-US" altLang="en-US" i="1" dirty="0" err="1"/>
              <a:t>n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number of free electrons and holes / unit volume</a:t>
            </a:r>
            <a:endParaRPr lang="en-US" altLang="en-US" b="1" i="1" dirty="0">
              <a:solidFill>
                <a:srgbClr val="3333FF"/>
              </a:solidFill>
            </a:endParaRPr>
          </a:p>
          <a:p>
            <a:r>
              <a:rPr lang="en-US" altLang="en-US" b="1" i="1" dirty="0">
                <a:solidFill>
                  <a:srgbClr val="3333FF"/>
                </a:solidFill>
              </a:rPr>
              <a:t>n</a:t>
            </a:r>
            <a:r>
              <a:rPr lang="en-US" altLang="en-US" b="1" dirty="0">
                <a:solidFill>
                  <a:srgbClr val="3333FF"/>
                </a:solidFill>
              </a:rPr>
              <a:t>-type doped semiconductor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 (the number of donors) is much greater than </a:t>
            </a:r>
            <a:r>
              <a:rPr lang="en-US" altLang="en-US" sz="2800" i="1" dirty="0" err="1">
                <a:solidFill>
                  <a:srgbClr val="FF0000"/>
                </a:solidFill>
              </a:rPr>
              <a:t>n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en-US" sz="2800" i="1" dirty="0"/>
              <a:t>…</a:t>
            </a:r>
          </a:p>
          <a:p>
            <a:pPr lvl="2"/>
            <a:r>
              <a:rPr lang="en-US" altLang="en-US" sz="2800" dirty="0"/>
              <a:t>concentration of donor atoms is </a:t>
            </a:r>
            <a:r>
              <a:rPr lang="en-US" altLang="en-US" sz="2800" i="1" dirty="0"/>
              <a:t>N</a:t>
            </a:r>
            <a:r>
              <a:rPr lang="en-US" altLang="en-US" sz="2800" i="1" baseline="-25000" dirty="0"/>
              <a:t>D</a:t>
            </a:r>
            <a:endParaRPr lang="en-US" altLang="en-US" sz="2800" dirty="0"/>
          </a:p>
          <a:p>
            <a:pPr lvl="1"/>
            <a:r>
              <a:rPr lang="en-US" altLang="en-US" sz="2800" dirty="0"/>
              <a:t>Then the </a:t>
            </a:r>
            <a:r>
              <a:rPr lang="en-US" altLang="en-US" sz="2800" dirty="0">
                <a:solidFill>
                  <a:srgbClr val="FF0000"/>
                </a:solidFill>
              </a:rPr>
              <a:t>concentration of electrons </a:t>
            </a:r>
            <a:r>
              <a:rPr lang="en-US" altLang="en-US" sz="2800" dirty="0"/>
              <a:t>in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-type is defined as in (3.4).</a:t>
            </a:r>
            <a:endParaRPr lang="en-US" altLang="en-US" sz="2800" baseline="-25000" dirty="0"/>
          </a:p>
        </p:txBody>
      </p:sp>
      <p:sp>
        <p:nvSpPr>
          <p:cNvPr id="2196488" name="Rectangle 8"/>
          <p:cNvSpPr>
            <a:spLocks noChangeArrowheads="1"/>
          </p:cNvSpPr>
          <p:nvPr/>
        </p:nvSpPr>
        <p:spPr bwMode="auto">
          <a:xfrm>
            <a:off x="0" y="6096000"/>
            <a:ext cx="457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96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17521"/>
              </p:ext>
            </p:extLst>
          </p:nvPr>
        </p:nvGraphicFramePr>
        <p:xfrm>
          <a:off x="2971800" y="4800600"/>
          <a:ext cx="301942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96" name="Equation" r:id="rId3" imgW="1079500" imgH="685800" progId="">
                  <p:embed/>
                </p:oleObj>
              </mc:Choice>
              <mc:Fallback>
                <p:oleObj name="Equation" r:id="rId3" imgW="1079500" imgH="685800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3019425" cy="191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05000"/>
            <a:ext cx="8915400" cy="4038600"/>
          </a:xfrm>
        </p:spPr>
        <p:txBody>
          <a:bodyPr/>
          <a:lstStyle/>
          <a:p>
            <a:r>
              <a:rPr lang="en-US" altLang="en-US" i="1" dirty="0" err="1"/>
              <a:t>n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= number of free electrons and holes / unit volume</a:t>
            </a:r>
            <a:endParaRPr lang="en-US" altLang="en-US" b="1" i="1" dirty="0">
              <a:solidFill>
                <a:srgbClr val="3333FF"/>
              </a:solidFill>
            </a:endParaRPr>
          </a:p>
          <a:p>
            <a:r>
              <a:rPr lang="en-US" altLang="en-US" b="1" i="1" dirty="0">
                <a:solidFill>
                  <a:srgbClr val="3333FF"/>
                </a:solidFill>
              </a:rPr>
              <a:t>p</a:t>
            </a:r>
            <a:r>
              <a:rPr lang="en-US" altLang="en-US" b="1" dirty="0">
                <a:solidFill>
                  <a:srgbClr val="3333FF"/>
                </a:solidFill>
              </a:rPr>
              <a:t>-type doped semiconductor</a:t>
            </a:r>
          </a:p>
          <a:p>
            <a:pPr lvl="1"/>
            <a:r>
              <a:rPr lang="en-US" altLang="en-US" sz="2800" dirty="0"/>
              <a:t>If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A</a:t>
            </a:r>
            <a:r>
              <a:rPr lang="en-US" altLang="en-US" sz="2800" dirty="0">
                <a:solidFill>
                  <a:srgbClr val="FF0000"/>
                </a:solidFill>
              </a:rPr>
              <a:t> (the number of acceptors) is much greater than </a:t>
            </a:r>
            <a:r>
              <a:rPr lang="en-US" altLang="en-US" sz="2800" i="1" dirty="0" err="1">
                <a:solidFill>
                  <a:srgbClr val="FF0000"/>
                </a:solidFill>
              </a:rPr>
              <a:t>n</a:t>
            </a:r>
            <a:r>
              <a:rPr lang="en-US" altLang="en-US" sz="2800" i="1" baseline="-25000" dirty="0" err="1"/>
              <a:t>i</a:t>
            </a:r>
            <a:endParaRPr lang="en-US" altLang="en-US" sz="2800" dirty="0"/>
          </a:p>
          <a:p>
            <a:pPr lvl="2"/>
            <a:r>
              <a:rPr lang="en-US" altLang="en-US" sz="2800" dirty="0"/>
              <a:t>concentration of acceptor atoms is </a:t>
            </a:r>
            <a:r>
              <a:rPr lang="en-US" altLang="en-US" sz="2800" i="1" dirty="0"/>
              <a:t>N</a:t>
            </a:r>
            <a:r>
              <a:rPr lang="en-US" altLang="en-US" sz="2800" i="1" baseline="-25000" dirty="0"/>
              <a:t>A</a:t>
            </a:r>
            <a:endParaRPr lang="en-US" altLang="en-US" sz="2800" dirty="0"/>
          </a:p>
          <a:p>
            <a:pPr lvl="1"/>
            <a:r>
              <a:rPr lang="en-US" altLang="en-US" sz="2800" dirty="0"/>
              <a:t>Then the </a:t>
            </a:r>
            <a:r>
              <a:rPr lang="en-US" altLang="en-US" sz="2800" dirty="0">
                <a:solidFill>
                  <a:srgbClr val="FF0000"/>
                </a:solidFill>
              </a:rPr>
              <a:t>concentration of holes</a:t>
            </a:r>
            <a:r>
              <a:rPr lang="en-US" altLang="en-US" sz="2800" dirty="0"/>
              <a:t> in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-type is defined as in (3.6).</a:t>
            </a:r>
          </a:p>
        </p:txBody>
      </p:sp>
      <p:sp>
        <p:nvSpPr>
          <p:cNvPr id="2101256" name="Rectangle 8"/>
          <p:cNvSpPr>
            <a:spLocks noChangeArrowheads="1"/>
          </p:cNvSpPr>
          <p:nvPr/>
        </p:nvSpPr>
        <p:spPr bwMode="auto">
          <a:xfrm>
            <a:off x="0" y="6096000"/>
            <a:ext cx="457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01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83523"/>
              </p:ext>
            </p:extLst>
          </p:nvPr>
        </p:nvGraphicFramePr>
        <p:xfrm>
          <a:off x="3048000" y="4727304"/>
          <a:ext cx="3048000" cy="199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63" name="Equation" r:id="rId3" imgW="1066800" imgH="698500" progId="">
                  <p:embed/>
                </p:oleObj>
              </mc:Choice>
              <mc:Fallback>
                <p:oleObj name="Equation" r:id="rId3" imgW="1066800" imgH="6985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7304"/>
                        <a:ext cx="3048000" cy="1994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65547"/>
            <a:ext cx="5638800" cy="867569"/>
          </a:xfrm>
        </p:spPr>
        <p:txBody>
          <a:bodyPr/>
          <a:lstStyle/>
          <a:p>
            <a:r>
              <a:rPr lang="en-US" altLang="en-US" sz="3200" b="0" dirty="0"/>
              <a:t>3.2.</a:t>
            </a:r>
            <a:r>
              <a:rPr lang="en-US" altLang="en-US" sz="3200" dirty="0"/>
              <a:t> Doped Semiconductors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96488" name="Rectangle 8"/>
          <p:cNvSpPr>
            <a:spLocks noChangeArrowheads="1"/>
          </p:cNvSpPr>
          <p:nvPr/>
        </p:nvSpPr>
        <p:spPr bwMode="auto">
          <a:xfrm>
            <a:off x="0" y="6096000"/>
            <a:ext cx="4572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6489" name="Text Box 9"/>
          <p:cNvSpPr txBox="1">
            <a:spLocks noChangeArrowheads="1"/>
          </p:cNvSpPr>
          <p:nvPr/>
        </p:nvSpPr>
        <p:spPr bwMode="auto">
          <a:xfrm>
            <a:off x="228600" y="2115443"/>
            <a:ext cx="8610600" cy="38472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800" dirty="0"/>
              <a:t>The key is that the </a:t>
            </a:r>
            <a:r>
              <a:rPr lang="en-US" altLang="en-US" sz="2800" b="1" u="sng" dirty="0">
                <a:solidFill>
                  <a:srgbClr val="3333FF"/>
                </a:solidFill>
              </a:rPr>
              <a:t>number of free electrons</a:t>
            </a:r>
            <a:r>
              <a:rPr lang="en-US" altLang="en-US" sz="2800" b="1" dirty="0">
                <a:solidFill>
                  <a:srgbClr val="3333FF"/>
                </a:solidFill>
              </a:rPr>
              <a:t> </a:t>
            </a:r>
            <a:r>
              <a:rPr lang="en-US" altLang="en-US" sz="2800" dirty="0"/>
              <a:t>(n- or p-type) is </a:t>
            </a:r>
            <a:r>
              <a:rPr lang="en-US" altLang="en-US" sz="2800" b="1" u="sng" dirty="0">
                <a:solidFill>
                  <a:srgbClr val="3333FF"/>
                </a:solidFill>
              </a:rPr>
              <a:t>dependent on doping concentration</a:t>
            </a:r>
            <a:r>
              <a:rPr lang="en-US" altLang="en-US" sz="2800" dirty="0"/>
              <a:t>, not temperature…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dirty="0"/>
              <a:t>Anytime a </a:t>
            </a:r>
            <a:r>
              <a:rPr lang="en-US" altLang="en-US" sz="2400" b="1" u="sng" dirty="0">
                <a:solidFill>
                  <a:srgbClr val="FF0000"/>
                </a:solidFill>
              </a:rPr>
              <a:t>doping volume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becomes </a:t>
            </a:r>
            <a:r>
              <a:rPr lang="en-US" altLang="en-US" sz="2400" b="1" u="sng" dirty="0">
                <a:solidFill>
                  <a:srgbClr val="FF0000"/>
                </a:solidFill>
              </a:rPr>
              <a:t>greater than</a:t>
            </a:r>
            <a:r>
              <a:rPr lang="en-US" altLang="en-US" sz="2400" dirty="0"/>
              <a:t> the </a:t>
            </a:r>
            <a:r>
              <a:rPr lang="en-US" altLang="en-US" sz="2400" b="1" u="sng" dirty="0">
                <a:solidFill>
                  <a:srgbClr val="FF0000"/>
                </a:solidFill>
              </a:rPr>
              <a:t>overall concentration of ions </a:t>
            </a:r>
            <a:r>
              <a:rPr lang="en-US" altLang="en-US" sz="2400" b="1" u="sng" dirty="0" err="1">
                <a:solidFill>
                  <a:srgbClr val="FF0000"/>
                </a:solidFill>
              </a:rPr>
              <a:t>n</a:t>
            </a:r>
            <a:r>
              <a:rPr lang="en-US" altLang="en-US" sz="2400" b="1" u="sng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2400" dirty="0"/>
              <a:t>, the semi-conductor material takes the properties of the doping material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dirty="0"/>
              <a:t>If doping volume is p-type semi- conductor becomes p-type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dirty="0"/>
              <a:t>If doping volume is n-type semi-conductor becomes n-type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dirty="0"/>
              <a:t>Both doping types can set </a:t>
            </a:r>
            <a:r>
              <a:rPr lang="en-US" altLang="en-US" sz="2400" b="1" u="sng" dirty="0">
                <a:solidFill>
                  <a:srgbClr val="FF0000"/>
                </a:solidFill>
              </a:rPr>
              <a:t>movement of charges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holes or electrons via </a:t>
            </a:r>
            <a:r>
              <a:rPr lang="en-US" altLang="en-US" sz="2400" b="1" u="sng" dirty="0">
                <a:solidFill>
                  <a:srgbClr val="FF0000"/>
                </a:solidFill>
              </a:rPr>
              <a:t>Diffusion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65547"/>
            <a:ext cx="5638800" cy="867569"/>
          </a:xfrm>
        </p:spPr>
        <p:txBody>
          <a:bodyPr/>
          <a:lstStyle/>
          <a:p>
            <a:r>
              <a:rPr lang="en-US" altLang="en-US" sz="3200" b="0" dirty="0"/>
              <a:t>3.2.</a:t>
            </a:r>
            <a:r>
              <a:rPr lang="en-US" altLang="en-US" sz="3200" dirty="0"/>
              <a:t> Doped Semiconductors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6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6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6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6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6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6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6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6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57200"/>
            <a:ext cx="3657600" cy="9906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3.3.1.</a:t>
            </a:r>
            <a:r>
              <a:rPr lang="en-US" altLang="en-US" sz="3200" dirty="0">
                <a:solidFill>
                  <a:srgbClr val="3333FF"/>
                </a:solidFill>
              </a:rPr>
              <a:t> Drift Current</a:t>
            </a: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057400"/>
            <a:ext cx="8991600" cy="40386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What happens when an </a:t>
            </a:r>
            <a:r>
              <a:rPr lang="en-US" altLang="en-US" sz="2800" dirty="0">
                <a:solidFill>
                  <a:srgbClr val="FF0000"/>
                </a:solidFill>
              </a:rPr>
              <a:t>electrical field (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>
                <a:solidFill>
                  <a:srgbClr val="FF0000"/>
                </a:solidFill>
              </a:rPr>
              <a:t>) is applied </a:t>
            </a:r>
            <a:r>
              <a:rPr lang="en-US" altLang="en-US" sz="2800" dirty="0"/>
              <a:t>to a p-type or n-type semiconductor crystal?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Holes are </a:t>
            </a:r>
            <a:r>
              <a:rPr lang="en-US" altLang="en-US" sz="2800" dirty="0">
                <a:solidFill>
                  <a:srgbClr val="FF0000"/>
                </a:solidFill>
              </a:rPr>
              <a:t>accelerated in the direction of 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/>
              <a:t>, free electrons are repelled.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What happens when an </a:t>
            </a:r>
            <a:r>
              <a:rPr lang="en-US" altLang="en-US" sz="2800" dirty="0">
                <a:solidFill>
                  <a:srgbClr val="FF0000"/>
                </a:solidFill>
              </a:rPr>
              <a:t>electrical field (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>
                <a:solidFill>
                  <a:srgbClr val="FF0000"/>
                </a:solidFill>
              </a:rPr>
              <a:t>) is applied </a:t>
            </a:r>
            <a:r>
              <a:rPr lang="en-US" altLang="en-US" sz="2800" dirty="0"/>
              <a:t>to a n-type semiconductor crystal?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Electrons are </a:t>
            </a:r>
            <a:r>
              <a:rPr lang="en-US" altLang="en-US" sz="2800" dirty="0">
                <a:solidFill>
                  <a:srgbClr val="FF0000"/>
                </a:solidFill>
              </a:rPr>
              <a:t>accelerated in the direction of </a:t>
            </a:r>
            <a:r>
              <a:rPr lang="en-US" altLang="en-US" sz="2800" i="1" dirty="0">
                <a:solidFill>
                  <a:srgbClr val="FF0000"/>
                </a:solidFill>
              </a:rPr>
              <a:t>E</a:t>
            </a:r>
            <a:r>
              <a:rPr lang="en-US" altLang="en-US" sz="2800" dirty="0"/>
              <a:t>, free holes are repelled.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533400"/>
            <a:ext cx="3657600" cy="9906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3.3.1.</a:t>
            </a:r>
            <a:r>
              <a:rPr lang="en-US" altLang="en-US" sz="3200" dirty="0">
                <a:solidFill>
                  <a:srgbClr val="3333FF"/>
                </a:solidFill>
              </a:rPr>
              <a:t> Drift Current</a:t>
            </a: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839200" cy="40386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How are the </a:t>
            </a:r>
            <a:r>
              <a:rPr lang="en-US" altLang="en-US" sz="2800" dirty="0">
                <a:solidFill>
                  <a:srgbClr val="FF0000"/>
                </a:solidFill>
              </a:rPr>
              <a:t>velocity</a:t>
            </a:r>
            <a:r>
              <a:rPr lang="en-US" altLang="en-US" sz="2800" dirty="0"/>
              <a:t> of these holes and electrons defined?</a:t>
            </a:r>
          </a:p>
          <a:p>
            <a:pPr marL="342900" lvl="1" indent="-342900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Defined in function of their mobility </a:t>
            </a:r>
            <a:r>
              <a:rPr lang="el-GR" altLang="en-US" sz="3200" dirty="0"/>
              <a:t>μ</a:t>
            </a:r>
            <a:endParaRPr lang="en-US" altLang="en-US" sz="3200" dirty="0"/>
          </a:p>
          <a:p>
            <a:endParaRPr lang="en-US" altLang="en-US" sz="2800" dirty="0"/>
          </a:p>
        </p:txBody>
      </p:sp>
      <p:graphicFrame>
        <p:nvGraphicFramePr>
          <p:cNvPr id="21073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8614618"/>
              </p:ext>
            </p:extLst>
          </p:nvPr>
        </p:nvGraphicFramePr>
        <p:xfrm>
          <a:off x="457200" y="3747222"/>
          <a:ext cx="795968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621" name="Equation" r:id="rId3" imgW="2400300" imgH="482600" progId="">
                  <p:embed/>
                </p:oleObj>
              </mc:Choice>
              <mc:Fallback>
                <p:oleObj name="Equation" r:id="rId3" imgW="2400300" imgH="482600" progId="">
                  <p:embed/>
                  <p:pic>
                    <p:nvPicPr>
                      <p:cNvPr id="0" name="Picture 6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47222"/>
                        <a:ext cx="795968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"/>
          <p:cNvSpPr>
            <a:spLocks noChangeArrowheads="1"/>
          </p:cNvSpPr>
          <p:nvPr/>
        </p:nvSpPr>
        <p:spPr bwMode="auto">
          <a:xfrm>
            <a:off x="76200" y="1981200"/>
            <a:ext cx="8839200" cy="249299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800000"/>
                </a:solidFill>
                <a:latin typeface="+mn-lt"/>
                <a:ea typeface="ＭＳ Ｐゴシック" pitchFamily="-110" charset="-128"/>
              </a:rPr>
              <a:t>Quote of the day</a:t>
            </a:r>
          </a:p>
          <a:p>
            <a:pPr algn="l">
              <a:defRPr/>
            </a:pPr>
            <a:r>
              <a:rPr lang="en-US" dirty="0"/>
              <a:t>“The Simple Path</a:t>
            </a:r>
            <a:br>
              <a:rPr lang="en-US" dirty="0"/>
            </a:br>
            <a:r>
              <a:rPr lang="en-US" dirty="0"/>
              <a:t>Silence is Prayer</a:t>
            </a:r>
            <a:br>
              <a:rPr lang="en-US" dirty="0"/>
            </a:br>
            <a:r>
              <a:rPr lang="en-US" dirty="0" err="1"/>
              <a:t>Prayer</a:t>
            </a:r>
            <a:r>
              <a:rPr lang="en-US" dirty="0"/>
              <a:t> is Faith</a:t>
            </a:r>
            <a:br>
              <a:rPr lang="en-US" dirty="0"/>
            </a:br>
            <a:r>
              <a:rPr lang="en-US" dirty="0" err="1"/>
              <a:t>Faith</a:t>
            </a:r>
            <a:r>
              <a:rPr lang="en-US" dirty="0"/>
              <a:t> is Love</a:t>
            </a:r>
            <a:br>
              <a:rPr lang="en-US" dirty="0"/>
            </a:br>
            <a:r>
              <a:rPr lang="en-US" dirty="0" err="1"/>
              <a:t>Love</a:t>
            </a:r>
            <a:r>
              <a:rPr lang="en-US" dirty="0"/>
              <a:t> is Service</a:t>
            </a:r>
            <a:br>
              <a:rPr lang="en-US" dirty="0"/>
            </a:br>
            <a:r>
              <a:rPr lang="en-US" dirty="0"/>
              <a:t>The Fruit of Service is Peace” </a:t>
            </a:r>
          </a:p>
          <a:p>
            <a:pPr algn="l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― </a:t>
            </a:r>
            <a:r>
              <a:rPr lang="en-US" b="1" dirty="0"/>
              <a:t>Mother Teresa</a:t>
            </a:r>
            <a:endParaRPr lang="en-US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4928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3CF8AF9D-31C3-4D16-BF9A-254874C9D00B}" type="slidenum">
              <a:rPr lang="en-US" altLang="en-US" sz="1400" smtClean="0">
                <a:latin typeface="Arial" charset="0"/>
              </a:rPr>
              <a:pPr eaLnBrk="1" hangingPunct="1"/>
              <a:t>4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21160"/>
      </p:ext>
    </p:extLst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1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609600"/>
            <a:ext cx="3657600" cy="7620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3.3.1.</a:t>
            </a:r>
            <a:r>
              <a:rPr lang="en-US" altLang="en-US" sz="3200" dirty="0">
                <a:solidFill>
                  <a:srgbClr val="3333FF"/>
                </a:solidFill>
              </a:rPr>
              <a:t> Drift Current</a:t>
            </a:r>
          </a:p>
        </p:txBody>
      </p:sp>
      <p:sp>
        <p:nvSpPr>
          <p:cNvPr id="221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</a:rPr>
              <a:t>Q: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What happens when an </a:t>
            </a:r>
            <a:r>
              <a:rPr lang="en-US" altLang="en-US" sz="2800">
                <a:solidFill>
                  <a:srgbClr val="FF0000"/>
                </a:solidFill>
              </a:rPr>
              <a:t>electrical field (</a:t>
            </a:r>
            <a:r>
              <a:rPr lang="en-US" altLang="en-US" sz="2800" i="1">
                <a:solidFill>
                  <a:srgbClr val="FF0000"/>
                </a:solidFill>
              </a:rPr>
              <a:t>E</a:t>
            </a:r>
            <a:r>
              <a:rPr lang="en-US" altLang="en-US" sz="2800">
                <a:solidFill>
                  <a:srgbClr val="FF0000"/>
                </a:solidFill>
              </a:rPr>
              <a:t>) is applied </a:t>
            </a:r>
            <a:r>
              <a:rPr lang="en-US" altLang="en-US" sz="2800"/>
              <a:t>to a semiconductor crystal?</a:t>
            </a:r>
          </a:p>
          <a:p>
            <a:pPr lvl="1"/>
            <a:r>
              <a:rPr lang="en-US" altLang="en-US" sz="2800" b="1">
                <a:solidFill>
                  <a:srgbClr val="008000"/>
                </a:solidFill>
              </a:rPr>
              <a:t>A:</a:t>
            </a:r>
            <a:r>
              <a:rPr lang="en-US" altLang="en-US" sz="2800">
                <a:solidFill>
                  <a:srgbClr val="008000"/>
                </a:solidFill>
              </a:rPr>
              <a:t> </a:t>
            </a:r>
            <a:r>
              <a:rPr lang="en-US" altLang="en-US" sz="2800"/>
              <a:t>Holes are </a:t>
            </a:r>
            <a:r>
              <a:rPr lang="en-US" altLang="en-US" sz="2800">
                <a:solidFill>
                  <a:srgbClr val="FF0000"/>
                </a:solidFill>
              </a:rPr>
              <a:t>accelerated in the direction of E</a:t>
            </a:r>
            <a:r>
              <a:rPr lang="en-US" altLang="en-US" sz="2800"/>
              <a:t>, free electrons are repelled.</a:t>
            </a:r>
          </a:p>
          <a:p>
            <a:r>
              <a:rPr lang="en-US" altLang="en-US" sz="2800" b="1">
                <a:solidFill>
                  <a:srgbClr val="FF0000"/>
                </a:solidFill>
              </a:rPr>
              <a:t>Q: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How is the </a:t>
            </a:r>
            <a:r>
              <a:rPr lang="en-US" altLang="en-US" sz="2800">
                <a:solidFill>
                  <a:srgbClr val="FF0000"/>
                </a:solidFill>
              </a:rPr>
              <a:t>velocity</a:t>
            </a:r>
            <a:r>
              <a:rPr lang="en-US" altLang="en-US" sz="2800"/>
              <a:t> of these holes defined?</a:t>
            </a:r>
          </a:p>
        </p:txBody>
      </p:sp>
      <p:sp>
        <p:nvSpPr>
          <p:cNvPr id="2217989" name="Rectangle 5"/>
          <p:cNvSpPr>
            <a:spLocks noChangeArrowheads="1"/>
          </p:cNvSpPr>
          <p:nvPr/>
        </p:nvSpPr>
        <p:spPr bwMode="auto">
          <a:xfrm>
            <a:off x="0" y="1981200"/>
            <a:ext cx="9144000" cy="48768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7990" name="Text Box 6"/>
          <p:cNvSpPr txBox="1">
            <a:spLocks noChangeArrowheads="1"/>
          </p:cNvSpPr>
          <p:nvPr/>
        </p:nvSpPr>
        <p:spPr bwMode="auto">
          <a:xfrm>
            <a:off x="990600" y="1981200"/>
            <a:ext cx="6934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i="1" dirty="0">
                <a:solidFill>
                  <a:schemeClr val="bg1"/>
                </a:solidFill>
              </a:rPr>
              <a:t>.</a:t>
            </a:r>
            <a:r>
              <a:rPr lang="en-US" altLang="en-US" sz="2800" i="1" dirty="0"/>
              <a:t>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(volts / cm)</a:t>
            </a:r>
          </a:p>
          <a:p>
            <a:pPr algn="l"/>
            <a:r>
              <a:rPr lang="en-US" altLang="en-US" sz="2800" i="1" dirty="0">
                <a:solidFill>
                  <a:schemeClr val="bg1"/>
                </a:solidFill>
              </a:rPr>
              <a:t>.</a:t>
            </a:r>
            <a:r>
              <a:rPr lang="en-US" altLang="en-US" sz="2800" i="1" dirty="0">
                <a:latin typeface="Symbol" pitchFamily="18" charset="2"/>
              </a:rPr>
              <a:t>m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(cm</a:t>
            </a:r>
            <a:r>
              <a:rPr lang="en-US" altLang="en-US" sz="2800" baseline="30000" dirty="0">
                <a:solidFill>
                  <a:srgbClr val="FF0000"/>
                </a:solidFill>
              </a:rPr>
              <a:t>2</a:t>
            </a:r>
            <a:r>
              <a:rPr lang="en-US" altLang="en-US" sz="2800" dirty="0">
                <a:solidFill>
                  <a:srgbClr val="FF0000"/>
                </a:solidFill>
              </a:rPr>
              <a:t>/Vs)</a:t>
            </a:r>
            <a:r>
              <a:rPr lang="en-US" altLang="en-US" sz="2800" dirty="0"/>
              <a:t> = 480 for silicon</a:t>
            </a:r>
          </a:p>
          <a:p>
            <a:pPr algn="l"/>
            <a:r>
              <a:rPr lang="en-US" altLang="en-US" sz="2800" i="1" dirty="0">
                <a:solidFill>
                  <a:schemeClr val="bg1"/>
                </a:solidFill>
              </a:rPr>
              <a:t>.</a:t>
            </a:r>
            <a:r>
              <a:rPr lang="en-US" altLang="en-US" sz="2800" i="1" dirty="0" err="1">
                <a:latin typeface="Symbol" pitchFamily="18" charset="2"/>
              </a:rPr>
              <a:t>m</a:t>
            </a:r>
            <a:r>
              <a:rPr lang="en-US" altLang="en-US" sz="2800" i="1" baseline="-25000" dirty="0" err="1"/>
              <a:t>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(cm</a:t>
            </a:r>
            <a:r>
              <a:rPr lang="en-US" altLang="en-US" sz="2800" baseline="30000" dirty="0">
                <a:solidFill>
                  <a:srgbClr val="FF0000"/>
                </a:solidFill>
              </a:rPr>
              <a:t>2</a:t>
            </a:r>
            <a:r>
              <a:rPr lang="en-US" altLang="en-US" sz="2800" dirty="0">
                <a:solidFill>
                  <a:srgbClr val="FF0000"/>
                </a:solidFill>
              </a:rPr>
              <a:t>/Vs)</a:t>
            </a:r>
            <a:r>
              <a:rPr lang="en-US" altLang="en-US" sz="2800" dirty="0"/>
              <a:t> = 1350 for silicon</a:t>
            </a:r>
          </a:p>
        </p:txBody>
      </p:sp>
      <p:graphicFrame>
        <p:nvGraphicFramePr>
          <p:cNvPr id="2217993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4687714"/>
              </p:ext>
            </p:extLst>
          </p:nvPr>
        </p:nvGraphicFramePr>
        <p:xfrm>
          <a:off x="1143000" y="3657600"/>
          <a:ext cx="67278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198" name="Equation" r:id="rId3" imgW="2400300" imgH="482600" progId="">
                  <p:embed/>
                </p:oleObj>
              </mc:Choice>
              <mc:Fallback>
                <p:oleObj name="Equation" r:id="rId3" imgW="2400300" imgH="482600" progId="">
                  <p:embed/>
                  <p:pic>
                    <p:nvPicPr>
                      <p:cNvPr id="0" name="Picture 1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67278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47800" y="5486400"/>
            <a:ext cx="6172200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note that electrons move much faster - with velocities </a:t>
            </a:r>
            <a:r>
              <a:rPr lang="en-US" altLang="en-US" sz="2400" b="1" dirty="0">
                <a:solidFill>
                  <a:srgbClr val="FF0000"/>
                </a:solidFill>
              </a:rPr>
              <a:t>2.5 times higher</a:t>
            </a:r>
            <a:r>
              <a:rPr lang="en-US" altLang="en-US" sz="2400" dirty="0">
                <a:solidFill>
                  <a:srgbClr val="FF0000"/>
                </a:solidFill>
              </a:rPr>
              <a:t> than holes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533400"/>
            <a:ext cx="3657600" cy="621792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3.3.1.</a:t>
            </a:r>
            <a:r>
              <a:rPr lang="en-US" altLang="en-US" sz="3200" dirty="0">
                <a:solidFill>
                  <a:srgbClr val="3333FF"/>
                </a:solidFill>
              </a:rPr>
              <a:t> Drift Current</a:t>
            </a:r>
          </a:p>
        </p:txBody>
      </p:sp>
      <p:pic>
        <p:nvPicPr>
          <p:cNvPr id="2199558" name="Picture 8" descr="se03F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2213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9559" name="Text Box 6"/>
          <p:cNvSpPr txBox="1">
            <a:spLocks noChangeArrowheads="1"/>
          </p:cNvSpPr>
          <p:nvPr/>
        </p:nvSpPr>
        <p:spPr bwMode="auto">
          <a:xfrm>
            <a:off x="76200" y="5638800"/>
            <a:ext cx="891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b="1" dirty="0">
                <a:latin typeface="Calibri" pitchFamily="34" charset="0"/>
              </a:rPr>
              <a:t>Figure 3.5:</a:t>
            </a:r>
            <a:r>
              <a:rPr lang="en-US" altLang="en-US" sz="2000" dirty="0">
                <a:latin typeface="Calibri" pitchFamily="34" charset="0"/>
              </a:rPr>
              <a:t> An electric field </a:t>
            </a:r>
            <a:r>
              <a:rPr lang="en-US" altLang="en-US" sz="2000" i="1" dirty="0">
                <a:latin typeface="Calibri" pitchFamily="34" charset="0"/>
              </a:rPr>
              <a:t>E</a:t>
            </a:r>
            <a:r>
              <a:rPr lang="en-US" altLang="en-US" sz="2000" dirty="0">
                <a:latin typeface="Calibri" pitchFamily="34" charset="0"/>
              </a:rPr>
              <a:t> established in a bar of silicon causes the </a:t>
            </a:r>
            <a:r>
              <a:rPr lang="en-US" altLang="en-US" sz="2000" b="1" u="sng" dirty="0">
                <a:latin typeface="Calibri" pitchFamily="34" charset="0"/>
              </a:rPr>
              <a:t>holes to drift in the direction of </a:t>
            </a:r>
            <a:r>
              <a:rPr lang="en-US" altLang="en-US" sz="2000" b="1" i="1" u="sng" dirty="0">
                <a:latin typeface="Calibri" pitchFamily="34" charset="0"/>
              </a:rPr>
              <a:t>E</a:t>
            </a:r>
            <a:r>
              <a:rPr lang="en-US" altLang="en-US" sz="2000" dirty="0">
                <a:latin typeface="Calibri" pitchFamily="34" charset="0"/>
              </a:rPr>
              <a:t> and the </a:t>
            </a:r>
            <a:r>
              <a:rPr lang="en-US" altLang="en-US" sz="2000" b="1" u="sng" dirty="0">
                <a:latin typeface="Calibri" pitchFamily="34" charset="0"/>
              </a:rPr>
              <a:t>free electrons to drift in the opposite direction</a:t>
            </a:r>
            <a:r>
              <a:rPr lang="en-US" altLang="en-US" sz="2000" dirty="0">
                <a:latin typeface="Calibri" pitchFamily="34" charset="0"/>
              </a:rPr>
              <a:t>. Both the hole and electron drift currents are in the direction of </a:t>
            </a:r>
            <a:r>
              <a:rPr lang="en-US" altLang="en-US" sz="2000" i="1" dirty="0">
                <a:latin typeface="Calibri" pitchFamily="34" charset="0"/>
              </a:rPr>
              <a:t>E</a:t>
            </a:r>
            <a:r>
              <a:rPr lang="en-US" alt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5791200" cy="8382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Diffusion Current</a:t>
            </a:r>
          </a:p>
        </p:txBody>
      </p:sp>
      <p:sp>
        <p:nvSpPr>
          <p:cNvPr id="212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</p:spPr>
        <p:txBody>
          <a:bodyPr/>
          <a:lstStyle/>
          <a:p>
            <a:r>
              <a:rPr lang="en-US" altLang="en-US" b="1" dirty="0">
                <a:solidFill>
                  <a:srgbClr val="3333FF"/>
                </a:solidFill>
              </a:rPr>
              <a:t>Carrier diffusion</a:t>
            </a:r>
            <a:r>
              <a:rPr lang="en-US" altLang="en-US" b="1" dirty="0"/>
              <a:t> </a:t>
            </a:r>
            <a:r>
              <a:rPr lang="en-US" altLang="en-US" dirty="0"/>
              <a:t>– is</a:t>
            </a:r>
            <a:r>
              <a:rPr lang="en-US" altLang="en-US" b="1" dirty="0"/>
              <a:t> </a:t>
            </a:r>
            <a:r>
              <a:rPr lang="en-US" altLang="en-US" dirty="0"/>
              <a:t>the flow of charge carriers from area of </a:t>
            </a:r>
            <a:r>
              <a:rPr lang="en-US" altLang="en-US" dirty="0">
                <a:solidFill>
                  <a:srgbClr val="FF0000"/>
                </a:solidFill>
              </a:rPr>
              <a:t>high concentration to low concentration.</a:t>
            </a:r>
          </a:p>
          <a:p>
            <a:pPr lvl="1"/>
            <a:r>
              <a:rPr lang="en-US" altLang="en-US" sz="2800" dirty="0"/>
              <a:t>Meaning the tendency to achieve equilibrium</a:t>
            </a:r>
          </a:p>
          <a:p>
            <a:pPr lvl="1"/>
            <a:r>
              <a:rPr lang="en-US" altLang="en-US" sz="2800" dirty="0"/>
              <a:t>This flow of charges creates a current </a:t>
            </a:r>
            <a:r>
              <a:rPr lang="en-US" altLang="en-US" sz="2800" b="1" u="sng" dirty="0">
                <a:solidFill>
                  <a:srgbClr val="FF0000"/>
                </a:solidFill>
              </a:rPr>
              <a:t>called diffusion current</a:t>
            </a:r>
          </a:p>
          <a:p>
            <a:pPr lvl="1">
              <a:buNone/>
            </a:pPr>
            <a:endParaRPr lang="en-US" altLang="en-US" sz="2800" dirty="0"/>
          </a:p>
          <a:p>
            <a:r>
              <a:rPr lang="en-US" altLang="en-US" b="1" dirty="0">
                <a:solidFill>
                  <a:srgbClr val="3333FF"/>
                </a:solidFill>
              </a:rPr>
              <a:t>Diffusion current</a:t>
            </a:r>
            <a:r>
              <a:rPr lang="en-US" altLang="en-US" b="1" dirty="0"/>
              <a:t> </a:t>
            </a:r>
            <a:r>
              <a:rPr lang="en-US" altLang="en-US" dirty="0"/>
              <a:t>– is the current flow that results from carrier diffusion.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90513"/>
            <a:ext cx="6324600" cy="12954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Diffusion Current</a:t>
            </a:r>
          </a:p>
        </p:txBody>
      </p:sp>
      <p:sp>
        <p:nvSpPr>
          <p:cNvPr id="220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8382000" cy="1295400"/>
          </a:xfrm>
        </p:spPr>
        <p:txBody>
          <a:bodyPr/>
          <a:lstStyle/>
          <a:p>
            <a:r>
              <a:rPr lang="en-US" altLang="en-US" sz="2000" dirty="0"/>
              <a:t>Take the following example…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inject holes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By some unspecified process, one injects holes in to the left side of a silicon bar.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2244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749417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66800" y="5867400"/>
            <a:ext cx="655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 dirty="0">
                <a:latin typeface="Calibri" pitchFamily="34" charset="0"/>
              </a:rPr>
              <a:t>Figure 3.6: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</a:rPr>
              <a:t>A bar of silicon</a:t>
            </a:r>
            <a:r>
              <a:rPr lang="en-US" altLang="en-US" sz="2000" b="1" dirty="0">
                <a:latin typeface="Calibri" pitchFamily="34" charset="0"/>
              </a:rPr>
              <a:t> (a)</a:t>
            </a:r>
            <a:r>
              <a:rPr lang="en-US" altLang="en-US" sz="2000" dirty="0">
                <a:latin typeface="Calibri" pitchFamily="34" charset="0"/>
              </a:rPr>
              <a:t> into which holes are injected, this creates a movement of holes along the </a:t>
            </a:r>
            <a:r>
              <a:rPr lang="en-US" altLang="en-US" sz="2000" i="1" dirty="0">
                <a:latin typeface="Calibri" pitchFamily="34" charset="0"/>
              </a:rPr>
              <a:t>x</a:t>
            </a:r>
            <a:r>
              <a:rPr lang="en-US" altLang="en-US" sz="2000" dirty="0">
                <a:latin typeface="Calibri" pitchFamily="34" charset="0"/>
              </a:rPr>
              <a:t> axis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90513"/>
            <a:ext cx="6400800" cy="12954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Diffusion Current</a:t>
            </a:r>
          </a:p>
        </p:txBody>
      </p:sp>
      <p:sp>
        <p:nvSpPr>
          <p:cNvPr id="220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81200"/>
            <a:ext cx="8382000" cy="1447800"/>
          </a:xfrm>
        </p:spPr>
        <p:txBody>
          <a:bodyPr/>
          <a:lstStyle/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concentration profile arises </a:t>
            </a:r>
            <a:r>
              <a:rPr lang="en-US" altLang="en-US" sz="2000" dirty="0"/>
              <a:t>– Because of this continuous hole inject, a concentration profile arises.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diffusion occurs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</a:t>
            </a:r>
            <a:r>
              <a:rPr lang="en-US" altLang="en-US" sz="2000" b="1" dirty="0"/>
              <a:t> </a:t>
            </a:r>
            <a:r>
              <a:rPr lang="en-US" altLang="en-US" sz="2000" dirty="0"/>
              <a:t>Because of this concentration gradient, holes will flow from left to right.</a:t>
            </a:r>
          </a:p>
        </p:txBody>
      </p:sp>
      <p:sp>
        <p:nvSpPr>
          <p:cNvPr id="2203653" name="Text Box 2"/>
          <p:cNvSpPr txBox="1">
            <a:spLocks noChangeArrowheads="1"/>
          </p:cNvSpPr>
          <p:nvPr/>
        </p:nvSpPr>
        <p:spPr bwMode="auto">
          <a:xfrm>
            <a:off x="381000" y="6019800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00" dirty="0">
                <a:latin typeface="Calibri" pitchFamily="34" charset="0"/>
              </a:rPr>
              <a:t>Figure 3.6:</a:t>
            </a:r>
            <a:r>
              <a:rPr lang="en-US" altLang="en-US" sz="1800" b="1" dirty="0">
                <a:latin typeface="Calibri" pitchFamily="34" charset="0"/>
              </a:rPr>
              <a:t> (b)</a:t>
            </a:r>
            <a:r>
              <a:rPr lang="en-US" altLang="en-US" sz="1800" dirty="0">
                <a:latin typeface="Calibri" pitchFamily="34" charset="0"/>
              </a:rPr>
              <a:t>. The holes diffuse in the positive direction of </a:t>
            </a:r>
            <a:r>
              <a:rPr lang="en-US" altLang="en-US" sz="1800" i="1" dirty="0">
                <a:latin typeface="Calibri" pitchFamily="34" charset="0"/>
              </a:rPr>
              <a:t>x</a:t>
            </a:r>
            <a:r>
              <a:rPr lang="en-US" altLang="en-US" sz="1800" dirty="0">
                <a:latin typeface="Calibri" pitchFamily="34" charset="0"/>
              </a:rPr>
              <a:t> and give rise to a hole-diffusion current in the same direction.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2326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071918"/>
            <a:ext cx="3624373" cy="279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3988970" cy="13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7239000" cy="9144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3.3.3.</a:t>
            </a:r>
            <a:r>
              <a:rPr lang="en-US" altLang="en-US" sz="3200" dirty="0">
                <a:solidFill>
                  <a:srgbClr val="3333FF"/>
                </a:solidFill>
              </a:rPr>
              <a:t> Relationship Between </a:t>
            </a:r>
            <a:r>
              <a:rPr lang="en-US" altLang="en-US" sz="3200" b="0" i="1" dirty="0">
                <a:solidFill>
                  <a:srgbClr val="3333FF"/>
                </a:solidFill>
              </a:rPr>
              <a:t>D</a:t>
            </a:r>
            <a:r>
              <a:rPr lang="en-US" altLang="en-US" sz="3200" dirty="0">
                <a:solidFill>
                  <a:srgbClr val="3333FF"/>
                </a:solidFill>
              </a:rPr>
              <a:t> and </a:t>
            </a:r>
            <a:r>
              <a:rPr lang="en-US" altLang="en-US" sz="3200" b="0" i="1" dirty="0">
                <a:solidFill>
                  <a:srgbClr val="3333FF"/>
                </a:solidFill>
                <a:latin typeface="Symbol" pitchFamily="18" charset="2"/>
              </a:rPr>
              <a:t>m</a:t>
            </a:r>
            <a:r>
              <a:rPr lang="en-US" altLang="en-US" sz="3200" b="0" i="1" baseline="-25000" dirty="0">
                <a:solidFill>
                  <a:srgbClr val="3333FF"/>
                </a:solidFill>
                <a:latin typeface="Symbol" pitchFamily="18" charset="2"/>
              </a:rPr>
              <a:t>.</a:t>
            </a:r>
            <a:r>
              <a:rPr lang="en-US" altLang="en-US" sz="3200" b="0" dirty="0">
                <a:solidFill>
                  <a:srgbClr val="3333FF"/>
                </a:solidFill>
              </a:rPr>
              <a:t>?</a:t>
            </a:r>
          </a:p>
        </p:txBody>
      </p:sp>
      <p:sp>
        <p:nvSpPr>
          <p:cNvPr id="212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199"/>
            <a:ext cx="8763000" cy="4740275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/>
              <a:t>What is the </a:t>
            </a:r>
            <a:r>
              <a:rPr lang="en-US" altLang="en-US" sz="2800" dirty="0">
                <a:solidFill>
                  <a:srgbClr val="FF0000"/>
                </a:solidFill>
              </a:rPr>
              <a:t>relationship </a:t>
            </a:r>
            <a:r>
              <a:rPr lang="en-US" altLang="en-US" sz="2800" dirty="0"/>
              <a:t>between diffusion constant (</a:t>
            </a:r>
            <a:r>
              <a:rPr lang="en-US" altLang="en-US" sz="2800" i="1" dirty="0"/>
              <a:t>D</a:t>
            </a:r>
            <a:r>
              <a:rPr lang="en-US" altLang="en-US" sz="2800" dirty="0"/>
              <a:t>) and mobility (</a:t>
            </a:r>
            <a:r>
              <a:rPr lang="en-US" altLang="en-US" sz="2800" i="1" dirty="0">
                <a:latin typeface="Symbol" pitchFamily="18" charset="2"/>
              </a:rPr>
              <a:t>m</a:t>
            </a:r>
            <a:r>
              <a:rPr lang="en-US" altLang="en-US" sz="2800" dirty="0"/>
              <a:t>)?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b="1" dirty="0">
                <a:solidFill>
                  <a:srgbClr val="3333FF"/>
                </a:solidFill>
              </a:rPr>
              <a:t>thermal equilibrium voltage </a:t>
            </a:r>
            <a:r>
              <a:rPr lang="en-US" altLang="en-US" sz="2800" dirty="0">
                <a:solidFill>
                  <a:srgbClr val="3333FF"/>
                </a:solidFill>
              </a:rPr>
              <a:t>(</a:t>
            </a:r>
            <a:r>
              <a:rPr lang="en-US" altLang="en-US" sz="2800" i="1" dirty="0">
                <a:solidFill>
                  <a:srgbClr val="3333FF"/>
                </a:solidFill>
              </a:rPr>
              <a:t>V</a:t>
            </a:r>
            <a:r>
              <a:rPr lang="en-US" altLang="en-US" sz="2800" i="1" baseline="-25000" dirty="0">
                <a:solidFill>
                  <a:srgbClr val="3333FF"/>
                </a:solidFill>
              </a:rPr>
              <a:t>T</a:t>
            </a:r>
            <a:r>
              <a:rPr lang="en-US" altLang="en-US" sz="2800" dirty="0">
                <a:solidFill>
                  <a:srgbClr val="3333FF"/>
                </a:solidFill>
              </a:rPr>
              <a:t>)</a:t>
            </a:r>
          </a:p>
          <a:p>
            <a:endParaRPr lang="en-US" altLang="en-US" sz="2800" b="1" dirty="0">
              <a:solidFill>
                <a:srgbClr val="FF0000"/>
              </a:solidFill>
            </a:endParaRPr>
          </a:p>
          <a:p>
            <a:endParaRPr lang="en-US" altLang="en-US" sz="2800" b="1" dirty="0">
              <a:solidFill>
                <a:srgbClr val="FF0000"/>
              </a:solidFill>
            </a:endParaRPr>
          </a:p>
          <a:p>
            <a:endParaRPr lang="en-US" altLang="en-US" sz="2800" b="1" dirty="0">
              <a:solidFill>
                <a:srgbClr val="FF0000"/>
              </a:solidFill>
            </a:endParaRPr>
          </a:p>
          <a:p>
            <a:endParaRPr lang="en-US" altLang="en-US" sz="2800" b="1" dirty="0">
              <a:solidFill>
                <a:srgbClr val="FF0000"/>
              </a:solidFill>
            </a:endParaRPr>
          </a:p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>
                <a:solidFill>
                  <a:srgbClr val="FF0000"/>
                </a:solidFill>
              </a:rPr>
              <a:t> What is the value of V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T</a:t>
            </a:r>
            <a:r>
              <a:rPr lang="en-US" altLang="en-US" sz="28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</a:t>
            </a:r>
            <a:r>
              <a:rPr lang="en-US" altLang="en-US" sz="2800" dirty="0">
                <a:solidFill>
                  <a:srgbClr val="008000"/>
                </a:solidFill>
              </a:rPr>
              <a:t> </a:t>
            </a:r>
            <a:r>
              <a:rPr lang="en-US" altLang="en-US" sz="2800" dirty="0"/>
              <a:t>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= 300</a:t>
            </a:r>
            <a:r>
              <a:rPr lang="en-US" altLang="en-US" sz="2800" i="1" dirty="0">
                <a:solidFill>
                  <a:srgbClr val="FF0000"/>
                </a:solidFill>
              </a:rPr>
              <a:t>K</a:t>
            </a:r>
            <a:r>
              <a:rPr lang="en-US" altLang="en-US" sz="2800" dirty="0"/>
              <a:t>,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T</a:t>
            </a:r>
            <a:r>
              <a:rPr lang="en-US" altLang="en-US" sz="2800" dirty="0"/>
              <a:t> = 25.9</a:t>
            </a:r>
            <a:r>
              <a:rPr lang="en-US" altLang="en-US" sz="2800" i="1" dirty="0">
                <a:solidFill>
                  <a:srgbClr val="FF0000"/>
                </a:solidFill>
              </a:rPr>
              <a:t>mV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/>
            <a:endParaRPr lang="en-US" altLang="en-US" sz="2800" dirty="0"/>
          </a:p>
        </p:txBody>
      </p:sp>
      <p:graphicFrame>
        <p:nvGraphicFramePr>
          <p:cNvPr id="212890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776808"/>
              </p:ext>
            </p:extLst>
          </p:nvPr>
        </p:nvGraphicFramePr>
        <p:xfrm>
          <a:off x="1600200" y="3679769"/>
          <a:ext cx="3810000" cy="174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110" name="Equation" r:id="rId3" imgW="1358310" imgH="622030" progId="">
                  <p:embed/>
                </p:oleObj>
              </mc:Choice>
              <mc:Fallback>
                <p:oleObj name="Equation" r:id="rId3" imgW="1358310" imgH="622030" progId="">
                  <p:embed/>
                  <p:pic>
                    <p:nvPicPr>
                      <p:cNvPr id="0" name="Picture 1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679769"/>
                        <a:ext cx="3810000" cy="1743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8902" name="Text Box 6"/>
          <p:cNvSpPr txBox="1">
            <a:spLocks noChangeArrowheads="1"/>
          </p:cNvSpPr>
          <p:nvPr/>
        </p:nvSpPr>
        <p:spPr bwMode="auto">
          <a:xfrm>
            <a:off x="6358005" y="3581400"/>
            <a:ext cx="1788242" cy="92333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dirty="0">
                <a:solidFill>
                  <a:srgbClr val="FF0000"/>
                </a:solidFill>
              </a:rPr>
              <a:t>known as Einstein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890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248400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224" y="609600"/>
            <a:ext cx="7239000" cy="9144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Drift and Diffusion Currents</a:t>
            </a:r>
            <a:endParaRPr lang="en-US" altLang="en-US" sz="3200" b="0" dirty="0">
              <a:solidFill>
                <a:srgbClr val="3333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213360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/>
              <a:t>Thus far, we have looked at two types of currents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Drift current density (</a:t>
            </a:r>
            <a:r>
              <a:rPr lang="en-US" altLang="en-US" sz="2400" i="1" dirty="0" err="1">
                <a:solidFill>
                  <a:srgbClr val="FF0000"/>
                </a:solidFill>
              </a:rPr>
              <a:t>J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drift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en-US" sz="2400" dirty="0"/>
              <a:t>effected by – an electric field (</a:t>
            </a:r>
            <a:r>
              <a:rPr lang="en-US" altLang="en-US" sz="2400" i="1" dirty="0"/>
              <a:t>E</a:t>
            </a:r>
            <a:r>
              <a:rPr lang="en-US" altLang="en-US" sz="2400" dirty="0"/>
              <a:t>).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Diffusion current density (</a:t>
            </a:r>
            <a:r>
              <a:rPr lang="en-US" altLang="en-US" sz="2400" i="1" dirty="0" err="1">
                <a:solidFill>
                  <a:srgbClr val="FF0000"/>
                </a:solidFill>
              </a:rPr>
              <a:t>J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diff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en-US" sz="2400" dirty="0"/>
              <a:t>effected by – concentration gradient (or changes in concentration) in free electrons and holes.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Let us now define Diffusion Current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04678" name="Rectangle 6"/>
          <p:cNvSpPr>
            <a:spLocks noChangeArrowheads="1"/>
          </p:cNvSpPr>
          <p:nvPr/>
        </p:nvSpPr>
        <p:spPr bwMode="auto"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4648200" cy="9144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Diffusion Current</a:t>
            </a:r>
          </a:p>
        </p:txBody>
      </p:sp>
      <p:sp>
        <p:nvSpPr>
          <p:cNvPr id="220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</p:spPr>
        <p:txBody>
          <a:bodyPr/>
          <a:lstStyle/>
          <a:p>
            <a:r>
              <a:rPr lang="en-US" altLang="en-US" sz="2800" b="1">
                <a:solidFill>
                  <a:srgbClr val="FF0000"/>
                </a:solidFill>
              </a:rPr>
              <a:t>Q:</a:t>
            </a:r>
            <a:r>
              <a:rPr lang="en-US" altLang="en-US" sz="2800"/>
              <a:t> How is diffusion current defined?</a:t>
            </a:r>
          </a:p>
        </p:txBody>
      </p:sp>
      <p:graphicFrame>
        <p:nvGraphicFramePr>
          <p:cNvPr id="22046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2590800"/>
          <a:ext cx="7467600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884" name="Equation" r:id="rId3" imgW="3111500" imgH="1739900" progId="">
                  <p:embed/>
                </p:oleObj>
              </mc:Choice>
              <mc:Fallback>
                <p:oleObj name="Equation" r:id="rId3" imgW="3111500" imgH="1739900" progId="">
                  <p:embed/>
                  <p:pic>
                    <p:nvPicPr>
                      <p:cNvPr id="0" name="Picture 16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467600" cy="417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248400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224" y="609600"/>
            <a:ext cx="7239000" cy="9144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Drift and Diffusion Currents</a:t>
            </a:r>
            <a:endParaRPr lang="en-US" altLang="en-US" sz="3200" b="0" dirty="0">
              <a:solidFill>
                <a:srgbClr val="3333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2133600"/>
            <a:ext cx="8839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003300"/>
                </a:solidFill>
              </a:rPr>
              <a:t>Thus far, we have defined </a:t>
            </a:r>
            <a:r>
              <a:rPr lang="en-US" altLang="en-US" sz="2400" b="1" dirty="0">
                <a:solidFill>
                  <a:srgbClr val="3333FF"/>
                </a:solidFill>
              </a:rPr>
              <a:t>Diffusion and Drift Currents</a:t>
            </a:r>
          </a:p>
          <a:p>
            <a:r>
              <a:rPr lang="en-US" altLang="en-US" sz="2400" b="1" dirty="0">
                <a:solidFill>
                  <a:srgbClr val="3333FF"/>
                </a:solidFill>
              </a:rPr>
              <a:t>Diffusion currents </a:t>
            </a:r>
            <a:r>
              <a:rPr lang="en-US" altLang="en-US" sz="2400" dirty="0">
                <a:solidFill>
                  <a:srgbClr val="003300"/>
                </a:solidFill>
              </a:rPr>
              <a:t>are born due to a </a:t>
            </a:r>
            <a:r>
              <a:rPr lang="en-US" altLang="en-US" sz="2400" b="1" dirty="0">
                <a:solidFill>
                  <a:srgbClr val="3333FF"/>
                </a:solidFill>
              </a:rPr>
              <a:t>variation in concentration of charges</a:t>
            </a:r>
            <a:r>
              <a:rPr lang="en-US" altLang="en-US" sz="2400" dirty="0">
                <a:solidFill>
                  <a:srgbClr val="003300"/>
                </a:solidFill>
              </a:rPr>
              <a:t> in a cross section of a body</a:t>
            </a:r>
          </a:p>
          <a:p>
            <a:r>
              <a:rPr lang="en-US" altLang="en-US" sz="2400" b="1" dirty="0">
                <a:solidFill>
                  <a:srgbClr val="3333FF"/>
                </a:solidFill>
              </a:rPr>
              <a:t>Drift currents </a:t>
            </a:r>
            <a:r>
              <a:rPr lang="en-US" altLang="en-US" sz="2400" dirty="0">
                <a:solidFill>
                  <a:srgbClr val="003300"/>
                </a:solidFill>
              </a:rPr>
              <a:t>are born due to the </a:t>
            </a:r>
            <a:r>
              <a:rPr lang="en-US" altLang="en-US" sz="2400" b="1" dirty="0">
                <a:solidFill>
                  <a:srgbClr val="3333FF"/>
                </a:solidFill>
              </a:rPr>
              <a:t>application of an electric field </a:t>
            </a:r>
            <a:r>
              <a:rPr lang="en-US" altLang="en-US" sz="2400" dirty="0">
                <a:solidFill>
                  <a:srgbClr val="003300"/>
                </a:solidFill>
              </a:rPr>
              <a:t>to a cross section of a body</a:t>
            </a:r>
          </a:p>
          <a:p>
            <a:r>
              <a:rPr lang="en-US" altLang="en-US" sz="2400" dirty="0">
                <a:solidFill>
                  <a:srgbClr val="003300"/>
                </a:solidFill>
              </a:rPr>
              <a:t>Both </a:t>
            </a:r>
            <a:r>
              <a:rPr lang="en-US" altLang="en-US" sz="2400" b="1" dirty="0">
                <a:solidFill>
                  <a:srgbClr val="3333FF"/>
                </a:solidFill>
              </a:rPr>
              <a:t>Drift and Diffusion currents will change the distribution of the energy band </a:t>
            </a:r>
            <a:r>
              <a:rPr lang="en-US" altLang="en-US" sz="2400" dirty="0">
                <a:solidFill>
                  <a:srgbClr val="003300"/>
                </a:solidFill>
              </a:rPr>
              <a:t>of a body</a:t>
            </a:r>
          </a:p>
          <a:p>
            <a:r>
              <a:rPr lang="en-US" altLang="en-US" sz="2400" dirty="0">
                <a:solidFill>
                  <a:srgbClr val="003300"/>
                </a:solidFill>
              </a:rPr>
              <a:t>The </a:t>
            </a:r>
            <a:r>
              <a:rPr lang="en-US" altLang="en-US" sz="2400" b="1" dirty="0">
                <a:solidFill>
                  <a:srgbClr val="3333FF"/>
                </a:solidFill>
              </a:rPr>
              <a:t>change in energy band distribution </a:t>
            </a:r>
            <a:r>
              <a:rPr lang="en-US" altLang="en-US" sz="2400" dirty="0">
                <a:solidFill>
                  <a:srgbClr val="003300"/>
                </a:solidFill>
              </a:rPr>
              <a:t>will in turn </a:t>
            </a:r>
            <a:r>
              <a:rPr lang="en-US" altLang="en-US" sz="2400" b="1" dirty="0">
                <a:solidFill>
                  <a:srgbClr val="3333FF"/>
                </a:solidFill>
              </a:rPr>
              <a:t>change the electrical conductivity </a:t>
            </a:r>
            <a:r>
              <a:rPr lang="en-US" altLang="en-US" sz="2400" dirty="0">
                <a:solidFill>
                  <a:srgbClr val="003300"/>
                </a:solidFill>
              </a:rPr>
              <a:t>of the body – thereby making it either accept or donate an ion</a:t>
            </a:r>
          </a:p>
        </p:txBody>
      </p:sp>
    </p:spTree>
    <p:extLst>
      <p:ext uri="{BB962C8B-B14F-4D97-AF65-F5344CB8AC3E}">
        <p14:creationId xmlns:p14="http://schemas.microsoft.com/office/powerpoint/2010/main" val="16121625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6477000" cy="8382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Fermi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49</a:t>
            </a:fld>
            <a:endParaRPr lang="en-US" altLang="en-US"/>
          </a:p>
        </p:txBody>
      </p:sp>
      <p:sp>
        <p:nvSpPr>
          <p:cNvPr id="4" name="AutoShape 3" descr="{\displaystyle V_{\mathrm {A} }-V_{\mathrm {B} }={\frac {\mu _{\mathrm {A} }-\mu _{\mathrm {B} }}{-e}}}"/>
          <p:cNvSpPr>
            <a:spLocks noChangeAspect="1" noChangeArrowheads="1"/>
          </p:cNvSpPr>
          <p:nvPr/>
        </p:nvSpPr>
        <p:spPr bwMode="auto">
          <a:xfrm>
            <a:off x="322453" y="61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4853" y="2133600"/>
            <a:ext cx="866914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</a:rPr>
              <a:t>The </a:t>
            </a:r>
            <a:r>
              <a:rPr lang="en-US" altLang="en-US" b="1" dirty="0">
                <a:solidFill>
                  <a:srgbClr val="3333FF"/>
                </a:solidFill>
              </a:rPr>
              <a:t>Fermi level </a:t>
            </a:r>
            <a:r>
              <a:rPr lang="en-US" altLang="en-US" dirty="0">
                <a:solidFill>
                  <a:srgbClr val="222222"/>
                </a:solidFill>
              </a:rPr>
              <a:t>of a body expresses the </a:t>
            </a:r>
            <a:r>
              <a:rPr lang="en-US" altLang="en-US" b="1" dirty="0">
                <a:solidFill>
                  <a:srgbClr val="3333FF"/>
                </a:solidFill>
              </a:rPr>
              <a:t>work required to add to or remove an electron </a:t>
            </a:r>
            <a:r>
              <a:rPr lang="en-US" altLang="en-US" dirty="0">
                <a:solidFill>
                  <a:srgbClr val="222222"/>
                </a:solidFill>
              </a:rPr>
              <a:t>from the body.   </a:t>
            </a:r>
          </a:p>
          <a:p>
            <a:r>
              <a:rPr lang="en-US" altLang="en-US" dirty="0">
                <a:solidFill>
                  <a:srgbClr val="222222"/>
                </a:solidFill>
              </a:rPr>
              <a:t>Therefore, </a:t>
            </a:r>
            <a:r>
              <a:rPr lang="en-US" altLang="en-US" i="1" dirty="0">
                <a:solidFill>
                  <a:srgbClr val="222222"/>
                </a:solidFill>
              </a:rPr>
              <a:t>V</a:t>
            </a:r>
            <a:r>
              <a:rPr lang="en-US" altLang="en-US" baseline="-30000" dirty="0">
                <a:solidFill>
                  <a:srgbClr val="222222"/>
                </a:solidFill>
              </a:rPr>
              <a:t>A</a:t>
            </a:r>
            <a:r>
              <a:rPr lang="en-US" altLang="en-US" dirty="0">
                <a:solidFill>
                  <a:srgbClr val="222222"/>
                </a:solidFill>
              </a:rPr>
              <a:t> − </a:t>
            </a:r>
            <a:r>
              <a:rPr lang="en-US" altLang="en-US" i="1" dirty="0">
                <a:solidFill>
                  <a:srgbClr val="222222"/>
                </a:solidFill>
              </a:rPr>
              <a:t>V</a:t>
            </a:r>
            <a:r>
              <a:rPr lang="en-US" altLang="en-US" baseline="-30000" dirty="0">
                <a:solidFill>
                  <a:srgbClr val="222222"/>
                </a:solidFill>
              </a:rPr>
              <a:t>B</a:t>
            </a:r>
            <a:r>
              <a:rPr lang="en-US" altLang="en-US" dirty="0">
                <a:solidFill>
                  <a:srgbClr val="222222"/>
                </a:solidFill>
              </a:rPr>
              <a:t>, the observed </a:t>
            </a:r>
            <a:r>
              <a:rPr lang="en-US" altLang="en-US" b="1" dirty="0">
                <a:solidFill>
                  <a:srgbClr val="3333FF"/>
                </a:solidFill>
              </a:rPr>
              <a:t>difference in voltage </a:t>
            </a:r>
            <a:r>
              <a:rPr lang="en-US" altLang="en-US" dirty="0">
                <a:solidFill>
                  <a:srgbClr val="222222"/>
                </a:solidFill>
              </a:rPr>
              <a:t>between two points, </a:t>
            </a:r>
            <a:r>
              <a:rPr lang="en-US" altLang="en-US" i="1" dirty="0">
                <a:solidFill>
                  <a:srgbClr val="222222"/>
                </a:solidFill>
              </a:rPr>
              <a:t>A</a:t>
            </a:r>
            <a:r>
              <a:rPr lang="en-US" altLang="en-US" dirty="0">
                <a:solidFill>
                  <a:srgbClr val="222222"/>
                </a:solidFill>
              </a:rPr>
              <a:t> and </a:t>
            </a:r>
            <a:r>
              <a:rPr lang="en-US" altLang="en-US" i="1" dirty="0">
                <a:solidFill>
                  <a:srgbClr val="222222"/>
                </a:solidFill>
              </a:rPr>
              <a:t>B</a:t>
            </a:r>
            <a:r>
              <a:rPr lang="en-US" altLang="en-US" dirty="0">
                <a:solidFill>
                  <a:srgbClr val="222222"/>
                </a:solidFill>
              </a:rPr>
              <a:t>, in an electronic circuit is exactly </a:t>
            </a:r>
            <a:r>
              <a:rPr lang="en-US" altLang="en-US" b="1" dirty="0">
                <a:solidFill>
                  <a:srgbClr val="3333FF"/>
                </a:solidFill>
              </a:rPr>
              <a:t>related to the corresponding chemical potential difference</a:t>
            </a:r>
            <a:r>
              <a:rPr lang="en-US" altLang="en-US" dirty="0">
                <a:solidFill>
                  <a:srgbClr val="222222"/>
                </a:solidFill>
              </a:rPr>
              <a:t>, </a:t>
            </a:r>
            <a:r>
              <a:rPr lang="en-US" altLang="en-US" i="1" dirty="0">
                <a:solidFill>
                  <a:srgbClr val="222222"/>
                </a:solidFill>
              </a:rPr>
              <a:t>µ</a:t>
            </a:r>
            <a:r>
              <a:rPr lang="en-US" altLang="en-US" baseline="-30000" dirty="0">
                <a:solidFill>
                  <a:srgbClr val="222222"/>
                </a:solidFill>
              </a:rPr>
              <a:t>A</a:t>
            </a:r>
            <a:r>
              <a:rPr lang="en-US" altLang="en-US" dirty="0">
                <a:solidFill>
                  <a:srgbClr val="222222"/>
                </a:solidFill>
              </a:rPr>
              <a:t> − </a:t>
            </a:r>
            <a:r>
              <a:rPr lang="en-US" altLang="en-US" i="1" dirty="0">
                <a:solidFill>
                  <a:srgbClr val="222222"/>
                </a:solidFill>
              </a:rPr>
              <a:t>µ</a:t>
            </a:r>
            <a:r>
              <a:rPr lang="en-US" altLang="en-US" baseline="-30000" dirty="0">
                <a:solidFill>
                  <a:srgbClr val="222222"/>
                </a:solidFill>
              </a:rPr>
              <a:t>B</a:t>
            </a:r>
            <a:r>
              <a:rPr lang="en-US" altLang="en-US" dirty="0">
                <a:solidFill>
                  <a:srgbClr val="222222"/>
                </a:solidFill>
              </a:rPr>
              <a:t>, in Fermi level by the formula:</a:t>
            </a:r>
          </a:p>
          <a:p>
            <a:endParaRPr lang="en-US" alt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endParaRPr lang="en-US" alt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where </a:t>
            </a:r>
            <a:r>
              <a:rPr lang="en-US" altLang="en-US" sz="1800" i="1" dirty="0">
                <a:solidFill>
                  <a:srgbClr val="222222"/>
                </a:solidFill>
                <a:cs typeface="Arial" panose="020B0604020202020204" pitchFamily="34" charset="0"/>
              </a:rPr>
              <a:t>−e</a:t>
            </a:r>
            <a:r>
              <a:rPr lang="en-US" alt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 is the </a:t>
            </a:r>
            <a:r>
              <a:rPr lang="en-US" altLang="en-US" sz="1800" dirty="0">
                <a:solidFill>
                  <a:srgbClr val="0B0080"/>
                </a:solidFill>
                <a:cs typeface="Arial" panose="020B0604020202020204" pitchFamily="34" charset="0"/>
              </a:rPr>
              <a:t>electron charge</a:t>
            </a:r>
            <a:endParaRPr lang="en-US" altLang="en-US" sz="1800" dirty="0">
              <a:solidFill>
                <a:srgbClr val="222222"/>
              </a:solidFill>
            </a:endParaRPr>
          </a:p>
          <a:p>
            <a:endParaRPr lang="en-US" altLang="en-US" baseline="30000" dirty="0">
              <a:solidFill>
                <a:srgbClr val="0B00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5999" y="4953000"/>
                <a:ext cx="2730748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</m:sSub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9" y="4953000"/>
                <a:ext cx="2730748" cy="630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7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70025"/>
          </a:xfrm>
        </p:spPr>
        <p:txBody>
          <a:bodyPr/>
          <a:lstStyle/>
          <a:p>
            <a:r>
              <a:rPr lang="en-US" altLang="en-US" sz="6000">
                <a:solidFill>
                  <a:srgbClr val="0000FF"/>
                </a:solidFill>
              </a:rPr>
              <a:t>Chapter #3: </a:t>
            </a:r>
            <a:r>
              <a:rPr lang="en-US" altLang="en-US" sz="6000" b="0">
                <a:solidFill>
                  <a:srgbClr val="0000FF"/>
                </a:solidFill>
              </a:rPr>
              <a:t>Semiconductors</a:t>
            </a:r>
          </a:p>
        </p:txBody>
      </p:sp>
      <p:sp>
        <p:nvSpPr>
          <p:cNvPr id="1808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from </a:t>
            </a:r>
            <a:r>
              <a:rPr lang="en-US" altLang="en-US" sz="3200" b="1" dirty="0"/>
              <a:t>Microelectronic Circuits</a:t>
            </a:r>
            <a:r>
              <a:rPr lang="en-US" altLang="en-US" sz="3200" dirty="0"/>
              <a:t> Text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by </a:t>
            </a:r>
            <a:r>
              <a:rPr lang="en-US" altLang="en-US" sz="3200" dirty="0" err="1"/>
              <a:t>Sedra</a:t>
            </a:r>
            <a:r>
              <a:rPr lang="en-US" altLang="en-US" sz="3200" dirty="0"/>
              <a:t> and Smith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Oxford Publishing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EC1B0-4B5C-48A1-97D7-A574640492D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6477000" cy="8382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Fermi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305800" y="6245225"/>
            <a:ext cx="381000" cy="476250"/>
          </a:xfrm>
        </p:spPr>
        <p:txBody>
          <a:bodyPr/>
          <a:lstStyle/>
          <a:p>
            <a:fld id="{D85D53B4-6D30-4138-89B8-A9B2BCD79228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sp>
        <p:nvSpPr>
          <p:cNvPr id="4" name="AutoShape 3" descr="{\displaystyle V_{\mathrm {A} }-V_{\mathrm {B} }={\frac {\mu _{\mathrm {A} }-\mu _{\mathrm {B} }}{-e}}}"/>
          <p:cNvSpPr>
            <a:spLocks noChangeAspect="1" noChangeArrowheads="1"/>
          </p:cNvSpPr>
          <p:nvPr/>
        </p:nvSpPr>
        <p:spPr bwMode="auto">
          <a:xfrm>
            <a:off x="322453" y="61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4488" y="1981200"/>
            <a:ext cx="897331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From the formula, we can see that electrons will move from a body of 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high mobility 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 (low voltage)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to 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low mobility 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 (high voltage)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if a simple path is provided.</a:t>
            </a:r>
          </a:p>
          <a:p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This flow of electrons will cause the 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lower 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 to increase 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(due to charging or other repulsion effects) and likewise cause the 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higher 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 to decrease</a:t>
            </a:r>
            <a:r>
              <a:rPr lang="en-US" altLang="en-US" dirty="0">
                <a:solidFill>
                  <a:srgbClr val="3333FF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/>
              <a:t>This also means that the voltage (measured with a voltmeter) between any two points across a body will be zero, at equilibrium </a:t>
            </a:r>
            <a:r>
              <a:rPr lang="en-US" b="1" dirty="0"/>
              <a:t>(or when 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baseline="-25000" dirty="0">
                <a:solidFill>
                  <a:srgbClr val="3333FF"/>
                </a:solidFill>
                <a:cs typeface="Arial" panose="020B0604020202020204" pitchFamily="34" charset="0"/>
              </a:rPr>
              <a:t>A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=</a:t>
            </a:r>
            <a:r>
              <a:rPr lang="en-US" altLang="en-US" b="1" i="1" dirty="0">
                <a:solidFill>
                  <a:srgbClr val="3333FF"/>
                </a:solidFill>
                <a:cs typeface="Arial" panose="020B0604020202020204" pitchFamily="34" charset="0"/>
              </a:rPr>
              <a:t>µ</a:t>
            </a:r>
            <a:r>
              <a:rPr lang="en-US" altLang="en-US" b="1" baseline="-25000" dirty="0">
                <a:solidFill>
                  <a:srgbClr val="3333FF"/>
                </a:solidFill>
                <a:cs typeface="Arial" panose="020B0604020202020204" pitchFamily="34" charset="0"/>
              </a:rPr>
              <a:t>B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)</a:t>
            </a:r>
            <a:r>
              <a:rPr lang="en-US" b="1" dirty="0"/>
              <a:t>. </a:t>
            </a:r>
            <a:endParaRPr lang="en-US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685800"/>
            <a:ext cx="6477000" cy="8382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Fermi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4" name="AutoShape 3" descr="{\displaystyle V_{\mathrm {A} }-V_{\mathrm {B} }={\frac {\mu _{\mathrm {A} }-\mu _{\mathrm {B} }}{-e}}}"/>
          <p:cNvSpPr>
            <a:spLocks noChangeAspect="1" noChangeArrowheads="1"/>
          </p:cNvSpPr>
          <p:nvPr/>
        </p:nvSpPr>
        <p:spPr bwMode="auto">
          <a:xfrm>
            <a:off x="322453" y="61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4853" y="2179193"/>
            <a:ext cx="8440547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In the 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band theory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of solids, electrons are considered to occupy a series of bands composed of single-particle energy eigenstates each labelled by </a:t>
            </a:r>
            <a:r>
              <a:rPr lang="en-US" altLang="en-US" i="1" dirty="0">
                <a:solidFill>
                  <a:srgbClr val="222222"/>
                </a:solidFill>
                <a:cs typeface="Arial" panose="020B0604020202020204" pitchFamily="34" charset="0"/>
              </a:rPr>
              <a:t>ϵ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The </a:t>
            </a:r>
            <a:r>
              <a:rPr lang="en-US" altLang="en-US" b="1" dirty="0">
                <a:solidFill>
                  <a:srgbClr val="3333FF"/>
                </a:solidFill>
                <a:cs typeface="Arial" panose="020B0604020202020204" pitchFamily="34" charset="0"/>
              </a:rPr>
              <a:t>Fermi–Dirac distribution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,  gives the probability that (at </a:t>
            </a:r>
            <a:r>
              <a:rPr lang="en-US" altLang="en-US" dirty="0">
                <a:solidFill>
                  <a:srgbClr val="0B0080"/>
                </a:solidFill>
                <a:cs typeface="Arial" panose="020B0604020202020204" pitchFamily="34" charset="0"/>
              </a:rPr>
              <a:t>thermodynamic equilibrium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) a state having energy </a:t>
            </a:r>
            <a:r>
              <a:rPr lang="en-US" altLang="en-US" i="1" dirty="0">
                <a:solidFill>
                  <a:srgbClr val="222222"/>
                </a:solidFill>
                <a:cs typeface="Arial" panose="020B0604020202020204" pitchFamily="34" charset="0"/>
              </a:rPr>
              <a:t>ϵ</a:t>
            </a:r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 is occupied by an electron</a:t>
            </a:r>
          </a:p>
        </p:txBody>
      </p:sp>
      <p:sp>
        <p:nvSpPr>
          <p:cNvPr id="5" name="AutoShape 3" descr="f(\epsilon )"/>
          <p:cNvSpPr>
            <a:spLocks noChangeAspect="1" noChangeArrowheads="1"/>
          </p:cNvSpPr>
          <p:nvPr/>
        </p:nvSpPr>
        <p:spPr bwMode="auto">
          <a:xfrm>
            <a:off x="178752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0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52</a:t>
            </a:fld>
            <a:endParaRPr lang="en-US" altLang="en-US"/>
          </a:p>
        </p:txBody>
      </p:sp>
      <p:sp>
        <p:nvSpPr>
          <p:cNvPr id="4" name="AutoShape 3" descr="{\displaystyle V_{\mathrm {A} }-V_{\mathrm {B} }={\frac {\mu _{\mathrm {A} }-\mu _{\mathrm {B} }}{-e}}}"/>
          <p:cNvSpPr>
            <a:spLocks noChangeAspect="1" noChangeArrowheads="1"/>
          </p:cNvSpPr>
          <p:nvPr/>
        </p:nvSpPr>
        <p:spPr bwMode="auto">
          <a:xfrm>
            <a:off x="322453" y="61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66878" y="1971230"/>
                <a:ext cx="8440547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/>
                  <a:t>Fermi Dirac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en-US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m:rPr>
                              <m:sty m:val="p"/>
                            </m:rP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xp</m:t>
                          </m:r>
                          <m:f>
                            <m:fPr>
                              <m:type m:val="lin"/>
                              <m:ctrlPr>
                                <a:rPr lang="en-US" alt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  <m:r>
                                    <a:rPr lang="en-US" altLang="en-US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T</a:t>
                </a:r>
                <a:r>
                  <a:rPr lang="en-US" dirty="0"/>
                  <a:t> is the absolute temperature and </a:t>
                </a:r>
                <a:r>
                  <a:rPr lang="en-US" i="1" dirty="0"/>
                  <a:t>k</a:t>
                </a:r>
                <a:r>
                  <a:rPr lang="en-US" dirty="0"/>
                  <a:t> is Boltzmann's constant. </a:t>
                </a:r>
              </a:p>
              <a:p>
                <a:r>
                  <a:rPr lang="en-US" dirty="0"/>
                  <a:t>If there is a state (energy band) at the Fermi level (</a:t>
                </a:r>
                <a:r>
                  <a:rPr lang="en-US" i="1" dirty="0"/>
                  <a:t>ϵ</a:t>
                </a:r>
                <a:r>
                  <a:rPr lang="en-US" dirty="0"/>
                  <a:t> = </a:t>
                </a:r>
                <a:r>
                  <a:rPr lang="en-US" i="1" dirty="0"/>
                  <a:t>µ</a:t>
                </a:r>
                <a:r>
                  <a:rPr lang="en-US" dirty="0"/>
                  <a:t>), then this state will have a 50% chance of being occupied.</a:t>
                </a:r>
              </a:p>
              <a:p>
                <a:pPr marL="0" indent="0">
                  <a:buNone/>
                </a:pPr>
                <a:endParaRPr lang="en-US" altLang="en-US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dirty="0">
                  <a:solidFill>
                    <a:srgbClr val="222222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78" y="1971230"/>
                <a:ext cx="8440547" cy="4038600"/>
              </a:xfrm>
              <a:prstGeom prst="rect">
                <a:avLst/>
              </a:prstGeom>
              <a:blipFill>
                <a:blip r:embed="rId2"/>
                <a:stretch>
                  <a:fillRect l="-1227" t="-1357" r="-939" b="-84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f(\epsilon )"/>
          <p:cNvSpPr>
            <a:spLocks noChangeAspect="1" noChangeArrowheads="1"/>
          </p:cNvSpPr>
          <p:nvPr/>
        </p:nvSpPr>
        <p:spPr bwMode="auto">
          <a:xfrm>
            <a:off x="178752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43000" y="682434"/>
            <a:ext cx="6477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0" kern="0">
                <a:solidFill>
                  <a:srgbClr val="3333FF"/>
                </a:solidFill>
              </a:rPr>
              <a:t>3.3.2.</a:t>
            </a:r>
            <a:r>
              <a:rPr lang="en-US" altLang="en-US" sz="3200" kern="0">
                <a:solidFill>
                  <a:srgbClr val="3333FF"/>
                </a:solidFill>
              </a:rPr>
              <a:t> Fermi Level</a:t>
            </a:r>
            <a:endParaRPr lang="en-US" altLang="en-US" sz="3200" kern="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60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2434"/>
            <a:ext cx="6477000" cy="8382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3.3.2.</a:t>
            </a:r>
            <a:r>
              <a:rPr lang="en-US" altLang="en-US" sz="3200" dirty="0">
                <a:solidFill>
                  <a:srgbClr val="3333FF"/>
                </a:solidFill>
              </a:rPr>
              <a:t> Fermi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715375" y="6504750"/>
            <a:ext cx="428625" cy="302514"/>
          </a:xfrm>
        </p:spPr>
        <p:txBody>
          <a:bodyPr/>
          <a:lstStyle/>
          <a:p>
            <a:fld id="{D85D53B4-6D30-4138-89B8-A9B2BCD79228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4" name="AutoShape 3" descr="{\displaystyle V_{\mathrm {A} }-V_{\mathrm {B} }={\frac {\mu _{\mathrm {A} }-\mu _{\mathrm {B} }}{-e}}}"/>
          <p:cNvSpPr>
            <a:spLocks noChangeAspect="1" noChangeArrowheads="1"/>
          </p:cNvSpPr>
          <p:nvPr/>
        </p:nvSpPr>
        <p:spPr bwMode="auto">
          <a:xfrm>
            <a:off x="322453" y="617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66878" y="1971230"/>
                <a:ext cx="4557521" cy="403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en-US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Fermi-Dirac distribution vs. energy, with μ = 0.55 eV and for various temperatures in the range 50K ≤ T ≤ 375K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en-US" dirty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m:rPr>
                              <m:sty m:val="p"/>
                            </m:rPr>
                            <a:rPr lang="en-US" altLang="en-US" dirty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xp</m:t>
                          </m:r>
                          <m:f>
                            <m:fPr>
                              <m:type m:val="lin"/>
                              <m:ctrlPr>
                                <a:rPr lang="en-US" alt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  <m:r>
                                    <a:rPr lang="en-US" altLang="en-US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i="1" dirty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altLang="en-US" i="1" dirty="0">
                  <a:solidFill>
                    <a:srgbClr val="222222"/>
                  </a:solidFill>
                </a:endParaRPr>
              </a:p>
              <a:p>
                <a:pPr marL="0" indent="0">
                  <a:buNone/>
                </a:pPr>
                <a:endParaRPr lang="en-US" altLang="en-US" dirty="0">
                  <a:solidFill>
                    <a:srgbClr val="222222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878" y="1971230"/>
                <a:ext cx="4557521" cy="4038600"/>
              </a:xfrm>
              <a:prstGeom prst="rect">
                <a:avLst/>
              </a:prstGeom>
              <a:blipFill>
                <a:blip r:embed="rId2"/>
                <a:stretch>
                  <a:fillRect l="-2273" r="-16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f(\epsilon )"/>
          <p:cNvSpPr>
            <a:spLocks noChangeAspect="1" noChangeArrowheads="1"/>
          </p:cNvSpPr>
          <p:nvPr/>
        </p:nvSpPr>
        <p:spPr bwMode="auto">
          <a:xfrm>
            <a:off x="178752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34722" name="Picture 2" descr="https://upload.wikimedia.org/wikipedia/commons/thumb/7/78/Fermi.gif/250px-Fermi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14004"/>
            <a:ext cx="3505200" cy="48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{\displaystyle f(\epsilon )\ }"/>
          <p:cNvSpPr>
            <a:spLocks noChangeAspect="1" noChangeArrowheads="1"/>
          </p:cNvSpPr>
          <p:nvPr/>
        </p:nvSpPr>
        <p:spPr bwMode="auto">
          <a:xfrm>
            <a:off x="13366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3" descr="\epsilon \ "/>
          <p:cNvSpPr>
            <a:spLocks noChangeAspect="1" noChangeArrowheads="1"/>
          </p:cNvSpPr>
          <p:nvPr/>
        </p:nvSpPr>
        <p:spPr bwMode="auto">
          <a:xfrm>
            <a:off x="2025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812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38325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1</a:t>
            </a:r>
          </a:p>
          <a:p>
            <a:pPr>
              <a:buNone/>
            </a:pPr>
            <a:r>
              <a:rPr lang="en-US" dirty="0"/>
              <a:t>Calculate the drift current density J=</a:t>
            </a:r>
            <a:r>
              <a:rPr lang="el-GR" dirty="0">
                <a:latin typeface="Calibri" panose="020F0502020204030204" pitchFamily="34" charset="0"/>
              </a:rPr>
              <a:t>σ</a:t>
            </a:r>
            <a:r>
              <a:rPr lang="en-US" dirty="0"/>
              <a:t>E for silicon at T = 300 K doped </a:t>
            </a:r>
          </a:p>
          <a:p>
            <a:pPr>
              <a:buNone/>
            </a:pPr>
            <a:r>
              <a:rPr lang="en-US" dirty="0"/>
              <a:t>with arsenic atoms at a concentration of 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dirty="0"/>
              <a:t> = 8 × 1015 cm</a:t>
            </a:r>
            <a:r>
              <a:rPr lang="en-US" baseline="30000" dirty="0"/>
              <a:t>−3 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Assume mobility values of </a:t>
            </a:r>
            <a:r>
              <a:rPr lang="en-US" dirty="0" err="1"/>
              <a:t>μ</a:t>
            </a:r>
            <a:r>
              <a:rPr lang="en-US" baseline="-25000" dirty="0" err="1"/>
              <a:t>n</a:t>
            </a:r>
            <a:r>
              <a:rPr lang="en-US" dirty="0"/>
              <a:t> = 1350 cm</a:t>
            </a:r>
            <a:r>
              <a:rPr lang="en-US" baseline="30000" dirty="0"/>
              <a:t>2</a:t>
            </a:r>
            <a:r>
              <a:rPr lang="en-US" dirty="0"/>
              <a:t>/V–s and </a:t>
            </a:r>
            <a:r>
              <a:rPr lang="en-US" dirty="0" err="1"/>
              <a:t>μ</a:t>
            </a:r>
            <a:r>
              <a:rPr lang="en-US" baseline="-25000" dirty="0" err="1"/>
              <a:t>p</a:t>
            </a:r>
            <a:r>
              <a:rPr lang="en-US" dirty="0"/>
              <a:t> = 480 cm</a:t>
            </a:r>
            <a:r>
              <a:rPr lang="en-US" baseline="30000" dirty="0"/>
              <a:t>2</a:t>
            </a:r>
            <a:r>
              <a:rPr lang="en-US" dirty="0"/>
              <a:t>/V–s. </a:t>
            </a:r>
          </a:p>
          <a:p>
            <a:pPr>
              <a:buNone/>
            </a:pPr>
            <a:r>
              <a:rPr lang="en-US" dirty="0"/>
              <a:t>Assume the applied electric field is 100 V/cm. 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dirty="0"/>
              <a:t>The electron and hole concentrations are: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2359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" y="5029200"/>
            <a:ext cx="41927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5000"/>
            <a:ext cx="5029199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28800"/>
            <a:ext cx="8991600" cy="4981194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dirty="0"/>
              <a:t>And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dirty="0"/>
              <a:t>Because of the difference in magnitudes between the two</a:t>
            </a:r>
          </a:p>
          <a:p>
            <a:pPr>
              <a:buNone/>
            </a:pPr>
            <a:r>
              <a:rPr lang="en-US" dirty="0"/>
              <a:t>concentrations, the conductivity is given by 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Or</a:t>
            </a:r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dirty="0"/>
              <a:t>Then the drift current density 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236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743200"/>
            <a:ext cx="52191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95800"/>
            <a:ext cx="3412671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999" y="5210175"/>
            <a:ext cx="634957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03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172200"/>
            <a:ext cx="4724400" cy="63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0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0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0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0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6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dirty="0"/>
              <a:t>Note: As the impurity concentration increases, the mobility values will </a:t>
            </a:r>
          </a:p>
          <a:p>
            <a:pPr>
              <a:buNone/>
            </a:pPr>
            <a:r>
              <a:rPr lang="en-US" dirty="0"/>
              <a:t>decrease. </a:t>
            </a:r>
          </a:p>
          <a:p>
            <a:pPr>
              <a:buNone/>
            </a:pPr>
            <a:r>
              <a:rPr lang="en-US" dirty="0"/>
              <a:t>This effect means that the conductivity given by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is not a linear function of impurity doping. </a:t>
            </a:r>
          </a:p>
          <a:p>
            <a:pPr>
              <a:buNone/>
            </a:pPr>
            <a:r>
              <a:rPr lang="en-US" dirty="0"/>
              <a:t>These factors are important in the design of semiconductor </a:t>
            </a:r>
          </a:p>
          <a:p>
            <a:pPr>
              <a:buNone/>
            </a:pPr>
            <a:r>
              <a:rPr lang="en-US" dirty="0"/>
              <a:t>devices, but will not be considered in detail in this chapter.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05200"/>
            <a:ext cx="3412671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2</a:t>
            </a:r>
            <a:endParaRPr lang="en-US" dirty="0"/>
          </a:p>
          <a:p>
            <a:pPr>
              <a:buNone/>
            </a:pPr>
            <a:r>
              <a:rPr lang="en-US" dirty="0"/>
              <a:t>Calculate the diffusion current density </a:t>
            </a:r>
            <a:r>
              <a:rPr lang="en-US" dirty="0" err="1"/>
              <a:t>J</a:t>
            </a:r>
            <a:r>
              <a:rPr lang="en-US" baseline="-25000" dirty="0" err="1"/>
              <a:t>n</a:t>
            </a:r>
            <a:r>
              <a:rPr lang="en-US" dirty="0"/>
              <a:t> for a given semiconductor. </a:t>
            </a:r>
          </a:p>
          <a:p>
            <a:pPr>
              <a:buNone/>
            </a:pPr>
            <a:r>
              <a:rPr lang="en-US" dirty="0"/>
              <a:t>Consider silicon at T = 300 K. </a:t>
            </a:r>
          </a:p>
          <a:p>
            <a:pPr>
              <a:buNone/>
            </a:pPr>
            <a:r>
              <a:rPr lang="en-US" dirty="0"/>
              <a:t>Assume the electron concentration varies linearly from n = 10</a:t>
            </a:r>
            <a:r>
              <a:rPr lang="en-US" baseline="30000" dirty="0"/>
              <a:t>12</a:t>
            </a:r>
            <a:r>
              <a:rPr lang="en-US" dirty="0"/>
              <a:t> cm</a:t>
            </a:r>
            <a:r>
              <a:rPr lang="en-US" baseline="30000" dirty="0"/>
              <a:t>−3 </a:t>
            </a:r>
            <a:r>
              <a:rPr lang="en-US" dirty="0"/>
              <a:t>to </a:t>
            </a:r>
          </a:p>
          <a:p>
            <a:pPr>
              <a:buNone/>
            </a:pPr>
            <a:r>
              <a:rPr lang="en-US" dirty="0"/>
              <a:t>n = 10</a:t>
            </a:r>
            <a:r>
              <a:rPr lang="en-US" baseline="30000" dirty="0"/>
              <a:t>16</a:t>
            </a:r>
            <a:r>
              <a:rPr lang="en-US" dirty="0"/>
              <a:t> cm</a:t>
            </a:r>
            <a:r>
              <a:rPr lang="en-US" baseline="30000" dirty="0"/>
              <a:t>−3 </a:t>
            </a:r>
            <a:r>
              <a:rPr lang="en-US" dirty="0"/>
              <a:t>over the distance from x = 0 to x = 3 </a:t>
            </a:r>
            <a:r>
              <a:rPr lang="en-US" dirty="0" err="1"/>
              <a:t>μm</a:t>
            </a:r>
            <a:r>
              <a:rPr lang="en-US" dirty="0"/>
              <a:t>. Assume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 = 35</a:t>
            </a:r>
          </a:p>
          <a:p>
            <a:pPr>
              <a:buNone/>
            </a:pPr>
            <a:r>
              <a:rPr lang="en-US" dirty="0"/>
              <a:t>cm</a:t>
            </a:r>
            <a:r>
              <a:rPr lang="en-US" baseline="30000" dirty="0"/>
              <a:t>2</a:t>
            </a:r>
            <a:r>
              <a:rPr lang="en-US" dirty="0"/>
              <a:t>/s.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800600"/>
            <a:ext cx="2989385" cy="762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2</a:t>
            </a:r>
            <a:endParaRPr lang="en-US" dirty="0"/>
          </a:p>
          <a:p>
            <a:pPr>
              <a:buNone/>
            </a:pPr>
            <a:r>
              <a:rPr lang="en-US" dirty="0"/>
              <a:t>We have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2361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348" y="5316625"/>
            <a:ext cx="2743200" cy="6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48" y="3190875"/>
            <a:ext cx="3549894" cy="904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33698"/>
            <a:ext cx="5181600" cy="10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Notes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previous example, a current density on the order of 200 A/cm</a:t>
            </a:r>
            <a:r>
              <a:rPr lang="en-US" baseline="30000" dirty="0"/>
              <a:t>2</a:t>
            </a:r>
            <a:r>
              <a:rPr lang="en-US" dirty="0"/>
              <a:t> was calculated.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implies that for a current of I = 1 mA = 1 × 10</a:t>
            </a:r>
            <a:r>
              <a:rPr lang="en-US" baseline="30000" dirty="0"/>
              <a:t>−3 </a:t>
            </a:r>
            <a:r>
              <a:rPr lang="en-US" dirty="0"/>
              <a:t>A and J = 200 A/cm</a:t>
            </a:r>
            <a:r>
              <a:rPr lang="en-US" baseline="30000" dirty="0"/>
              <a:t>2</a:t>
            </a:r>
            <a:r>
              <a:rPr lang="en-US" dirty="0"/>
              <a:t>, the cross-sectional area is: S = (1 × 10</a:t>
            </a:r>
            <a:r>
              <a:rPr lang="en-US" baseline="30000" dirty="0"/>
              <a:t>−3 </a:t>
            </a:r>
            <a:r>
              <a:rPr lang="en-US" dirty="0"/>
              <a:t>/200)= 5 × 10</a:t>
            </a:r>
            <a:r>
              <a:rPr lang="en-US" baseline="30000" dirty="0"/>
              <a:t>−6 </a:t>
            </a:r>
            <a:r>
              <a:rPr lang="en-US" dirty="0"/>
              <a:t>cm</a:t>
            </a:r>
            <a:r>
              <a:rPr lang="en-US" baseline="30000" dirty="0"/>
              <a:t>2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simple calculation shows why semiconductor devices can be very small in size, one of the greatest advantages of this technology.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59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0866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  <p:sp>
        <p:nvSpPr>
          <p:cNvPr id="208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8763000" cy="4038600"/>
          </a:xfrm>
        </p:spPr>
        <p:txBody>
          <a:bodyPr/>
          <a:lstStyle/>
          <a:p>
            <a:r>
              <a:rPr lang="en-US" altLang="en-US" b="1" dirty="0"/>
              <a:t>IN THIS CHAPTER WE WILL LEARN: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basic properties of semiconductors</a:t>
            </a:r>
            <a:r>
              <a:rPr lang="en-US" altLang="en-US" sz="2800" dirty="0"/>
              <a:t> and, in particular, </a:t>
            </a:r>
            <a:r>
              <a:rPr lang="en-US" altLang="en-US" sz="2800" b="1" dirty="0">
                <a:solidFill>
                  <a:srgbClr val="3333FF"/>
                </a:solidFill>
              </a:rPr>
              <a:t>silicone </a:t>
            </a:r>
            <a:r>
              <a:rPr lang="en-US" altLang="en-US" sz="2800" dirty="0"/>
              <a:t>– the material used to make </a:t>
            </a:r>
            <a:r>
              <a:rPr lang="en-US" altLang="en-US" sz="2800" b="1" dirty="0">
                <a:solidFill>
                  <a:srgbClr val="3333FF"/>
                </a:solidFill>
              </a:rPr>
              <a:t>most modern electronic </a:t>
            </a:r>
            <a:r>
              <a:rPr lang="en-US" altLang="en-US" sz="2800" dirty="0"/>
              <a:t>circuits.</a:t>
            </a:r>
          </a:p>
          <a:p>
            <a:pPr lvl="1"/>
            <a:r>
              <a:rPr lang="en-US" altLang="en-US" sz="2800" dirty="0"/>
              <a:t>How </a:t>
            </a:r>
            <a:r>
              <a:rPr lang="en-US" altLang="en-US" sz="2800" b="1" dirty="0">
                <a:solidFill>
                  <a:srgbClr val="3333FF"/>
                </a:solidFill>
              </a:rPr>
              <a:t>doping a pure silicon crystal </a:t>
            </a:r>
            <a:r>
              <a:rPr lang="en-US" altLang="en-US" sz="2800" dirty="0"/>
              <a:t>dramatically changes its </a:t>
            </a:r>
            <a:r>
              <a:rPr lang="en-US" altLang="en-US" sz="2800" b="1" dirty="0">
                <a:solidFill>
                  <a:srgbClr val="3333FF"/>
                </a:solidFill>
              </a:rPr>
              <a:t>electrical conductivity </a:t>
            </a:r>
            <a:r>
              <a:rPr lang="en-US" altLang="en-US" sz="2800" dirty="0"/>
              <a:t>– the fundamental idea in underlying the use of semiconductors in the implementation of electronic devices.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609600"/>
            <a:ext cx="5561012" cy="914400"/>
          </a:xfrm>
        </p:spPr>
        <p:txBody>
          <a:bodyPr/>
          <a:lstStyle/>
          <a:p>
            <a:r>
              <a:rPr lang="en-US" altLang="en-US" sz="3200" b="0" dirty="0"/>
              <a:t>3.4.1.</a:t>
            </a:r>
            <a:r>
              <a:rPr lang="en-US" altLang="en-US" sz="3200" dirty="0"/>
              <a:t> Physical Structure</a:t>
            </a:r>
            <a:endParaRPr lang="en-US" altLang="en-US" sz="3200" b="0" dirty="0"/>
          </a:p>
        </p:txBody>
      </p:sp>
      <p:sp>
        <p:nvSpPr>
          <p:cNvPr id="213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905000"/>
            <a:ext cx="8763000" cy="1752600"/>
          </a:xfrm>
        </p:spPr>
        <p:txBody>
          <a:bodyPr/>
          <a:lstStyle/>
          <a:p>
            <a:r>
              <a:rPr lang="en-US" altLang="en-US" b="1" i="1" dirty="0" err="1">
                <a:solidFill>
                  <a:srgbClr val="3333FF"/>
                </a:solidFill>
              </a:rPr>
              <a:t>pn</a:t>
            </a:r>
            <a:r>
              <a:rPr lang="en-US" altLang="en-US" b="1" dirty="0">
                <a:solidFill>
                  <a:srgbClr val="3333FF"/>
                </a:solidFill>
              </a:rPr>
              <a:t> junction</a:t>
            </a:r>
            <a:r>
              <a:rPr lang="en-US" altLang="en-US" dirty="0"/>
              <a:t> structure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-type semiconductor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-type semiconductor</a:t>
            </a:r>
          </a:p>
          <a:p>
            <a:pPr lvl="1"/>
            <a:r>
              <a:rPr lang="en-US" altLang="en-US" dirty="0"/>
              <a:t>metal contact for connection</a:t>
            </a:r>
          </a:p>
          <a:p>
            <a:pPr lvl="1"/>
            <a:endParaRPr lang="en-US" altLang="en-US" dirty="0"/>
          </a:p>
        </p:txBody>
      </p:sp>
      <p:sp>
        <p:nvSpPr>
          <p:cNvPr id="2130950" name="Text Box 2"/>
          <p:cNvSpPr txBox="1">
            <a:spLocks noChangeArrowheads="1"/>
          </p:cNvSpPr>
          <p:nvPr/>
        </p:nvSpPr>
        <p:spPr bwMode="auto">
          <a:xfrm>
            <a:off x="152400" y="5791200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800" b="1" dirty="0">
                <a:latin typeface="Calibri" pitchFamily="34" charset="0"/>
              </a:rPr>
              <a:t>Figure 3.8:</a:t>
            </a:r>
            <a:r>
              <a:rPr lang="en-US" altLang="en-US" sz="1800" dirty="0">
                <a:latin typeface="Calibri" pitchFamily="34" charset="0"/>
              </a:rPr>
              <a:t> Simplified physical structure of the </a:t>
            </a:r>
            <a:r>
              <a:rPr lang="en-US" altLang="en-US" sz="1800" i="1" dirty="0" err="1">
                <a:latin typeface="Calibri" pitchFamily="34" charset="0"/>
              </a:rPr>
              <a:t>pn</a:t>
            </a:r>
            <a:r>
              <a:rPr lang="en-US" altLang="en-US" sz="1800" dirty="0">
                <a:latin typeface="Calibri" pitchFamily="34" charset="0"/>
              </a:rPr>
              <a:t> junction. </a:t>
            </a:r>
          </a:p>
          <a:p>
            <a:pPr algn="ctr"/>
            <a:r>
              <a:rPr lang="en-US" altLang="en-US" sz="1800" dirty="0">
                <a:latin typeface="Calibri" pitchFamily="34" charset="0"/>
              </a:rPr>
              <a:t>(Actual geometries are given in Appendix A.). As the </a:t>
            </a:r>
            <a:r>
              <a:rPr lang="en-US" altLang="en-US" sz="1800" i="1" dirty="0" err="1">
                <a:latin typeface="Calibri" pitchFamily="34" charset="0"/>
              </a:rPr>
              <a:t>pn</a:t>
            </a:r>
            <a:r>
              <a:rPr lang="en-US" altLang="en-US" sz="1800" dirty="0">
                <a:latin typeface="Calibri" pitchFamily="34" charset="0"/>
              </a:rPr>
              <a:t> junction implements the junction diode, its terminals are labeled anode and cathode.</a:t>
            </a:r>
          </a:p>
        </p:txBody>
      </p:sp>
      <p:pic>
        <p:nvPicPr>
          <p:cNvPr id="2130949" name="Picture 4" descr="se03F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93036"/>
            <a:ext cx="4836657" cy="175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610600" y="6477000"/>
            <a:ext cx="533400" cy="381000"/>
          </a:xfrm>
        </p:spPr>
        <p:txBody>
          <a:bodyPr/>
          <a:lstStyle/>
          <a:p>
            <a:fld id="{D85D53B4-6D30-4138-89B8-A9B2BCD79228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543800" cy="1295400"/>
          </a:xfrm>
        </p:spPr>
        <p:txBody>
          <a:bodyPr/>
          <a:lstStyle/>
          <a:p>
            <a:r>
              <a:rPr lang="en-US" altLang="en-US" b="0" dirty="0"/>
              <a:t>3.4.2.</a:t>
            </a:r>
            <a:r>
              <a:rPr lang="en-US" altLang="en-US" dirty="0"/>
              <a:t> Operation with Open-Circuit Terminals</a:t>
            </a:r>
          </a:p>
        </p:txBody>
      </p:sp>
      <p:sp>
        <p:nvSpPr>
          <p:cNvPr id="2131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Q: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What is the state of </a:t>
            </a:r>
            <a:r>
              <a:rPr lang="en-US" altLang="en-US" i="1" dirty="0" err="1">
                <a:solidFill>
                  <a:srgbClr val="FF0000"/>
                </a:solidFill>
              </a:rPr>
              <a:t>pn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junction with open-circuit </a:t>
            </a:r>
            <a:r>
              <a:rPr lang="en-US" altLang="en-US" dirty="0"/>
              <a:t>terminals?</a:t>
            </a:r>
          </a:p>
          <a:p>
            <a:r>
              <a:rPr lang="en-US" altLang="en-US" b="1" dirty="0">
                <a:solidFill>
                  <a:srgbClr val="008000"/>
                </a:solidFill>
              </a:rPr>
              <a:t>A: </a:t>
            </a:r>
            <a:r>
              <a:rPr lang="en-US" altLang="en-US" sz="2800" i="1" dirty="0"/>
              <a:t>p</a:t>
            </a:r>
            <a:r>
              <a:rPr lang="en-US" altLang="en-US" sz="2800" dirty="0"/>
              <a:t>-type material contains </a:t>
            </a:r>
            <a:r>
              <a:rPr lang="en-US" altLang="en-US" sz="2800" dirty="0">
                <a:solidFill>
                  <a:srgbClr val="FF0000"/>
                </a:solidFill>
              </a:rPr>
              <a:t>majority of holes</a:t>
            </a:r>
          </a:p>
          <a:p>
            <a:pPr lvl="2"/>
            <a:r>
              <a:rPr lang="en-US" altLang="en-US" sz="2800" dirty="0"/>
              <a:t>these holes are neutralized by equal amount of </a:t>
            </a:r>
            <a:r>
              <a:rPr lang="en-US" altLang="en-US" sz="2800" dirty="0">
                <a:solidFill>
                  <a:srgbClr val="FF0000"/>
                </a:solidFill>
              </a:rPr>
              <a:t>bound negative charge</a:t>
            </a:r>
          </a:p>
          <a:p>
            <a:pPr lvl="1"/>
            <a:r>
              <a:rPr lang="en-US" altLang="en-US" sz="2800" i="1" dirty="0"/>
              <a:t>n</a:t>
            </a:r>
            <a:r>
              <a:rPr lang="en-US" altLang="en-US" sz="2800" dirty="0"/>
              <a:t>-type material contains </a:t>
            </a:r>
            <a:r>
              <a:rPr lang="en-US" altLang="en-US" sz="2800" dirty="0">
                <a:solidFill>
                  <a:srgbClr val="FF0000"/>
                </a:solidFill>
              </a:rPr>
              <a:t>majority of free electrons</a:t>
            </a:r>
          </a:p>
          <a:p>
            <a:pPr lvl="2"/>
            <a:r>
              <a:rPr lang="en-US" altLang="en-US" sz="2800" dirty="0"/>
              <a:t>these electrons are neutralized by equal amount of </a:t>
            </a:r>
            <a:r>
              <a:rPr lang="en-US" altLang="en-US" sz="2800" dirty="0">
                <a:solidFill>
                  <a:srgbClr val="FF0000"/>
                </a:solidFill>
              </a:rPr>
              <a:t>bound positive charge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3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3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7608" y="6335903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21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rgbClr val="3333FF"/>
                </a:solidFill>
              </a:rPr>
              <a:t>Bound charge</a:t>
            </a:r>
            <a:endParaRPr lang="en-US" altLang="en-US" dirty="0"/>
          </a:p>
          <a:p>
            <a:pPr lvl="1"/>
            <a:r>
              <a:rPr lang="en-US" altLang="en-US" sz="2800" dirty="0"/>
              <a:t>charge of </a:t>
            </a:r>
            <a:r>
              <a:rPr lang="en-US" altLang="en-US" sz="2800" dirty="0">
                <a:solidFill>
                  <a:srgbClr val="FF0000"/>
                </a:solidFill>
              </a:rPr>
              <a:t>opposite </a:t>
            </a:r>
            <a:r>
              <a:rPr lang="en-US" altLang="en-US" sz="2800" dirty="0"/>
              <a:t>polarity of a given material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neutralizes the electrical charge</a:t>
            </a:r>
            <a:r>
              <a:rPr lang="en-US" altLang="en-US" sz="2800" dirty="0"/>
              <a:t> of these majority carriers</a:t>
            </a:r>
          </a:p>
          <a:p>
            <a:pPr lvl="1"/>
            <a:r>
              <a:rPr lang="en-US" altLang="en-US" sz="2800" dirty="0"/>
              <a:t>does not affect </a:t>
            </a:r>
            <a:r>
              <a:rPr lang="en-US" altLang="en-US" sz="2800" dirty="0">
                <a:solidFill>
                  <a:srgbClr val="FF0000"/>
                </a:solidFill>
              </a:rPr>
              <a:t>concentration</a:t>
            </a:r>
            <a:r>
              <a:rPr lang="en-US" altLang="en-US" sz="2800" dirty="0"/>
              <a:t> gradients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543800" cy="1295400"/>
          </a:xfrm>
        </p:spPr>
        <p:txBody>
          <a:bodyPr/>
          <a:lstStyle/>
          <a:p>
            <a:r>
              <a:rPr lang="en-US" altLang="en-US" b="0" dirty="0"/>
              <a:t>3.4.2.</a:t>
            </a:r>
            <a:r>
              <a:rPr lang="en-US" altLang="en-US" dirty="0"/>
              <a:t> Operation with Open-Circuit Terminals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819400" y="6247534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/>
              <a:t> What happens when a </a:t>
            </a:r>
            <a:r>
              <a:rPr lang="en-US" altLang="en-US" sz="2800" i="1" dirty="0" err="1">
                <a:solidFill>
                  <a:srgbClr val="FF0000"/>
                </a:solidFill>
              </a:rPr>
              <a:t>pn</a:t>
            </a:r>
            <a:r>
              <a:rPr lang="en-US" altLang="en-US" sz="2800" dirty="0">
                <a:solidFill>
                  <a:srgbClr val="FF0000"/>
                </a:solidFill>
              </a:rPr>
              <a:t>-junction is newly formed</a:t>
            </a:r>
            <a:r>
              <a:rPr lang="en-US" altLang="en-US" sz="2800" dirty="0"/>
              <a:t> – aka., when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-type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-type semiconductors first touch one another? </a:t>
            </a:r>
          </a:p>
          <a:p>
            <a:pPr lvl="1"/>
            <a:r>
              <a:rPr lang="en-US" altLang="en-US" sz="2800" b="1" dirty="0">
                <a:solidFill>
                  <a:srgbClr val="008000"/>
                </a:solidFill>
              </a:rPr>
              <a:t>A: </a:t>
            </a:r>
            <a:r>
              <a:rPr lang="en-US" altLang="en-US" sz="2800" dirty="0"/>
              <a:t>See following slides…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600200" y="38100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altLang="en-US" b="0" kern="0"/>
              <a:t>3.4.2.</a:t>
            </a:r>
            <a:r>
              <a:rPr lang="en-US" altLang="en-US" kern="0"/>
              <a:t> Operation with Open-Circuit Terminals</a:t>
            </a:r>
            <a:endParaRPr lang="en-US" altLang="en-US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76500" y="6306745"/>
            <a:ext cx="4343400" cy="47625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13893" name="Text Box 2"/>
          <p:cNvSpPr txBox="1">
            <a:spLocks noChangeArrowheads="1"/>
          </p:cNvSpPr>
          <p:nvPr/>
        </p:nvSpPr>
        <p:spPr bwMode="auto">
          <a:xfrm>
            <a:off x="1496037" y="5448727"/>
            <a:ext cx="60198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no applied voltage </a:t>
            </a:r>
          </a:p>
          <a:p>
            <a:pPr algn="ctr"/>
            <a:r>
              <a:rPr lang="en-US" altLang="en-US" sz="2400" dirty="0">
                <a:latin typeface="Calibri" pitchFamily="34" charset="0"/>
              </a:rPr>
              <a:t>(open-circuited terminals).</a:t>
            </a:r>
          </a:p>
        </p:txBody>
      </p:sp>
      <p:sp>
        <p:nvSpPr>
          <p:cNvPr id="2214027" name="Line 139"/>
          <p:cNvSpPr>
            <a:spLocks noChangeShapeType="1"/>
          </p:cNvSpPr>
          <p:nvPr/>
        </p:nvSpPr>
        <p:spPr bwMode="auto">
          <a:xfrm>
            <a:off x="1524000" y="43434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026" name="Oval 138"/>
          <p:cNvSpPr>
            <a:spLocks noChangeArrowheads="1"/>
          </p:cNvSpPr>
          <p:nvPr/>
        </p:nvSpPr>
        <p:spPr bwMode="auto">
          <a:xfrm>
            <a:off x="74676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3896" name="Rectangle 8"/>
          <p:cNvSpPr>
            <a:spLocks noChangeArrowheads="1"/>
          </p:cNvSpPr>
          <p:nvPr/>
        </p:nvSpPr>
        <p:spPr bwMode="auto">
          <a:xfrm>
            <a:off x="2362200" y="33528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3897" name="Rectangle 9"/>
          <p:cNvSpPr>
            <a:spLocks noChangeArrowheads="1"/>
          </p:cNvSpPr>
          <p:nvPr/>
        </p:nvSpPr>
        <p:spPr bwMode="auto">
          <a:xfrm>
            <a:off x="4495800" y="33528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14035" name="Group 147"/>
          <p:cNvGrpSpPr>
            <a:grpSpLocks/>
          </p:cNvGrpSpPr>
          <p:nvPr/>
        </p:nvGrpSpPr>
        <p:grpSpPr bwMode="auto">
          <a:xfrm>
            <a:off x="2514600" y="3581400"/>
            <a:ext cx="304800" cy="304800"/>
            <a:chOff x="1728" y="2256"/>
            <a:chExt cx="192" cy="192"/>
          </a:xfrm>
        </p:grpSpPr>
        <p:grpSp>
          <p:nvGrpSpPr>
            <p:cNvPr id="2213950" name="Group 6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3951" name="Oval 6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3952" name="Line 6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001" name="Line 11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14032" name="Line 144"/>
          <p:cNvSpPr>
            <a:spLocks noChangeShapeType="1"/>
          </p:cNvSpPr>
          <p:nvPr/>
        </p:nvSpPr>
        <p:spPr bwMode="auto">
          <a:xfrm>
            <a:off x="2514600" y="25146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033" name="Line 145"/>
          <p:cNvSpPr>
            <a:spLocks noChangeShapeType="1"/>
          </p:cNvSpPr>
          <p:nvPr/>
        </p:nvSpPr>
        <p:spPr bwMode="auto">
          <a:xfrm>
            <a:off x="6477000" y="2590800"/>
            <a:ext cx="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030" name="Text Box 142"/>
          <p:cNvSpPr txBox="1">
            <a:spLocks noChangeArrowheads="1"/>
          </p:cNvSpPr>
          <p:nvPr/>
        </p:nvSpPr>
        <p:spPr bwMode="auto">
          <a:xfrm>
            <a:off x="5943600" y="2209800"/>
            <a:ext cx="27432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1">
                <a:solidFill>
                  <a:srgbClr val="FF0000"/>
                </a:solidFill>
              </a:rPr>
              <a:t>n</a:t>
            </a:r>
            <a:r>
              <a:rPr lang="en-US" altLang="en-US" sz="2000">
                <a:solidFill>
                  <a:srgbClr val="FF0000"/>
                </a:solidFill>
              </a:rPr>
              <a:t>-type semiconductor filled with free electrons</a:t>
            </a:r>
          </a:p>
        </p:txBody>
      </p:sp>
      <p:sp>
        <p:nvSpPr>
          <p:cNvPr id="2214024" name="Text Box 136"/>
          <p:cNvSpPr txBox="1">
            <a:spLocks noChangeArrowheads="1"/>
          </p:cNvSpPr>
          <p:nvPr/>
        </p:nvSpPr>
        <p:spPr bwMode="auto">
          <a:xfrm>
            <a:off x="381000" y="2193925"/>
            <a:ext cx="27432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i="1">
                <a:solidFill>
                  <a:srgbClr val="FF0000"/>
                </a:solidFill>
              </a:rPr>
              <a:t>p</a:t>
            </a:r>
            <a:r>
              <a:rPr lang="en-US" altLang="en-US" sz="2000">
                <a:solidFill>
                  <a:srgbClr val="FF0000"/>
                </a:solidFill>
              </a:rPr>
              <a:t>-type semiconductor filled with holes</a:t>
            </a:r>
          </a:p>
        </p:txBody>
      </p:sp>
      <p:sp>
        <p:nvSpPr>
          <p:cNvPr id="2214034" name="Line 146"/>
          <p:cNvSpPr>
            <a:spLocks noChangeShapeType="1"/>
          </p:cNvSpPr>
          <p:nvPr/>
        </p:nvSpPr>
        <p:spPr bwMode="auto">
          <a:xfrm>
            <a:off x="4495800" y="251460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4031" name="Text Box 143"/>
          <p:cNvSpPr txBox="1">
            <a:spLocks noChangeArrowheads="1"/>
          </p:cNvSpPr>
          <p:nvPr/>
        </p:nvSpPr>
        <p:spPr bwMode="auto">
          <a:xfrm>
            <a:off x="3276600" y="2362200"/>
            <a:ext cx="25146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junction</a:t>
            </a:r>
          </a:p>
        </p:txBody>
      </p:sp>
      <p:grpSp>
        <p:nvGrpSpPr>
          <p:cNvPr id="2214041" name="Group 153"/>
          <p:cNvGrpSpPr>
            <a:grpSpLocks/>
          </p:cNvGrpSpPr>
          <p:nvPr/>
        </p:nvGrpSpPr>
        <p:grpSpPr bwMode="auto">
          <a:xfrm>
            <a:off x="3124200" y="3581400"/>
            <a:ext cx="304800" cy="304800"/>
            <a:chOff x="1728" y="2256"/>
            <a:chExt cx="192" cy="192"/>
          </a:xfrm>
        </p:grpSpPr>
        <p:grpSp>
          <p:nvGrpSpPr>
            <p:cNvPr id="2214042" name="Group 15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43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044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045" name="Line 15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051" name="Group 163"/>
          <p:cNvGrpSpPr>
            <a:grpSpLocks/>
          </p:cNvGrpSpPr>
          <p:nvPr/>
        </p:nvGrpSpPr>
        <p:grpSpPr bwMode="auto">
          <a:xfrm>
            <a:off x="3733800" y="3581400"/>
            <a:ext cx="304800" cy="304800"/>
            <a:chOff x="1728" y="2256"/>
            <a:chExt cx="192" cy="192"/>
          </a:xfrm>
        </p:grpSpPr>
        <p:grpSp>
          <p:nvGrpSpPr>
            <p:cNvPr id="2214052" name="Group 1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53" name="Oval 1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054" name="Line 1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055" name="Line 1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061" name="Group 173"/>
          <p:cNvGrpSpPr>
            <a:grpSpLocks/>
          </p:cNvGrpSpPr>
          <p:nvPr/>
        </p:nvGrpSpPr>
        <p:grpSpPr bwMode="auto">
          <a:xfrm>
            <a:off x="2819400" y="3962400"/>
            <a:ext cx="304800" cy="304800"/>
            <a:chOff x="1728" y="2256"/>
            <a:chExt cx="192" cy="192"/>
          </a:xfrm>
        </p:grpSpPr>
        <p:grpSp>
          <p:nvGrpSpPr>
            <p:cNvPr id="2214062" name="Group 1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63" name="Oval 1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064" name="Line 1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065" name="Line 1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071" name="Group 183"/>
          <p:cNvGrpSpPr>
            <a:grpSpLocks/>
          </p:cNvGrpSpPr>
          <p:nvPr/>
        </p:nvGrpSpPr>
        <p:grpSpPr bwMode="auto">
          <a:xfrm>
            <a:off x="3429000" y="3962400"/>
            <a:ext cx="304800" cy="304800"/>
            <a:chOff x="1728" y="2256"/>
            <a:chExt cx="192" cy="192"/>
          </a:xfrm>
        </p:grpSpPr>
        <p:grpSp>
          <p:nvGrpSpPr>
            <p:cNvPr id="2214072" name="Group 1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73" name="Oval 1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074" name="Line 1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075" name="Line 1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096" name="Group 208"/>
          <p:cNvGrpSpPr>
            <a:grpSpLocks/>
          </p:cNvGrpSpPr>
          <p:nvPr/>
        </p:nvGrpSpPr>
        <p:grpSpPr bwMode="auto">
          <a:xfrm>
            <a:off x="4038600" y="3962400"/>
            <a:ext cx="304800" cy="304800"/>
            <a:chOff x="1728" y="2256"/>
            <a:chExt cx="192" cy="192"/>
          </a:xfrm>
        </p:grpSpPr>
        <p:grpSp>
          <p:nvGrpSpPr>
            <p:cNvPr id="2214097" name="Group 20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098" name="Oval 2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099" name="Line 2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00" name="Line 21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01" name="Group 213"/>
          <p:cNvGrpSpPr>
            <a:grpSpLocks/>
          </p:cNvGrpSpPr>
          <p:nvPr/>
        </p:nvGrpSpPr>
        <p:grpSpPr bwMode="auto">
          <a:xfrm>
            <a:off x="2514600" y="4343400"/>
            <a:ext cx="304800" cy="304800"/>
            <a:chOff x="1728" y="2256"/>
            <a:chExt cx="192" cy="192"/>
          </a:xfrm>
        </p:grpSpPr>
        <p:grpSp>
          <p:nvGrpSpPr>
            <p:cNvPr id="2214102" name="Group 21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03" name="Oval 21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04" name="Line 21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05" name="Line 21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09" name="Group 221"/>
          <p:cNvGrpSpPr>
            <a:grpSpLocks/>
          </p:cNvGrpSpPr>
          <p:nvPr/>
        </p:nvGrpSpPr>
        <p:grpSpPr bwMode="auto">
          <a:xfrm>
            <a:off x="3124200" y="4343400"/>
            <a:ext cx="304800" cy="304800"/>
            <a:chOff x="1728" y="2256"/>
            <a:chExt cx="192" cy="192"/>
          </a:xfrm>
        </p:grpSpPr>
        <p:grpSp>
          <p:nvGrpSpPr>
            <p:cNvPr id="2214110" name="Group 22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11" name="Oval 22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12" name="Line 22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13" name="Line 22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14" name="Group 226"/>
          <p:cNvGrpSpPr>
            <a:grpSpLocks/>
          </p:cNvGrpSpPr>
          <p:nvPr/>
        </p:nvGrpSpPr>
        <p:grpSpPr bwMode="auto">
          <a:xfrm>
            <a:off x="3733800" y="4343400"/>
            <a:ext cx="304800" cy="304800"/>
            <a:chOff x="1728" y="2256"/>
            <a:chExt cx="192" cy="192"/>
          </a:xfrm>
        </p:grpSpPr>
        <p:grpSp>
          <p:nvGrpSpPr>
            <p:cNvPr id="2214115" name="Group 2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16" name="Oval 2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17" name="Line 2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18" name="Line 2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19" name="Group 231"/>
          <p:cNvGrpSpPr>
            <a:grpSpLocks/>
          </p:cNvGrpSpPr>
          <p:nvPr/>
        </p:nvGrpSpPr>
        <p:grpSpPr bwMode="auto">
          <a:xfrm>
            <a:off x="2819400" y="4724400"/>
            <a:ext cx="304800" cy="304800"/>
            <a:chOff x="1728" y="2256"/>
            <a:chExt cx="192" cy="192"/>
          </a:xfrm>
        </p:grpSpPr>
        <p:grpSp>
          <p:nvGrpSpPr>
            <p:cNvPr id="2214120" name="Group 2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21" name="Oval 2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22" name="Line 2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23" name="Line 2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24" name="Group 236"/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1728" y="2256"/>
            <a:chExt cx="192" cy="192"/>
          </a:xfrm>
        </p:grpSpPr>
        <p:grpSp>
          <p:nvGrpSpPr>
            <p:cNvPr id="2214125" name="Group 23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26" name="Oval 23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27" name="Line 23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28" name="Line 24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44" name="Group 256"/>
          <p:cNvGrpSpPr>
            <a:grpSpLocks/>
          </p:cNvGrpSpPr>
          <p:nvPr/>
        </p:nvGrpSpPr>
        <p:grpSpPr bwMode="auto">
          <a:xfrm>
            <a:off x="4038600" y="4724400"/>
            <a:ext cx="304800" cy="304800"/>
            <a:chOff x="1728" y="2256"/>
            <a:chExt cx="192" cy="192"/>
          </a:xfrm>
        </p:grpSpPr>
        <p:grpSp>
          <p:nvGrpSpPr>
            <p:cNvPr id="2214145" name="Group 25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214146" name="Oval 2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4147" name="Line 2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4148" name="Line 26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14149" name="Oval 261"/>
          <p:cNvSpPr>
            <a:spLocks noChangeArrowheads="1"/>
          </p:cNvSpPr>
          <p:nvPr/>
        </p:nvSpPr>
        <p:spPr bwMode="auto">
          <a:xfrm>
            <a:off x="1447800" y="42672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14151" name="Group 263"/>
          <p:cNvGrpSpPr>
            <a:grpSpLocks/>
          </p:cNvGrpSpPr>
          <p:nvPr/>
        </p:nvGrpSpPr>
        <p:grpSpPr bwMode="auto">
          <a:xfrm>
            <a:off x="4648200" y="3581400"/>
            <a:ext cx="304800" cy="304800"/>
            <a:chOff x="576" y="2160"/>
            <a:chExt cx="192" cy="192"/>
          </a:xfrm>
        </p:grpSpPr>
        <p:sp>
          <p:nvSpPr>
            <p:cNvPr id="2214152" name="Oval 26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153" name="Line 26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69" name="Group 281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576" y="2160"/>
            <a:chExt cx="192" cy="192"/>
          </a:xfrm>
        </p:grpSpPr>
        <p:sp>
          <p:nvSpPr>
            <p:cNvPr id="2214170" name="Oval 28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171" name="Line 28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77" name="Group 289"/>
          <p:cNvGrpSpPr>
            <a:grpSpLocks/>
          </p:cNvGrpSpPr>
          <p:nvPr/>
        </p:nvGrpSpPr>
        <p:grpSpPr bwMode="auto">
          <a:xfrm>
            <a:off x="5867400" y="3581400"/>
            <a:ext cx="304800" cy="304800"/>
            <a:chOff x="576" y="2160"/>
            <a:chExt cx="192" cy="192"/>
          </a:xfrm>
        </p:grpSpPr>
        <p:sp>
          <p:nvSpPr>
            <p:cNvPr id="2214178" name="Oval 29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179" name="Line 29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90" name="Group 302"/>
          <p:cNvGrpSpPr>
            <a:grpSpLocks/>
          </p:cNvGrpSpPr>
          <p:nvPr/>
        </p:nvGrpSpPr>
        <p:grpSpPr bwMode="auto">
          <a:xfrm>
            <a:off x="4953000" y="3962400"/>
            <a:ext cx="304800" cy="304800"/>
            <a:chOff x="576" y="2160"/>
            <a:chExt cx="192" cy="192"/>
          </a:xfrm>
        </p:grpSpPr>
        <p:sp>
          <p:nvSpPr>
            <p:cNvPr id="2214191" name="Oval 30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192" name="Line 30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198" name="Group 310"/>
          <p:cNvGrpSpPr>
            <a:grpSpLocks/>
          </p:cNvGrpSpPr>
          <p:nvPr/>
        </p:nvGrpSpPr>
        <p:grpSpPr bwMode="auto">
          <a:xfrm>
            <a:off x="5562600" y="3962400"/>
            <a:ext cx="304800" cy="304800"/>
            <a:chOff x="576" y="2160"/>
            <a:chExt cx="192" cy="192"/>
          </a:xfrm>
        </p:grpSpPr>
        <p:sp>
          <p:nvSpPr>
            <p:cNvPr id="2214199" name="Oval 31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00" name="Line 31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06" name="Group 318"/>
          <p:cNvGrpSpPr>
            <a:grpSpLocks/>
          </p:cNvGrpSpPr>
          <p:nvPr/>
        </p:nvGrpSpPr>
        <p:grpSpPr bwMode="auto">
          <a:xfrm>
            <a:off x="6172200" y="3962400"/>
            <a:ext cx="304800" cy="304800"/>
            <a:chOff x="576" y="2160"/>
            <a:chExt cx="192" cy="192"/>
          </a:xfrm>
        </p:grpSpPr>
        <p:sp>
          <p:nvSpPr>
            <p:cNvPr id="2214207" name="Oval 31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08" name="Line 32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09" name="Group 321"/>
          <p:cNvGrpSpPr>
            <a:grpSpLocks/>
          </p:cNvGrpSpPr>
          <p:nvPr/>
        </p:nvGrpSpPr>
        <p:grpSpPr bwMode="auto">
          <a:xfrm>
            <a:off x="4648200" y="4343400"/>
            <a:ext cx="304800" cy="304800"/>
            <a:chOff x="576" y="2160"/>
            <a:chExt cx="192" cy="192"/>
          </a:xfrm>
        </p:grpSpPr>
        <p:sp>
          <p:nvSpPr>
            <p:cNvPr id="2214210" name="Oval 32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11" name="Line 32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17" name="Group 329"/>
          <p:cNvGrpSpPr>
            <a:grpSpLocks/>
          </p:cNvGrpSpPr>
          <p:nvPr/>
        </p:nvGrpSpPr>
        <p:grpSpPr bwMode="auto">
          <a:xfrm>
            <a:off x="5257800" y="4343400"/>
            <a:ext cx="304800" cy="304800"/>
            <a:chOff x="576" y="2160"/>
            <a:chExt cx="192" cy="192"/>
          </a:xfrm>
        </p:grpSpPr>
        <p:sp>
          <p:nvSpPr>
            <p:cNvPr id="2214218" name="Oval 33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19" name="Line 33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25" name="Group 337"/>
          <p:cNvGrpSpPr>
            <a:grpSpLocks/>
          </p:cNvGrpSpPr>
          <p:nvPr/>
        </p:nvGrpSpPr>
        <p:grpSpPr bwMode="auto">
          <a:xfrm>
            <a:off x="5867400" y="4343400"/>
            <a:ext cx="304800" cy="304800"/>
            <a:chOff x="576" y="2160"/>
            <a:chExt cx="192" cy="192"/>
          </a:xfrm>
        </p:grpSpPr>
        <p:sp>
          <p:nvSpPr>
            <p:cNvPr id="2214226" name="Oval 33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27" name="Line 33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38" name="Group 350"/>
          <p:cNvGrpSpPr>
            <a:grpSpLocks/>
          </p:cNvGrpSpPr>
          <p:nvPr/>
        </p:nvGrpSpPr>
        <p:grpSpPr bwMode="auto">
          <a:xfrm>
            <a:off x="4953000" y="4724400"/>
            <a:ext cx="304800" cy="304800"/>
            <a:chOff x="576" y="2160"/>
            <a:chExt cx="192" cy="192"/>
          </a:xfrm>
        </p:grpSpPr>
        <p:sp>
          <p:nvSpPr>
            <p:cNvPr id="2214239" name="Oval 3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40" name="Line 3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46" name="Group 358"/>
          <p:cNvGrpSpPr>
            <a:grpSpLocks/>
          </p:cNvGrpSpPr>
          <p:nvPr/>
        </p:nvGrpSpPr>
        <p:grpSpPr bwMode="auto">
          <a:xfrm>
            <a:off x="5562600" y="4724400"/>
            <a:ext cx="304800" cy="304800"/>
            <a:chOff x="576" y="2160"/>
            <a:chExt cx="192" cy="192"/>
          </a:xfrm>
        </p:grpSpPr>
        <p:sp>
          <p:nvSpPr>
            <p:cNvPr id="2214247" name="Oval 3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48" name="Line 3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14254" name="Group 366"/>
          <p:cNvGrpSpPr>
            <a:grpSpLocks/>
          </p:cNvGrpSpPr>
          <p:nvPr/>
        </p:nvGrpSpPr>
        <p:grpSpPr bwMode="auto">
          <a:xfrm>
            <a:off x="6172200" y="4724400"/>
            <a:ext cx="304800" cy="304800"/>
            <a:chOff x="576" y="2160"/>
            <a:chExt cx="192" cy="192"/>
          </a:xfrm>
        </p:grpSpPr>
        <p:sp>
          <p:nvSpPr>
            <p:cNvPr id="2214255" name="Oval 36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4256" name="Line 36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14257" name="Rectangle 369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12954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Step #1: </a:t>
            </a:r>
            <a:r>
              <a:rPr lang="en-US" altLang="en-US" b="0">
                <a:solidFill>
                  <a:schemeClr val="tx1"/>
                </a:solidFill>
              </a:rPr>
              <a:t>The </a:t>
            </a:r>
            <a:r>
              <a:rPr lang="en-US" altLang="en-US" b="0" i="1">
                <a:solidFill>
                  <a:schemeClr val="tx1"/>
                </a:solidFill>
              </a:rPr>
              <a:t>p</a:t>
            </a:r>
            <a:r>
              <a:rPr lang="en-US" altLang="en-US" b="0">
                <a:solidFill>
                  <a:schemeClr val="tx1"/>
                </a:solidFill>
              </a:rPr>
              <a:t>-type and </a:t>
            </a:r>
            <a:r>
              <a:rPr lang="en-US" altLang="en-US" b="0" i="1">
                <a:solidFill>
                  <a:schemeClr val="tx1"/>
                </a:solidFill>
              </a:rPr>
              <a:t>n</a:t>
            </a:r>
            <a:r>
              <a:rPr lang="en-US" altLang="en-US" b="0">
                <a:solidFill>
                  <a:schemeClr val="tx1"/>
                </a:solidFill>
              </a:rPr>
              <a:t>-type semiconductors are joined at the junction.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539" name="Text Box 2"/>
          <p:cNvSpPr txBox="1">
            <a:spLocks noChangeArrowheads="1"/>
          </p:cNvSpPr>
          <p:nvPr/>
        </p:nvSpPr>
        <p:spPr bwMode="auto">
          <a:xfrm>
            <a:off x="2335813" y="609600"/>
            <a:ext cx="6085332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no applied voltage (open-circuited terminals).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6145" y="3810000"/>
            <a:ext cx="5943600" cy="2895600"/>
            <a:chOff x="1447800" y="2209800"/>
            <a:chExt cx="6172200" cy="3048000"/>
          </a:xfrm>
        </p:grpSpPr>
        <p:sp>
          <p:nvSpPr>
            <p:cNvPr id="2241541" name="Line 5"/>
            <p:cNvSpPr>
              <a:spLocks noChangeShapeType="1"/>
            </p:cNvSpPr>
            <p:nvPr/>
          </p:nvSpPr>
          <p:spPr bwMode="auto">
            <a:xfrm>
              <a:off x="1524000" y="4343400"/>
              <a:ext cx="601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1542" name="Oval 6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543" name="Rectangle 7"/>
            <p:cNvSpPr>
              <a:spLocks noChangeArrowheads="1"/>
            </p:cNvSpPr>
            <p:nvPr/>
          </p:nvSpPr>
          <p:spPr bwMode="auto">
            <a:xfrm>
              <a:off x="2362200" y="3352800"/>
              <a:ext cx="2133600" cy="19050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1544" name="Rectangle 8"/>
            <p:cNvSpPr>
              <a:spLocks noChangeArrowheads="1"/>
            </p:cNvSpPr>
            <p:nvPr/>
          </p:nvSpPr>
          <p:spPr bwMode="auto">
            <a:xfrm>
              <a:off x="4495800" y="3352800"/>
              <a:ext cx="2133600" cy="19050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1545" name="Group 9"/>
            <p:cNvGrpSpPr>
              <a:grpSpLocks/>
            </p:cNvGrpSpPr>
            <p:nvPr/>
          </p:nvGrpSpPr>
          <p:grpSpPr bwMode="auto">
            <a:xfrm>
              <a:off x="2514600" y="3581400"/>
              <a:ext cx="304800" cy="304800"/>
              <a:chOff x="1728" y="2256"/>
              <a:chExt cx="192" cy="192"/>
            </a:xfrm>
          </p:grpSpPr>
          <p:grpSp>
            <p:nvGrpSpPr>
              <p:cNvPr id="2241546" name="Group 1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47" name="Oval 1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48" name="Line 1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49" name="Line 1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41550" name="Line 14"/>
            <p:cNvSpPr>
              <a:spLocks noChangeShapeType="1"/>
            </p:cNvSpPr>
            <p:nvPr/>
          </p:nvSpPr>
          <p:spPr bwMode="auto">
            <a:xfrm>
              <a:off x="2971800" y="2514600"/>
              <a:ext cx="0" cy="1066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1551" name="Line 15"/>
            <p:cNvSpPr>
              <a:spLocks noChangeShapeType="1"/>
            </p:cNvSpPr>
            <p:nvPr/>
          </p:nvSpPr>
          <p:spPr bwMode="auto">
            <a:xfrm>
              <a:off x="6324600" y="2514600"/>
              <a:ext cx="0" cy="1066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1552" name="Text Box 16"/>
            <p:cNvSpPr txBox="1">
              <a:spLocks noChangeArrowheads="1"/>
            </p:cNvSpPr>
            <p:nvPr/>
          </p:nvSpPr>
          <p:spPr bwMode="auto">
            <a:xfrm>
              <a:off x="4800600" y="2209800"/>
              <a:ext cx="2514600" cy="7016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positive bound charges</a:t>
              </a:r>
            </a:p>
          </p:txBody>
        </p:sp>
        <p:sp>
          <p:nvSpPr>
            <p:cNvPr id="2241553" name="Text Box 17"/>
            <p:cNvSpPr txBox="1">
              <a:spLocks noChangeArrowheads="1"/>
            </p:cNvSpPr>
            <p:nvPr/>
          </p:nvSpPr>
          <p:spPr bwMode="auto">
            <a:xfrm>
              <a:off x="1676400" y="2209800"/>
              <a:ext cx="2514600" cy="7016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negative bound charges</a:t>
              </a:r>
            </a:p>
          </p:txBody>
        </p:sp>
        <p:grpSp>
          <p:nvGrpSpPr>
            <p:cNvPr id="2241556" name="Group 20"/>
            <p:cNvGrpSpPr>
              <a:grpSpLocks/>
            </p:cNvGrpSpPr>
            <p:nvPr/>
          </p:nvGrpSpPr>
          <p:grpSpPr bwMode="auto">
            <a:xfrm>
              <a:off x="2895600" y="3657600"/>
              <a:ext cx="152400" cy="152400"/>
              <a:chOff x="576" y="2160"/>
              <a:chExt cx="192" cy="192"/>
            </a:xfrm>
          </p:grpSpPr>
          <p:sp>
            <p:nvSpPr>
              <p:cNvPr id="2241557" name="Oval 2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58" name="Line 2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59" name="Group 23"/>
            <p:cNvGrpSpPr>
              <a:grpSpLocks/>
            </p:cNvGrpSpPr>
            <p:nvPr/>
          </p:nvGrpSpPr>
          <p:grpSpPr bwMode="auto">
            <a:xfrm>
              <a:off x="3124200" y="3581400"/>
              <a:ext cx="304800" cy="304800"/>
              <a:chOff x="1728" y="2256"/>
              <a:chExt cx="192" cy="192"/>
            </a:xfrm>
          </p:grpSpPr>
          <p:grpSp>
            <p:nvGrpSpPr>
              <p:cNvPr id="2241560" name="Group 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61" name="Oval 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62" name="Line 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63" name="Line 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64" name="Group 28"/>
            <p:cNvGrpSpPr>
              <a:grpSpLocks/>
            </p:cNvGrpSpPr>
            <p:nvPr/>
          </p:nvGrpSpPr>
          <p:grpSpPr bwMode="auto">
            <a:xfrm>
              <a:off x="3733800" y="3581400"/>
              <a:ext cx="304800" cy="304800"/>
              <a:chOff x="1728" y="2256"/>
              <a:chExt cx="192" cy="192"/>
            </a:xfrm>
          </p:grpSpPr>
          <p:grpSp>
            <p:nvGrpSpPr>
              <p:cNvPr id="2241565" name="Group 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66" name="Oval 3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67" name="Line 3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68" name="Line 3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69" name="Group 33"/>
            <p:cNvGrpSpPr>
              <a:grpSpLocks/>
            </p:cNvGrpSpPr>
            <p:nvPr/>
          </p:nvGrpSpPr>
          <p:grpSpPr bwMode="auto">
            <a:xfrm>
              <a:off x="2819400" y="3962400"/>
              <a:ext cx="304800" cy="304800"/>
              <a:chOff x="1728" y="2256"/>
              <a:chExt cx="192" cy="192"/>
            </a:xfrm>
          </p:grpSpPr>
          <p:grpSp>
            <p:nvGrpSpPr>
              <p:cNvPr id="2241570" name="Group 3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71" name="Oval 3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72" name="Line 3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73" name="Line 3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74" name="Group 38"/>
            <p:cNvGrpSpPr>
              <a:grpSpLocks/>
            </p:cNvGrpSpPr>
            <p:nvPr/>
          </p:nvGrpSpPr>
          <p:grpSpPr bwMode="auto">
            <a:xfrm>
              <a:off x="3429000" y="3962400"/>
              <a:ext cx="304800" cy="304800"/>
              <a:chOff x="1728" y="2256"/>
              <a:chExt cx="192" cy="192"/>
            </a:xfrm>
          </p:grpSpPr>
          <p:grpSp>
            <p:nvGrpSpPr>
              <p:cNvPr id="2241575" name="Group 3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76" name="Oval 4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77" name="Line 4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78" name="Line 4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79" name="Group 43"/>
            <p:cNvGrpSpPr>
              <a:grpSpLocks/>
            </p:cNvGrpSpPr>
            <p:nvPr/>
          </p:nvGrpSpPr>
          <p:grpSpPr bwMode="auto">
            <a:xfrm>
              <a:off x="3505200" y="3657600"/>
              <a:ext cx="152400" cy="152400"/>
              <a:chOff x="576" y="2160"/>
              <a:chExt cx="192" cy="192"/>
            </a:xfrm>
          </p:grpSpPr>
          <p:sp>
            <p:nvSpPr>
              <p:cNvPr id="2241580" name="Oval 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81" name="Line 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82" name="Group 46"/>
            <p:cNvGrpSpPr>
              <a:grpSpLocks/>
            </p:cNvGrpSpPr>
            <p:nvPr/>
          </p:nvGrpSpPr>
          <p:grpSpPr bwMode="auto">
            <a:xfrm>
              <a:off x="4114800" y="3657600"/>
              <a:ext cx="152400" cy="152400"/>
              <a:chOff x="576" y="2160"/>
              <a:chExt cx="192" cy="192"/>
            </a:xfrm>
          </p:grpSpPr>
          <p:sp>
            <p:nvSpPr>
              <p:cNvPr id="2241583" name="Oval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84" name="Line 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85" name="Group 49"/>
            <p:cNvGrpSpPr>
              <a:grpSpLocks/>
            </p:cNvGrpSpPr>
            <p:nvPr/>
          </p:nvGrpSpPr>
          <p:grpSpPr bwMode="auto">
            <a:xfrm>
              <a:off x="2590800" y="4038600"/>
              <a:ext cx="152400" cy="152400"/>
              <a:chOff x="576" y="2160"/>
              <a:chExt cx="192" cy="192"/>
            </a:xfrm>
          </p:grpSpPr>
          <p:sp>
            <p:nvSpPr>
              <p:cNvPr id="2241586" name="Oval 5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87" name="Line 5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88" name="Group 52"/>
            <p:cNvGrpSpPr>
              <a:grpSpLocks/>
            </p:cNvGrpSpPr>
            <p:nvPr/>
          </p:nvGrpSpPr>
          <p:grpSpPr bwMode="auto">
            <a:xfrm>
              <a:off x="3200400" y="4038600"/>
              <a:ext cx="152400" cy="152400"/>
              <a:chOff x="576" y="2160"/>
              <a:chExt cx="192" cy="192"/>
            </a:xfrm>
          </p:grpSpPr>
          <p:sp>
            <p:nvSpPr>
              <p:cNvPr id="2241589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90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91" name="Group 55"/>
            <p:cNvGrpSpPr>
              <a:grpSpLocks/>
            </p:cNvGrpSpPr>
            <p:nvPr/>
          </p:nvGrpSpPr>
          <p:grpSpPr bwMode="auto">
            <a:xfrm>
              <a:off x="3810000" y="4038600"/>
              <a:ext cx="152400" cy="152400"/>
              <a:chOff x="576" y="2160"/>
              <a:chExt cx="192" cy="192"/>
            </a:xfrm>
          </p:grpSpPr>
          <p:sp>
            <p:nvSpPr>
              <p:cNvPr id="2241592" name="Oval 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593" name="Line 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94" name="Group 58"/>
            <p:cNvGrpSpPr>
              <a:grpSpLocks/>
            </p:cNvGrpSpPr>
            <p:nvPr/>
          </p:nvGrpSpPr>
          <p:grpSpPr bwMode="auto">
            <a:xfrm>
              <a:off x="4038600" y="3962400"/>
              <a:ext cx="304800" cy="304800"/>
              <a:chOff x="1728" y="2256"/>
              <a:chExt cx="192" cy="192"/>
            </a:xfrm>
          </p:grpSpPr>
          <p:grpSp>
            <p:nvGrpSpPr>
              <p:cNvPr id="2241595" name="Group 5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596" name="Oval 6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597" name="Line 6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598" name="Line 6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599" name="Group 63"/>
            <p:cNvGrpSpPr>
              <a:grpSpLocks/>
            </p:cNvGrpSpPr>
            <p:nvPr/>
          </p:nvGrpSpPr>
          <p:grpSpPr bwMode="auto">
            <a:xfrm>
              <a:off x="2514600" y="4343400"/>
              <a:ext cx="304800" cy="304800"/>
              <a:chOff x="1728" y="2256"/>
              <a:chExt cx="192" cy="192"/>
            </a:xfrm>
          </p:grpSpPr>
          <p:grpSp>
            <p:nvGrpSpPr>
              <p:cNvPr id="2241600" name="Group 6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01" name="Oval 6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02" name="Line 6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03" name="Line 6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04" name="Group 68"/>
            <p:cNvGrpSpPr>
              <a:grpSpLocks/>
            </p:cNvGrpSpPr>
            <p:nvPr/>
          </p:nvGrpSpPr>
          <p:grpSpPr bwMode="auto">
            <a:xfrm>
              <a:off x="2895600" y="4419600"/>
              <a:ext cx="152400" cy="152400"/>
              <a:chOff x="576" y="2160"/>
              <a:chExt cx="192" cy="192"/>
            </a:xfrm>
          </p:grpSpPr>
          <p:sp>
            <p:nvSpPr>
              <p:cNvPr id="2241605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06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07" name="Group 71"/>
            <p:cNvGrpSpPr>
              <a:grpSpLocks/>
            </p:cNvGrpSpPr>
            <p:nvPr/>
          </p:nvGrpSpPr>
          <p:grpSpPr bwMode="auto">
            <a:xfrm>
              <a:off x="3124200" y="4343400"/>
              <a:ext cx="304800" cy="304800"/>
              <a:chOff x="1728" y="2256"/>
              <a:chExt cx="192" cy="192"/>
            </a:xfrm>
          </p:grpSpPr>
          <p:grpSp>
            <p:nvGrpSpPr>
              <p:cNvPr id="2241608" name="Group 7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09" name="Oval 7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10" name="Line 7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11" name="Line 7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12" name="Group 76"/>
            <p:cNvGrpSpPr>
              <a:grpSpLocks/>
            </p:cNvGrpSpPr>
            <p:nvPr/>
          </p:nvGrpSpPr>
          <p:grpSpPr bwMode="auto">
            <a:xfrm>
              <a:off x="3733800" y="4343400"/>
              <a:ext cx="304800" cy="304800"/>
              <a:chOff x="1728" y="2256"/>
              <a:chExt cx="192" cy="192"/>
            </a:xfrm>
          </p:grpSpPr>
          <p:grpSp>
            <p:nvGrpSpPr>
              <p:cNvPr id="2241613" name="Group 7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14" name="Oval 7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15" name="Line 7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16" name="Line 8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17" name="Group 81"/>
            <p:cNvGrpSpPr>
              <a:grpSpLocks/>
            </p:cNvGrpSpPr>
            <p:nvPr/>
          </p:nvGrpSpPr>
          <p:grpSpPr bwMode="auto">
            <a:xfrm>
              <a:off x="2819400" y="4724400"/>
              <a:ext cx="304800" cy="304800"/>
              <a:chOff x="1728" y="2256"/>
              <a:chExt cx="192" cy="192"/>
            </a:xfrm>
          </p:grpSpPr>
          <p:grpSp>
            <p:nvGrpSpPr>
              <p:cNvPr id="2241618" name="Group 8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19" name="Oval 8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20" name="Line 8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21" name="Line 8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22" name="Group 86"/>
            <p:cNvGrpSpPr>
              <a:grpSpLocks/>
            </p:cNvGrpSpPr>
            <p:nvPr/>
          </p:nvGrpSpPr>
          <p:grpSpPr bwMode="auto">
            <a:xfrm>
              <a:off x="3429000" y="4724400"/>
              <a:ext cx="304800" cy="304800"/>
              <a:chOff x="1728" y="2256"/>
              <a:chExt cx="192" cy="192"/>
            </a:xfrm>
          </p:grpSpPr>
          <p:grpSp>
            <p:nvGrpSpPr>
              <p:cNvPr id="2241623" name="Group 8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24" name="Oval 8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25" name="Line 8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26" name="Line 9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27" name="Group 91"/>
            <p:cNvGrpSpPr>
              <a:grpSpLocks/>
            </p:cNvGrpSpPr>
            <p:nvPr/>
          </p:nvGrpSpPr>
          <p:grpSpPr bwMode="auto">
            <a:xfrm>
              <a:off x="3505200" y="4419600"/>
              <a:ext cx="152400" cy="152400"/>
              <a:chOff x="576" y="2160"/>
              <a:chExt cx="192" cy="192"/>
            </a:xfrm>
          </p:grpSpPr>
          <p:sp>
            <p:nvSpPr>
              <p:cNvPr id="2241628" name="Oval 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29" name="Line 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30" name="Group 94"/>
            <p:cNvGrpSpPr>
              <a:grpSpLocks/>
            </p:cNvGrpSpPr>
            <p:nvPr/>
          </p:nvGrpSpPr>
          <p:grpSpPr bwMode="auto">
            <a:xfrm>
              <a:off x="4114800" y="4419600"/>
              <a:ext cx="152400" cy="152400"/>
              <a:chOff x="576" y="2160"/>
              <a:chExt cx="192" cy="192"/>
            </a:xfrm>
          </p:grpSpPr>
          <p:sp>
            <p:nvSpPr>
              <p:cNvPr id="2241631" name="Oval 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32" name="Line 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33" name="Group 97"/>
            <p:cNvGrpSpPr>
              <a:grpSpLocks/>
            </p:cNvGrpSpPr>
            <p:nvPr/>
          </p:nvGrpSpPr>
          <p:grpSpPr bwMode="auto">
            <a:xfrm>
              <a:off x="2590800" y="4800600"/>
              <a:ext cx="152400" cy="152400"/>
              <a:chOff x="576" y="2160"/>
              <a:chExt cx="192" cy="192"/>
            </a:xfrm>
          </p:grpSpPr>
          <p:sp>
            <p:nvSpPr>
              <p:cNvPr id="2241634" name="Oval 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35" name="Line 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36" name="Group 100"/>
            <p:cNvGrpSpPr>
              <a:grpSpLocks/>
            </p:cNvGrpSpPr>
            <p:nvPr/>
          </p:nvGrpSpPr>
          <p:grpSpPr bwMode="auto">
            <a:xfrm>
              <a:off x="3200400" y="4800600"/>
              <a:ext cx="152400" cy="152400"/>
              <a:chOff x="576" y="2160"/>
              <a:chExt cx="192" cy="192"/>
            </a:xfrm>
          </p:grpSpPr>
          <p:sp>
            <p:nvSpPr>
              <p:cNvPr id="2241637" name="Oval 1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38" name="Line 1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39" name="Group 103"/>
            <p:cNvGrpSpPr>
              <a:grpSpLocks/>
            </p:cNvGrpSpPr>
            <p:nvPr/>
          </p:nvGrpSpPr>
          <p:grpSpPr bwMode="auto">
            <a:xfrm>
              <a:off x="3810000" y="4800600"/>
              <a:ext cx="152400" cy="152400"/>
              <a:chOff x="576" y="2160"/>
              <a:chExt cx="192" cy="192"/>
            </a:xfrm>
          </p:grpSpPr>
          <p:sp>
            <p:nvSpPr>
              <p:cNvPr id="2241640" name="Oval 1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41" name="Line 1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42" name="Group 106"/>
            <p:cNvGrpSpPr>
              <a:grpSpLocks/>
            </p:cNvGrpSpPr>
            <p:nvPr/>
          </p:nvGrpSpPr>
          <p:grpSpPr bwMode="auto">
            <a:xfrm>
              <a:off x="4038600" y="4724400"/>
              <a:ext cx="304800" cy="304800"/>
              <a:chOff x="1728" y="2256"/>
              <a:chExt cx="192" cy="192"/>
            </a:xfrm>
          </p:grpSpPr>
          <p:grpSp>
            <p:nvGrpSpPr>
              <p:cNvPr id="2241643" name="Group 10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44" name="Oval 10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45" name="Line 10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46" name="Line 11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41647" name="Oval 111"/>
            <p:cNvSpPr>
              <a:spLocks noChangeArrowheads="1"/>
            </p:cNvSpPr>
            <p:nvPr/>
          </p:nvSpPr>
          <p:spPr bwMode="auto"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1648" name="Group 112"/>
            <p:cNvGrpSpPr>
              <a:grpSpLocks/>
            </p:cNvGrpSpPr>
            <p:nvPr/>
          </p:nvGrpSpPr>
          <p:grpSpPr bwMode="auto">
            <a:xfrm>
              <a:off x="4648200" y="3581400"/>
              <a:ext cx="304800" cy="304800"/>
              <a:chOff x="576" y="2160"/>
              <a:chExt cx="192" cy="192"/>
            </a:xfrm>
          </p:grpSpPr>
          <p:sp>
            <p:nvSpPr>
              <p:cNvPr id="2241649" name="Oval 11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50" name="Line 11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51" name="Group 115"/>
            <p:cNvGrpSpPr>
              <a:grpSpLocks/>
            </p:cNvGrpSpPr>
            <p:nvPr/>
          </p:nvGrpSpPr>
          <p:grpSpPr bwMode="auto">
            <a:xfrm>
              <a:off x="5029200" y="3657600"/>
              <a:ext cx="152400" cy="152400"/>
              <a:chOff x="1728" y="2256"/>
              <a:chExt cx="192" cy="192"/>
            </a:xfrm>
          </p:grpSpPr>
          <p:grpSp>
            <p:nvGrpSpPr>
              <p:cNvPr id="2241652" name="Group 11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53" name="Oval 11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54" name="Line 11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55" name="Line 11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56" name="Group 120"/>
            <p:cNvGrpSpPr>
              <a:grpSpLocks/>
            </p:cNvGrpSpPr>
            <p:nvPr/>
          </p:nvGrpSpPr>
          <p:grpSpPr bwMode="auto">
            <a:xfrm>
              <a:off x="5257800" y="3581400"/>
              <a:ext cx="304800" cy="304800"/>
              <a:chOff x="576" y="2160"/>
              <a:chExt cx="192" cy="192"/>
            </a:xfrm>
          </p:grpSpPr>
          <p:sp>
            <p:nvSpPr>
              <p:cNvPr id="2241657" name="Oval 12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58" name="Line 12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59" name="Group 123"/>
            <p:cNvGrpSpPr>
              <a:grpSpLocks/>
            </p:cNvGrpSpPr>
            <p:nvPr/>
          </p:nvGrpSpPr>
          <p:grpSpPr bwMode="auto">
            <a:xfrm>
              <a:off x="5638800" y="3657600"/>
              <a:ext cx="152400" cy="152400"/>
              <a:chOff x="1728" y="2256"/>
              <a:chExt cx="192" cy="192"/>
            </a:xfrm>
          </p:grpSpPr>
          <p:grpSp>
            <p:nvGrpSpPr>
              <p:cNvPr id="2241660" name="Group 12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61" name="Oval 12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62" name="Line 12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63" name="Line 12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64" name="Group 128"/>
            <p:cNvGrpSpPr>
              <a:grpSpLocks/>
            </p:cNvGrpSpPr>
            <p:nvPr/>
          </p:nvGrpSpPr>
          <p:grpSpPr bwMode="auto">
            <a:xfrm>
              <a:off x="5867400" y="3581400"/>
              <a:ext cx="304800" cy="304800"/>
              <a:chOff x="576" y="2160"/>
              <a:chExt cx="192" cy="192"/>
            </a:xfrm>
          </p:grpSpPr>
          <p:sp>
            <p:nvSpPr>
              <p:cNvPr id="2241665" name="Oval 12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66" name="Line 13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67" name="Group 131"/>
            <p:cNvGrpSpPr>
              <a:grpSpLocks/>
            </p:cNvGrpSpPr>
            <p:nvPr/>
          </p:nvGrpSpPr>
          <p:grpSpPr bwMode="auto">
            <a:xfrm>
              <a:off x="6248400" y="3657600"/>
              <a:ext cx="152400" cy="152400"/>
              <a:chOff x="1728" y="2256"/>
              <a:chExt cx="192" cy="192"/>
            </a:xfrm>
          </p:grpSpPr>
          <p:grpSp>
            <p:nvGrpSpPr>
              <p:cNvPr id="2241668" name="Group 13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69" name="Oval 13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70" name="Line 13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71" name="Line 13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72" name="Group 136"/>
            <p:cNvGrpSpPr>
              <a:grpSpLocks/>
            </p:cNvGrpSpPr>
            <p:nvPr/>
          </p:nvGrpSpPr>
          <p:grpSpPr bwMode="auto">
            <a:xfrm>
              <a:off x="4724400" y="4038600"/>
              <a:ext cx="152400" cy="152400"/>
              <a:chOff x="1728" y="2256"/>
              <a:chExt cx="192" cy="192"/>
            </a:xfrm>
          </p:grpSpPr>
          <p:grpSp>
            <p:nvGrpSpPr>
              <p:cNvPr id="2241673" name="Group 13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74" name="Oval 13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75" name="Line 13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76" name="Line 14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77" name="Group 141"/>
            <p:cNvGrpSpPr>
              <a:grpSpLocks/>
            </p:cNvGrpSpPr>
            <p:nvPr/>
          </p:nvGrpSpPr>
          <p:grpSpPr bwMode="auto">
            <a:xfrm>
              <a:off x="4953000" y="3962400"/>
              <a:ext cx="304800" cy="304800"/>
              <a:chOff x="576" y="2160"/>
              <a:chExt cx="192" cy="192"/>
            </a:xfrm>
          </p:grpSpPr>
          <p:sp>
            <p:nvSpPr>
              <p:cNvPr id="2241678" name="Oval 14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79" name="Line 14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80" name="Group 144"/>
            <p:cNvGrpSpPr>
              <a:grpSpLocks/>
            </p:cNvGrpSpPr>
            <p:nvPr/>
          </p:nvGrpSpPr>
          <p:grpSpPr bwMode="auto">
            <a:xfrm>
              <a:off x="5334000" y="4038600"/>
              <a:ext cx="152400" cy="152400"/>
              <a:chOff x="1728" y="2256"/>
              <a:chExt cx="192" cy="192"/>
            </a:xfrm>
          </p:grpSpPr>
          <p:grpSp>
            <p:nvGrpSpPr>
              <p:cNvPr id="2241681" name="Group 14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82" name="Oval 14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83" name="Line 14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84" name="Line 14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85" name="Group 149"/>
            <p:cNvGrpSpPr>
              <a:grpSpLocks/>
            </p:cNvGrpSpPr>
            <p:nvPr/>
          </p:nvGrpSpPr>
          <p:grpSpPr bwMode="auto">
            <a:xfrm>
              <a:off x="5562600" y="3962400"/>
              <a:ext cx="304800" cy="304800"/>
              <a:chOff x="576" y="2160"/>
              <a:chExt cx="192" cy="192"/>
            </a:xfrm>
          </p:grpSpPr>
          <p:sp>
            <p:nvSpPr>
              <p:cNvPr id="2241686" name="Oval 15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87" name="Line 15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88" name="Group 152"/>
            <p:cNvGrpSpPr>
              <a:grpSpLocks/>
            </p:cNvGrpSpPr>
            <p:nvPr/>
          </p:nvGrpSpPr>
          <p:grpSpPr bwMode="auto">
            <a:xfrm>
              <a:off x="5943600" y="4038600"/>
              <a:ext cx="152400" cy="152400"/>
              <a:chOff x="1728" y="2256"/>
              <a:chExt cx="192" cy="192"/>
            </a:xfrm>
          </p:grpSpPr>
          <p:grpSp>
            <p:nvGrpSpPr>
              <p:cNvPr id="2241689" name="Group 15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690" name="Oval 15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691" name="Line 15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692" name="Line 15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93" name="Group 157"/>
            <p:cNvGrpSpPr>
              <a:grpSpLocks/>
            </p:cNvGrpSpPr>
            <p:nvPr/>
          </p:nvGrpSpPr>
          <p:grpSpPr bwMode="auto">
            <a:xfrm>
              <a:off x="6172200" y="3962400"/>
              <a:ext cx="304800" cy="304800"/>
              <a:chOff x="576" y="2160"/>
              <a:chExt cx="192" cy="192"/>
            </a:xfrm>
          </p:grpSpPr>
          <p:sp>
            <p:nvSpPr>
              <p:cNvPr id="2241694" name="Oval 1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95" name="Line 1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96" name="Group 160"/>
            <p:cNvGrpSpPr>
              <a:grpSpLocks/>
            </p:cNvGrpSpPr>
            <p:nvPr/>
          </p:nvGrpSpPr>
          <p:grpSpPr bwMode="auto">
            <a:xfrm>
              <a:off x="4648200" y="4343400"/>
              <a:ext cx="304800" cy="304800"/>
              <a:chOff x="576" y="2160"/>
              <a:chExt cx="192" cy="192"/>
            </a:xfrm>
          </p:grpSpPr>
          <p:sp>
            <p:nvSpPr>
              <p:cNvPr id="2241697" name="Oval 16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698" name="Line 16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699" name="Group 163"/>
            <p:cNvGrpSpPr>
              <a:grpSpLocks/>
            </p:cNvGrpSpPr>
            <p:nvPr/>
          </p:nvGrpSpPr>
          <p:grpSpPr bwMode="auto">
            <a:xfrm>
              <a:off x="5029200" y="4419600"/>
              <a:ext cx="152400" cy="152400"/>
              <a:chOff x="1728" y="2256"/>
              <a:chExt cx="192" cy="192"/>
            </a:xfrm>
          </p:grpSpPr>
          <p:grpSp>
            <p:nvGrpSpPr>
              <p:cNvPr id="2241700" name="Group 16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01" name="Oval 16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02" name="Line 16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03" name="Line 16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04" name="Group 168"/>
            <p:cNvGrpSpPr>
              <a:grpSpLocks/>
            </p:cNvGrpSpPr>
            <p:nvPr/>
          </p:nvGrpSpPr>
          <p:grpSpPr bwMode="auto">
            <a:xfrm>
              <a:off x="5257800" y="4343400"/>
              <a:ext cx="304800" cy="304800"/>
              <a:chOff x="576" y="2160"/>
              <a:chExt cx="192" cy="192"/>
            </a:xfrm>
          </p:grpSpPr>
          <p:sp>
            <p:nvSpPr>
              <p:cNvPr id="2241705" name="Oval 1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706" name="Line 1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07" name="Group 171"/>
            <p:cNvGrpSpPr>
              <a:grpSpLocks/>
            </p:cNvGrpSpPr>
            <p:nvPr/>
          </p:nvGrpSpPr>
          <p:grpSpPr bwMode="auto">
            <a:xfrm>
              <a:off x="5638800" y="4419600"/>
              <a:ext cx="152400" cy="152400"/>
              <a:chOff x="1728" y="2256"/>
              <a:chExt cx="192" cy="192"/>
            </a:xfrm>
          </p:grpSpPr>
          <p:grpSp>
            <p:nvGrpSpPr>
              <p:cNvPr id="2241708" name="Group 17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09" name="Oval 17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10" name="Line 17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11" name="Line 17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12" name="Group 176"/>
            <p:cNvGrpSpPr>
              <a:grpSpLocks/>
            </p:cNvGrpSpPr>
            <p:nvPr/>
          </p:nvGrpSpPr>
          <p:grpSpPr bwMode="auto">
            <a:xfrm>
              <a:off x="5867400" y="4343400"/>
              <a:ext cx="304800" cy="304800"/>
              <a:chOff x="576" y="2160"/>
              <a:chExt cx="192" cy="192"/>
            </a:xfrm>
          </p:grpSpPr>
          <p:sp>
            <p:nvSpPr>
              <p:cNvPr id="2241713" name="Oval 17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714" name="Line 17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15" name="Group 179"/>
            <p:cNvGrpSpPr>
              <a:grpSpLocks/>
            </p:cNvGrpSpPr>
            <p:nvPr/>
          </p:nvGrpSpPr>
          <p:grpSpPr bwMode="auto">
            <a:xfrm>
              <a:off x="6248400" y="4419600"/>
              <a:ext cx="152400" cy="152400"/>
              <a:chOff x="1728" y="2256"/>
              <a:chExt cx="192" cy="192"/>
            </a:xfrm>
          </p:grpSpPr>
          <p:grpSp>
            <p:nvGrpSpPr>
              <p:cNvPr id="2241716" name="Group 18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17" name="Oval 18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18" name="Line 18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19" name="Line 18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20" name="Group 184"/>
            <p:cNvGrpSpPr>
              <a:grpSpLocks/>
            </p:cNvGrpSpPr>
            <p:nvPr/>
          </p:nvGrpSpPr>
          <p:grpSpPr bwMode="auto">
            <a:xfrm>
              <a:off x="4724400" y="4800600"/>
              <a:ext cx="152400" cy="152400"/>
              <a:chOff x="1728" y="2256"/>
              <a:chExt cx="192" cy="192"/>
            </a:xfrm>
          </p:grpSpPr>
          <p:grpSp>
            <p:nvGrpSpPr>
              <p:cNvPr id="2241721" name="Group 18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22" name="Oval 18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23" name="Line 18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24" name="Line 18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25" name="Group 189"/>
            <p:cNvGrpSpPr>
              <a:grpSpLocks/>
            </p:cNvGrpSpPr>
            <p:nvPr/>
          </p:nvGrpSpPr>
          <p:grpSpPr bwMode="auto">
            <a:xfrm>
              <a:off x="4953000" y="4724400"/>
              <a:ext cx="304800" cy="304800"/>
              <a:chOff x="576" y="2160"/>
              <a:chExt cx="192" cy="192"/>
            </a:xfrm>
          </p:grpSpPr>
          <p:sp>
            <p:nvSpPr>
              <p:cNvPr id="2241726" name="Oval 19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727" name="Line 19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28" name="Group 192"/>
            <p:cNvGrpSpPr>
              <a:grpSpLocks/>
            </p:cNvGrpSpPr>
            <p:nvPr/>
          </p:nvGrpSpPr>
          <p:grpSpPr bwMode="auto">
            <a:xfrm>
              <a:off x="5334000" y="4800600"/>
              <a:ext cx="152400" cy="152400"/>
              <a:chOff x="1728" y="2256"/>
              <a:chExt cx="192" cy="192"/>
            </a:xfrm>
          </p:grpSpPr>
          <p:grpSp>
            <p:nvGrpSpPr>
              <p:cNvPr id="2241729" name="Group 19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30" name="Oval 19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31" name="Line 19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32" name="Line 19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33" name="Group 197"/>
            <p:cNvGrpSpPr>
              <a:grpSpLocks/>
            </p:cNvGrpSpPr>
            <p:nvPr/>
          </p:nvGrpSpPr>
          <p:grpSpPr bwMode="auto">
            <a:xfrm>
              <a:off x="5562600" y="4724400"/>
              <a:ext cx="304800" cy="304800"/>
              <a:chOff x="576" y="2160"/>
              <a:chExt cx="192" cy="192"/>
            </a:xfrm>
          </p:grpSpPr>
          <p:sp>
            <p:nvSpPr>
              <p:cNvPr id="2241734" name="Oval 1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735" name="Line 1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36" name="Group 200"/>
            <p:cNvGrpSpPr>
              <a:grpSpLocks/>
            </p:cNvGrpSpPr>
            <p:nvPr/>
          </p:nvGrpSpPr>
          <p:grpSpPr bwMode="auto">
            <a:xfrm>
              <a:off x="5943600" y="4800600"/>
              <a:ext cx="152400" cy="152400"/>
              <a:chOff x="1728" y="2256"/>
              <a:chExt cx="192" cy="192"/>
            </a:xfrm>
          </p:grpSpPr>
          <p:grpSp>
            <p:nvGrpSpPr>
              <p:cNvPr id="2241737" name="Group 20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1738" name="Oval 20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1739" name="Line 20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740" name="Line 20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1741" name="Group 205"/>
            <p:cNvGrpSpPr>
              <a:grpSpLocks/>
            </p:cNvGrpSpPr>
            <p:nvPr/>
          </p:nvGrpSpPr>
          <p:grpSpPr bwMode="auto">
            <a:xfrm>
              <a:off x="6172200" y="4724400"/>
              <a:ext cx="304800" cy="304800"/>
              <a:chOff x="576" y="2160"/>
              <a:chExt cx="192" cy="192"/>
            </a:xfrm>
          </p:grpSpPr>
          <p:sp>
            <p:nvSpPr>
              <p:cNvPr id="2241742" name="Oval 20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1743" name="Line 20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41744" name="Rectangle 208"/>
          <p:cNvSpPr>
            <a:spLocks noGrp="1" noChangeArrowheads="1"/>
          </p:cNvSpPr>
          <p:nvPr>
            <p:ph type="title"/>
          </p:nvPr>
        </p:nvSpPr>
        <p:spPr>
          <a:xfrm>
            <a:off x="0" y="1981200"/>
            <a:ext cx="9067800" cy="819726"/>
          </a:xfrm>
          <a:noFill/>
          <a:ln/>
        </p:spPr>
        <p:txBody>
          <a:bodyPr/>
          <a:lstStyle/>
          <a:p>
            <a:r>
              <a:rPr lang="en-US" altLang="en-US" sz="2000" dirty="0"/>
              <a:t>Step #1A: </a:t>
            </a:r>
            <a:br>
              <a:rPr lang="en-US" altLang="en-US" sz="2000" dirty="0"/>
            </a:br>
            <a:r>
              <a:rPr lang="en-US" altLang="en-US" sz="2000" dirty="0"/>
              <a:t>(a) Bound charges are attracted (</a:t>
            </a:r>
            <a:r>
              <a:rPr lang="en-US" altLang="en-US" sz="2000" u="sng" dirty="0">
                <a:solidFill>
                  <a:srgbClr val="3333FF"/>
                </a:solidFill>
              </a:rPr>
              <a:t>from environment</a:t>
            </a:r>
            <a:r>
              <a:rPr lang="en-US" altLang="en-US" sz="2000" dirty="0"/>
              <a:t>) by free electrons and holes in the </a:t>
            </a:r>
            <a:r>
              <a:rPr lang="en-US" altLang="en-US" sz="2000" i="1" dirty="0"/>
              <a:t>p</a:t>
            </a:r>
            <a:r>
              <a:rPr lang="en-US" altLang="en-US" sz="2000" dirty="0"/>
              <a:t>-type and </a:t>
            </a:r>
            <a:r>
              <a:rPr lang="en-US" altLang="en-US" sz="2000" i="1" dirty="0"/>
              <a:t>n</a:t>
            </a:r>
            <a:r>
              <a:rPr lang="en-US" altLang="en-US" sz="2000" dirty="0"/>
              <a:t>-type </a:t>
            </a:r>
            <a:r>
              <a:rPr lang="en-US" altLang="en-US" sz="2000" b="0" dirty="0"/>
              <a:t>semiconductors, respectively.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65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720272" y="2932838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(b) They </a:t>
            </a:r>
            <a:r>
              <a:rPr lang="en-US" altLang="en-US" sz="2000" b="1" u="sng" dirty="0">
                <a:solidFill>
                  <a:srgbClr val="3333FF"/>
                </a:solidFill>
              </a:rPr>
              <a:t>remain weakly “bound” </a:t>
            </a:r>
            <a:r>
              <a:rPr lang="en-US" altLang="en-US" sz="2000" b="1" dirty="0"/>
              <a:t>to these majority carriers; </a:t>
            </a:r>
            <a:br>
              <a:rPr lang="en-US" altLang="en-US" sz="2000" b="1" dirty="0"/>
            </a:br>
            <a:r>
              <a:rPr lang="en-US" altLang="en-US" sz="2000" b="1" dirty="0"/>
              <a:t>however, </a:t>
            </a:r>
            <a:r>
              <a:rPr lang="en-US" altLang="en-US" sz="2000" b="1" u="sng" dirty="0">
                <a:solidFill>
                  <a:srgbClr val="3333FF"/>
                </a:solidFill>
              </a:rPr>
              <a:t>they do not recombine.</a:t>
            </a:r>
            <a:endParaRPr lang="en-US" sz="2000" b="1" u="sng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1744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239952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245635" name="Text Box 2"/>
          <p:cNvSpPr txBox="1">
            <a:spLocks noChangeArrowheads="1"/>
          </p:cNvSpPr>
          <p:nvPr/>
        </p:nvSpPr>
        <p:spPr bwMode="auto">
          <a:xfrm>
            <a:off x="2095500" y="533400"/>
            <a:ext cx="67056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no applied voltage (open-circuited terminals).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3796284"/>
            <a:ext cx="6172200" cy="1905000"/>
            <a:chOff x="1447800" y="3352800"/>
            <a:chExt cx="6172200" cy="1905000"/>
          </a:xfrm>
        </p:grpSpPr>
        <p:sp>
          <p:nvSpPr>
            <p:cNvPr id="2245636" name="Line 4"/>
            <p:cNvSpPr>
              <a:spLocks noChangeShapeType="1"/>
            </p:cNvSpPr>
            <p:nvPr/>
          </p:nvSpPr>
          <p:spPr bwMode="auto">
            <a:xfrm>
              <a:off x="1524000" y="4343400"/>
              <a:ext cx="601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5637" name="Oval 5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638" name="Rectangle 6"/>
            <p:cNvSpPr>
              <a:spLocks noChangeArrowheads="1"/>
            </p:cNvSpPr>
            <p:nvPr/>
          </p:nvSpPr>
          <p:spPr bwMode="auto">
            <a:xfrm>
              <a:off x="2362200" y="3352800"/>
              <a:ext cx="2133600" cy="19050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5639" name="Rectangle 7"/>
            <p:cNvSpPr>
              <a:spLocks noChangeArrowheads="1"/>
            </p:cNvSpPr>
            <p:nvPr/>
          </p:nvSpPr>
          <p:spPr bwMode="auto">
            <a:xfrm>
              <a:off x="4495800" y="3352800"/>
              <a:ext cx="2133600" cy="19050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5640" name="Group 8"/>
            <p:cNvGrpSpPr>
              <a:grpSpLocks/>
            </p:cNvGrpSpPr>
            <p:nvPr/>
          </p:nvGrpSpPr>
          <p:grpSpPr bwMode="auto">
            <a:xfrm>
              <a:off x="2514600" y="3581400"/>
              <a:ext cx="304800" cy="304800"/>
              <a:chOff x="1728" y="2256"/>
              <a:chExt cx="192" cy="192"/>
            </a:xfrm>
          </p:grpSpPr>
          <p:grpSp>
            <p:nvGrpSpPr>
              <p:cNvPr id="2245641" name="Group 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42" name="Oval 1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43" name="Line 1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44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49" name="Group 17"/>
            <p:cNvGrpSpPr>
              <a:grpSpLocks/>
            </p:cNvGrpSpPr>
            <p:nvPr/>
          </p:nvGrpSpPr>
          <p:grpSpPr bwMode="auto">
            <a:xfrm>
              <a:off x="2895600" y="3657600"/>
              <a:ext cx="152400" cy="152400"/>
              <a:chOff x="576" y="2160"/>
              <a:chExt cx="192" cy="192"/>
            </a:xfrm>
          </p:grpSpPr>
          <p:sp>
            <p:nvSpPr>
              <p:cNvPr id="2245650" name="Oval 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51" name="Line 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52" name="Group 20"/>
            <p:cNvGrpSpPr>
              <a:grpSpLocks/>
            </p:cNvGrpSpPr>
            <p:nvPr/>
          </p:nvGrpSpPr>
          <p:grpSpPr bwMode="auto">
            <a:xfrm>
              <a:off x="3124200" y="3581400"/>
              <a:ext cx="304800" cy="304800"/>
              <a:chOff x="1728" y="2256"/>
              <a:chExt cx="192" cy="192"/>
            </a:xfrm>
          </p:grpSpPr>
          <p:grpSp>
            <p:nvGrpSpPr>
              <p:cNvPr id="2245653" name="Group 2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54" name="Oval 2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55" name="Line 2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56" name="Line 2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57" name="Group 25"/>
            <p:cNvGrpSpPr>
              <a:grpSpLocks/>
            </p:cNvGrpSpPr>
            <p:nvPr/>
          </p:nvGrpSpPr>
          <p:grpSpPr bwMode="auto">
            <a:xfrm>
              <a:off x="3733800" y="3581400"/>
              <a:ext cx="304800" cy="304800"/>
              <a:chOff x="1728" y="2256"/>
              <a:chExt cx="192" cy="192"/>
            </a:xfrm>
          </p:grpSpPr>
          <p:grpSp>
            <p:nvGrpSpPr>
              <p:cNvPr id="2245658" name="Group 2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59" name="Oval 2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60" name="Line 2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61" name="Line 2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62" name="Group 30"/>
            <p:cNvGrpSpPr>
              <a:grpSpLocks/>
            </p:cNvGrpSpPr>
            <p:nvPr/>
          </p:nvGrpSpPr>
          <p:grpSpPr bwMode="auto">
            <a:xfrm>
              <a:off x="2819400" y="3962400"/>
              <a:ext cx="304800" cy="304800"/>
              <a:chOff x="1728" y="2256"/>
              <a:chExt cx="192" cy="192"/>
            </a:xfrm>
          </p:grpSpPr>
          <p:grpSp>
            <p:nvGrpSpPr>
              <p:cNvPr id="2245663" name="Group 3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64" name="Oval 3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65" name="Line 3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66" name="Line 3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67" name="Group 35"/>
            <p:cNvGrpSpPr>
              <a:grpSpLocks/>
            </p:cNvGrpSpPr>
            <p:nvPr/>
          </p:nvGrpSpPr>
          <p:grpSpPr bwMode="auto">
            <a:xfrm>
              <a:off x="3429000" y="3962400"/>
              <a:ext cx="304800" cy="304800"/>
              <a:chOff x="1728" y="2256"/>
              <a:chExt cx="192" cy="192"/>
            </a:xfrm>
          </p:grpSpPr>
          <p:grpSp>
            <p:nvGrpSpPr>
              <p:cNvPr id="2245668" name="Group 3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69" name="Oval 3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70" name="Line 3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71" name="Line 3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72" name="Group 40"/>
            <p:cNvGrpSpPr>
              <a:grpSpLocks/>
            </p:cNvGrpSpPr>
            <p:nvPr/>
          </p:nvGrpSpPr>
          <p:grpSpPr bwMode="auto">
            <a:xfrm>
              <a:off x="3505200" y="3657600"/>
              <a:ext cx="152400" cy="152400"/>
              <a:chOff x="576" y="2160"/>
              <a:chExt cx="192" cy="192"/>
            </a:xfrm>
          </p:grpSpPr>
          <p:sp>
            <p:nvSpPr>
              <p:cNvPr id="2245673" name="Oval 4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74" name="Line 4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75" name="Group 43"/>
            <p:cNvGrpSpPr>
              <a:grpSpLocks/>
            </p:cNvGrpSpPr>
            <p:nvPr/>
          </p:nvGrpSpPr>
          <p:grpSpPr bwMode="auto">
            <a:xfrm>
              <a:off x="4114800" y="3657600"/>
              <a:ext cx="152400" cy="152400"/>
              <a:chOff x="576" y="2160"/>
              <a:chExt cx="192" cy="192"/>
            </a:xfrm>
          </p:grpSpPr>
          <p:sp>
            <p:nvSpPr>
              <p:cNvPr id="2245676" name="Oval 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77" name="Line 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78" name="Group 46"/>
            <p:cNvGrpSpPr>
              <a:grpSpLocks/>
            </p:cNvGrpSpPr>
            <p:nvPr/>
          </p:nvGrpSpPr>
          <p:grpSpPr bwMode="auto">
            <a:xfrm>
              <a:off x="2590800" y="4038600"/>
              <a:ext cx="152400" cy="152400"/>
              <a:chOff x="576" y="2160"/>
              <a:chExt cx="192" cy="192"/>
            </a:xfrm>
          </p:grpSpPr>
          <p:sp>
            <p:nvSpPr>
              <p:cNvPr id="2245679" name="Oval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80" name="Line 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81" name="Group 49"/>
            <p:cNvGrpSpPr>
              <a:grpSpLocks/>
            </p:cNvGrpSpPr>
            <p:nvPr/>
          </p:nvGrpSpPr>
          <p:grpSpPr bwMode="auto">
            <a:xfrm>
              <a:off x="3200400" y="4038600"/>
              <a:ext cx="152400" cy="152400"/>
              <a:chOff x="576" y="2160"/>
              <a:chExt cx="192" cy="192"/>
            </a:xfrm>
          </p:grpSpPr>
          <p:sp>
            <p:nvSpPr>
              <p:cNvPr id="2245682" name="Oval 5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83" name="Line 5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84" name="Group 52"/>
            <p:cNvGrpSpPr>
              <a:grpSpLocks/>
            </p:cNvGrpSpPr>
            <p:nvPr/>
          </p:nvGrpSpPr>
          <p:grpSpPr bwMode="auto">
            <a:xfrm>
              <a:off x="3810000" y="4038600"/>
              <a:ext cx="152400" cy="152400"/>
              <a:chOff x="576" y="2160"/>
              <a:chExt cx="192" cy="192"/>
            </a:xfrm>
          </p:grpSpPr>
          <p:sp>
            <p:nvSpPr>
              <p:cNvPr id="2245685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86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87" name="Group 55"/>
            <p:cNvGrpSpPr>
              <a:grpSpLocks/>
            </p:cNvGrpSpPr>
            <p:nvPr/>
          </p:nvGrpSpPr>
          <p:grpSpPr bwMode="auto">
            <a:xfrm>
              <a:off x="4038600" y="3962400"/>
              <a:ext cx="304800" cy="304800"/>
              <a:chOff x="1728" y="2256"/>
              <a:chExt cx="192" cy="192"/>
            </a:xfrm>
          </p:grpSpPr>
          <p:grpSp>
            <p:nvGrpSpPr>
              <p:cNvPr id="2245688" name="Group 5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89" name="Oval 5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90" name="Line 5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91" name="Line 5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92" name="Group 60"/>
            <p:cNvGrpSpPr>
              <a:grpSpLocks/>
            </p:cNvGrpSpPr>
            <p:nvPr/>
          </p:nvGrpSpPr>
          <p:grpSpPr bwMode="auto">
            <a:xfrm>
              <a:off x="2514600" y="4343400"/>
              <a:ext cx="304800" cy="304800"/>
              <a:chOff x="1728" y="2256"/>
              <a:chExt cx="192" cy="192"/>
            </a:xfrm>
          </p:grpSpPr>
          <p:grpSp>
            <p:nvGrpSpPr>
              <p:cNvPr id="2245693" name="Group 6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694" name="Oval 6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695" name="Line 6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696" name="Line 6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697" name="Group 65"/>
            <p:cNvGrpSpPr>
              <a:grpSpLocks/>
            </p:cNvGrpSpPr>
            <p:nvPr/>
          </p:nvGrpSpPr>
          <p:grpSpPr bwMode="auto">
            <a:xfrm>
              <a:off x="2895600" y="4419600"/>
              <a:ext cx="152400" cy="152400"/>
              <a:chOff x="576" y="2160"/>
              <a:chExt cx="192" cy="192"/>
            </a:xfrm>
          </p:grpSpPr>
          <p:sp>
            <p:nvSpPr>
              <p:cNvPr id="2245698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699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00" name="Group 68"/>
            <p:cNvGrpSpPr>
              <a:grpSpLocks/>
            </p:cNvGrpSpPr>
            <p:nvPr/>
          </p:nvGrpSpPr>
          <p:grpSpPr bwMode="auto">
            <a:xfrm>
              <a:off x="3124200" y="4343400"/>
              <a:ext cx="304800" cy="304800"/>
              <a:chOff x="1728" y="2256"/>
              <a:chExt cx="192" cy="192"/>
            </a:xfrm>
          </p:grpSpPr>
          <p:grpSp>
            <p:nvGrpSpPr>
              <p:cNvPr id="2245701" name="Group 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02" name="Oval 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03" name="Line 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04" name="Line 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05" name="Group 73"/>
            <p:cNvGrpSpPr>
              <a:grpSpLocks/>
            </p:cNvGrpSpPr>
            <p:nvPr/>
          </p:nvGrpSpPr>
          <p:grpSpPr bwMode="auto">
            <a:xfrm>
              <a:off x="3733800" y="4343400"/>
              <a:ext cx="304800" cy="304800"/>
              <a:chOff x="1728" y="2256"/>
              <a:chExt cx="192" cy="192"/>
            </a:xfrm>
          </p:grpSpPr>
          <p:grpSp>
            <p:nvGrpSpPr>
              <p:cNvPr id="2245706" name="Group 7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07" name="Oval 7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08" name="Line 7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09" name="Line 7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10" name="Group 78"/>
            <p:cNvGrpSpPr>
              <a:grpSpLocks/>
            </p:cNvGrpSpPr>
            <p:nvPr/>
          </p:nvGrpSpPr>
          <p:grpSpPr bwMode="auto">
            <a:xfrm>
              <a:off x="2819400" y="4724400"/>
              <a:ext cx="304800" cy="304800"/>
              <a:chOff x="1728" y="2256"/>
              <a:chExt cx="192" cy="192"/>
            </a:xfrm>
          </p:grpSpPr>
          <p:grpSp>
            <p:nvGrpSpPr>
              <p:cNvPr id="2245711" name="Group 7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12" name="Oval 8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13" name="Line 8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14" name="Line 8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15" name="Group 83"/>
            <p:cNvGrpSpPr>
              <a:grpSpLocks/>
            </p:cNvGrpSpPr>
            <p:nvPr/>
          </p:nvGrpSpPr>
          <p:grpSpPr bwMode="auto">
            <a:xfrm>
              <a:off x="3429000" y="4724400"/>
              <a:ext cx="304800" cy="304800"/>
              <a:chOff x="1728" y="2256"/>
              <a:chExt cx="192" cy="192"/>
            </a:xfrm>
          </p:grpSpPr>
          <p:grpSp>
            <p:nvGrpSpPr>
              <p:cNvPr id="2245716" name="Group 8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17" name="Oval 8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18" name="Line 8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19" name="Line 8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20" name="Group 88"/>
            <p:cNvGrpSpPr>
              <a:grpSpLocks/>
            </p:cNvGrpSpPr>
            <p:nvPr/>
          </p:nvGrpSpPr>
          <p:grpSpPr bwMode="auto">
            <a:xfrm>
              <a:off x="3505200" y="4419600"/>
              <a:ext cx="152400" cy="152400"/>
              <a:chOff x="576" y="2160"/>
              <a:chExt cx="192" cy="192"/>
            </a:xfrm>
          </p:grpSpPr>
          <p:sp>
            <p:nvSpPr>
              <p:cNvPr id="2245721" name="Oval 8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22" name="Line 9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23" name="Group 91"/>
            <p:cNvGrpSpPr>
              <a:grpSpLocks/>
            </p:cNvGrpSpPr>
            <p:nvPr/>
          </p:nvGrpSpPr>
          <p:grpSpPr bwMode="auto">
            <a:xfrm>
              <a:off x="4114800" y="4419600"/>
              <a:ext cx="152400" cy="152400"/>
              <a:chOff x="576" y="2160"/>
              <a:chExt cx="192" cy="192"/>
            </a:xfrm>
          </p:grpSpPr>
          <p:sp>
            <p:nvSpPr>
              <p:cNvPr id="2245724" name="Oval 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25" name="Line 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26" name="Group 94"/>
            <p:cNvGrpSpPr>
              <a:grpSpLocks/>
            </p:cNvGrpSpPr>
            <p:nvPr/>
          </p:nvGrpSpPr>
          <p:grpSpPr bwMode="auto">
            <a:xfrm>
              <a:off x="2590800" y="4800600"/>
              <a:ext cx="152400" cy="152400"/>
              <a:chOff x="576" y="2160"/>
              <a:chExt cx="192" cy="192"/>
            </a:xfrm>
          </p:grpSpPr>
          <p:sp>
            <p:nvSpPr>
              <p:cNvPr id="2245727" name="Oval 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28" name="Line 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29" name="Group 97"/>
            <p:cNvGrpSpPr>
              <a:grpSpLocks/>
            </p:cNvGrpSpPr>
            <p:nvPr/>
          </p:nvGrpSpPr>
          <p:grpSpPr bwMode="auto">
            <a:xfrm>
              <a:off x="3200400" y="4800600"/>
              <a:ext cx="152400" cy="152400"/>
              <a:chOff x="576" y="2160"/>
              <a:chExt cx="192" cy="192"/>
            </a:xfrm>
          </p:grpSpPr>
          <p:sp>
            <p:nvSpPr>
              <p:cNvPr id="2245730" name="Oval 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31" name="Line 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32" name="Group 100"/>
            <p:cNvGrpSpPr>
              <a:grpSpLocks/>
            </p:cNvGrpSpPr>
            <p:nvPr/>
          </p:nvGrpSpPr>
          <p:grpSpPr bwMode="auto">
            <a:xfrm>
              <a:off x="3810000" y="4800600"/>
              <a:ext cx="152400" cy="152400"/>
              <a:chOff x="576" y="2160"/>
              <a:chExt cx="192" cy="192"/>
            </a:xfrm>
          </p:grpSpPr>
          <p:sp>
            <p:nvSpPr>
              <p:cNvPr id="2245733" name="Oval 1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34" name="Line 1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35" name="Group 103"/>
            <p:cNvGrpSpPr>
              <a:grpSpLocks/>
            </p:cNvGrpSpPr>
            <p:nvPr/>
          </p:nvGrpSpPr>
          <p:grpSpPr bwMode="auto">
            <a:xfrm>
              <a:off x="4038600" y="4724400"/>
              <a:ext cx="304800" cy="304800"/>
              <a:chOff x="1728" y="2256"/>
              <a:chExt cx="192" cy="192"/>
            </a:xfrm>
          </p:grpSpPr>
          <p:grpSp>
            <p:nvGrpSpPr>
              <p:cNvPr id="2245736" name="Group 10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37" name="Oval 10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38" name="Line 10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39" name="Line 10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45740" name="Oval 108"/>
            <p:cNvSpPr>
              <a:spLocks noChangeArrowheads="1"/>
            </p:cNvSpPr>
            <p:nvPr/>
          </p:nvSpPr>
          <p:spPr bwMode="auto"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5741" name="Group 109"/>
            <p:cNvGrpSpPr>
              <a:grpSpLocks/>
            </p:cNvGrpSpPr>
            <p:nvPr/>
          </p:nvGrpSpPr>
          <p:grpSpPr bwMode="auto">
            <a:xfrm>
              <a:off x="4648200" y="3581400"/>
              <a:ext cx="304800" cy="304800"/>
              <a:chOff x="576" y="2160"/>
              <a:chExt cx="192" cy="192"/>
            </a:xfrm>
          </p:grpSpPr>
          <p:sp>
            <p:nvSpPr>
              <p:cNvPr id="2245742" name="Oval 11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43" name="Line 11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44" name="Group 112"/>
            <p:cNvGrpSpPr>
              <a:grpSpLocks/>
            </p:cNvGrpSpPr>
            <p:nvPr/>
          </p:nvGrpSpPr>
          <p:grpSpPr bwMode="auto">
            <a:xfrm>
              <a:off x="5029200" y="3657600"/>
              <a:ext cx="152400" cy="152400"/>
              <a:chOff x="1728" y="2256"/>
              <a:chExt cx="192" cy="192"/>
            </a:xfrm>
          </p:grpSpPr>
          <p:grpSp>
            <p:nvGrpSpPr>
              <p:cNvPr id="2245745" name="Group 11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46" name="Oval 11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47" name="Line 11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48" name="Line 11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49" name="Group 117"/>
            <p:cNvGrpSpPr>
              <a:grpSpLocks/>
            </p:cNvGrpSpPr>
            <p:nvPr/>
          </p:nvGrpSpPr>
          <p:grpSpPr bwMode="auto">
            <a:xfrm>
              <a:off x="5257800" y="3581400"/>
              <a:ext cx="304800" cy="304800"/>
              <a:chOff x="576" y="2160"/>
              <a:chExt cx="192" cy="192"/>
            </a:xfrm>
          </p:grpSpPr>
          <p:sp>
            <p:nvSpPr>
              <p:cNvPr id="2245750" name="Oval 1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51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52" name="Group 120"/>
            <p:cNvGrpSpPr>
              <a:grpSpLocks/>
            </p:cNvGrpSpPr>
            <p:nvPr/>
          </p:nvGrpSpPr>
          <p:grpSpPr bwMode="auto">
            <a:xfrm>
              <a:off x="5638800" y="3657600"/>
              <a:ext cx="152400" cy="152400"/>
              <a:chOff x="1728" y="2256"/>
              <a:chExt cx="192" cy="192"/>
            </a:xfrm>
          </p:grpSpPr>
          <p:grpSp>
            <p:nvGrpSpPr>
              <p:cNvPr id="2245753" name="Group 12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54" name="Oval 12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55" name="Line 12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56" name="Line 12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57" name="Group 125"/>
            <p:cNvGrpSpPr>
              <a:grpSpLocks/>
            </p:cNvGrpSpPr>
            <p:nvPr/>
          </p:nvGrpSpPr>
          <p:grpSpPr bwMode="auto">
            <a:xfrm>
              <a:off x="5867400" y="3581400"/>
              <a:ext cx="304800" cy="304800"/>
              <a:chOff x="576" y="2160"/>
              <a:chExt cx="192" cy="192"/>
            </a:xfrm>
          </p:grpSpPr>
          <p:sp>
            <p:nvSpPr>
              <p:cNvPr id="2245758" name="Oval 12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59" name="Line 12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60" name="Group 128"/>
            <p:cNvGrpSpPr>
              <a:grpSpLocks/>
            </p:cNvGrpSpPr>
            <p:nvPr/>
          </p:nvGrpSpPr>
          <p:grpSpPr bwMode="auto">
            <a:xfrm>
              <a:off x="6248400" y="3657600"/>
              <a:ext cx="152400" cy="152400"/>
              <a:chOff x="1728" y="2256"/>
              <a:chExt cx="192" cy="192"/>
            </a:xfrm>
          </p:grpSpPr>
          <p:grpSp>
            <p:nvGrpSpPr>
              <p:cNvPr id="2245761" name="Group 1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62" name="Oval 13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63" name="Line 13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64" name="Line 13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65" name="Group 133"/>
            <p:cNvGrpSpPr>
              <a:grpSpLocks/>
            </p:cNvGrpSpPr>
            <p:nvPr/>
          </p:nvGrpSpPr>
          <p:grpSpPr bwMode="auto">
            <a:xfrm>
              <a:off x="4724400" y="4038600"/>
              <a:ext cx="152400" cy="152400"/>
              <a:chOff x="1728" y="2256"/>
              <a:chExt cx="192" cy="192"/>
            </a:xfrm>
          </p:grpSpPr>
          <p:grpSp>
            <p:nvGrpSpPr>
              <p:cNvPr id="2245766" name="Group 13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67" name="Oval 13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68" name="Line 13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69" name="Line 13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70" name="Group 138"/>
            <p:cNvGrpSpPr>
              <a:grpSpLocks/>
            </p:cNvGrpSpPr>
            <p:nvPr/>
          </p:nvGrpSpPr>
          <p:grpSpPr bwMode="auto">
            <a:xfrm>
              <a:off x="4953000" y="3962400"/>
              <a:ext cx="304800" cy="304800"/>
              <a:chOff x="576" y="2160"/>
              <a:chExt cx="192" cy="192"/>
            </a:xfrm>
          </p:grpSpPr>
          <p:sp>
            <p:nvSpPr>
              <p:cNvPr id="2245771" name="Oval 13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72" name="Line 14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73" name="Group 141"/>
            <p:cNvGrpSpPr>
              <a:grpSpLocks/>
            </p:cNvGrpSpPr>
            <p:nvPr/>
          </p:nvGrpSpPr>
          <p:grpSpPr bwMode="auto">
            <a:xfrm>
              <a:off x="5334000" y="4038600"/>
              <a:ext cx="152400" cy="152400"/>
              <a:chOff x="1728" y="2256"/>
              <a:chExt cx="192" cy="192"/>
            </a:xfrm>
          </p:grpSpPr>
          <p:grpSp>
            <p:nvGrpSpPr>
              <p:cNvPr id="2245774" name="Group 14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75" name="Oval 14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76" name="Line 14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77" name="Line 14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78" name="Group 146"/>
            <p:cNvGrpSpPr>
              <a:grpSpLocks/>
            </p:cNvGrpSpPr>
            <p:nvPr/>
          </p:nvGrpSpPr>
          <p:grpSpPr bwMode="auto">
            <a:xfrm>
              <a:off x="5562600" y="3962400"/>
              <a:ext cx="304800" cy="304800"/>
              <a:chOff x="576" y="2160"/>
              <a:chExt cx="192" cy="192"/>
            </a:xfrm>
          </p:grpSpPr>
          <p:sp>
            <p:nvSpPr>
              <p:cNvPr id="2245779" name="Oval 1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80" name="Line 1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81" name="Group 149"/>
            <p:cNvGrpSpPr>
              <a:grpSpLocks/>
            </p:cNvGrpSpPr>
            <p:nvPr/>
          </p:nvGrpSpPr>
          <p:grpSpPr bwMode="auto">
            <a:xfrm>
              <a:off x="5943600" y="4038600"/>
              <a:ext cx="152400" cy="152400"/>
              <a:chOff x="1728" y="2256"/>
              <a:chExt cx="192" cy="192"/>
            </a:xfrm>
          </p:grpSpPr>
          <p:grpSp>
            <p:nvGrpSpPr>
              <p:cNvPr id="2245782" name="Group 15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83" name="Oval 15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84" name="Line 15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85" name="Line 15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86" name="Group 154"/>
            <p:cNvGrpSpPr>
              <a:grpSpLocks/>
            </p:cNvGrpSpPr>
            <p:nvPr/>
          </p:nvGrpSpPr>
          <p:grpSpPr bwMode="auto">
            <a:xfrm>
              <a:off x="6172200" y="3962400"/>
              <a:ext cx="304800" cy="304800"/>
              <a:chOff x="576" y="2160"/>
              <a:chExt cx="192" cy="192"/>
            </a:xfrm>
          </p:grpSpPr>
          <p:sp>
            <p:nvSpPr>
              <p:cNvPr id="2245787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88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89" name="Group 157"/>
            <p:cNvGrpSpPr>
              <a:grpSpLocks/>
            </p:cNvGrpSpPr>
            <p:nvPr/>
          </p:nvGrpSpPr>
          <p:grpSpPr bwMode="auto">
            <a:xfrm>
              <a:off x="4648200" y="4343400"/>
              <a:ext cx="304800" cy="304800"/>
              <a:chOff x="576" y="2160"/>
              <a:chExt cx="192" cy="192"/>
            </a:xfrm>
          </p:grpSpPr>
          <p:sp>
            <p:nvSpPr>
              <p:cNvPr id="2245790" name="Oval 15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91" name="Line 15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92" name="Group 160"/>
            <p:cNvGrpSpPr>
              <a:grpSpLocks/>
            </p:cNvGrpSpPr>
            <p:nvPr/>
          </p:nvGrpSpPr>
          <p:grpSpPr bwMode="auto">
            <a:xfrm>
              <a:off x="5029200" y="4419600"/>
              <a:ext cx="152400" cy="152400"/>
              <a:chOff x="1728" y="2256"/>
              <a:chExt cx="192" cy="192"/>
            </a:xfrm>
          </p:grpSpPr>
          <p:grpSp>
            <p:nvGrpSpPr>
              <p:cNvPr id="2245793" name="Group 16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794" name="Oval 16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795" name="Line 16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796" name="Line 16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797" name="Group 165"/>
            <p:cNvGrpSpPr>
              <a:grpSpLocks/>
            </p:cNvGrpSpPr>
            <p:nvPr/>
          </p:nvGrpSpPr>
          <p:grpSpPr bwMode="auto">
            <a:xfrm>
              <a:off x="5257800" y="4343400"/>
              <a:ext cx="304800" cy="304800"/>
              <a:chOff x="576" y="2160"/>
              <a:chExt cx="192" cy="192"/>
            </a:xfrm>
          </p:grpSpPr>
          <p:sp>
            <p:nvSpPr>
              <p:cNvPr id="2245798" name="Oval 1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799" name="Line 1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00" name="Group 168"/>
            <p:cNvGrpSpPr>
              <a:grpSpLocks/>
            </p:cNvGrpSpPr>
            <p:nvPr/>
          </p:nvGrpSpPr>
          <p:grpSpPr bwMode="auto">
            <a:xfrm>
              <a:off x="5638800" y="4419600"/>
              <a:ext cx="152400" cy="152400"/>
              <a:chOff x="1728" y="2256"/>
              <a:chExt cx="192" cy="192"/>
            </a:xfrm>
          </p:grpSpPr>
          <p:grpSp>
            <p:nvGrpSpPr>
              <p:cNvPr id="2245801" name="Group 1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802" name="Oval 1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803" name="Line 1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804" name="Line 1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05" name="Group 173"/>
            <p:cNvGrpSpPr>
              <a:grpSpLocks/>
            </p:cNvGrpSpPr>
            <p:nvPr/>
          </p:nvGrpSpPr>
          <p:grpSpPr bwMode="auto">
            <a:xfrm>
              <a:off x="5867400" y="4343400"/>
              <a:ext cx="304800" cy="304800"/>
              <a:chOff x="576" y="2160"/>
              <a:chExt cx="192" cy="192"/>
            </a:xfrm>
          </p:grpSpPr>
          <p:sp>
            <p:nvSpPr>
              <p:cNvPr id="2245806" name="Oval 17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807" name="Line 17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08" name="Group 176"/>
            <p:cNvGrpSpPr>
              <a:grpSpLocks/>
            </p:cNvGrpSpPr>
            <p:nvPr/>
          </p:nvGrpSpPr>
          <p:grpSpPr bwMode="auto">
            <a:xfrm>
              <a:off x="6248400" y="4419600"/>
              <a:ext cx="152400" cy="152400"/>
              <a:chOff x="1728" y="2256"/>
              <a:chExt cx="192" cy="192"/>
            </a:xfrm>
          </p:grpSpPr>
          <p:grpSp>
            <p:nvGrpSpPr>
              <p:cNvPr id="2245809" name="Group 17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810" name="Oval 17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811" name="Line 17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812" name="Line 18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13" name="Group 181"/>
            <p:cNvGrpSpPr>
              <a:grpSpLocks/>
            </p:cNvGrpSpPr>
            <p:nvPr/>
          </p:nvGrpSpPr>
          <p:grpSpPr bwMode="auto">
            <a:xfrm>
              <a:off x="4724400" y="4800600"/>
              <a:ext cx="152400" cy="152400"/>
              <a:chOff x="1728" y="2256"/>
              <a:chExt cx="192" cy="192"/>
            </a:xfrm>
          </p:grpSpPr>
          <p:grpSp>
            <p:nvGrpSpPr>
              <p:cNvPr id="2245814" name="Group 18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815" name="Oval 18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816" name="Line 18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817" name="Line 18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18" name="Group 186"/>
            <p:cNvGrpSpPr>
              <a:grpSpLocks/>
            </p:cNvGrpSpPr>
            <p:nvPr/>
          </p:nvGrpSpPr>
          <p:grpSpPr bwMode="auto">
            <a:xfrm>
              <a:off x="4953000" y="4724400"/>
              <a:ext cx="304800" cy="304800"/>
              <a:chOff x="576" y="2160"/>
              <a:chExt cx="192" cy="192"/>
            </a:xfrm>
          </p:grpSpPr>
          <p:sp>
            <p:nvSpPr>
              <p:cNvPr id="2245819" name="Oval 18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820" name="Line 18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21" name="Group 189"/>
            <p:cNvGrpSpPr>
              <a:grpSpLocks/>
            </p:cNvGrpSpPr>
            <p:nvPr/>
          </p:nvGrpSpPr>
          <p:grpSpPr bwMode="auto">
            <a:xfrm>
              <a:off x="5334000" y="4800600"/>
              <a:ext cx="152400" cy="152400"/>
              <a:chOff x="1728" y="2256"/>
              <a:chExt cx="192" cy="192"/>
            </a:xfrm>
          </p:grpSpPr>
          <p:grpSp>
            <p:nvGrpSpPr>
              <p:cNvPr id="2245822" name="Group 19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823" name="Oval 19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824" name="Line 19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825" name="Line 19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26" name="Group 194"/>
            <p:cNvGrpSpPr>
              <a:grpSpLocks/>
            </p:cNvGrpSpPr>
            <p:nvPr/>
          </p:nvGrpSpPr>
          <p:grpSpPr bwMode="auto">
            <a:xfrm>
              <a:off x="5562600" y="4724400"/>
              <a:ext cx="304800" cy="304800"/>
              <a:chOff x="576" y="2160"/>
              <a:chExt cx="192" cy="192"/>
            </a:xfrm>
          </p:grpSpPr>
          <p:sp>
            <p:nvSpPr>
              <p:cNvPr id="2245827" name="Oval 1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828" name="Line 1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29" name="Group 197"/>
            <p:cNvGrpSpPr>
              <a:grpSpLocks/>
            </p:cNvGrpSpPr>
            <p:nvPr/>
          </p:nvGrpSpPr>
          <p:grpSpPr bwMode="auto">
            <a:xfrm>
              <a:off x="5943600" y="4800600"/>
              <a:ext cx="152400" cy="152400"/>
              <a:chOff x="1728" y="2256"/>
              <a:chExt cx="192" cy="192"/>
            </a:xfrm>
          </p:grpSpPr>
          <p:grpSp>
            <p:nvGrpSpPr>
              <p:cNvPr id="2245830" name="Group 198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5831" name="Oval 19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5832" name="Line 20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5833" name="Line 20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5834" name="Group 202"/>
            <p:cNvGrpSpPr>
              <a:grpSpLocks/>
            </p:cNvGrpSpPr>
            <p:nvPr/>
          </p:nvGrpSpPr>
          <p:grpSpPr bwMode="auto">
            <a:xfrm>
              <a:off x="6172200" y="4724400"/>
              <a:ext cx="304800" cy="304800"/>
              <a:chOff x="576" y="2160"/>
              <a:chExt cx="192" cy="192"/>
            </a:xfrm>
          </p:grpSpPr>
          <p:sp>
            <p:nvSpPr>
              <p:cNvPr id="2245835" name="Oval 20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5836" name="Line 20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45837" name="Rectangle 205"/>
          <p:cNvSpPr>
            <a:spLocks noGrp="1" noChangeArrowheads="1"/>
          </p:cNvSpPr>
          <p:nvPr>
            <p:ph type="title"/>
          </p:nvPr>
        </p:nvSpPr>
        <p:spPr>
          <a:xfrm>
            <a:off x="571500" y="1991869"/>
            <a:ext cx="8001000" cy="1295400"/>
          </a:xfrm>
          <a:noFill/>
          <a:ln/>
        </p:spPr>
        <p:txBody>
          <a:bodyPr/>
          <a:lstStyle/>
          <a:p>
            <a:r>
              <a:rPr lang="en-US" altLang="en-US" sz="2400" dirty="0"/>
              <a:t>Step #2: </a:t>
            </a:r>
            <a:br>
              <a:rPr lang="en-US" altLang="en-US" sz="2400" dirty="0"/>
            </a:br>
            <a:r>
              <a:rPr lang="en-US" altLang="en-US" sz="2400" dirty="0"/>
              <a:t>Then </a:t>
            </a:r>
            <a:r>
              <a:rPr lang="en-US" altLang="en-US" sz="2400" u="sng" dirty="0">
                <a:solidFill>
                  <a:srgbClr val="3333FF"/>
                </a:solidFill>
              </a:rPr>
              <a:t>Diffusion begins</a:t>
            </a:r>
            <a:r>
              <a:rPr lang="en-US" altLang="en-US" sz="2400" dirty="0">
                <a:solidFill>
                  <a:srgbClr val="3333FF"/>
                </a:solidFill>
              </a:rPr>
              <a:t>. In this process, </a:t>
            </a:r>
            <a:r>
              <a:rPr lang="en-US" altLang="en-US" sz="2400" b="0" dirty="0">
                <a:solidFill>
                  <a:schemeClr val="tx1"/>
                </a:solidFill>
              </a:rPr>
              <a:t>those </a:t>
            </a:r>
            <a:r>
              <a:rPr lang="en-US" altLang="en-US" sz="2400" dirty="0">
                <a:solidFill>
                  <a:schemeClr val="tx1"/>
                </a:solidFill>
              </a:rPr>
              <a:t>free </a:t>
            </a:r>
            <a:r>
              <a:rPr lang="en-US" altLang="en-US" sz="2400" dirty="0">
                <a:solidFill>
                  <a:srgbClr val="3333FF"/>
                </a:solidFill>
              </a:rPr>
              <a:t>electrons and holes </a:t>
            </a:r>
            <a:r>
              <a:rPr lang="en-US" altLang="en-US" sz="2400" dirty="0">
                <a:solidFill>
                  <a:schemeClr val="tx1"/>
                </a:solidFill>
              </a:rPr>
              <a:t>which are </a:t>
            </a:r>
            <a:r>
              <a:rPr lang="en-US" altLang="en-US" sz="2400" u="sng" dirty="0">
                <a:solidFill>
                  <a:srgbClr val="3333FF"/>
                </a:solidFill>
              </a:rPr>
              <a:t>closest to the junction will recombine </a:t>
            </a:r>
            <a:r>
              <a:rPr lang="en-US" altLang="en-US" sz="2400" b="0" dirty="0">
                <a:solidFill>
                  <a:schemeClr val="tx1"/>
                </a:solidFill>
              </a:rPr>
              <a:t>and, essentially, eliminate one another.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66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362200" y="3948684"/>
            <a:ext cx="685800" cy="457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21" name="Line 13"/>
          <p:cNvSpPr>
            <a:spLocks noChangeShapeType="1"/>
          </p:cNvSpPr>
          <p:nvPr/>
        </p:nvSpPr>
        <p:spPr bwMode="auto">
          <a:xfrm>
            <a:off x="4492752" y="39020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4624" name="Text Box 16"/>
          <p:cNvSpPr txBox="1">
            <a:spLocks noChangeArrowheads="1"/>
          </p:cNvSpPr>
          <p:nvPr/>
        </p:nvSpPr>
        <p:spPr bwMode="auto">
          <a:xfrm>
            <a:off x="304800" y="3053911"/>
            <a:ext cx="8686799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Then, the Depletion region is filled </a:t>
            </a:r>
            <a:r>
              <a:rPr lang="en-US" altLang="en-US" sz="2400" b="1" u="sng" dirty="0">
                <a:solidFill>
                  <a:srgbClr val="3333FF"/>
                </a:solidFill>
              </a:rPr>
              <a:t>with “uncovered” charges – who have lost the majority carriers</a:t>
            </a:r>
            <a:r>
              <a:rPr lang="en-US" altLang="en-US" sz="2400" dirty="0">
                <a:solidFill>
                  <a:srgbClr val="FF0000"/>
                </a:solidFill>
              </a:rPr>
              <a:t> to which they were linked.</a:t>
            </a:r>
          </a:p>
        </p:txBody>
      </p:sp>
      <p:sp>
        <p:nvSpPr>
          <p:cNvPr id="2244813" name="Rectangle 205"/>
          <p:cNvSpPr>
            <a:spLocks noGrp="1" noChangeArrowheads="1"/>
          </p:cNvSpPr>
          <p:nvPr>
            <p:ph type="title"/>
          </p:nvPr>
        </p:nvSpPr>
        <p:spPr>
          <a:xfrm>
            <a:off x="533400" y="2023065"/>
            <a:ext cx="8458200" cy="838200"/>
          </a:xfrm>
          <a:noFill/>
          <a:ln/>
        </p:spPr>
        <p:txBody>
          <a:bodyPr/>
          <a:lstStyle/>
          <a:p>
            <a:r>
              <a:rPr lang="en-US" altLang="en-US" sz="2400" dirty="0"/>
              <a:t>Step #3: </a:t>
            </a:r>
            <a:r>
              <a:rPr lang="en-US" altLang="en-US" sz="2400" b="0" dirty="0">
                <a:solidFill>
                  <a:schemeClr val="tx1"/>
                </a:solidFill>
              </a:rPr>
              <a:t> As </a:t>
            </a:r>
            <a:r>
              <a:rPr lang="en-US" altLang="en-US" sz="2400" dirty="0">
                <a:solidFill>
                  <a:srgbClr val="3333FF"/>
                </a:solidFill>
              </a:rPr>
              <a:t>diffusion occurs</a:t>
            </a:r>
            <a:r>
              <a:rPr lang="en-US" altLang="en-US" sz="2400" b="0" dirty="0">
                <a:solidFill>
                  <a:schemeClr val="tx1"/>
                </a:solidFill>
              </a:rPr>
              <a:t> and free electrons recombine with holes a </a:t>
            </a:r>
            <a:r>
              <a:rPr lang="en-US" altLang="en-US" sz="2400" u="sng" dirty="0">
                <a:solidFill>
                  <a:srgbClr val="3333FF"/>
                </a:solidFill>
              </a:rPr>
              <a:t>Depletion region</a:t>
            </a:r>
            <a:r>
              <a:rPr lang="en-US" altLang="en-US" sz="2400" b="0" u="sng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rgbClr val="3333FF"/>
                </a:solidFill>
              </a:rPr>
              <a:t>begins to form </a:t>
            </a:r>
            <a:endParaRPr lang="en-US" altLang="en-US" sz="2400" b="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47800" y="4359275"/>
            <a:ext cx="6172200" cy="1905000"/>
            <a:chOff x="1447800" y="3352800"/>
            <a:chExt cx="6172200" cy="1905000"/>
          </a:xfrm>
        </p:grpSpPr>
        <p:sp>
          <p:nvSpPr>
            <p:cNvPr id="2244612" name="Line 4"/>
            <p:cNvSpPr>
              <a:spLocks noChangeShapeType="1"/>
            </p:cNvSpPr>
            <p:nvPr/>
          </p:nvSpPr>
          <p:spPr bwMode="auto">
            <a:xfrm>
              <a:off x="1524000" y="4343400"/>
              <a:ext cx="601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4613" name="Oval 5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614" name="Rectangle 6"/>
            <p:cNvSpPr>
              <a:spLocks noChangeArrowheads="1"/>
            </p:cNvSpPr>
            <p:nvPr/>
          </p:nvSpPr>
          <p:spPr bwMode="auto">
            <a:xfrm>
              <a:off x="2362200" y="3352800"/>
              <a:ext cx="2133600" cy="19050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615" name="Rectangle 7"/>
            <p:cNvSpPr>
              <a:spLocks noChangeArrowheads="1"/>
            </p:cNvSpPr>
            <p:nvPr/>
          </p:nvSpPr>
          <p:spPr bwMode="auto">
            <a:xfrm>
              <a:off x="4495800" y="3352800"/>
              <a:ext cx="2133600" cy="19050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4616" name="Group 8"/>
            <p:cNvGrpSpPr>
              <a:grpSpLocks/>
            </p:cNvGrpSpPr>
            <p:nvPr/>
          </p:nvGrpSpPr>
          <p:grpSpPr bwMode="auto">
            <a:xfrm>
              <a:off x="2514600" y="3581400"/>
              <a:ext cx="304800" cy="304800"/>
              <a:chOff x="1728" y="2256"/>
              <a:chExt cx="192" cy="192"/>
            </a:xfrm>
          </p:grpSpPr>
          <p:grpSp>
            <p:nvGrpSpPr>
              <p:cNvPr id="2244617" name="Group 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18" name="Oval 1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19" name="Line 1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20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25" name="Group 17"/>
            <p:cNvGrpSpPr>
              <a:grpSpLocks/>
            </p:cNvGrpSpPr>
            <p:nvPr/>
          </p:nvGrpSpPr>
          <p:grpSpPr bwMode="auto">
            <a:xfrm>
              <a:off x="2895600" y="3657600"/>
              <a:ext cx="152400" cy="152400"/>
              <a:chOff x="576" y="2160"/>
              <a:chExt cx="192" cy="192"/>
            </a:xfrm>
          </p:grpSpPr>
          <p:sp>
            <p:nvSpPr>
              <p:cNvPr id="2244626" name="Oval 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27" name="Line 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28" name="Group 20"/>
            <p:cNvGrpSpPr>
              <a:grpSpLocks/>
            </p:cNvGrpSpPr>
            <p:nvPr/>
          </p:nvGrpSpPr>
          <p:grpSpPr bwMode="auto">
            <a:xfrm>
              <a:off x="3124200" y="3581400"/>
              <a:ext cx="304800" cy="304800"/>
              <a:chOff x="1728" y="2256"/>
              <a:chExt cx="192" cy="192"/>
            </a:xfrm>
          </p:grpSpPr>
          <p:grpSp>
            <p:nvGrpSpPr>
              <p:cNvPr id="2244629" name="Group 2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30" name="Oval 2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31" name="Line 2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32" name="Line 2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38" name="Group 30"/>
            <p:cNvGrpSpPr>
              <a:grpSpLocks/>
            </p:cNvGrpSpPr>
            <p:nvPr/>
          </p:nvGrpSpPr>
          <p:grpSpPr bwMode="auto">
            <a:xfrm>
              <a:off x="2819400" y="3962400"/>
              <a:ext cx="304800" cy="304800"/>
              <a:chOff x="1728" y="2256"/>
              <a:chExt cx="192" cy="192"/>
            </a:xfrm>
          </p:grpSpPr>
          <p:grpSp>
            <p:nvGrpSpPr>
              <p:cNvPr id="2244639" name="Group 3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40" name="Oval 3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41" name="Line 3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42" name="Line 3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43" name="Group 35"/>
            <p:cNvGrpSpPr>
              <a:grpSpLocks/>
            </p:cNvGrpSpPr>
            <p:nvPr/>
          </p:nvGrpSpPr>
          <p:grpSpPr bwMode="auto">
            <a:xfrm>
              <a:off x="3429000" y="3962400"/>
              <a:ext cx="304800" cy="304800"/>
              <a:chOff x="1728" y="2256"/>
              <a:chExt cx="192" cy="192"/>
            </a:xfrm>
          </p:grpSpPr>
          <p:grpSp>
            <p:nvGrpSpPr>
              <p:cNvPr id="2244644" name="Group 3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45" name="Oval 3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46" name="Line 3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47" name="Line 3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48" name="Group 40"/>
            <p:cNvGrpSpPr>
              <a:grpSpLocks/>
            </p:cNvGrpSpPr>
            <p:nvPr/>
          </p:nvGrpSpPr>
          <p:grpSpPr bwMode="auto">
            <a:xfrm>
              <a:off x="3505200" y="3657600"/>
              <a:ext cx="152400" cy="152400"/>
              <a:chOff x="576" y="2160"/>
              <a:chExt cx="192" cy="192"/>
            </a:xfrm>
          </p:grpSpPr>
          <p:sp>
            <p:nvSpPr>
              <p:cNvPr id="2244649" name="Oval 4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50" name="Line 4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54" name="Group 46"/>
            <p:cNvGrpSpPr>
              <a:grpSpLocks/>
            </p:cNvGrpSpPr>
            <p:nvPr/>
          </p:nvGrpSpPr>
          <p:grpSpPr bwMode="auto">
            <a:xfrm>
              <a:off x="2590800" y="4038600"/>
              <a:ext cx="152400" cy="152400"/>
              <a:chOff x="576" y="2160"/>
              <a:chExt cx="192" cy="192"/>
            </a:xfrm>
          </p:grpSpPr>
          <p:sp>
            <p:nvSpPr>
              <p:cNvPr id="2244655" name="Oval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56" name="Line 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57" name="Group 49"/>
            <p:cNvGrpSpPr>
              <a:grpSpLocks/>
            </p:cNvGrpSpPr>
            <p:nvPr/>
          </p:nvGrpSpPr>
          <p:grpSpPr bwMode="auto">
            <a:xfrm>
              <a:off x="3200400" y="4038600"/>
              <a:ext cx="152400" cy="152400"/>
              <a:chOff x="576" y="2160"/>
              <a:chExt cx="192" cy="192"/>
            </a:xfrm>
          </p:grpSpPr>
          <p:sp>
            <p:nvSpPr>
              <p:cNvPr id="2244658" name="Oval 5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59" name="Line 5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68" name="Group 60"/>
            <p:cNvGrpSpPr>
              <a:grpSpLocks/>
            </p:cNvGrpSpPr>
            <p:nvPr/>
          </p:nvGrpSpPr>
          <p:grpSpPr bwMode="auto">
            <a:xfrm>
              <a:off x="2514600" y="4343400"/>
              <a:ext cx="304800" cy="304800"/>
              <a:chOff x="1728" y="2256"/>
              <a:chExt cx="192" cy="192"/>
            </a:xfrm>
          </p:grpSpPr>
          <p:grpSp>
            <p:nvGrpSpPr>
              <p:cNvPr id="2244669" name="Group 6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70" name="Oval 6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71" name="Line 6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72" name="Line 6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73" name="Group 65"/>
            <p:cNvGrpSpPr>
              <a:grpSpLocks/>
            </p:cNvGrpSpPr>
            <p:nvPr/>
          </p:nvGrpSpPr>
          <p:grpSpPr bwMode="auto">
            <a:xfrm>
              <a:off x="2895600" y="4419600"/>
              <a:ext cx="152400" cy="152400"/>
              <a:chOff x="576" y="2160"/>
              <a:chExt cx="192" cy="192"/>
            </a:xfrm>
          </p:grpSpPr>
          <p:sp>
            <p:nvSpPr>
              <p:cNvPr id="2244674" name="Oval 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75" name="Line 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76" name="Group 68"/>
            <p:cNvGrpSpPr>
              <a:grpSpLocks/>
            </p:cNvGrpSpPr>
            <p:nvPr/>
          </p:nvGrpSpPr>
          <p:grpSpPr bwMode="auto">
            <a:xfrm>
              <a:off x="3124200" y="4343400"/>
              <a:ext cx="304800" cy="304800"/>
              <a:chOff x="1728" y="2256"/>
              <a:chExt cx="192" cy="192"/>
            </a:xfrm>
          </p:grpSpPr>
          <p:grpSp>
            <p:nvGrpSpPr>
              <p:cNvPr id="2244677" name="Group 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78" name="Oval 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79" name="Line 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80" name="Line 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86" name="Group 78"/>
            <p:cNvGrpSpPr>
              <a:grpSpLocks/>
            </p:cNvGrpSpPr>
            <p:nvPr/>
          </p:nvGrpSpPr>
          <p:grpSpPr bwMode="auto">
            <a:xfrm>
              <a:off x="2819400" y="4724400"/>
              <a:ext cx="304800" cy="304800"/>
              <a:chOff x="1728" y="2256"/>
              <a:chExt cx="192" cy="192"/>
            </a:xfrm>
          </p:grpSpPr>
          <p:grpSp>
            <p:nvGrpSpPr>
              <p:cNvPr id="2244687" name="Group 7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88" name="Oval 8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89" name="Line 8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90" name="Line 8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91" name="Group 83"/>
            <p:cNvGrpSpPr>
              <a:grpSpLocks/>
            </p:cNvGrpSpPr>
            <p:nvPr/>
          </p:nvGrpSpPr>
          <p:grpSpPr bwMode="auto">
            <a:xfrm>
              <a:off x="3429000" y="4724400"/>
              <a:ext cx="304800" cy="304800"/>
              <a:chOff x="1728" y="2256"/>
              <a:chExt cx="192" cy="192"/>
            </a:xfrm>
          </p:grpSpPr>
          <p:grpSp>
            <p:nvGrpSpPr>
              <p:cNvPr id="2244692" name="Group 8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693" name="Oval 8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694" name="Line 8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695" name="Line 8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96" name="Group 88"/>
            <p:cNvGrpSpPr>
              <a:grpSpLocks/>
            </p:cNvGrpSpPr>
            <p:nvPr/>
          </p:nvGrpSpPr>
          <p:grpSpPr bwMode="auto">
            <a:xfrm>
              <a:off x="3505200" y="4419600"/>
              <a:ext cx="152400" cy="152400"/>
              <a:chOff x="576" y="2160"/>
              <a:chExt cx="192" cy="192"/>
            </a:xfrm>
          </p:grpSpPr>
          <p:sp>
            <p:nvSpPr>
              <p:cNvPr id="2244697" name="Oval 8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98" name="Line 9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02" name="Group 94"/>
            <p:cNvGrpSpPr>
              <a:grpSpLocks/>
            </p:cNvGrpSpPr>
            <p:nvPr/>
          </p:nvGrpSpPr>
          <p:grpSpPr bwMode="auto">
            <a:xfrm>
              <a:off x="2590800" y="4800600"/>
              <a:ext cx="152400" cy="152400"/>
              <a:chOff x="576" y="2160"/>
              <a:chExt cx="192" cy="192"/>
            </a:xfrm>
          </p:grpSpPr>
          <p:sp>
            <p:nvSpPr>
              <p:cNvPr id="2244703" name="Oval 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04" name="Line 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05" name="Group 97"/>
            <p:cNvGrpSpPr>
              <a:grpSpLocks/>
            </p:cNvGrpSpPr>
            <p:nvPr/>
          </p:nvGrpSpPr>
          <p:grpSpPr bwMode="auto">
            <a:xfrm>
              <a:off x="3200400" y="4800600"/>
              <a:ext cx="152400" cy="152400"/>
              <a:chOff x="576" y="2160"/>
              <a:chExt cx="192" cy="192"/>
            </a:xfrm>
          </p:grpSpPr>
          <p:sp>
            <p:nvSpPr>
              <p:cNvPr id="2244706" name="Oval 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07" name="Line 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44716" name="Oval 108"/>
            <p:cNvSpPr>
              <a:spLocks noChangeArrowheads="1"/>
            </p:cNvSpPr>
            <p:nvPr/>
          </p:nvSpPr>
          <p:spPr bwMode="auto"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4725" name="Group 117"/>
            <p:cNvGrpSpPr>
              <a:grpSpLocks/>
            </p:cNvGrpSpPr>
            <p:nvPr/>
          </p:nvGrpSpPr>
          <p:grpSpPr bwMode="auto">
            <a:xfrm>
              <a:off x="5257800" y="3581400"/>
              <a:ext cx="304800" cy="304800"/>
              <a:chOff x="576" y="2160"/>
              <a:chExt cx="192" cy="192"/>
            </a:xfrm>
          </p:grpSpPr>
          <p:sp>
            <p:nvSpPr>
              <p:cNvPr id="2244726" name="Oval 1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27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28" name="Group 120"/>
            <p:cNvGrpSpPr>
              <a:grpSpLocks/>
            </p:cNvGrpSpPr>
            <p:nvPr/>
          </p:nvGrpSpPr>
          <p:grpSpPr bwMode="auto">
            <a:xfrm>
              <a:off x="5638800" y="3657600"/>
              <a:ext cx="152400" cy="152400"/>
              <a:chOff x="1728" y="2256"/>
              <a:chExt cx="192" cy="192"/>
            </a:xfrm>
          </p:grpSpPr>
          <p:grpSp>
            <p:nvGrpSpPr>
              <p:cNvPr id="2244729" name="Group 121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30" name="Oval 12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31" name="Line 12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32" name="Line 124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33" name="Group 125"/>
            <p:cNvGrpSpPr>
              <a:grpSpLocks/>
            </p:cNvGrpSpPr>
            <p:nvPr/>
          </p:nvGrpSpPr>
          <p:grpSpPr bwMode="auto">
            <a:xfrm>
              <a:off x="5867400" y="3581400"/>
              <a:ext cx="304800" cy="304800"/>
              <a:chOff x="576" y="2160"/>
              <a:chExt cx="192" cy="192"/>
            </a:xfrm>
          </p:grpSpPr>
          <p:sp>
            <p:nvSpPr>
              <p:cNvPr id="2244734" name="Oval 12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35" name="Line 12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36" name="Group 128"/>
            <p:cNvGrpSpPr>
              <a:grpSpLocks/>
            </p:cNvGrpSpPr>
            <p:nvPr/>
          </p:nvGrpSpPr>
          <p:grpSpPr bwMode="auto">
            <a:xfrm>
              <a:off x="6248400" y="3657600"/>
              <a:ext cx="152400" cy="152400"/>
              <a:chOff x="1728" y="2256"/>
              <a:chExt cx="192" cy="192"/>
            </a:xfrm>
          </p:grpSpPr>
          <p:grpSp>
            <p:nvGrpSpPr>
              <p:cNvPr id="2244737" name="Group 12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38" name="Oval 13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39" name="Line 13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40" name="Line 13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49" name="Group 141"/>
            <p:cNvGrpSpPr>
              <a:grpSpLocks/>
            </p:cNvGrpSpPr>
            <p:nvPr/>
          </p:nvGrpSpPr>
          <p:grpSpPr bwMode="auto">
            <a:xfrm>
              <a:off x="5334000" y="4038600"/>
              <a:ext cx="152400" cy="152400"/>
              <a:chOff x="1728" y="2256"/>
              <a:chExt cx="192" cy="192"/>
            </a:xfrm>
          </p:grpSpPr>
          <p:grpSp>
            <p:nvGrpSpPr>
              <p:cNvPr id="2244750" name="Group 14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51" name="Oval 14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52" name="Line 14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53" name="Line 14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54" name="Group 146"/>
            <p:cNvGrpSpPr>
              <a:grpSpLocks/>
            </p:cNvGrpSpPr>
            <p:nvPr/>
          </p:nvGrpSpPr>
          <p:grpSpPr bwMode="auto">
            <a:xfrm>
              <a:off x="5562600" y="3962400"/>
              <a:ext cx="304800" cy="304800"/>
              <a:chOff x="576" y="2160"/>
              <a:chExt cx="192" cy="192"/>
            </a:xfrm>
          </p:grpSpPr>
          <p:sp>
            <p:nvSpPr>
              <p:cNvPr id="2244755" name="Oval 1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56" name="Line 1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57" name="Group 149"/>
            <p:cNvGrpSpPr>
              <a:grpSpLocks/>
            </p:cNvGrpSpPr>
            <p:nvPr/>
          </p:nvGrpSpPr>
          <p:grpSpPr bwMode="auto">
            <a:xfrm>
              <a:off x="5943600" y="4038600"/>
              <a:ext cx="152400" cy="152400"/>
              <a:chOff x="1728" y="2256"/>
              <a:chExt cx="192" cy="192"/>
            </a:xfrm>
          </p:grpSpPr>
          <p:grpSp>
            <p:nvGrpSpPr>
              <p:cNvPr id="2244758" name="Group 15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59" name="Oval 15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60" name="Line 15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61" name="Line 15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62" name="Group 154"/>
            <p:cNvGrpSpPr>
              <a:grpSpLocks/>
            </p:cNvGrpSpPr>
            <p:nvPr/>
          </p:nvGrpSpPr>
          <p:grpSpPr bwMode="auto">
            <a:xfrm>
              <a:off x="6172200" y="3962400"/>
              <a:ext cx="304800" cy="304800"/>
              <a:chOff x="576" y="2160"/>
              <a:chExt cx="192" cy="192"/>
            </a:xfrm>
          </p:grpSpPr>
          <p:sp>
            <p:nvSpPr>
              <p:cNvPr id="2244763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64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73" name="Group 165"/>
            <p:cNvGrpSpPr>
              <a:grpSpLocks/>
            </p:cNvGrpSpPr>
            <p:nvPr/>
          </p:nvGrpSpPr>
          <p:grpSpPr bwMode="auto">
            <a:xfrm>
              <a:off x="5257800" y="4343400"/>
              <a:ext cx="304800" cy="304800"/>
              <a:chOff x="576" y="2160"/>
              <a:chExt cx="192" cy="192"/>
            </a:xfrm>
          </p:grpSpPr>
          <p:sp>
            <p:nvSpPr>
              <p:cNvPr id="2244774" name="Oval 16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75" name="Line 16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76" name="Group 168"/>
            <p:cNvGrpSpPr>
              <a:grpSpLocks/>
            </p:cNvGrpSpPr>
            <p:nvPr/>
          </p:nvGrpSpPr>
          <p:grpSpPr bwMode="auto">
            <a:xfrm>
              <a:off x="5638800" y="4419600"/>
              <a:ext cx="152400" cy="152400"/>
              <a:chOff x="1728" y="2256"/>
              <a:chExt cx="192" cy="192"/>
            </a:xfrm>
          </p:grpSpPr>
          <p:grpSp>
            <p:nvGrpSpPr>
              <p:cNvPr id="2244777" name="Group 16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78" name="Oval 17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79" name="Line 17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80" name="Line 17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81" name="Group 173"/>
            <p:cNvGrpSpPr>
              <a:grpSpLocks/>
            </p:cNvGrpSpPr>
            <p:nvPr/>
          </p:nvGrpSpPr>
          <p:grpSpPr bwMode="auto">
            <a:xfrm>
              <a:off x="5867400" y="4343400"/>
              <a:ext cx="304800" cy="304800"/>
              <a:chOff x="576" y="2160"/>
              <a:chExt cx="192" cy="192"/>
            </a:xfrm>
          </p:grpSpPr>
          <p:sp>
            <p:nvSpPr>
              <p:cNvPr id="2244782" name="Oval 17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83" name="Line 17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84" name="Group 176"/>
            <p:cNvGrpSpPr>
              <a:grpSpLocks/>
            </p:cNvGrpSpPr>
            <p:nvPr/>
          </p:nvGrpSpPr>
          <p:grpSpPr bwMode="auto">
            <a:xfrm>
              <a:off x="6248400" y="4419600"/>
              <a:ext cx="152400" cy="152400"/>
              <a:chOff x="1728" y="2256"/>
              <a:chExt cx="192" cy="192"/>
            </a:xfrm>
          </p:grpSpPr>
          <p:grpSp>
            <p:nvGrpSpPr>
              <p:cNvPr id="2244785" name="Group 17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86" name="Oval 17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87" name="Line 17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88" name="Line 18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97" name="Group 189"/>
            <p:cNvGrpSpPr>
              <a:grpSpLocks/>
            </p:cNvGrpSpPr>
            <p:nvPr/>
          </p:nvGrpSpPr>
          <p:grpSpPr bwMode="auto">
            <a:xfrm>
              <a:off x="5334000" y="4800600"/>
              <a:ext cx="152400" cy="152400"/>
              <a:chOff x="1728" y="2256"/>
              <a:chExt cx="192" cy="192"/>
            </a:xfrm>
          </p:grpSpPr>
          <p:grpSp>
            <p:nvGrpSpPr>
              <p:cNvPr id="2244798" name="Group 19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99" name="Oval 19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800" name="Line 19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801" name="Line 19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802" name="Group 194"/>
            <p:cNvGrpSpPr>
              <a:grpSpLocks/>
            </p:cNvGrpSpPr>
            <p:nvPr/>
          </p:nvGrpSpPr>
          <p:grpSpPr bwMode="auto">
            <a:xfrm>
              <a:off x="5562600" y="4724400"/>
              <a:ext cx="304800" cy="304800"/>
              <a:chOff x="576" y="2160"/>
              <a:chExt cx="192" cy="192"/>
            </a:xfrm>
          </p:grpSpPr>
          <p:sp>
            <p:nvSpPr>
              <p:cNvPr id="2244803" name="Oval 1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804" name="Line 1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805" name="Group 197"/>
            <p:cNvGrpSpPr>
              <a:grpSpLocks/>
            </p:cNvGrpSpPr>
            <p:nvPr/>
          </p:nvGrpSpPr>
          <p:grpSpPr bwMode="auto">
            <a:xfrm>
              <a:off x="5943600" y="4800600"/>
              <a:ext cx="152400" cy="152400"/>
              <a:chOff x="1728" y="2256"/>
              <a:chExt cx="192" cy="192"/>
            </a:xfrm>
          </p:grpSpPr>
          <p:grpSp>
            <p:nvGrpSpPr>
              <p:cNvPr id="2244806" name="Group 198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807" name="Oval 19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808" name="Line 20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809" name="Line 20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810" name="Group 202"/>
            <p:cNvGrpSpPr>
              <a:grpSpLocks/>
            </p:cNvGrpSpPr>
            <p:nvPr/>
          </p:nvGrpSpPr>
          <p:grpSpPr bwMode="auto">
            <a:xfrm>
              <a:off x="6172200" y="4724400"/>
              <a:ext cx="304800" cy="304800"/>
              <a:chOff x="576" y="2160"/>
              <a:chExt cx="192" cy="192"/>
            </a:xfrm>
          </p:grpSpPr>
          <p:sp>
            <p:nvSpPr>
              <p:cNvPr id="2244811" name="Oval 20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812" name="Line 20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44824" name="Rectangle 216"/>
            <p:cNvSpPr>
              <a:spLocks noChangeArrowheads="1"/>
            </p:cNvSpPr>
            <p:nvPr/>
          </p:nvSpPr>
          <p:spPr bwMode="auto">
            <a:xfrm>
              <a:off x="44958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4825" name="Rectangle 217"/>
            <p:cNvSpPr>
              <a:spLocks noChangeArrowheads="1"/>
            </p:cNvSpPr>
            <p:nvPr/>
          </p:nvSpPr>
          <p:spPr bwMode="auto">
            <a:xfrm>
              <a:off x="38862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44651" name="Group 43"/>
            <p:cNvGrpSpPr>
              <a:grpSpLocks/>
            </p:cNvGrpSpPr>
            <p:nvPr/>
          </p:nvGrpSpPr>
          <p:grpSpPr bwMode="auto">
            <a:xfrm>
              <a:off x="4114800" y="3657600"/>
              <a:ext cx="152400" cy="152400"/>
              <a:chOff x="576" y="2160"/>
              <a:chExt cx="192" cy="192"/>
            </a:xfrm>
          </p:grpSpPr>
          <p:sp>
            <p:nvSpPr>
              <p:cNvPr id="2244652" name="Oval 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53" name="Line 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60" name="Group 52"/>
            <p:cNvGrpSpPr>
              <a:grpSpLocks/>
            </p:cNvGrpSpPr>
            <p:nvPr/>
          </p:nvGrpSpPr>
          <p:grpSpPr bwMode="auto">
            <a:xfrm>
              <a:off x="3810000" y="4038600"/>
              <a:ext cx="152400" cy="152400"/>
              <a:chOff x="576" y="2160"/>
              <a:chExt cx="192" cy="192"/>
            </a:xfrm>
          </p:grpSpPr>
          <p:sp>
            <p:nvSpPr>
              <p:cNvPr id="2244661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662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699" name="Group 91"/>
            <p:cNvGrpSpPr>
              <a:grpSpLocks/>
            </p:cNvGrpSpPr>
            <p:nvPr/>
          </p:nvGrpSpPr>
          <p:grpSpPr bwMode="auto">
            <a:xfrm>
              <a:off x="4114800" y="4419600"/>
              <a:ext cx="152400" cy="152400"/>
              <a:chOff x="576" y="2160"/>
              <a:chExt cx="192" cy="192"/>
            </a:xfrm>
          </p:grpSpPr>
          <p:sp>
            <p:nvSpPr>
              <p:cNvPr id="2244700" name="Oval 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701" name="Line 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816" name="Group 208"/>
            <p:cNvGrpSpPr>
              <a:grpSpLocks/>
            </p:cNvGrpSpPr>
            <p:nvPr/>
          </p:nvGrpSpPr>
          <p:grpSpPr bwMode="auto">
            <a:xfrm>
              <a:off x="3810000" y="4800600"/>
              <a:ext cx="152400" cy="152400"/>
              <a:chOff x="576" y="2160"/>
              <a:chExt cx="192" cy="192"/>
            </a:xfrm>
          </p:grpSpPr>
          <p:sp>
            <p:nvSpPr>
              <p:cNvPr id="2244817" name="Oval 20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4818" name="Line 21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20" name="Group 112"/>
            <p:cNvGrpSpPr>
              <a:grpSpLocks/>
            </p:cNvGrpSpPr>
            <p:nvPr/>
          </p:nvGrpSpPr>
          <p:grpSpPr bwMode="auto">
            <a:xfrm>
              <a:off x="5029200" y="3657600"/>
              <a:ext cx="152400" cy="152400"/>
              <a:chOff x="1728" y="2256"/>
              <a:chExt cx="192" cy="192"/>
            </a:xfrm>
          </p:grpSpPr>
          <p:grpSp>
            <p:nvGrpSpPr>
              <p:cNvPr id="2244721" name="Group 11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22" name="Oval 11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23" name="Line 11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24" name="Line 11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41" name="Group 133"/>
            <p:cNvGrpSpPr>
              <a:grpSpLocks/>
            </p:cNvGrpSpPr>
            <p:nvPr/>
          </p:nvGrpSpPr>
          <p:grpSpPr bwMode="auto">
            <a:xfrm>
              <a:off x="4724400" y="4038600"/>
              <a:ext cx="152400" cy="152400"/>
              <a:chOff x="1728" y="2256"/>
              <a:chExt cx="192" cy="192"/>
            </a:xfrm>
          </p:grpSpPr>
          <p:grpSp>
            <p:nvGrpSpPr>
              <p:cNvPr id="2244742" name="Group 13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43" name="Oval 13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44" name="Line 13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45" name="Line 13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789" name="Group 181"/>
            <p:cNvGrpSpPr>
              <a:grpSpLocks/>
            </p:cNvGrpSpPr>
            <p:nvPr/>
          </p:nvGrpSpPr>
          <p:grpSpPr bwMode="auto">
            <a:xfrm>
              <a:off x="4724400" y="4800600"/>
              <a:ext cx="152400" cy="152400"/>
              <a:chOff x="1728" y="2256"/>
              <a:chExt cx="192" cy="192"/>
            </a:xfrm>
          </p:grpSpPr>
          <p:grpSp>
            <p:nvGrpSpPr>
              <p:cNvPr id="2244790" name="Group 18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791" name="Oval 18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792" name="Line 18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793" name="Line 18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44819" name="Group 211"/>
            <p:cNvGrpSpPr>
              <a:grpSpLocks/>
            </p:cNvGrpSpPr>
            <p:nvPr/>
          </p:nvGrpSpPr>
          <p:grpSpPr bwMode="auto">
            <a:xfrm>
              <a:off x="5029200" y="4419600"/>
              <a:ext cx="152400" cy="152400"/>
              <a:chOff x="1728" y="2256"/>
              <a:chExt cx="192" cy="192"/>
            </a:xfrm>
          </p:grpSpPr>
          <p:grpSp>
            <p:nvGrpSpPr>
              <p:cNvPr id="2244820" name="Group 21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44821" name="Oval 21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4822" name="Line 21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4823" name="Line 21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44827" name="Text Box 2"/>
          <p:cNvSpPr txBox="1">
            <a:spLocks noChangeArrowheads="1"/>
          </p:cNvSpPr>
          <p:nvPr/>
        </p:nvSpPr>
        <p:spPr bwMode="auto">
          <a:xfrm>
            <a:off x="2514600" y="533400"/>
            <a:ext cx="60960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no applied voltage (open-circuited terminals).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4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21" grpId="0" animBg="1"/>
      <p:bldP spid="22446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Q:</a:t>
            </a:r>
            <a:r>
              <a:rPr lang="en-US" altLang="en-US" sz="2800" dirty="0"/>
              <a:t> Why does diffusion occur even when </a:t>
            </a:r>
            <a:r>
              <a:rPr lang="en-US" altLang="en-US" sz="2800" dirty="0">
                <a:solidFill>
                  <a:srgbClr val="FF0000"/>
                </a:solidFill>
              </a:rPr>
              <a:t>bound charges neutralize the electrical attraction</a:t>
            </a:r>
            <a:r>
              <a:rPr lang="en-US" altLang="en-US" sz="2800" dirty="0"/>
              <a:t> of majority carriers to one another?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</a:rPr>
              <a:t>A:</a:t>
            </a:r>
            <a:r>
              <a:rPr lang="en-US" altLang="en-US" dirty="0"/>
              <a:t> Diffusion current, as shown in (3.19) and (3.20), is effected by a </a:t>
            </a:r>
            <a:r>
              <a:rPr lang="en-US" altLang="en-US" b="1" u="sng" dirty="0">
                <a:solidFill>
                  <a:srgbClr val="3333FF"/>
                </a:solidFill>
              </a:rPr>
              <a:t>gradient in concentration </a:t>
            </a:r>
            <a:r>
              <a:rPr lang="en-US" altLang="en-US" dirty="0">
                <a:solidFill>
                  <a:srgbClr val="FF0000"/>
                </a:solidFill>
              </a:rPr>
              <a:t>of majority carriers</a:t>
            </a:r>
          </a:p>
          <a:p>
            <a:pPr lvl="1"/>
            <a:r>
              <a:rPr lang="en-US" altLang="en-US" dirty="0"/>
              <a:t>Therefore the </a:t>
            </a:r>
            <a:r>
              <a:rPr lang="en-US" altLang="en-US" b="1" dirty="0">
                <a:solidFill>
                  <a:srgbClr val="3333FF"/>
                </a:solidFill>
              </a:rPr>
              <a:t>movement of unbounded majority carriers </a:t>
            </a:r>
            <a:r>
              <a:rPr lang="en-US" altLang="en-US" dirty="0"/>
              <a:t>creates a diffusion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68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05400"/>
            <a:ext cx="7534275" cy="1495425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543800" cy="1295400"/>
          </a:xfrm>
        </p:spPr>
        <p:txBody>
          <a:bodyPr/>
          <a:lstStyle/>
          <a:p>
            <a:r>
              <a:rPr lang="en-US" altLang="en-US" b="0" dirty="0"/>
              <a:t>3.4.2.</a:t>
            </a:r>
            <a:r>
              <a:rPr lang="en-US" altLang="en-US" dirty="0"/>
              <a:t> Operation with Open-Circuit Terminals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706" name="Rectangle 2"/>
          <p:cNvSpPr>
            <a:spLocks noChangeArrowheads="1"/>
          </p:cNvSpPr>
          <p:nvPr/>
        </p:nvSpPr>
        <p:spPr bwMode="auto">
          <a:xfrm>
            <a:off x="152400" y="2057400"/>
            <a:ext cx="4419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846681" y="14977"/>
            <a:ext cx="8181149" cy="1803209"/>
          </a:xfrm>
          <a:noFill/>
          <a:ln/>
        </p:spPr>
        <p:txBody>
          <a:bodyPr/>
          <a:lstStyle/>
          <a:p>
            <a:r>
              <a:rPr lang="en-US" altLang="en-US" sz="2000" dirty="0"/>
              <a:t>Step #4: </a:t>
            </a:r>
            <a:br>
              <a:rPr lang="en-US" altLang="en-US" sz="2000" dirty="0"/>
            </a:br>
            <a:r>
              <a:rPr lang="en-US" altLang="en-US" sz="2000" dirty="0"/>
              <a:t>(a) </a:t>
            </a:r>
            <a:r>
              <a:rPr lang="en-US" altLang="en-US" sz="2000" b="0" dirty="0">
                <a:solidFill>
                  <a:schemeClr val="tx1"/>
                </a:solidFill>
              </a:rPr>
              <a:t>Eventually, the </a:t>
            </a:r>
            <a:r>
              <a:rPr lang="en-US" altLang="en-US" sz="2000" dirty="0">
                <a:solidFill>
                  <a:srgbClr val="3333FF"/>
                </a:solidFill>
              </a:rPr>
              <a:t>“uncovered” charges </a:t>
            </a:r>
            <a:r>
              <a:rPr lang="en-US" altLang="en-US" sz="2000" b="0" dirty="0">
                <a:solidFill>
                  <a:schemeClr val="tx1"/>
                </a:solidFill>
              </a:rPr>
              <a:t>effect a </a:t>
            </a:r>
            <a:br>
              <a:rPr lang="en-US" altLang="en-US" sz="2000" b="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rgbClr val="3333FF"/>
                </a:solidFill>
              </a:rPr>
              <a:t>voltage differential across the depletion region</a:t>
            </a:r>
            <a:r>
              <a:rPr lang="en-US" altLang="en-US" sz="2000" b="0" dirty="0">
                <a:solidFill>
                  <a:schemeClr val="tx1"/>
                </a:solidFill>
              </a:rPr>
              <a:t>.  </a:t>
            </a:r>
            <a:br>
              <a:rPr lang="en-US" altLang="en-US" sz="2000" b="0" dirty="0">
                <a:solidFill>
                  <a:schemeClr val="tx1"/>
                </a:solidFill>
              </a:rPr>
            </a:br>
            <a:r>
              <a:rPr lang="en-US" altLang="en-US" sz="2000" dirty="0">
                <a:solidFill>
                  <a:schemeClr val="tx1"/>
                </a:solidFill>
              </a:rPr>
              <a:t>(b) </a:t>
            </a:r>
            <a:r>
              <a:rPr lang="en-US" altLang="en-US" sz="2000" b="0" dirty="0">
                <a:solidFill>
                  <a:schemeClr val="tx1"/>
                </a:solidFill>
              </a:rPr>
              <a:t>The magnitude of voltage differential grows, </a:t>
            </a:r>
            <a:br>
              <a:rPr lang="en-US" altLang="en-US" sz="2000" b="0" dirty="0">
                <a:solidFill>
                  <a:schemeClr val="tx1"/>
                </a:solidFill>
              </a:rPr>
            </a:br>
            <a:r>
              <a:rPr lang="en-US" altLang="en-US" sz="2000" b="0" dirty="0">
                <a:solidFill>
                  <a:schemeClr val="tx1"/>
                </a:solidFill>
              </a:rPr>
              <a:t>as diffusion continues and becomes </a:t>
            </a:r>
            <a:r>
              <a:rPr lang="en-US" altLang="en-US" sz="2000" u="sng" dirty="0">
                <a:solidFill>
                  <a:srgbClr val="3333FF"/>
                </a:solidFill>
              </a:rPr>
              <a:t>a barrier voltage </a:t>
            </a:r>
            <a:r>
              <a:rPr lang="en-US" altLang="en-US" sz="2000" b="0" dirty="0">
                <a:solidFill>
                  <a:schemeClr val="tx1"/>
                </a:solidFill>
              </a:rPr>
              <a:t>(</a:t>
            </a:r>
            <a:r>
              <a:rPr lang="en-US" altLang="en-US" sz="2000" b="0" i="1" dirty="0">
                <a:solidFill>
                  <a:schemeClr val="tx1"/>
                </a:solidFill>
              </a:rPr>
              <a:t>V</a:t>
            </a:r>
            <a:r>
              <a:rPr lang="en-US" altLang="en-US" sz="2000" b="0" baseline="-25000" dirty="0">
                <a:solidFill>
                  <a:schemeClr val="tx1"/>
                </a:solidFill>
              </a:rPr>
              <a:t>0</a:t>
            </a:r>
            <a:r>
              <a:rPr lang="en-US" altLang="en-US" sz="2000" b="0" dirty="0">
                <a:solidFill>
                  <a:schemeClr val="tx1"/>
                </a:solidFill>
              </a:rPr>
              <a:t>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286000"/>
            <a:ext cx="8158926" cy="3998186"/>
            <a:chOff x="609600" y="2057400"/>
            <a:chExt cx="8534400" cy="4114800"/>
          </a:xfrm>
        </p:grpSpPr>
        <p:grpSp>
          <p:nvGrpSpPr>
            <p:cNvPr id="2248709" name="Group 5"/>
            <p:cNvGrpSpPr>
              <a:grpSpLocks/>
            </p:cNvGrpSpPr>
            <p:nvPr/>
          </p:nvGrpSpPr>
          <p:grpSpPr bwMode="auto">
            <a:xfrm>
              <a:off x="1447800" y="3352800"/>
              <a:ext cx="6172200" cy="1905000"/>
              <a:chOff x="912" y="2112"/>
              <a:chExt cx="3888" cy="1200"/>
            </a:xfrm>
          </p:grpSpPr>
          <p:sp>
            <p:nvSpPr>
              <p:cNvPr id="2248710" name="Line 6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379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8711" name="Oval 7"/>
              <p:cNvSpPr>
                <a:spLocks noChangeArrowheads="1"/>
              </p:cNvSpPr>
              <p:nvPr/>
            </p:nvSpPr>
            <p:spPr bwMode="auto">
              <a:xfrm>
                <a:off x="4704" y="268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712" name="Rectangle 8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1344" cy="1200"/>
              </a:xfrm>
              <a:prstGeom prst="rect">
                <a:avLst/>
              </a:prstGeom>
              <a:solidFill>
                <a:srgbClr val="99CCFF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713" name="Rectangle 9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1344" cy="1200"/>
              </a:xfrm>
              <a:prstGeom prst="rect">
                <a:avLst/>
              </a:prstGeom>
              <a:solidFill>
                <a:srgbClr val="DDDDDD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8714" name="Group 10"/>
              <p:cNvGrpSpPr>
                <a:grpSpLocks/>
              </p:cNvGrpSpPr>
              <p:nvPr/>
            </p:nvGrpSpPr>
            <p:grpSpPr bwMode="auto">
              <a:xfrm>
                <a:off x="1584" y="2256"/>
                <a:ext cx="192" cy="192"/>
                <a:chOff x="1728" y="2256"/>
                <a:chExt cx="192" cy="192"/>
              </a:xfrm>
            </p:grpSpPr>
            <p:grpSp>
              <p:nvGrpSpPr>
                <p:cNvPr id="2248715" name="Group 11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16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1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18" name="Line 14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19" name="Group 15"/>
              <p:cNvGrpSpPr>
                <a:grpSpLocks/>
              </p:cNvGrpSpPr>
              <p:nvPr/>
            </p:nvGrpSpPr>
            <p:grpSpPr bwMode="auto">
              <a:xfrm>
                <a:off x="1824" y="2304"/>
                <a:ext cx="96" cy="96"/>
                <a:chOff x="576" y="2160"/>
                <a:chExt cx="192" cy="192"/>
              </a:xfrm>
            </p:grpSpPr>
            <p:sp>
              <p:nvSpPr>
                <p:cNvPr id="2248720" name="Oval 1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21" name="Line 1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22" name="Group 18"/>
              <p:cNvGrpSpPr>
                <a:grpSpLocks/>
              </p:cNvGrpSpPr>
              <p:nvPr/>
            </p:nvGrpSpPr>
            <p:grpSpPr bwMode="auto">
              <a:xfrm>
                <a:off x="1968" y="2256"/>
                <a:ext cx="192" cy="192"/>
                <a:chOff x="1728" y="2256"/>
                <a:chExt cx="192" cy="192"/>
              </a:xfrm>
            </p:grpSpPr>
            <p:grpSp>
              <p:nvGrpSpPr>
                <p:cNvPr id="2248723" name="Group 1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24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2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26" name="Line 2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27" name="Group 23"/>
              <p:cNvGrpSpPr>
                <a:grpSpLocks/>
              </p:cNvGrpSpPr>
              <p:nvPr/>
            </p:nvGrpSpPr>
            <p:grpSpPr bwMode="auto">
              <a:xfrm>
                <a:off x="1776" y="2496"/>
                <a:ext cx="192" cy="192"/>
                <a:chOff x="1728" y="2256"/>
                <a:chExt cx="192" cy="192"/>
              </a:xfrm>
            </p:grpSpPr>
            <p:grpSp>
              <p:nvGrpSpPr>
                <p:cNvPr id="2248728" name="Group 24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2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3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31" name="Line 27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32" name="Group 28"/>
              <p:cNvGrpSpPr>
                <a:grpSpLocks/>
              </p:cNvGrpSpPr>
              <p:nvPr/>
            </p:nvGrpSpPr>
            <p:grpSpPr bwMode="auto">
              <a:xfrm>
                <a:off x="2160" y="2496"/>
                <a:ext cx="192" cy="192"/>
                <a:chOff x="1728" y="2256"/>
                <a:chExt cx="192" cy="192"/>
              </a:xfrm>
            </p:grpSpPr>
            <p:grpSp>
              <p:nvGrpSpPr>
                <p:cNvPr id="2248733" name="Group 2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34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3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36" name="Line 3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37" name="Group 33"/>
              <p:cNvGrpSpPr>
                <a:grpSpLocks/>
              </p:cNvGrpSpPr>
              <p:nvPr/>
            </p:nvGrpSpPr>
            <p:grpSpPr bwMode="auto">
              <a:xfrm>
                <a:off x="2208" y="2304"/>
                <a:ext cx="96" cy="96"/>
                <a:chOff x="576" y="2160"/>
                <a:chExt cx="192" cy="192"/>
              </a:xfrm>
            </p:grpSpPr>
            <p:sp>
              <p:nvSpPr>
                <p:cNvPr id="2248738" name="Oval 3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39" name="Line 3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40" name="Group 36"/>
              <p:cNvGrpSpPr>
                <a:grpSpLocks/>
              </p:cNvGrpSpPr>
              <p:nvPr/>
            </p:nvGrpSpPr>
            <p:grpSpPr bwMode="auto">
              <a:xfrm>
                <a:off x="1632" y="2544"/>
                <a:ext cx="96" cy="96"/>
                <a:chOff x="576" y="2160"/>
                <a:chExt cx="192" cy="192"/>
              </a:xfrm>
            </p:grpSpPr>
            <p:sp>
              <p:nvSpPr>
                <p:cNvPr id="2248741" name="Oval 3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42" name="Line 3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43" name="Group 39"/>
              <p:cNvGrpSpPr>
                <a:grpSpLocks/>
              </p:cNvGrpSpPr>
              <p:nvPr/>
            </p:nvGrpSpPr>
            <p:grpSpPr bwMode="auto">
              <a:xfrm>
                <a:off x="2016" y="2544"/>
                <a:ext cx="96" cy="96"/>
                <a:chOff x="576" y="2160"/>
                <a:chExt cx="192" cy="192"/>
              </a:xfrm>
            </p:grpSpPr>
            <p:sp>
              <p:nvSpPr>
                <p:cNvPr id="2248744" name="Oval 4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45" name="Line 4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46" name="Group 42"/>
              <p:cNvGrpSpPr>
                <a:grpSpLocks/>
              </p:cNvGrpSpPr>
              <p:nvPr/>
            </p:nvGrpSpPr>
            <p:grpSpPr bwMode="auto">
              <a:xfrm>
                <a:off x="1584" y="2736"/>
                <a:ext cx="192" cy="192"/>
                <a:chOff x="1728" y="2256"/>
                <a:chExt cx="192" cy="192"/>
              </a:xfrm>
            </p:grpSpPr>
            <p:grpSp>
              <p:nvGrpSpPr>
                <p:cNvPr id="2248747" name="Group 43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4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4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50" name="Line 46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51" name="Group 47"/>
              <p:cNvGrpSpPr>
                <a:grpSpLocks/>
              </p:cNvGrpSpPr>
              <p:nvPr/>
            </p:nvGrpSpPr>
            <p:grpSpPr bwMode="auto">
              <a:xfrm>
                <a:off x="1824" y="2784"/>
                <a:ext cx="96" cy="96"/>
                <a:chOff x="576" y="2160"/>
                <a:chExt cx="192" cy="192"/>
              </a:xfrm>
            </p:grpSpPr>
            <p:sp>
              <p:nvSpPr>
                <p:cNvPr id="2248752" name="Oval 4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53" name="Line 4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54" name="Group 50"/>
              <p:cNvGrpSpPr>
                <a:grpSpLocks/>
              </p:cNvGrpSpPr>
              <p:nvPr/>
            </p:nvGrpSpPr>
            <p:grpSpPr bwMode="auto">
              <a:xfrm>
                <a:off x="1968" y="2736"/>
                <a:ext cx="192" cy="192"/>
                <a:chOff x="1728" y="2256"/>
                <a:chExt cx="192" cy="192"/>
              </a:xfrm>
            </p:grpSpPr>
            <p:grpSp>
              <p:nvGrpSpPr>
                <p:cNvPr id="2248755" name="Group 51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56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5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58" name="Line 54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59" name="Group 55"/>
              <p:cNvGrpSpPr>
                <a:grpSpLocks/>
              </p:cNvGrpSpPr>
              <p:nvPr/>
            </p:nvGrpSpPr>
            <p:grpSpPr bwMode="auto">
              <a:xfrm>
                <a:off x="1776" y="2976"/>
                <a:ext cx="192" cy="192"/>
                <a:chOff x="1728" y="2256"/>
                <a:chExt cx="192" cy="192"/>
              </a:xfrm>
            </p:grpSpPr>
            <p:grpSp>
              <p:nvGrpSpPr>
                <p:cNvPr id="2248760" name="Group 56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6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6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63" name="Line 59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64" name="Group 60"/>
              <p:cNvGrpSpPr>
                <a:grpSpLocks/>
              </p:cNvGrpSpPr>
              <p:nvPr/>
            </p:nvGrpSpPr>
            <p:grpSpPr bwMode="auto">
              <a:xfrm>
                <a:off x="2160" y="2976"/>
                <a:ext cx="192" cy="192"/>
                <a:chOff x="1728" y="2256"/>
                <a:chExt cx="192" cy="192"/>
              </a:xfrm>
            </p:grpSpPr>
            <p:grpSp>
              <p:nvGrpSpPr>
                <p:cNvPr id="2248765" name="Group 61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66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6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68" name="Line 64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69" name="Group 65"/>
              <p:cNvGrpSpPr>
                <a:grpSpLocks/>
              </p:cNvGrpSpPr>
              <p:nvPr/>
            </p:nvGrpSpPr>
            <p:grpSpPr bwMode="auto">
              <a:xfrm>
                <a:off x="2208" y="2784"/>
                <a:ext cx="96" cy="96"/>
                <a:chOff x="576" y="2160"/>
                <a:chExt cx="192" cy="192"/>
              </a:xfrm>
            </p:grpSpPr>
            <p:sp>
              <p:nvSpPr>
                <p:cNvPr id="2248770" name="Oval 6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71" name="Line 6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72" name="Group 68"/>
              <p:cNvGrpSpPr>
                <a:grpSpLocks/>
              </p:cNvGrpSpPr>
              <p:nvPr/>
            </p:nvGrpSpPr>
            <p:grpSpPr bwMode="auto">
              <a:xfrm>
                <a:off x="1632" y="3024"/>
                <a:ext cx="96" cy="96"/>
                <a:chOff x="576" y="2160"/>
                <a:chExt cx="192" cy="192"/>
              </a:xfrm>
            </p:grpSpPr>
            <p:sp>
              <p:nvSpPr>
                <p:cNvPr id="2248773" name="Oval 6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74" name="Line 7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75" name="Group 71"/>
              <p:cNvGrpSpPr>
                <a:grpSpLocks/>
              </p:cNvGrpSpPr>
              <p:nvPr/>
            </p:nvGrpSpPr>
            <p:grpSpPr bwMode="auto">
              <a:xfrm>
                <a:off x="2016" y="3024"/>
                <a:ext cx="96" cy="96"/>
                <a:chOff x="576" y="2160"/>
                <a:chExt cx="192" cy="192"/>
              </a:xfrm>
            </p:grpSpPr>
            <p:sp>
              <p:nvSpPr>
                <p:cNvPr id="2248776" name="Oval 7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77" name="Line 7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8778" name="Oval 74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8779" name="Group 75"/>
              <p:cNvGrpSpPr>
                <a:grpSpLocks/>
              </p:cNvGrpSpPr>
              <p:nvPr/>
            </p:nvGrpSpPr>
            <p:grpSpPr bwMode="auto">
              <a:xfrm>
                <a:off x="3312" y="2256"/>
                <a:ext cx="192" cy="192"/>
                <a:chOff x="576" y="2160"/>
                <a:chExt cx="192" cy="192"/>
              </a:xfrm>
            </p:grpSpPr>
            <p:sp>
              <p:nvSpPr>
                <p:cNvPr id="2248780" name="Oval 7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81" name="Line 7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82" name="Group 78"/>
              <p:cNvGrpSpPr>
                <a:grpSpLocks/>
              </p:cNvGrpSpPr>
              <p:nvPr/>
            </p:nvGrpSpPr>
            <p:grpSpPr bwMode="auto">
              <a:xfrm>
                <a:off x="3552" y="2304"/>
                <a:ext cx="96" cy="96"/>
                <a:chOff x="1728" y="2256"/>
                <a:chExt cx="192" cy="192"/>
              </a:xfrm>
            </p:grpSpPr>
            <p:grpSp>
              <p:nvGrpSpPr>
                <p:cNvPr id="2248783" name="Group 7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8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8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86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87" name="Group 83"/>
              <p:cNvGrpSpPr>
                <a:grpSpLocks/>
              </p:cNvGrpSpPr>
              <p:nvPr/>
            </p:nvGrpSpPr>
            <p:grpSpPr bwMode="auto">
              <a:xfrm>
                <a:off x="3696" y="2256"/>
                <a:ext cx="192" cy="192"/>
                <a:chOff x="576" y="2160"/>
                <a:chExt cx="192" cy="192"/>
              </a:xfrm>
            </p:grpSpPr>
            <p:sp>
              <p:nvSpPr>
                <p:cNvPr id="2248788" name="Oval 8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789" name="Line 8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90" name="Group 86"/>
              <p:cNvGrpSpPr>
                <a:grpSpLocks/>
              </p:cNvGrpSpPr>
              <p:nvPr/>
            </p:nvGrpSpPr>
            <p:grpSpPr bwMode="auto">
              <a:xfrm>
                <a:off x="3936" y="2304"/>
                <a:ext cx="96" cy="96"/>
                <a:chOff x="1728" y="2256"/>
                <a:chExt cx="192" cy="192"/>
              </a:xfrm>
            </p:grpSpPr>
            <p:grpSp>
              <p:nvGrpSpPr>
                <p:cNvPr id="2248791" name="Group 87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92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93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94" name="Line 90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795" name="Group 91"/>
              <p:cNvGrpSpPr>
                <a:grpSpLocks/>
              </p:cNvGrpSpPr>
              <p:nvPr/>
            </p:nvGrpSpPr>
            <p:grpSpPr bwMode="auto">
              <a:xfrm>
                <a:off x="3360" y="2544"/>
                <a:ext cx="96" cy="96"/>
                <a:chOff x="1728" y="2256"/>
                <a:chExt cx="192" cy="192"/>
              </a:xfrm>
            </p:grpSpPr>
            <p:grpSp>
              <p:nvGrpSpPr>
                <p:cNvPr id="2248796" name="Group 92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79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798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799" name="Line 95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00" name="Group 96"/>
              <p:cNvGrpSpPr>
                <a:grpSpLocks/>
              </p:cNvGrpSpPr>
              <p:nvPr/>
            </p:nvGrpSpPr>
            <p:grpSpPr bwMode="auto">
              <a:xfrm>
                <a:off x="3504" y="2496"/>
                <a:ext cx="192" cy="192"/>
                <a:chOff x="576" y="2160"/>
                <a:chExt cx="192" cy="192"/>
              </a:xfrm>
            </p:grpSpPr>
            <p:sp>
              <p:nvSpPr>
                <p:cNvPr id="2248801" name="Oval 9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02" name="Line 9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03" name="Group 99"/>
              <p:cNvGrpSpPr>
                <a:grpSpLocks/>
              </p:cNvGrpSpPr>
              <p:nvPr/>
            </p:nvGrpSpPr>
            <p:grpSpPr bwMode="auto">
              <a:xfrm>
                <a:off x="3744" y="2544"/>
                <a:ext cx="96" cy="96"/>
                <a:chOff x="1728" y="2256"/>
                <a:chExt cx="192" cy="192"/>
              </a:xfrm>
            </p:grpSpPr>
            <p:grpSp>
              <p:nvGrpSpPr>
                <p:cNvPr id="2248804" name="Group 100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05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0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07" name="Line 103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08" name="Group 104"/>
              <p:cNvGrpSpPr>
                <a:grpSpLocks/>
              </p:cNvGrpSpPr>
              <p:nvPr/>
            </p:nvGrpSpPr>
            <p:grpSpPr bwMode="auto">
              <a:xfrm>
                <a:off x="3888" y="2496"/>
                <a:ext cx="192" cy="192"/>
                <a:chOff x="576" y="2160"/>
                <a:chExt cx="192" cy="192"/>
              </a:xfrm>
            </p:grpSpPr>
            <p:sp>
              <p:nvSpPr>
                <p:cNvPr id="2248809" name="Oval 10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10" name="Line 10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11" name="Group 107"/>
              <p:cNvGrpSpPr>
                <a:grpSpLocks/>
              </p:cNvGrpSpPr>
              <p:nvPr/>
            </p:nvGrpSpPr>
            <p:grpSpPr bwMode="auto">
              <a:xfrm>
                <a:off x="3312" y="2736"/>
                <a:ext cx="192" cy="192"/>
                <a:chOff x="576" y="2160"/>
                <a:chExt cx="192" cy="192"/>
              </a:xfrm>
            </p:grpSpPr>
            <p:sp>
              <p:nvSpPr>
                <p:cNvPr id="2248812" name="Oval 10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13" name="Line 10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14" name="Group 110"/>
              <p:cNvGrpSpPr>
                <a:grpSpLocks/>
              </p:cNvGrpSpPr>
              <p:nvPr/>
            </p:nvGrpSpPr>
            <p:grpSpPr bwMode="auto">
              <a:xfrm>
                <a:off x="3552" y="2784"/>
                <a:ext cx="96" cy="96"/>
                <a:chOff x="1728" y="2256"/>
                <a:chExt cx="192" cy="192"/>
              </a:xfrm>
            </p:grpSpPr>
            <p:grpSp>
              <p:nvGrpSpPr>
                <p:cNvPr id="2248815" name="Group 111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1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17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18" name="Line 114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19" name="Group 115"/>
              <p:cNvGrpSpPr>
                <a:grpSpLocks/>
              </p:cNvGrpSpPr>
              <p:nvPr/>
            </p:nvGrpSpPr>
            <p:grpSpPr bwMode="auto">
              <a:xfrm>
                <a:off x="3696" y="2736"/>
                <a:ext cx="192" cy="192"/>
                <a:chOff x="576" y="2160"/>
                <a:chExt cx="192" cy="192"/>
              </a:xfrm>
            </p:grpSpPr>
            <p:sp>
              <p:nvSpPr>
                <p:cNvPr id="2248820" name="Oval 11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21" name="Line 11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22" name="Group 118"/>
              <p:cNvGrpSpPr>
                <a:grpSpLocks/>
              </p:cNvGrpSpPr>
              <p:nvPr/>
            </p:nvGrpSpPr>
            <p:grpSpPr bwMode="auto">
              <a:xfrm>
                <a:off x="3936" y="2784"/>
                <a:ext cx="96" cy="96"/>
                <a:chOff x="1728" y="2256"/>
                <a:chExt cx="192" cy="192"/>
              </a:xfrm>
            </p:grpSpPr>
            <p:grpSp>
              <p:nvGrpSpPr>
                <p:cNvPr id="2248823" name="Group 11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24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25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26" name="Line 12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27" name="Group 123"/>
              <p:cNvGrpSpPr>
                <a:grpSpLocks/>
              </p:cNvGrpSpPr>
              <p:nvPr/>
            </p:nvGrpSpPr>
            <p:grpSpPr bwMode="auto">
              <a:xfrm>
                <a:off x="3360" y="3024"/>
                <a:ext cx="96" cy="96"/>
                <a:chOff x="1728" y="2256"/>
                <a:chExt cx="192" cy="192"/>
              </a:xfrm>
            </p:grpSpPr>
            <p:grpSp>
              <p:nvGrpSpPr>
                <p:cNvPr id="2248828" name="Group 124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29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30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31" name="Line 127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32" name="Group 128"/>
              <p:cNvGrpSpPr>
                <a:grpSpLocks/>
              </p:cNvGrpSpPr>
              <p:nvPr/>
            </p:nvGrpSpPr>
            <p:grpSpPr bwMode="auto">
              <a:xfrm>
                <a:off x="3504" y="2976"/>
                <a:ext cx="192" cy="192"/>
                <a:chOff x="576" y="2160"/>
                <a:chExt cx="192" cy="192"/>
              </a:xfrm>
            </p:grpSpPr>
            <p:sp>
              <p:nvSpPr>
                <p:cNvPr id="2248833" name="Oval 12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34" name="Line 13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35" name="Group 131"/>
              <p:cNvGrpSpPr>
                <a:grpSpLocks/>
              </p:cNvGrpSpPr>
              <p:nvPr/>
            </p:nvGrpSpPr>
            <p:grpSpPr bwMode="auto">
              <a:xfrm>
                <a:off x="3744" y="3024"/>
                <a:ext cx="96" cy="96"/>
                <a:chOff x="1728" y="2256"/>
                <a:chExt cx="192" cy="192"/>
              </a:xfrm>
            </p:grpSpPr>
            <p:grpSp>
              <p:nvGrpSpPr>
                <p:cNvPr id="2248836" name="Group 132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3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38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39" name="Line 135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40" name="Group 136"/>
              <p:cNvGrpSpPr>
                <a:grpSpLocks/>
              </p:cNvGrpSpPr>
              <p:nvPr/>
            </p:nvGrpSpPr>
            <p:grpSpPr bwMode="auto">
              <a:xfrm>
                <a:off x="3888" y="2976"/>
                <a:ext cx="192" cy="192"/>
                <a:chOff x="576" y="2160"/>
                <a:chExt cx="192" cy="192"/>
              </a:xfrm>
            </p:grpSpPr>
            <p:sp>
              <p:nvSpPr>
                <p:cNvPr id="2248841" name="Oval 13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42" name="Line 13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8843" name="Rectangle 139"/>
              <p:cNvSpPr>
                <a:spLocks noChangeArrowheads="1"/>
              </p:cNvSpPr>
              <p:nvPr/>
            </p:nvSpPr>
            <p:spPr bwMode="auto">
              <a:xfrm>
                <a:off x="2832" y="2112"/>
                <a:ext cx="384" cy="12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8844" name="Rectangle 140"/>
              <p:cNvSpPr>
                <a:spLocks noChangeArrowheads="1"/>
              </p:cNvSpPr>
              <p:nvPr/>
            </p:nvSpPr>
            <p:spPr bwMode="auto">
              <a:xfrm>
                <a:off x="2448" y="2112"/>
                <a:ext cx="384" cy="120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48845" name="Group 141"/>
              <p:cNvGrpSpPr>
                <a:grpSpLocks/>
              </p:cNvGrpSpPr>
              <p:nvPr/>
            </p:nvGrpSpPr>
            <p:grpSpPr bwMode="auto">
              <a:xfrm>
                <a:off x="2592" y="2304"/>
                <a:ext cx="96" cy="96"/>
                <a:chOff x="576" y="2160"/>
                <a:chExt cx="192" cy="192"/>
              </a:xfrm>
            </p:grpSpPr>
            <p:sp>
              <p:nvSpPr>
                <p:cNvPr id="2248846" name="Oval 142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47" name="Line 143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48" name="Group 144"/>
              <p:cNvGrpSpPr>
                <a:grpSpLocks/>
              </p:cNvGrpSpPr>
              <p:nvPr/>
            </p:nvGrpSpPr>
            <p:grpSpPr bwMode="auto">
              <a:xfrm>
                <a:off x="2592" y="2544"/>
                <a:ext cx="96" cy="96"/>
                <a:chOff x="576" y="2160"/>
                <a:chExt cx="192" cy="192"/>
              </a:xfrm>
            </p:grpSpPr>
            <p:sp>
              <p:nvSpPr>
                <p:cNvPr id="2248849" name="Oval 14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50" name="Line 14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51" name="Group 147"/>
              <p:cNvGrpSpPr>
                <a:grpSpLocks/>
              </p:cNvGrpSpPr>
              <p:nvPr/>
            </p:nvGrpSpPr>
            <p:grpSpPr bwMode="auto">
              <a:xfrm>
                <a:off x="2592" y="2784"/>
                <a:ext cx="96" cy="96"/>
                <a:chOff x="576" y="2160"/>
                <a:chExt cx="192" cy="192"/>
              </a:xfrm>
            </p:grpSpPr>
            <p:sp>
              <p:nvSpPr>
                <p:cNvPr id="2248852" name="Oval 14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53" name="Line 14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54" name="Group 150"/>
              <p:cNvGrpSpPr>
                <a:grpSpLocks/>
              </p:cNvGrpSpPr>
              <p:nvPr/>
            </p:nvGrpSpPr>
            <p:grpSpPr bwMode="auto">
              <a:xfrm>
                <a:off x="2592" y="3024"/>
                <a:ext cx="96" cy="96"/>
                <a:chOff x="576" y="2160"/>
                <a:chExt cx="192" cy="192"/>
              </a:xfrm>
            </p:grpSpPr>
            <p:sp>
              <p:nvSpPr>
                <p:cNvPr id="2248855" name="Oval 15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8856" name="Line 15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57" name="Group 153"/>
              <p:cNvGrpSpPr>
                <a:grpSpLocks/>
              </p:cNvGrpSpPr>
              <p:nvPr/>
            </p:nvGrpSpPr>
            <p:grpSpPr bwMode="auto">
              <a:xfrm>
                <a:off x="2976" y="2304"/>
                <a:ext cx="96" cy="96"/>
                <a:chOff x="1728" y="2256"/>
                <a:chExt cx="192" cy="192"/>
              </a:xfrm>
            </p:grpSpPr>
            <p:grpSp>
              <p:nvGrpSpPr>
                <p:cNvPr id="2248858" name="Group 154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59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60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61" name="Line 157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62" name="Group 158"/>
              <p:cNvGrpSpPr>
                <a:grpSpLocks/>
              </p:cNvGrpSpPr>
              <p:nvPr/>
            </p:nvGrpSpPr>
            <p:grpSpPr bwMode="auto">
              <a:xfrm>
                <a:off x="2976" y="2544"/>
                <a:ext cx="96" cy="96"/>
                <a:chOff x="1728" y="2256"/>
                <a:chExt cx="192" cy="192"/>
              </a:xfrm>
            </p:grpSpPr>
            <p:grpSp>
              <p:nvGrpSpPr>
                <p:cNvPr id="2248863" name="Group 15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64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65" name="Line 16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66" name="Line 16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67" name="Group 163"/>
              <p:cNvGrpSpPr>
                <a:grpSpLocks/>
              </p:cNvGrpSpPr>
              <p:nvPr/>
            </p:nvGrpSpPr>
            <p:grpSpPr bwMode="auto">
              <a:xfrm>
                <a:off x="2976" y="3024"/>
                <a:ext cx="96" cy="96"/>
                <a:chOff x="1728" y="2256"/>
                <a:chExt cx="192" cy="192"/>
              </a:xfrm>
            </p:grpSpPr>
            <p:grpSp>
              <p:nvGrpSpPr>
                <p:cNvPr id="2248868" name="Group 164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69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7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71" name="Line 167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8872" name="Group 168"/>
              <p:cNvGrpSpPr>
                <a:grpSpLocks/>
              </p:cNvGrpSpPr>
              <p:nvPr/>
            </p:nvGrpSpPr>
            <p:grpSpPr bwMode="auto">
              <a:xfrm>
                <a:off x="2976" y="2784"/>
                <a:ext cx="96" cy="96"/>
                <a:chOff x="1728" y="2256"/>
                <a:chExt cx="192" cy="192"/>
              </a:xfrm>
            </p:grpSpPr>
            <p:grpSp>
              <p:nvGrpSpPr>
                <p:cNvPr id="2248873" name="Group 169"/>
                <p:cNvGrpSpPr>
                  <a:grpSpLocks/>
                </p:cNvGrpSpPr>
                <p:nvPr/>
              </p:nvGrpSpPr>
              <p:grpSpPr bwMode="auto">
                <a:xfrm>
                  <a:off x="1728" y="2256"/>
                  <a:ext cx="192" cy="192"/>
                  <a:chOff x="576" y="2160"/>
                  <a:chExt cx="192" cy="192"/>
                </a:xfrm>
              </p:grpSpPr>
              <p:sp>
                <p:nvSpPr>
                  <p:cNvPr id="2248874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160"/>
                    <a:ext cx="192" cy="192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8875" name="Line 171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256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48876" name="Line 172"/>
                <p:cNvSpPr>
                  <a:spLocks noChangeShapeType="1"/>
                </p:cNvSpPr>
                <p:nvPr/>
              </p:nvSpPr>
              <p:spPr bwMode="auto">
                <a:xfrm>
                  <a:off x="1824" y="2304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48877" name="Line 173"/>
            <p:cNvSpPr>
              <a:spLocks noChangeShapeType="1"/>
            </p:cNvSpPr>
            <p:nvPr/>
          </p:nvSpPr>
          <p:spPr bwMode="auto">
            <a:xfrm>
              <a:off x="1219200" y="3048000"/>
              <a:ext cx="0" cy="312420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78" name="Line 174"/>
            <p:cNvSpPr>
              <a:spLocks noChangeShapeType="1"/>
            </p:cNvSpPr>
            <p:nvPr/>
          </p:nvSpPr>
          <p:spPr bwMode="auto">
            <a:xfrm flipH="1">
              <a:off x="609600" y="5562600"/>
              <a:ext cx="7620000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79" name="Text Box 175"/>
            <p:cNvSpPr txBox="1">
              <a:spLocks noChangeArrowheads="1"/>
            </p:cNvSpPr>
            <p:nvPr/>
          </p:nvSpPr>
          <p:spPr bwMode="auto">
            <a:xfrm rot="16200000">
              <a:off x="-274637" y="4144962"/>
              <a:ext cx="2438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3333FF"/>
                  </a:solidFill>
                </a:rPr>
                <a:t>voltage potential</a:t>
              </a:r>
            </a:p>
          </p:txBody>
        </p:sp>
        <p:sp>
          <p:nvSpPr>
            <p:cNvPr id="2248880" name="Text Box 176"/>
            <p:cNvSpPr txBox="1">
              <a:spLocks noChangeArrowheads="1"/>
            </p:cNvSpPr>
            <p:nvPr/>
          </p:nvSpPr>
          <p:spPr bwMode="auto">
            <a:xfrm>
              <a:off x="1219200" y="5622925"/>
              <a:ext cx="7010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3333FF"/>
                  </a:solidFill>
                </a:rPr>
                <a:t>location (</a:t>
              </a:r>
              <a:r>
                <a:rPr lang="en-US" altLang="en-US" sz="2000" i="1">
                  <a:solidFill>
                    <a:srgbClr val="3333FF"/>
                  </a:solidFill>
                </a:rPr>
                <a:t>x</a:t>
              </a:r>
              <a:r>
                <a:rPr lang="en-US" altLang="en-US" sz="2000">
                  <a:solidFill>
                    <a:srgbClr val="3333FF"/>
                  </a:solidFill>
                </a:rPr>
                <a:t>)</a:t>
              </a:r>
            </a:p>
          </p:txBody>
        </p:sp>
        <p:sp>
          <p:nvSpPr>
            <p:cNvPr id="2248881" name="Rectangle 177"/>
            <p:cNvSpPr>
              <a:spLocks noChangeArrowheads="1"/>
            </p:cNvSpPr>
            <p:nvPr/>
          </p:nvSpPr>
          <p:spPr bwMode="auto">
            <a:xfrm>
              <a:off x="1371600" y="3124200"/>
              <a:ext cx="6553200" cy="22860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8882" name="Freeform 178"/>
            <p:cNvSpPr>
              <a:spLocks/>
            </p:cNvSpPr>
            <p:nvPr/>
          </p:nvSpPr>
          <p:spPr bwMode="auto">
            <a:xfrm>
              <a:off x="1295400" y="3733800"/>
              <a:ext cx="6934200" cy="1676400"/>
            </a:xfrm>
            <a:custGeom>
              <a:avLst/>
              <a:gdLst>
                <a:gd name="T0" fmla="*/ 0 w 4368"/>
                <a:gd name="T1" fmla="*/ 1056 h 1056"/>
                <a:gd name="T2" fmla="*/ 1632 w 4368"/>
                <a:gd name="T3" fmla="*/ 1056 h 1056"/>
                <a:gd name="T4" fmla="*/ 2400 w 4368"/>
                <a:gd name="T5" fmla="*/ 0 h 1056"/>
                <a:gd name="T6" fmla="*/ 4368 w 4368"/>
                <a:gd name="T7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8" h="1056">
                  <a:moveTo>
                    <a:pt x="0" y="1056"/>
                  </a:moveTo>
                  <a:lnTo>
                    <a:pt x="1632" y="1056"/>
                  </a:lnTo>
                  <a:lnTo>
                    <a:pt x="2400" y="0"/>
                  </a:lnTo>
                  <a:lnTo>
                    <a:pt x="4368" y="0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84" name="Line 180"/>
            <p:cNvSpPr>
              <a:spLocks noChangeShapeType="1"/>
            </p:cNvSpPr>
            <p:nvPr/>
          </p:nvSpPr>
          <p:spPr bwMode="auto">
            <a:xfrm>
              <a:off x="5867400" y="2971800"/>
              <a:ext cx="0" cy="685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85" name="Line 181"/>
            <p:cNvSpPr>
              <a:spLocks noChangeShapeType="1"/>
            </p:cNvSpPr>
            <p:nvPr/>
          </p:nvSpPr>
          <p:spPr bwMode="auto">
            <a:xfrm>
              <a:off x="3124200" y="2971800"/>
              <a:ext cx="0" cy="685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86" name="Line 182"/>
            <p:cNvSpPr>
              <a:spLocks noChangeShapeType="1"/>
            </p:cNvSpPr>
            <p:nvPr/>
          </p:nvSpPr>
          <p:spPr bwMode="auto">
            <a:xfrm>
              <a:off x="7239000" y="3886200"/>
              <a:ext cx="0" cy="1524000"/>
            </a:xfrm>
            <a:prstGeom prst="line">
              <a:avLst/>
            </a:prstGeom>
            <a:noFill/>
            <a:ln w="762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8887" name="Text Box 183"/>
            <p:cNvSpPr txBox="1">
              <a:spLocks noChangeArrowheads="1"/>
            </p:cNvSpPr>
            <p:nvPr/>
          </p:nvSpPr>
          <p:spPr bwMode="auto">
            <a:xfrm>
              <a:off x="7239000" y="4479925"/>
              <a:ext cx="1905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008000"/>
                  </a:solidFill>
                </a:rPr>
                <a:t>barrier voltage (</a:t>
              </a:r>
              <a:r>
                <a:rPr lang="en-US" altLang="en-US" sz="2000" i="1">
                  <a:solidFill>
                    <a:srgbClr val="008000"/>
                  </a:solidFill>
                </a:rPr>
                <a:t>V</a:t>
              </a:r>
              <a:r>
                <a:rPr lang="en-US" altLang="en-US" sz="2000" baseline="-25000">
                  <a:solidFill>
                    <a:srgbClr val="008000"/>
                  </a:solidFill>
                </a:rPr>
                <a:t>o</a:t>
              </a:r>
              <a:r>
                <a:rPr lang="en-US" altLang="en-US" sz="2000">
                  <a:solidFill>
                    <a:srgbClr val="008000"/>
                  </a:solidFill>
                </a:rPr>
                <a:t>)</a:t>
              </a:r>
            </a:p>
          </p:txBody>
        </p:sp>
        <p:sp>
          <p:nvSpPr>
            <p:cNvPr id="2248883" name="Text Box 179"/>
            <p:cNvSpPr txBox="1">
              <a:spLocks noChangeArrowheads="1"/>
            </p:cNvSpPr>
            <p:nvPr/>
          </p:nvSpPr>
          <p:spPr bwMode="auto">
            <a:xfrm>
              <a:off x="838200" y="2057400"/>
              <a:ext cx="7315200" cy="10452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No voltage differential exists across regions of the </a:t>
              </a:r>
              <a:r>
                <a:rPr lang="en-US" altLang="en-US" sz="2000" i="1" dirty="0" err="1">
                  <a:solidFill>
                    <a:srgbClr val="FF0000"/>
                  </a:solidFill>
                </a:rPr>
                <a:t>pn</a:t>
              </a:r>
              <a:r>
                <a:rPr lang="en-US" altLang="en-US" sz="2000" dirty="0">
                  <a:solidFill>
                    <a:srgbClr val="FF0000"/>
                  </a:solidFill>
                </a:rPr>
                <a:t>-junction </a:t>
              </a:r>
              <a:r>
                <a:rPr lang="en-US" altLang="en-US" sz="2000" b="1" dirty="0">
                  <a:solidFill>
                    <a:srgbClr val="3333FF"/>
                  </a:solidFill>
                </a:rPr>
                <a:t>outside of the depletion region </a:t>
              </a:r>
              <a:r>
                <a:rPr lang="en-US" altLang="en-US" sz="2000" dirty="0">
                  <a:solidFill>
                    <a:srgbClr val="FF0000"/>
                  </a:solidFill>
                </a:rPr>
                <a:t>because of the neutralizing effect of positive and negative bound charges.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9225" y="2057400"/>
            <a:ext cx="8689975" cy="4038600"/>
          </a:xfrm>
        </p:spPr>
        <p:txBody>
          <a:bodyPr/>
          <a:lstStyle/>
          <a:p>
            <a:r>
              <a:rPr lang="en-US" altLang="en-US" b="1" dirty="0"/>
              <a:t>IN THIS CHAPTER WE WILL LEARN: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b="1" dirty="0">
                <a:solidFill>
                  <a:srgbClr val="3333FF"/>
                </a:solidFill>
              </a:rPr>
              <a:t>two mechanisms </a:t>
            </a:r>
            <a:r>
              <a:rPr lang="en-US" altLang="en-US" sz="2800" dirty="0"/>
              <a:t>by which current flows in semiconductors – </a:t>
            </a:r>
            <a:r>
              <a:rPr lang="en-US" altLang="en-US" sz="2800" b="1" u="sng" dirty="0">
                <a:solidFill>
                  <a:srgbClr val="3333FF"/>
                </a:solidFill>
              </a:rPr>
              <a:t>drift</a:t>
            </a:r>
            <a:r>
              <a:rPr lang="en-US" altLang="en-US" sz="2800" b="1" dirty="0">
                <a:solidFill>
                  <a:srgbClr val="3333FF"/>
                </a:solidFill>
              </a:rPr>
              <a:t> and </a:t>
            </a:r>
            <a:r>
              <a:rPr lang="en-US" altLang="en-US" sz="2800" b="1" u="sng" dirty="0">
                <a:solidFill>
                  <a:srgbClr val="3333FF"/>
                </a:solidFill>
              </a:rPr>
              <a:t>diffusion</a:t>
            </a:r>
            <a:r>
              <a:rPr lang="en-US" altLang="en-US" sz="2800" b="1" dirty="0">
                <a:solidFill>
                  <a:srgbClr val="3333FF"/>
                </a:solidFill>
              </a:rPr>
              <a:t> charge carriers.</a:t>
            </a:r>
          </a:p>
          <a:p>
            <a:pPr lvl="1"/>
            <a:endParaRPr lang="en-US" altLang="en-US" sz="2800" b="1" dirty="0">
              <a:solidFill>
                <a:srgbClr val="3333FF"/>
              </a:solidFill>
            </a:endParaRP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b="1" dirty="0">
                <a:solidFill>
                  <a:srgbClr val="3333FF"/>
                </a:solidFill>
              </a:rPr>
              <a:t>structure and operation of the </a:t>
            </a:r>
            <a:r>
              <a:rPr lang="en-US" altLang="en-US" sz="2800" b="1" i="1" dirty="0" err="1">
                <a:solidFill>
                  <a:srgbClr val="3333FF"/>
                </a:solidFill>
              </a:rPr>
              <a:t>pn</a:t>
            </a:r>
            <a:r>
              <a:rPr lang="en-US" altLang="en-US" sz="2800" b="1" dirty="0">
                <a:solidFill>
                  <a:srgbClr val="3333FF"/>
                </a:solidFill>
              </a:rPr>
              <a:t> junction </a:t>
            </a:r>
            <a:r>
              <a:rPr lang="en-US" altLang="en-US" sz="2800" dirty="0"/>
              <a:t>– a basic semiconductor structure that implements </a:t>
            </a:r>
            <a:r>
              <a:rPr lang="en-US" altLang="en-US" sz="2800" b="1" dirty="0">
                <a:solidFill>
                  <a:srgbClr val="3333FF"/>
                </a:solidFill>
              </a:rPr>
              <a:t>the diode </a:t>
            </a:r>
            <a:r>
              <a:rPr lang="en-US" altLang="en-US" sz="2800" dirty="0"/>
              <a:t>and plays a dominant role in semiconductors.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79" name="Text Box 2"/>
          <p:cNvSpPr txBox="1">
            <a:spLocks noChangeArrowheads="1"/>
          </p:cNvSpPr>
          <p:nvPr/>
        </p:nvSpPr>
        <p:spPr bwMode="auto">
          <a:xfrm>
            <a:off x="1924050" y="633990"/>
            <a:ext cx="66675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no applied voltage (open-circuited terminals).</a:t>
            </a:r>
          </a:p>
        </p:txBody>
      </p:sp>
      <p:sp>
        <p:nvSpPr>
          <p:cNvPr id="2251977" name="Rectangle 201"/>
          <p:cNvSpPr>
            <a:spLocks noGrp="1" noChangeArrowheads="1"/>
          </p:cNvSpPr>
          <p:nvPr>
            <p:ph type="title"/>
          </p:nvPr>
        </p:nvSpPr>
        <p:spPr>
          <a:xfrm>
            <a:off x="152400" y="2023137"/>
            <a:ext cx="8839200" cy="1295400"/>
          </a:xfrm>
          <a:noFill/>
          <a:ln/>
        </p:spPr>
        <p:txBody>
          <a:bodyPr/>
          <a:lstStyle/>
          <a:p>
            <a:r>
              <a:rPr lang="en-US" altLang="en-US" sz="2400" dirty="0"/>
              <a:t>Step #5: </a:t>
            </a:r>
            <a:r>
              <a:rPr lang="en-US" altLang="en-US" sz="2400" b="0" dirty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rgbClr val="3333FF"/>
                </a:solidFill>
              </a:rPr>
              <a:t>barrier voltage (</a:t>
            </a:r>
            <a:r>
              <a:rPr lang="en-US" altLang="en-US" sz="2400" i="1" dirty="0">
                <a:solidFill>
                  <a:srgbClr val="3333FF"/>
                </a:solidFill>
              </a:rPr>
              <a:t>V</a:t>
            </a:r>
            <a:r>
              <a:rPr lang="en-US" altLang="en-US" sz="2400" baseline="-25000" dirty="0">
                <a:solidFill>
                  <a:srgbClr val="3333FF"/>
                </a:solidFill>
              </a:rPr>
              <a:t>0</a:t>
            </a:r>
            <a:r>
              <a:rPr lang="en-US" altLang="en-US" sz="2400" dirty="0">
                <a:solidFill>
                  <a:srgbClr val="3333FF"/>
                </a:solidFill>
              </a:rPr>
              <a:t>)</a:t>
            </a:r>
            <a:r>
              <a:rPr lang="en-US" altLang="en-US" sz="2400" b="0" dirty="0">
                <a:solidFill>
                  <a:schemeClr val="tx1"/>
                </a:solidFill>
              </a:rPr>
              <a:t> is </a:t>
            </a:r>
            <a:r>
              <a:rPr lang="en-US" altLang="en-US" sz="2400" dirty="0">
                <a:solidFill>
                  <a:srgbClr val="3333FF"/>
                </a:solidFill>
              </a:rPr>
              <a:t>an electric field whose polarity opposes the direction of diffusion current (</a:t>
            </a:r>
            <a:r>
              <a:rPr lang="en-US" altLang="en-US" sz="2400" i="1" dirty="0">
                <a:solidFill>
                  <a:srgbClr val="3333FF"/>
                </a:solidFill>
              </a:rPr>
              <a:t>I</a:t>
            </a:r>
            <a:r>
              <a:rPr lang="en-US" altLang="en-US" sz="2400" i="1" baseline="-25000" dirty="0">
                <a:solidFill>
                  <a:srgbClr val="3333FF"/>
                </a:solidFill>
              </a:rPr>
              <a:t>D</a:t>
            </a:r>
            <a:r>
              <a:rPr lang="en-US" altLang="en-US" sz="2400" dirty="0">
                <a:solidFill>
                  <a:srgbClr val="3333FF"/>
                </a:solidFill>
              </a:rPr>
              <a:t>).  </a:t>
            </a:r>
            <a:r>
              <a:rPr lang="en-US" altLang="en-US" sz="2400" b="0" dirty="0">
                <a:solidFill>
                  <a:schemeClr val="tx1"/>
                </a:solidFill>
              </a:rPr>
              <a:t/>
            </a:r>
            <a:br>
              <a:rPr lang="en-US" altLang="en-US" sz="2400" b="0" dirty="0">
                <a:solidFill>
                  <a:schemeClr val="tx1"/>
                </a:solidFill>
              </a:rPr>
            </a:br>
            <a:r>
              <a:rPr lang="en-US" altLang="en-US" sz="2400" b="0" dirty="0">
                <a:solidFill>
                  <a:schemeClr val="tx1"/>
                </a:solidFill>
              </a:rPr>
              <a:t>As the magnitude of </a:t>
            </a:r>
            <a:r>
              <a:rPr lang="en-US" altLang="en-US" sz="2400" b="0" i="1" dirty="0">
                <a:solidFill>
                  <a:schemeClr val="tx1"/>
                </a:solidFill>
              </a:rPr>
              <a:t>V</a:t>
            </a:r>
            <a:r>
              <a:rPr lang="en-US" altLang="en-US" sz="2400" b="0" i="1" baseline="-25000" dirty="0">
                <a:solidFill>
                  <a:schemeClr val="tx1"/>
                </a:solidFill>
              </a:rPr>
              <a:t>0</a:t>
            </a:r>
            <a:r>
              <a:rPr lang="en-US" altLang="en-US" sz="2400" b="0" dirty="0">
                <a:solidFill>
                  <a:schemeClr val="tx1"/>
                </a:solidFill>
              </a:rPr>
              <a:t> increases, the magnitude of </a:t>
            </a:r>
            <a:r>
              <a:rPr lang="en-US" altLang="en-US" sz="2400" b="0" i="1" dirty="0">
                <a:solidFill>
                  <a:schemeClr val="tx1"/>
                </a:solidFill>
              </a:rPr>
              <a:t>I</a:t>
            </a:r>
            <a:r>
              <a:rPr lang="en-US" altLang="en-US" sz="2400" b="0" i="1" baseline="-25000" dirty="0">
                <a:solidFill>
                  <a:schemeClr val="tx1"/>
                </a:solidFill>
              </a:rPr>
              <a:t>D</a:t>
            </a:r>
            <a:r>
              <a:rPr lang="en-US" altLang="en-US" sz="2400" b="0" dirty="0">
                <a:solidFill>
                  <a:schemeClr val="tx1"/>
                </a:solidFill>
              </a:rPr>
              <a:t> decreases.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85900" y="3581400"/>
            <a:ext cx="6172200" cy="2971800"/>
            <a:chOff x="1447800" y="2286000"/>
            <a:chExt cx="6172200" cy="2971800"/>
          </a:xfrm>
        </p:grpSpPr>
        <p:sp>
          <p:nvSpPr>
            <p:cNvPr id="2251780" name="Line 4"/>
            <p:cNvSpPr>
              <a:spLocks noChangeShapeType="1"/>
            </p:cNvSpPr>
            <p:nvPr/>
          </p:nvSpPr>
          <p:spPr bwMode="auto">
            <a:xfrm>
              <a:off x="1524000" y="4343400"/>
              <a:ext cx="601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781" name="Oval 5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782" name="Rectangle 6"/>
            <p:cNvSpPr>
              <a:spLocks noChangeArrowheads="1"/>
            </p:cNvSpPr>
            <p:nvPr/>
          </p:nvSpPr>
          <p:spPr bwMode="auto">
            <a:xfrm>
              <a:off x="2362200" y="3352800"/>
              <a:ext cx="2133600" cy="19050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783" name="Rectangle 7"/>
            <p:cNvSpPr>
              <a:spLocks noChangeArrowheads="1"/>
            </p:cNvSpPr>
            <p:nvPr/>
          </p:nvSpPr>
          <p:spPr bwMode="auto">
            <a:xfrm>
              <a:off x="4495800" y="3352800"/>
              <a:ext cx="2133600" cy="19050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880" name="Oval 104"/>
            <p:cNvSpPr>
              <a:spLocks noChangeArrowheads="1"/>
            </p:cNvSpPr>
            <p:nvPr/>
          </p:nvSpPr>
          <p:spPr bwMode="auto"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78" name="Rectangle 202"/>
            <p:cNvSpPr>
              <a:spLocks noChangeArrowheads="1"/>
            </p:cNvSpPr>
            <p:nvPr/>
          </p:nvSpPr>
          <p:spPr bwMode="auto">
            <a:xfrm>
              <a:off x="4343400" y="3352800"/>
              <a:ext cx="1524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79" name="Rectangle 203"/>
            <p:cNvSpPr>
              <a:spLocks noChangeArrowheads="1"/>
            </p:cNvSpPr>
            <p:nvPr/>
          </p:nvSpPr>
          <p:spPr bwMode="auto">
            <a:xfrm>
              <a:off x="4191000" y="3352800"/>
              <a:ext cx="3048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0" name="Rectangle 204"/>
            <p:cNvSpPr>
              <a:spLocks noChangeArrowheads="1"/>
            </p:cNvSpPr>
            <p:nvPr/>
          </p:nvSpPr>
          <p:spPr bwMode="auto">
            <a:xfrm>
              <a:off x="4038600" y="3352800"/>
              <a:ext cx="4572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1" name="Rectangle 205"/>
            <p:cNvSpPr>
              <a:spLocks noChangeArrowheads="1"/>
            </p:cNvSpPr>
            <p:nvPr/>
          </p:nvSpPr>
          <p:spPr bwMode="auto">
            <a:xfrm>
              <a:off x="38862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2" name="Rectangle 206"/>
            <p:cNvSpPr>
              <a:spLocks noChangeArrowheads="1"/>
            </p:cNvSpPr>
            <p:nvPr/>
          </p:nvSpPr>
          <p:spPr bwMode="auto">
            <a:xfrm>
              <a:off x="4495800" y="3352800"/>
              <a:ext cx="1524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3" name="Rectangle 207"/>
            <p:cNvSpPr>
              <a:spLocks noChangeArrowheads="1"/>
            </p:cNvSpPr>
            <p:nvPr/>
          </p:nvSpPr>
          <p:spPr bwMode="auto">
            <a:xfrm>
              <a:off x="4495800" y="3352800"/>
              <a:ext cx="3048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4" name="Rectangle 208"/>
            <p:cNvSpPr>
              <a:spLocks noChangeArrowheads="1"/>
            </p:cNvSpPr>
            <p:nvPr/>
          </p:nvSpPr>
          <p:spPr bwMode="auto">
            <a:xfrm>
              <a:off x="4495800" y="3352800"/>
              <a:ext cx="4572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1985" name="Rectangle 209"/>
            <p:cNvSpPr>
              <a:spLocks noChangeArrowheads="1"/>
            </p:cNvSpPr>
            <p:nvPr/>
          </p:nvSpPr>
          <p:spPr bwMode="auto">
            <a:xfrm>
              <a:off x="44958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1784" name="Group 8"/>
            <p:cNvGrpSpPr>
              <a:grpSpLocks/>
            </p:cNvGrpSpPr>
            <p:nvPr/>
          </p:nvGrpSpPr>
          <p:grpSpPr bwMode="auto">
            <a:xfrm>
              <a:off x="2514600" y="3581400"/>
              <a:ext cx="304800" cy="304800"/>
              <a:chOff x="1728" y="2256"/>
              <a:chExt cx="192" cy="192"/>
            </a:xfrm>
          </p:grpSpPr>
          <p:grpSp>
            <p:nvGrpSpPr>
              <p:cNvPr id="2251785" name="Group 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786" name="Oval 1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787" name="Line 1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788" name="Line 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789" name="Group 13"/>
            <p:cNvGrpSpPr>
              <a:grpSpLocks/>
            </p:cNvGrpSpPr>
            <p:nvPr/>
          </p:nvGrpSpPr>
          <p:grpSpPr bwMode="auto">
            <a:xfrm>
              <a:off x="2895600" y="3657600"/>
              <a:ext cx="152400" cy="152400"/>
              <a:chOff x="576" y="2160"/>
              <a:chExt cx="192" cy="192"/>
            </a:xfrm>
          </p:grpSpPr>
          <p:sp>
            <p:nvSpPr>
              <p:cNvPr id="2251790" name="Oval 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791" name="Line 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792" name="Group 16"/>
            <p:cNvGrpSpPr>
              <a:grpSpLocks/>
            </p:cNvGrpSpPr>
            <p:nvPr/>
          </p:nvGrpSpPr>
          <p:grpSpPr bwMode="auto">
            <a:xfrm>
              <a:off x="3124200" y="3581400"/>
              <a:ext cx="304800" cy="304800"/>
              <a:chOff x="1728" y="2256"/>
              <a:chExt cx="192" cy="192"/>
            </a:xfrm>
          </p:grpSpPr>
          <p:grpSp>
            <p:nvGrpSpPr>
              <p:cNvPr id="2251793" name="Group 1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794" name="Oval 1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795" name="Line 1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796" name="Line 2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797" name="Group 21"/>
            <p:cNvGrpSpPr>
              <a:grpSpLocks/>
            </p:cNvGrpSpPr>
            <p:nvPr/>
          </p:nvGrpSpPr>
          <p:grpSpPr bwMode="auto">
            <a:xfrm>
              <a:off x="3733800" y="3581400"/>
              <a:ext cx="304800" cy="304800"/>
              <a:chOff x="1728" y="2256"/>
              <a:chExt cx="192" cy="192"/>
            </a:xfrm>
          </p:grpSpPr>
          <p:grpSp>
            <p:nvGrpSpPr>
              <p:cNvPr id="2251798" name="Group 2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799" name="Oval 2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00" name="Line 2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01" name="Line 2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02" name="Group 26"/>
            <p:cNvGrpSpPr>
              <a:grpSpLocks/>
            </p:cNvGrpSpPr>
            <p:nvPr/>
          </p:nvGrpSpPr>
          <p:grpSpPr bwMode="auto">
            <a:xfrm>
              <a:off x="2819400" y="3962400"/>
              <a:ext cx="304800" cy="304800"/>
              <a:chOff x="1728" y="2256"/>
              <a:chExt cx="192" cy="192"/>
            </a:xfrm>
          </p:grpSpPr>
          <p:grpSp>
            <p:nvGrpSpPr>
              <p:cNvPr id="2251803" name="Group 2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04" name="Oval 2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05" name="Line 2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06" name="Line 3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07" name="Group 31"/>
            <p:cNvGrpSpPr>
              <a:grpSpLocks/>
            </p:cNvGrpSpPr>
            <p:nvPr/>
          </p:nvGrpSpPr>
          <p:grpSpPr bwMode="auto">
            <a:xfrm>
              <a:off x="3429000" y="3962400"/>
              <a:ext cx="304800" cy="304800"/>
              <a:chOff x="1728" y="2256"/>
              <a:chExt cx="192" cy="192"/>
            </a:xfrm>
          </p:grpSpPr>
          <p:grpSp>
            <p:nvGrpSpPr>
              <p:cNvPr id="2251808" name="Group 3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09" name="Oval 3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10" name="Line 3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11" name="Line 3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12" name="Group 36"/>
            <p:cNvGrpSpPr>
              <a:grpSpLocks/>
            </p:cNvGrpSpPr>
            <p:nvPr/>
          </p:nvGrpSpPr>
          <p:grpSpPr bwMode="auto">
            <a:xfrm>
              <a:off x="3505200" y="3657600"/>
              <a:ext cx="152400" cy="152400"/>
              <a:chOff x="576" y="2160"/>
              <a:chExt cx="192" cy="192"/>
            </a:xfrm>
          </p:grpSpPr>
          <p:sp>
            <p:nvSpPr>
              <p:cNvPr id="2251813" name="Oval 3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14" name="Line 3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15" name="Group 39"/>
            <p:cNvGrpSpPr>
              <a:grpSpLocks/>
            </p:cNvGrpSpPr>
            <p:nvPr/>
          </p:nvGrpSpPr>
          <p:grpSpPr bwMode="auto">
            <a:xfrm>
              <a:off x="4114800" y="3657600"/>
              <a:ext cx="152400" cy="152400"/>
              <a:chOff x="576" y="2160"/>
              <a:chExt cx="192" cy="192"/>
            </a:xfrm>
          </p:grpSpPr>
          <p:sp>
            <p:nvSpPr>
              <p:cNvPr id="2251816" name="Oval 4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17" name="Line 4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18" name="Group 42"/>
            <p:cNvGrpSpPr>
              <a:grpSpLocks/>
            </p:cNvGrpSpPr>
            <p:nvPr/>
          </p:nvGrpSpPr>
          <p:grpSpPr bwMode="auto">
            <a:xfrm>
              <a:off x="2590800" y="4038600"/>
              <a:ext cx="152400" cy="152400"/>
              <a:chOff x="576" y="2160"/>
              <a:chExt cx="192" cy="192"/>
            </a:xfrm>
          </p:grpSpPr>
          <p:sp>
            <p:nvSpPr>
              <p:cNvPr id="2251819" name="Oval 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20" name="Line 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21" name="Group 45"/>
            <p:cNvGrpSpPr>
              <a:grpSpLocks/>
            </p:cNvGrpSpPr>
            <p:nvPr/>
          </p:nvGrpSpPr>
          <p:grpSpPr bwMode="auto">
            <a:xfrm>
              <a:off x="3200400" y="4038600"/>
              <a:ext cx="152400" cy="152400"/>
              <a:chOff x="576" y="2160"/>
              <a:chExt cx="192" cy="192"/>
            </a:xfrm>
          </p:grpSpPr>
          <p:sp>
            <p:nvSpPr>
              <p:cNvPr id="2251822" name="Oval 4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23" name="Line 4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24" name="Group 48"/>
            <p:cNvGrpSpPr>
              <a:grpSpLocks/>
            </p:cNvGrpSpPr>
            <p:nvPr/>
          </p:nvGrpSpPr>
          <p:grpSpPr bwMode="auto">
            <a:xfrm>
              <a:off x="3810000" y="4038600"/>
              <a:ext cx="152400" cy="152400"/>
              <a:chOff x="576" y="2160"/>
              <a:chExt cx="192" cy="192"/>
            </a:xfrm>
          </p:grpSpPr>
          <p:sp>
            <p:nvSpPr>
              <p:cNvPr id="2251825" name="Oval 4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26" name="Line 5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27" name="Group 51"/>
            <p:cNvGrpSpPr>
              <a:grpSpLocks/>
            </p:cNvGrpSpPr>
            <p:nvPr/>
          </p:nvGrpSpPr>
          <p:grpSpPr bwMode="auto">
            <a:xfrm>
              <a:off x="4038600" y="3962400"/>
              <a:ext cx="304800" cy="304800"/>
              <a:chOff x="1728" y="2256"/>
              <a:chExt cx="192" cy="192"/>
            </a:xfrm>
          </p:grpSpPr>
          <p:grpSp>
            <p:nvGrpSpPr>
              <p:cNvPr id="2251828" name="Group 5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29" name="Oval 5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30" name="Line 5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31" name="Line 5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32" name="Group 56"/>
            <p:cNvGrpSpPr>
              <a:grpSpLocks/>
            </p:cNvGrpSpPr>
            <p:nvPr/>
          </p:nvGrpSpPr>
          <p:grpSpPr bwMode="auto">
            <a:xfrm>
              <a:off x="2514600" y="4343400"/>
              <a:ext cx="304800" cy="304800"/>
              <a:chOff x="1728" y="2256"/>
              <a:chExt cx="192" cy="192"/>
            </a:xfrm>
          </p:grpSpPr>
          <p:grpSp>
            <p:nvGrpSpPr>
              <p:cNvPr id="2251833" name="Group 5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34" name="Oval 5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35" name="Line 5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36" name="Line 6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37" name="Group 61"/>
            <p:cNvGrpSpPr>
              <a:grpSpLocks/>
            </p:cNvGrpSpPr>
            <p:nvPr/>
          </p:nvGrpSpPr>
          <p:grpSpPr bwMode="auto">
            <a:xfrm>
              <a:off x="2895600" y="4419600"/>
              <a:ext cx="152400" cy="152400"/>
              <a:chOff x="576" y="2160"/>
              <a:chExt cx="192" cy="192"/>
            </a:xfrm>
          </p:grpSpPr>
          <p:sp>
            <p:nvSpPr>
              <p:cNvPr id="2251838" name="Oval 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39" name="Line 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40" name="Group 64"/>
            <p:cNvGrpSpPr>
              <a:grpSpLocks/>
            </p:cNvGrpSpPr>
            <p:nvPr/>
          </p:nvGrpSpPr>
          <p:grpSpPr bwMode="auto">
            <a:xfrm>
              <a:off x="3124200" y="4343400"/>
              <a:ext cx="304800" cy="304800"/>
              <a:chOff x="1728" y="2256"/>
              <a:chExt cx="192" cy="192"/>
            </a:xfrm>
          </p:grpSpPr>
          <p:grpSp>
            <p:nvGrpSpPr>
              <p:cNvPr id="2251841" name="Group 6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42" name="Oval 6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43" name="Line 6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44" name="Line 6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45" name="Group 69"/>
            <p:cNvGrpSpPr>
              <a:grpSpLocks/>
            </p:cNvGrpSpPr>
            <p:nvPr/>
          </p:nvGrpSpPr>
          <p:grpSpPr bwMode="auto">
            <a:xfrm>
              <a:off x="3733800" y="4343400"/>
              <a:ext cx="304800" cy="304800"/>
              <a:chOff x="1728" y="2256"/>
              <a:chExt cx="192" cy="192"/>
            </a:xfrm>
          </p:grpSpPr>
          <p:grpSp>
            <p:nvGrpSpPr>
              <p:cNvPr id="2251846" name="Group 7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47" name="Oval 7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48" name="Line 7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49" name="Line 7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50" name="Group 74"/>
            <p:cNvGrpSpPr>
              <a:grpSpLocks/>
            </p:cNvGrpSpPr>
            <p:nvPr/>
          </p:nvGrpSpPr>
          <p:grpSpPr bwMode="auto">
            <a:xfrm>
              <a:off x="2819400" y="4724400"/>
              <a:ext cx="304800" cy="304800"/>
              <a:chOff x="1728" y="2256"/>
              <a:chExt cx="192" cy="192"/>
            </a:xfrm>
          </p:grpSpPr>
          <p:grpSp>
            <p:nvGrpSpPr>
              <p:cNvPr id="2251851" name="Group 7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52" name="Oval 7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53" name="Line 7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54" name="Line 7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55" name="Group 79"/>
            <p:cNvGrpSpPr>
              <a:grpSpLocks/>
            </p:cNvGrpSpPr>
            <p:nvPr/>
          </p:nvGrpSpPr>
          <p:grpSpPr bwMode="auto">
            <a:xfrm>
              <a:off x="3429000" y="4724400"/>
              <a:ext cx="304800" cy="304800"/>
              <a:chOff x="1728" y="2256"/>
              <a:chExt cx="192" cy="192"/>
            </a:xfrm>
          </p:grpSpPr>
          <p:grpSp>
            <p:nvGrpSpPr>
              <p:cNvPr id="2251856" name="Group 8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57" name="Oval 8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58" name="Line 8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59" name="Line 8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60" name="Group 84"/>
            <p:cNvGrpSpPr>
              <a:grpSpLocks/>
            </p:cNvGrpSpPr>
            <p:nvPr/>
          </p:nvGrpSpPr>
          <p:grpSpPr bwMode="auto">
            <a:xfrm>
              <a:off x="3505200" y="4419600"/>
              <a:ext cx="152400" cy="152400"/>
              <a:chOff x="576" y="2160"/>
              <a:chExt cx="192" cy="192"/>
            </a:xfrm>
          </p:grpSpPr>
          <p:sp>
            <p:nvSpPr>
              <p:cNvPr id="2251861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62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63" name="Group 87"/>
            <p:cNvGrpSpPr>
              <a:grpSpLocks/>
            </p:cNvGrpSpPr>
            <p:nvPr/>
          </p:nvGrpSpPr>
          <p:grpSpPr bwMode="auto">
            <a:xfrm>
              <a:off x="4114800" y="4419600"/>
              <a:ext cx="152400" cy="152400"/>
              <a:chOff x="576" y="2160"/>
              <a:chExt cx="192" cy="192"/>
            </a:xfrm>
          </p:grpSpPr>
          <p:sp>
            <p:nvSpPr>
              <p:cNvPr id="2251864" name="Oval 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65" name="Line 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66" name="Group 90"/>
            <p:cNvGrpSpPr>
              <a:grpSpLocks/>
            </p:cNvGrpSpPr>
            <p:nvPr/>
          </p:nvGrpSpPr>
          <p:grpSpPr bwMode="auto">
            <a:xfrm>
              <a:off x="2590800" y="4800600"/>
              <a:ext cx="152400" cy="152400"/>
              <a:chOff x="576" y="2160"/>
              <a:chExt cx="192" cy="192"/>
            </a:xfrm>
          </p:grpSpPr>
          <p:sp>
            <p:nvSpPr>
              <p:cNvPr id="2251867" name="Oval 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68" name="Line 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69" name="Group 93"/>
            <p:cNvGrpSpPr>
              <a:grpSpLocks/>
            </p:cNvGrpSpPr>
            <p:nvPr/>
          </p:nvGrpSpPr>
          <p:grpSpPr bwMode="auto">
            <a:xfrm>
              <a:off x="3200400" y="4800600"/>
              <a:ext cx="152400" cy="152400"/>
              <a:chOff x="576" y="2160"/>
              <a:chExt cx="192" cy="192"/>
            </a:xfrm>
          </p:grpSpPr>
          <p:sp>
            <p:nvSpPr>
              <p:cNvPr id="2251870" name="Oval 9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71" name="Line 9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72" name="Group 96"/>
            <p:cNvGrpSpPr>
              <a:grpSpLocks/>
            </p:cNvGrpSpPr>
            <p:nvPr/>
          </p:nvGrpSpPr>
          <p:grpSpPr bwMode="auto">
            <a:xfrm>
              <a:off x="3810000" y="4800600"/>
              <a:ext cx="152400" cy="152400"/>
              <a:chOff x="576" y="2160"/>
              <a:chExt cx="192" cy="192"/>
            </a:xfrm>
          </p:grpSpPr>
          <p:sp>
            <p:nvSpPr>
              <p:cNvPr id="2251873" name="Oval 9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74" name="Line 9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75" name="Group 99"/>
            <p:cNvGrpSpPr>
              <a:grpSpLocks/>
            </p:cNvGrpSpPr>
            <p:nvPr/>
          </p:nvGrpSpPr>
          <p:grpSpPr bwMode="auto">
            <a:xfrm>
              <a:off x="4038600" y="4724400"/>
              <a:ext cx="304800" cy="304800"/>
              <a:chOff x="1728" y="2256"/>
              <a:chExt cx="192" cy="192"/>
            </a:xfrm>
          </p:grpSpPr>
          <p:grpSp>
            <p:nvGrpSpPr>
              <p:cNvPr id="2251876" name="Group 10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77" name="Oval 10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78" name="Line 10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79" name="Line 10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81" name="Group 105"/>
            <p:cNvGrpSpPr>
              <a:grpSpLocks/>
            </p:cNvGrpSpPr>
            <p:nvPr/>
          </p:nvGrpSpPr>
          <p:grpSpPr bwMode="auto">
            <a:xfrm>
              <a:off x="4648200" y="3581400"/>
              <a:ext cx="304800" cy="304800"/>
              <a:chOff x="576" y="2160"/>
              <a:chExt cx="192" cy="192"/>
            </a:xfrm>
          </p:grpSpPr>
          <p:sp>
            <p:nvSpPr>
              <p:cNvPr id="2251882" name="Oval 10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83" name="Line 10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84" name="Group 108"/>
            <p:cNvGrpSpPr>
              <a:grpSpLocks/>
            </p:cNvGrpSpPr>
            <p:nvPr/>
          </p:nvGrpSpPr>
          <p:grpSpPr bwMode="auto">
            <a:xfrm>
              <a:off x="5029200" y="3657600"/>
              <a:ext cx="152400" cy="152400"/>
              <a:chOff x="1728" y="2256"/>
              <a:chExt cx="192" cy="192"/>
            </a:xfrm>
          </p:grpSpPr>
          <p:grpSp>
            <p:nvGrpSpPr>
              <p:cNvPr id="2251885" name="Group 10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86" name="Oval 11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87" name="Line 11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88" name="Line 11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89" name="Group 113"/>
            <p:cNvGrpSpPr>
              <a:grpSpLocks/>
            </p:cNvGrpSpPr>
            <p:nvPr/>
          </p:nvGrpSpPr>
          <p:grpSpPr bwMode="auto">
            <a:xfrm>
              <a:off x="5257800" y="3581400"/>
              <a:ext cx="304800" cy="304800"/>
              <a:chOff x="576" y="2160"/>
              <a:chExt cx="192" cy="192"/>
            </a:xfrm>
          </p:grpSpPr>
          <p:sp>
            <p:nvSpPr>
              <p:cNvPr id="2251890" name="Oval 11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91" name="Line 11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92" name="Group 116"/>
            <p:cNvGrpSpPr>
              <a:grpSpLocks/>
            </p:cNvGrpSpPr>
            <p:nvPr/>
          </p:nvGrpSpPr>
          <p:grpSpPr bwMode="auto">
            <a:xfrm>
              <a:off x="5638800" y="3657600"/>
              <a:ext cx="152400" cy="152400"/>
              <a:chOff x="1728" y="2256"/>
              <a:chExt cx="192" cy="192"/>
            </a:xfrm>
          </p:grpSpPr>
          <p:grpSp>
            <p:nvGrpSpPr>
              <p:cNvPr id="2251893" name="Group 11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894" name="Oval 11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895" name="Line 11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896" name="Line 12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897" name="Group 121"/>
            <p:cNvGrpSpPr>
              <a:grpSpLocks/>
            </p:cNvGrpSpPr>
            <p:nvPr/>
          </p:nvGrpSpPr>
          <p:grpSpPr bwMode="auto">
            <a:xfrm>
              <a:off x="5867400" y="3581400"/>
              <a:ext cx="304800" cy="304800"/>
              <a:chOff x="576" y="2160"/>
              <a:chExt cx="192" cy="192"/>
            </a:xfrm>
          </p:grpSpPr>
          <p:sp>
            <p:nvSpPr>
              <p:cNvPr id="2251898" name="Oval 1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899" name="Line 1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00" name="Group 124"/>
            <p:cNvGrpSpPr>
              <a:grpSpLocks/>
            </p:cNvGrpSpPr>
            <p:nvPr/>
          </p:nvGrpSpPr>
          <p:grpSpPr bwMode="auto">
            <a:xfrm>
              <a:off x="6248400" y="3657600"/>
              <a:ext cx="152400" cy="152400"/>
              <a:chOff x="1728" y="2256"/>
              <a:chExt cx="192" cy="192"/>
            </a:xfrm>
          </p:grpSpPr>
          <p:grpSp>
            <p:nvGrpSpPr>
              <p:cNvPr id="2251901" name="Group 12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02" name="Oval 12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03" name="Line 12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04" name="Line 12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05" name="Group 129"/>
            <p:cNvGrpSpPr>
              <a:grpSpLocks/>
            </p:cNvGrpSpPr>
            <p:nvPr/>
          </p:nvGrpSpPr>
          <p:grpSpPr bwMode="auto">
            <a:xfrm>
              <a:off x="4724400" y="4038600"/>
              <a:ext cx="152400" cy="152400"/>
              <a:chOff x="1728" y="2256"/>
              <a:chExt cx="192" cy="192"/>
            </a:xfrm>
          </p:grpSpPr>
          <p:grpSp>
            <p:nvGrpSpPr>
              <p:cNvPr id="2251906" name="Group 13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07" name="Oval 13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08" name="Line 13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09" name="Line 13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10" name="Group 134"/>
            <p:cNvGrpSpPr>
              <a:grpSpLocks/>
            </p:cNvGrpSpPr>
            <p:nvPr/>
          </p:nvGrpSpPr>
          <p:grpSpPr bwMode="auto">
            <a:xfrm>
              <a:off x="4953000" y="3962400"/>
              <a:ext cx="304800" cy="304800"/>
              <a:chOff x="576" y="2160"/>
              <a:chExt cx="192" cy="192"/>
            </a:xfrm>
          </p:grpSpPr>
          <p:sp>
            <p:nvSpPr>
              <p:cNvPr id="2251911" name="Oval 13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12" name="Line 13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13" name="Group 137"/>
            <p:cNvGrpSpPr>
              <a:grpSpLocks/>
            </p:cNvGrpSpPr>
            <p:nvPr/>
          </p:nvGrpSpPr>
          <p:grpSpPr bwMode="auto">
            <a:xfrm>
              <a:off x="5334000" y="4038600"/>
              <a:ext cx="152400" cy="152400"/>
              <a:chOff x="1728" y="2256"/>
              <a:chExt cx="192" cy="192"/>
            </a:xfrm>
          </p:grpSpPr>
          <p:grpSp>
            <p:nvGrpSpPr>
              <p:cNvPr id="2251914" name="Group 138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15" name="Oval 13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16" name="Line 14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17" name="Line 14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18" name="Group 142"/>
            <p:cNvGrpSpPr>
              <a:grpSpLocks/>
            </p:cNvGrpSpPr>
            <p:nvPr/>
          </p:nvGrpSpPr>
          <p:grpSpPr bwMode="auto">
            <a:xfrm>
              <a:off x="5562600" y="3962400"/>
              <a:ext cx="304800" cy="304800"/>
              <a:chOff x="576" y="2160"/>
              <a:chExt cx="192" cy="192"/>
            </a:xfrm>
          </p:grpSpPr>
          <p:sp>
            <p:nvSpPr>
              <p:cNvPr id="2251919" name="Oval 14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20" name="Line 14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21" name="Group 145"/>
            <p:cNvGrpSpPr>
              <a:grpSpLocks/>
            </p:cNvGrpSpPr>
            <p:nvPr/>
          </p:nvGrpSpPr>
          <p:grpSpPr bwMode="auto">
            <a:xfrm>
              <a:off x="5943600" y="4038600"/>
              <a:ext cx="152400" cy="152400"/>
              <a:chOff x="1728" y="2256"/>
              <a:chExt cx="192" cy="192"/>
            </a:xfrm>
          </p:grpSpPr>
          <p:grpSp>
            <p:nvGrpSpPr>
              <p:cNvPr id="2251922" name="Group 14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23" name="Oval 14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24" name="Line 14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25" name="Line 14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26" name="Group 150"/>
            <p:cNvGrpSpPr>
              <a:grpSpLocks/>
            </p:cNvGrpSpPr>
            <p:nvPr/>
          </p:nvGrpSpPr>
          <p:grpSpPr bwMode="auto">
            <a:xfrm>
              <a:off x="6172200" y="3962400"/>
              <a:ext cx="304800" cy="304800"/>
              <a:chOff x="576" y="2160"/>
              <a:chExt cx="192" cy="192"/>
            </a:xfrm>
          </p:grpSpPr>
          <p:sp>
            <p:nvSpPr>
              <p:cNvPr id="2251927" name="Oval 15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28" name="Line 15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29" name="Group 153"/>
            <p:cNvGrpSpPr>
              <a:grpSpLocks/>
            </p:cNvGrpSpPr>
            <p:nvPr/>
          </p:nvGrpSpPr>
          <p:grpSpPr bwMode="auto">
            <a:xfrm>
              <a:off x="4648200" y="4343400"/>
              <a:ext cx="304800" cy="304800"/>
              <a:chOff x="576" y="2160"/>
              <a:chExt cx="192" cy="192"/>
            </a:xfrm>
          </p:grpSpPr>
          <p:sp>
            <p:nvSpPr>
              <p:cNvPr id="2251930" name="Oval 15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31" name="Line 15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32" name="Group 156"/>
            <p:cNvGrpSpPr>
              <a:grpSpLocks/>
            </p:cNvGrpSpPr>
            <p:nvPr/>
          </p:nvGrpSpPr>
          <p:grpSpPr bwMode="auto">
            <a:xfrm>
              <a:off x="5029200" y="4419600"/>
              <a:ext cx="152400" cy="152400"/>
              <a:chOff x="1728" y="2256"/>
              <a:chExt cx="192" cy="192"/>
            </a:xfrm>
          </p:grpSpPr>
          <p:grpSp>
            <p:nvGrpSpPr>
              <p:cNvPr id="2251933" name="Group 15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34" name="Oval 15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35" name="Line 15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36" name="Line 16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37" name="Group 161"/>
            <p:cNvGrpSpPr>
              <a:grpSpLocks/>
            </p:cNvGrpSpPr>
            <p:nvPr/>
          </p:nvGrpSpPr>
          <p:grpSpPr bwMode="auto">
            <a:xfrm>
              <a:off x="5257800" y="4343400"/>
              <a:ext cx="304800" cy="304800"/>
              <a:chOff x="576" y="2160"/>
              <a:chExt cx="192" cy="192"/>
            </a:xfrm>
          </p:grpSpPr>
          <p:sp>
            <p:nvSpPr>
              <p:cNvPr id="2251938" name="Oval 16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39" name="Line 16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40" name="Group 164"/>
            <p:cNvGrpSpPr>
              <a:grpSpLocks/>
            </p:cNvGrpSpPr>
            <p:nvPr/>
          </p:nvGrpSpPr>
          <p:grpSpPr bwMode="auto">
            <a:xfrm>
              <a:off x="5638800" y="4419600"/>
              <a:ext cx="152400" cy="152400"/>
              <a:chOff x="1728" y="2256"/>
              <a:chExt cx="192" cy="192"/>
            </a:xfrm>
          </p:grpSpPr>
          <p:grpSp>
            <p:nvGrpSpPr>
              <p:cNvPr id="2251941" name="Group 16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42" name="Oval 16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43" name="Line 16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44" name="Line 16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45" name="Group 169"/>
            <p:cNvGrpSpPr>
              <a:grpSpLocks/>
            </p:cNvGrpSpPr>
            <p:nvPr/>
          </p:nvGrpSpPr>
          <p:grpSpPr bwMode="auto">
            <a:xfrm>
              <a:off x="5867400" y="4343400"/>
              <a:ext cx="304800" cy="304800"/>
              <a:chOff x="576" y="2160"/>
              <a:chExt cx="192" cy="192"/>
            </a:xfrm>
          </p:grpSpPr>
          <p:sp>
            <p:nvSpPr>
              <p:cNvPr id="2251946" name="Oval 1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47" name="Line 1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48" name="Group 172"/>
            <p:cNvGrpSpPr>
              <a:grpSpLocks/>
            </p:cNvGrpSpPr>
            <p:nvPr/>
          </p:nvGrpSpPr>
          <p:grpSpPr bwMode="auto">
            <a:xfrm>
              <a:off x="6248400" y="4419600"/>
              <a:ext cx="152400" cy="152400"/>
              <a:chOff x="1728" y="2256"/>
              <a:chExt cx="192" cy="192"/>
            </a:xfrm>
          </p:grpSpPr>
          <p:grpSp>
            <p:nvGrpSpPr>
              <p:cNvPr id="2251949" name="Group 17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50" name="Oval 17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51" name="Line 17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52" name="Line 17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53" name="Group 177"/>
            <p:cNvGrpSpPr>
              <a:grpSpLocks/>
            </p:cNvGrpSpPr>
            <p:nvPr/>
          </p:nvGrpSpPr>
          <p:grpSpPr bwMode="auto">
            <a:xfrm>
              <a:off x="4724400" y="4800600"/>
              <a:ext cx="152400" cy="152400"/>
              <a:chOff x="1728" y="2256"/>
              <a:chExt cx="192" cy="192"/>
            </a:xfrm>
          </p:grpSpPr>
          <p:grpSp>
            <p:nvGrpSpPr>
              <p:cNvPr id="2251954" name="Group 178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55" name="Oval 17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56" name="Line 18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57" name="Line 18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58" name="Group 182"/>
            <p:cNvGrpSpPr>
              <a:grpSpLocks/>
            </p:cNvGrpSpPr>
            <p:nvPr/>
          </p:nvGrpSpPr>
          <p:grpSpPr bwMode="auto">
            <a:xfrm>
              <a:off x="4953000" y="4724400"/>
              <a:ext cx="304800" cy="304800"/>
              <a:chOff x="576" y="2160"/>
              <a:chExt cx="192" cy="192"/>
            </a:xfrm>
          </p:grpSpPr>
          <p:sp>
            <p:nvSpPr>
              <p:cNvPr id="2251959" name="Oval 18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60" name="Line 18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61" name="Group 185"/>
            <p:cNvGrpSpPr>
              <a:grpSpLocks/>
            </p:cNvGrpSpPr>
            <p:nvPr/>
          </p:nvGrpSpPr>
          <p:grpSpPr bwMode="auto">
            <a:xfrm>
              <a:off x="5334000" y="4800600"/>
              <a:ext cx="152400" cy="152400"/>
              <a:chOff x="1728" y="2256"/>
              <a:chExt cx="192" cy="192"/>
            </a:xfrm>
          </p:grpSpPr>
          <p:grpSp>
            <p:nvGrpSpPr>
              <p:cNvPr id="2251962" name="Group 18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63" name="Oval 18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64" name="Line 18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65" name="Line 18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66" name="Group 190"/>
            <p:cNvGrpSpPr>
              <a:grpSpLocks/>
            </p:cNvGrpSpPr>
            <p:nvPr/>
          </p:nvGrpSpPr>
          <p:grpSpPr bwMode="auto">
            <a:xfrm>
              <a:off x="5562600" y="4724400"/>
              <a:ext cx="304800" cy="304800"/>
              <a:chOff x="576" y="2160"/>
              <a:chExt cx="192" cy="192"/>
            </a:xfrm>
          </p:grpSpPr>
          <p:sp>
            <p:nvSpPr>
              <p:cNvPr id="2251967" name="Oval 19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68" name="Line 19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69" name="Group 193"/>
            <p:cNvGrpSpPr>
              <a:grpSpLocks/>
            </p:cNvGrpSpPr>
            <p:nvPr/>
          </p:nvGrpSpPr>
          <p:grpSpPr bwMode="auto">
            <a:xfrm>
              <a:off x="5943600" y="4800600"/>
              <a:ext cx="152400" cy="152400"/>
              <a:chOff x="1728" y="2256"/>
              <a:chExt cx="192" cy="192"/>
            </a:xfrm>
          </p:grpSpPr>
          <p:grpSp>
            <p:nvGrpSpPr>
              <p:cNvPr id="2251970" name="Group 19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1971" name="Oval 19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1972" name="Line 19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1973" name="Line 19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1974" name="Group 198"/>
            <p:cNvGrpSpPr>
              <a:grpSpLocks/>
            </p:cNvGrpSpPr>
            <p:nvPr/>
          </p:nvGrpSpPr>
          <p:grpSpPr bwMode="auto">
            <a:xfrm>
              <a:off x="6172200" y="4724400"/>
              <a:ext cx="304800" cy="304800"/>
              <a:chOff x="576" y="2160"/>
              <a:chExt cx="192" cy="192"/>
            </a:xfrm>
          </p:grpSpPr>
          <p:sp>
            <p:nvSpPr>
              <p:cNvPr id="2251975" name="Oval 19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1976" name="Line 20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1986" name="Line 210"/>
            <p:cNvSpPr>
              <a:spLocks noChangeShapeType="1"/>
            </p:cNvSpPr>
            <p:nvPr/>
          </p:nvSpPr>
          <p:spPr bwMode="auto">
            <a:xfrm>
              <a:off x="2514600" y="3124200"/>
              <a:ext cx="1828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990" name="Line 214"/>
            <p:cNvSpPr>
              <a:spLocks noChangeShapeType="1"/>
            </p:cNvSpPr>
            <p:nvPr/>
          </p:nvSpPr>
          <p:spPr bwMode="auto">
            <a:xfrm flipH="1">
              <a:off x="4648200" y="3124200"/>
              <a:ext cx="685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991" name="Text Box 215"/>
            <p:cNvSpPr txBox="1">
              <a:spLocks noChangeArrowheads="1"/>
            </p:cNvSpPr>
            <p:nvPr/>
          </p:nvSpPr>
          <p:spPr bwMode="auto">
            <a:xfrm>
              <a:off x="2209800" y="2286000"/>
              <a:ext cx="23622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diffusion         current (</a:t>
              </a:r>
              <a:r>
                <a:rPr lang="en-US" altLang="en-US" sz="2000" i="1" dirty="0">
                  <a:solidFill>
                    <a:srgbClr val="FF0000"/>
                  </a:solidFill>
                </a:rPr>
                <a:t>I</a:t>
              </a:r>
              <a:r>
                <a:rPr lang="en-US" altLang="en-US" sz="2000" i="1" baseline="-25000" dirty="0">
                  <a:solidFill>
                    <a:srgbClr val="FF0000"/>
                  </a:solidFill>
                </a:rPr>
                <a:t>D</a:t>
              </a:r>
              <a:r>
                <a:rPr lang="en-US" altLang="en-US" sz="20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251992" name="Text Box 216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1905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drift         current (</a:t>
              </a:r>
              <a:r>
                <a:rPr lang="en-US" altLang="en-US" sz="2000" i="1">
                  <a:solidFill>
                    <a:srgbClr val="FF0000"/>
                  </a:solidFill>
                </a:rPr>
                <a:t>I</a:t>
              </a:r>
              <a:r>
                <a:rPr lang="en-US" altLang="en-US" sz="2000" i="1" baseline="-25000">
                  <a:solidFill>
                    <a:srgbClr val="FF0000"/>
                  </a:solidFill>
                </a:rPr>
                <a:t>S</a:t>
              </a:r>
              <a:r>
                <a:rPr lang="en-US" altLang="en-US" sz="200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251993" name="Line 217"/>
            <p:cNvSpPr>
              <a:spLocks noChangeShapeType="1"/>
            </p:cNvSpPr>
            <p:nvPr/>
          </p:nvSpPr>
          <p:spPr bwMode="auto">
            <a:xfrm>
              <a:off x="2895600" y="3124200"/>
              <a:ext cx="1447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994" name="Line 218"/>
            <p:cNvSpPr>
              <a:spLocks noChangeShapeType="1"/>
            </p:cNvSpPr>
            <p:nvPr/>
          </p:nvSpPr>
          <p:spPr bwMode="auto">
            <a:xfrm>
              <a:off x="3276600" y="3124200"/>
              <a:ext cx="1066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995" name="Line 219"/>
            <p:cNvSpPr>
              <a:spLocks noChangeShapeType="1"/>
            </p:cNvSpPr>
            <p:nvPr/>
          </p:nvSpPr>
          <p:spPr bwMode="auto">
            <a:xfrm>
              <a:off x="3581400" y="3124200"/>
              <a:ext cx="7620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1996" name="Line 220"/>
            <p:cNvSpPr>
              <a:spLocks noChangeShapeType="1"/>
            </p:cNvSpPr>
            <p:nvPr/>
          </p:nvSpPr>
          <p:spPr bwMode="auto">
            <a:xfrm>
              <a:off x="2209800" y="3124200"/>
              <a:ext cx="21336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32075" y="6145217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253833" name="Rectangle 9"/>
          <p:cNvSpPr>
            <a:spLocks noGrp="1" noChangeArrowheads="1"/>
          </p:cNvSpPr>
          <p:nvPr>
            <p:ph type="title"/>
          </p:nvPr>
        </p:nvSpPr>
        <p:spPr>
          <a:xfrm>
            <a:off x="1143000" y="261203"/>
            <a:ext cx="7607300" cy="1295400"/>
          </a:xfrm>
          <a:noFill/>
          <a:ln/>
        </p:spPr>
        <p:txBody>
          <a:bodyPr/>
          <a:lstStyle/>
          <a:p>
            <a:r>
              <a:rPr lang="en-US" altLang="en-US" sz="2400" dirty="0"/>
              <a:t>Step #6: </a:t>
            </a:r>
            <a:r>
              <a:rPr lang="en-US" altLang="en-US" sz="2400" b="0" dirty="0">
                <a:solidFill>
                  <a:schemeClr val="tx1"/>
                </a:solidFill>
              </a:rPr>
              <a:t>Equilibrium is reached when</a:t>
            </a:r>
            <a:br>
              <a:rPr lang="en-US" altLang="en-US" sz="2400" b="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(a) </a:t>
            </a:r>
            <a:r>
              <a:rPr lang="en-US" altLang="en-US" sz="2400" b="0" dirty="0">
                <a:solidFill>
                  <a:schemeClr val="tx1"/>
                </a:solidFill>
              </a:rPr>
              <a:t>diffusion ceases</a:t>
            </a:r>
            <a:br>
              <a:rPr lang="en-US" altLang="en-US" sz="2400" b="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</a:rPr>
              <a:t>(b) </a:t>
            </a:r>
            <a:r>
              <a:rPr lang="en-US" altLang="en-US" sz="2400" b="0" dirty="0">
                <a:solidFill>
                  <a:schemeClr val="tx1"/>
                </a:solidFill>
              </a:rPr>
              <a:t>once the magnitudes of diffusion and drift currents equal one another – resulting in </a:t>
            </a:r>
            <a:r>
              <a:rPr lang="en-US" altLang="en-US" sz="2400" b="0" dirty="0">
                <a:solidFill>
                  <a:srgbClr val="FF0000"/>
                </a:solidFill>
              </a:rPr>
              <a:t>no net flow</a:t>
            </a:r>
            <a:r>
              <a:rPr lang="en-US" altLang="en-US" sz="2400" b="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93775" y="1956137"/>
            <a:ext cx="7620000" cy="4368463"/>
            <a:chOff x="914400" y="2076593"/>
            <a:chExt cx="7315200" cy="3959082"/>
          </a:xfrm>
        </p:grpSpPr>
        <p:sp>
          <p:nvSpPr>
            <p:cNvPr id="2253828" name="Line 4"/>
            <p:cNvSpPr>
              <a:spLocks noChangeShapeType="1"/>
            </p:cNvSpPr>
            <p:nvPr/>
          </p:nvSpPr>
          <p:spPr bwMode="auto">
            <a:xfrm>
              <a:off x="1524000" y="4343400"/>
              <a:ext cx="601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29" name="Oval 5"/>
            <p:cNvSpPr>
              <a:spLocks noChangeArrowheads="1"/>
            </p:cNvSpPr>
            <p:nvPr/>
          </p:nvSpPr>
          <p:spPr bwMode="auto">
            <a:xfrm>
              <a:off x="74676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0" name="Rectangle 6"/>
            <p:cNvSpPr>
              <a:spLocks noChangeArrowheads="1"/>
            </p:cNvSpPr>
            <p:nvPr/>
          </p:nvSpPr>
          <p:spPr bwMode="auto">
            <a:xfrm>
              <a:off x="2362200" y="3352800"/>
              <a:ext cx="2133600" cy="1905000"/>
            </a:xfrm>
            <a:prstGeom prst="rect">
              <a:avLst/>
            </a:prstGeom>
            <a:solidFill>
              <a:srgbClr val="99CCFF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1" name="Rectangle 7"/>
            <p:cNvSpPr>
              <a:spLocks noChangeArrowheads="1"/>
            </p:cNvSpPr>
            <p:nvPr/>
          </p:nvSpPr>
          <p:spPr bwMode="auto">
            <a:xfrm>
              <a:off x="4495800" y="3352800"/>
              <a:ext cx="2133600" cy="1905000"/>
            </a:xfrm>
            <a:prstGeom prst="rect">
              <a:avLst/>
            </a:prstGeom>
            <a:solidFill>
              <a:srgbClr val="DDDDDD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2" name="Oval 8"/>
            <p:cNvSpPr>
              <a:spLocks noChangeArrowheads="1"/>
            </p:cNvSpPr>
            <p:nvPr/>
          </p:nvSpPr>
          <p:spPr bwMode="auto">
            <a:xfrm>
              <a:off x="1447800" y="4267200"/>
              <a:ext cx="152400" cy="152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4" name="Rectangle 10"/>
            <p:cNvSpPr>
              <a:spLocks noChangeArrowheads="1"/>
            </p:cNvSpPr>
            <p:nvPr/>
          </p:nvSpPr>
          <p:spPr bwMode="auto">
            <a:xfrm>
              <a:off x="4343400" y="3352800"/>
              <a:ext cx="1524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5" name="Rectangle 11"/>
            <p:cNvSpPr>
              <a:spLocks noChangeArrowheads="1"/>
            </p:cNvSpPr>
            <p:nvPr/>
          </p:nvSpPr>
          <p:spPr bwMode="auto">
            <a:xfrm>
              <a:off x="4191000" y="3352800"/>
              <a:ext cx="3048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6" name="Rectangle 12"/>
            <p:cNvSpPr>
              <a:spLocks noChangeArrowheads="1"/>
            </p:cNvSpPr>
            <p:nvPr/>
          </p:nvSpPr>
          <p:spPr bwMode="auto">
            <a:xfrm>
              <a:off x="4038600" y="3352800"/>
              <a:ext cx="4572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7" name="Rectangle 13"/>
            <p:cNvSpPr>
              <a:spLocks noChangeArrowheads="1"/>
            </p:cNvSpPr>
            <p:nvPr/>
          </p:nvSpPr>
          <p:spPr bwMode="auto">
            <a:xfrm>
              <a:off x="38862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8" name="Rectangle 14"/>
            <p:cNvSpPr>
              <a:spLocks noChangeArrowheads="1"/>
            </p:cNvSpPr>
            <p:nvPr/>
          </p:nvSpPr>
          <p:spPr bwMode="auto">
            <a:xfrm>
              <a:off x="4495800" y="3352800"/>
              <a:ext cx="1524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39" name="Rectangle 15"/>
            <p:cNvSpPr>
              <a:spLocks noChangeArrowheads="1"/>
            </p:cNvSpPr>
            <p:nvPr/>
          </p:nvSpPr>
          <p:spPr bwMode="auto">
            <a:xfrm>
              <a:off x="4495800" y="3352800"/>
              <a:ext cx="3048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40" name="Rectangle 16"/>
            <p:cNvSpPr>
              <a:spLocks noChangeArrowheads="1"/>
            </p:cNvSpPr>
            <p:nvPr/>
          </p:nvSpPr>
          <p:spPr bwMode="auto">
            <a:xfrm>
              <a:off x="4495800" y="3352800"/>
              <a:ext cx="4572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41" name="Rectangle 17"/>
            <p:cNvSpPr>
              <a:spLocks noChangeArrowheads="1"/>
            </p:cNvSpPr>
            <p:nvPr/>
          </p:nvSpPr>
          <p:spPr bwMode="auto">
            <a:xfrm>
              <a:off x="4495800" y="3352800"/>
              <a:ext cx="609600" cy="1905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3842" name="Group 18"/>
            <p:cNvGrpSpPr>
              <a:grpSpLocks/>
            </p:cNvGrpSpPr>
            <p:nvPr/>
          </p:nvGrpSpPr>
          <p:grpSpPr bwMode="auto">
            <a:xfrm>
              <a:off x="2514600" y="3581400"/>
              <a:ext cx="304800" cy="304800"/>
              <a:chOff x="1728" y="2256"/>
              <a:chExt cx="192" cy="192"/>
            </a:xfrm>
          </p:grpSpPr>
          <p:grpSp>
            <p:nvGrpSpPr>
              <p:cNvPr id="2253843" name="Group 1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844" name="Oval 2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45" name="Line 2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846" name="Line 2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47" name="Group 23"/>
            <p:cNvGrpSpPr>
              <a:grpSpLocks/>
            </p:cNvGrpSpPr>
            <p:nvPr/>
          </p:nvGrpSpPr>
          <p:grpSpPr bwMode="auto">
            <a:xfrm>
              <a:off x="2895600" y="3657600"/>
              <a:ext cx="152400" cy="152400"/>
              <a:chOff x="576" y="2160"/>
              <a:chExt cx="192" cy="192"/>
            </a:xfrm>
          </p:grpSpPr>
          <p:sp>
            <p:nvSpPr>
              <p:cNvPr id="2253848" name="Oval 2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49" name="Line 2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50" name="Group 26"/>
            <p:cNvGrpSpPr>
              <a:grpSpLocks/>
            </p:cNvGrpSpPr>
            <p:nvPr/>
          </p:nvGrpSpPr>
          <p:grpSpPr bwMode="auto">
            <a:xfrm>
              <a:off x="3124200" y="3581400"/>
              <a:ext cx="304800" cy="304800"/>
              <a:chOff x="1728" y="2256"/>
              <a:chExt cx="192" cy="192"/>
            </a:xfrm>
          </p:grpSpPr>
          <p:grpSp>
            <p:nvGrpSpPr>
              <p:cNvPr id="2253851" name="Group 2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852" name="Oval 2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53" name="Line 2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854" name="Line 3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60" name="Group 36"/>
            <p:cNvGrpSpPr>
              <a:grpSpLocks/>
            </p:cNvGrpSpPr>
            <p:nvPr/>
          </p:nvGrpSpPr>
          <p:grpSpPr bwMode="auto">
            <a:xfrm>
              <a:off x="2819400" y="3962400"/>
              <a:ext cx="304800" cy="304800"/>
              <a:chOff x="1728" y="2256"/>
              <a:chExt cx="192" cy="192"/>
            </a:xfrm>
          </p:grpSpPr>
          <p:grpSp>
            <p:nvGrpSpPr>
              <p:cNvPr id="2253861" name="Group 3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862" name="Oval 3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63" name="Line 3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864" name="Line 4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65" name="Group 41"/>
            <p:cNvGrpSpPr>
              <a:grpSpLocks/>
            </p:cNvGrpSpPr>
            <p:nvPr/>
          </p:nvGrpSpPr>
          <p:grpSpPr bwMode="auto">
            <a:xfrm>
              <a:off x="3429000" y="3962400"/>
              <a:ext cx="304800" cy="304800"/>
              <a:chOff x="1728" y="2256"/>
              <a:chExt cx="192" cy="192"/>
            </a:xfrm>
          </p:grpSpPr>
          <p:grpSp>
            <p:nvGrpSpPr>
              <p:cNvPr id="2253866" name="Group 4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867" name="Oval 4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68" name="Line 4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869" name="Line 4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70" name="Group 46"/>
            <p:cNvGrpSpPr>
              <a:grpSpLocks/>
            </p:cNvGrpSpPr>
            <p:nvPr/>
          </p:nvGrpSpPr>
          <p:grpSpPr bwMode="auto">
            <a:xfrm>
              <a:off x="3505200" y="3657600"/>
              <a:ext cx="152400" cy="152400"/>
              <a:chOff x="576" y="2160"/>
              <a:chExt cx="192" cy="192"/>
            </a:xfrm>
          </p:grpSpPr>
          <p:sp>
            <p:nvSpPr>
              <p:cNvPr id="2253871" name="Oval 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72" name="Line 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73" name="Group 49"/>
            <p:cNvGrpSpPr>
              <a:grpSpLocks/>
            </p:cNvGrpSpPr>
            <p:nvPr/>
          </p:nvGrpSpPr>
          <p:grpSpPr bwMode="auto">
            <a:xfrm>
              <a:off x="4114800" y="3657600"/>
              <a:ext cx="152400" cy="152400"/>
              <a:chOff x="576" y="2160"/>
              <a:chExt cx="192" cy="192"/>
            </a:xfrm>
          </p:grpSpPr>
          <p:sp>
            <p:nvSpPr>
              <p:cNvPr id="2253874" name="Oval 5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75" name="Line 5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76" name="Group 52"/>
            <p:cNvGrpSpPr>
              <a:grpSpLocks/>
            </p:cNvGrpSpPr>
            <p:nvPr/>
          </p:nvGrpSpPr>
          <p:grpSpPr bwMode="auto">
            <a:xfrm>
              <a:off x="2590800" y="4038600"/>
              <a:ext cx="152400" cy="152400"/>
              <a:chOff x="576" y="2160"/>
              <a:chExt cx="192" cy="192"/>
            </a:xfrm>
          </p:grpSpPr>
          <p:sp>
            <p:nvSpPr>
              <p:cNvPr id="2253877" name="Oval 5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78" name="Line 5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79" name="Group 55"/>
            <p:cNvGrpSpPr>
              <a:grpSpLocks/>
            </p:cNvGrpSpPr>
            <p:nvPr/>
          </p:nvGrpSpPr>
          <p:grpSpPr bwMode="auto">
            <a:xfrm>
              <a:off x="3200400" y="4038600"/>
              <a:ext cx="152400" cy="152400"/>
              <a:chOff x="576" y="2160"/>
              <a:chExt cx="192" cy="192"/>
            </a:xfrm>
          </p:grpSpPr>
          <p:sp>
            <p:nvSpPr>
              <p:cNvPr id="2253880" name="Oval 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81" name="Line 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82" name="Group 58"/>
            <p:cNvGrpSpPr>
              <a:grpSpLocks/>
            </p:cNvGrpSpPr>
            <p:nvPr/>
          </p:nvGrpSpPr>
          <p:grpSpPr bwMode="auto">
            <a:xfrm>
              <a:off x="4114800" y="4038600"/>
              <a:ext cx="152400" cy="152400"/>
              <a:chOff x="576" y="2160"/>
              <a:chExt cx="192" cy="192"/>
            </a:xfrm>
          </p:grpSpPr>
          <p:sp>
            <p:nvSpPr>
              <p:cNvPr id="2253883" name="Oval 5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84" name="Line 6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90" name="Group 66"/>
            <p:cNvGrpSpPr>
              <a:grpSpLocks/>
            </p:cNvGrpSpPr>
            <p:nvPr/>
          </p:nvGrpSpPr>
          <p:grpSpPr bwMode="auto">
            <a:xfrm>
              <a:off x="2514600" y="4343400"/>
              <a:ext cx="304800" cy="304800"/>
              <a:chOff x="1728" y="2256"/>
              <a:chExt cx="192" cy="192"/>
            </a:xfrm>
          </p:grpSpPr>
          <p:grpSp>
            <p:nvGrpSpPr>
              <p:cNvPr id="2253891" name="Group 6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892" name="Oval 6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893" name="Line 6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894" name="Line 7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95" name="Group 71"/>
            <p:cNvGrpSpPr>
              <a:grpSpLocks/>
            </p:cNvGrpSpPr>
            <p:nvPr/>
          </p:nvGrpSpPr>
          <p:grpSpPr bwMode="auto">
            <a:xfrm>
              <a:off x="2895600" y="4419600"/>
              <a:ext cx="152400" cy="152400"/>
              <a:chOff x="576" y="2160"/>
              <a:chExt cx="192" cy="192"/>
            </a:xfrm>
          </p:grpSpPr>
          <p:sp>
            <p:nvSpPr>
              <p:cNvPr id="2253896" name="Oval 7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897" name="Line 7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898" name="Group 74"/>
            <p:cNvGrpSpPr>
              <a:grpSpLocks/>
            </p:cNvGrpSpPr>
            <p:nvPr/>
          </p:nvGrpSpPr>
          <p:grpSpPr bwMode="auto">
            <a:xfrm>
              <a:off x="3124200" y="4343400"/>
              <a:ext cx="304800" cy="304800"/>
              <a:chOff x="1728" y="2256"/>
              <a:chExt cx="192" cy="192"/>
            </a:xfrm>
          </p:grpSpPr>
          <p:grpSp>
            <p:nvGrpSpPr>
              <p:cNvPr id="2253899" name="Group 7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00" name="Oval 7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01" name="Line 7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02" name="Line 7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08" name="Group 84"/>
            <p:cNvGrpSpPr>
              <a:grpSpLocks/>
            </p:cNvGrpSpPr>
            <p:nvPr/>
          </p:nvGrpSpPr>
          <p:grpSpPr bwMode="auto">
            <a:xfrm>
              <a:off x="2819400" y="4724400"/>
              <a:ext cx="304800" cy="304800"/>
              <a:chOff x="1728" y="2256"/>
              <a:chExt cx="192" cy="192"/>
            </a:xfrm>
          </p:grpSpPr>
          <p:grpSp>
            <p:nvGrpSpPr>
              <p:cNvPr id="2253909" name="Group 8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10" name="Oval 8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11" name="Line 8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12" name="Line 8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13" name="Group 89"/>
            <p:cNvGrpSpPr>
              <a:grpSpLocks/>
            </p:cNvGrpSpPr>
            <p:nvPr/>
          </p:nvGrpSpPr>
          <p:grpSpPr bwMode="auto">
            <a:xfrm>
              <a:off x="3429000" y="4724400"/>
              <a:ext cx="304800" cy="304800"/>
              <a:chOff x="1728" y="2256"/>
              <a:chExt cx="192" cy="192"/>
            </a:xfrm>
          </p:grpSpPr>
          <p:grpSp>
            <p:nvGrpSpPr>
              <p:cNvPr id="2253914" name="Group 90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15" name="Oval 91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16" name="Line 92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17" name="Line 93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18" name="Group 94"/>
            <p:cNvGrpSpPr>
              <a:grpSpLocks/>
            </p:cNvGrpSpPr>
            <p:nvPr/>
          </p:nvGrpSpPr>
          <p:grpSpPr bwMode="auto">
            <a:xfrm>
              <a:off x="3505200" y="4419600"/>
              <a:ext cx="152400" cy="152400"/>
              <a:chOff x="576" y="2160"/>
              <a:chExt cx="192" cy="192"/>
            </a:xfrm>
          </p:grpSpPr>
          <p:sp>
            <p:nvSpPr>
              <p:cNvPr id="2253919" name="Oval 9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20" name="Line 9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21" name="Group 97"/>
            <p:cNvGrpSpPr>
              <a:grpSpLocks/>
            </p:cNvGrpSpPr>
            <p:nvPr/>
          </p:nvGrpSpPr>
          <p:grpSpPr bwMode="auto">
            <a:xfrm>
              <a:off x="4114800" y="4419600"/>
              <a:ext cx="152400" cy="152400"/>
              <a:chOff x="576" y="2160"/>
              <a:chExt cx="192" cy="192"/>
            </a:xfrm>
          </p:grpSpPr>
          <p:sp>
            <p:nvSpPr>
              <p:cNvPr id="2253922" name="Oval 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23" name="Line 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24" name="Group 100"/>
            <p:cNvGrpSpPr>
              <a:grpSpLocks/>
            </p:cNvGrpSpPr>
            <p:nvPr/>
          </p:nvGrpSpPr>
          <p:grpSpPr bwMode="auto">
            <a:xfrm>
              <a:off x="2590800" y="4800600"/>
              <a:ext cx="152400" cy="152400"/>
              <a:chOff x="576" y="2160"/>
              <a:chExt cx="192" cy="192"/>
            </a:xfrm>
          </p:grpSpPr>
          <p:sp>
            <p:nvSpPr>
              <p:cNvPr id="2253925" name="Oval 1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26" name="Line 1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27" name="Group 103"/>
            <p:cNvGrpSpPr>
              <a:grpSpLocks/>
            </p:cNvGrpSpPr>
            <p:nvPr/>
          </p:nvGrpSpPr>
          <p:grpSpPr bwMode="auto">
            <a:xfrm>
              <a:off x="3200400" y="4800600"/>
              <a:ext cx="152400" cy="152400"/>
              <a:chOff x="576" y="2160"/>
              <a:chExt cx="192" cy="192"/>
            </a:xfrm>
          </p:grpSpPr>
          <p:sp>
            <p:nvSpPr>
              <p:cNvPr id="2253928" name="Oval 1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29" name="Line 1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30" name="Group 106"/>
            <p:cNvGrpSpPr>
              <a:grpSpLocks/>
            </p:cNvGrpSpPr>
            <p:nvPr/>
          </p:nvGrpSpPr>
          <p:grpSpPr bwMode="auto">
            <a:xfrm>
              <a:off x="4114800" y="4800600"/>
              <a:ext cx="152400" cy="152400"/>
              <a:chOff x="576" y="2160"/>
              <a:chExt cx="192" cy="192"/>
            </a:xfrm>
          </p:grpSpPr>
          <p:sp>
            <p:nvSpPr>
              <p:cNvPr id="2253931" name="Oval 10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32" name="Line 10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41" name="Group 117"/>
            <p:cNvGrpSpPr>
              <a:grpSpLocks/>
            </p:cNvGrpSpPr>
            <p:nvPr/>
          </p:nvGrpSpPr>
          <p:grpSpPr bwMode="auto">
            <a:xfrm>
              <a:off x="4724400" y="3657600"/>
              <a:ext cx="152400" cy="152400"/>
              <a:chOff x="1728" y="2256"/>
              <a:chExt cx="192" cy="192"/>
            </a:xfrm>
          </p:grpSpPr>
          <p:grpSp>
            <p:nvGrpSpPr>
              <p:cNvPr id="2253942" name="Group 118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43" name="Oval 119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44" name="Line 120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45" name="Line 12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46" name="Group 122"/>
            <p:cNvGrpSpPr>
              <a:grpSpLocks/>
            </p:cNvGrpSpPr>
            <p:nvPr/>
          </p:nvGrpSpPr>
          <p:grpSpPr bwMode="auto">
            <a:xfrm>
              <a:off x="5257800" y="3581400"/>
              <a:ext cx="304800" cy="304800"/>
              <a:chOff x="576" y="2160"/>
              <a:chExt cx="192" cy="192"/>
            </a:xfrm>
          </p:grpSpPr>
          <p:sp>
            <p:nvSpPr>
              <p:cNvPr id="2253947" name="Oval 12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48" name="Line 12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49" name="Group 125"/>
            <p:cNvGrpSpPr>
              <a:grpSpLocks/>
            </p:cNvGrpSpPr>
            <p:nvPr/>
          </p:nvGrpSpPr>
          <p:grpSpPr bwMode="auto">
            <a:xfrm>
              <a:off x="5638800" y="3657600"/>
              <a:ext cx="152400" cy="152400"/>
              <a:chOff x="1728" y="2256"/>
              <a:chExt cx="192" cy="192"/>
            </a:xfrm>
          </p:grpSpPr>
          <p:grpSp>
            <p:nvGrpSpPr>
              <p:cNvPr id="2253950" name="Group 12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51" name="Oval 12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52" name="Line 12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53" name="Line 12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54" name="Group 130"/>
            <p:cNvGrpSpPr>
              <a:grpSpLocks/>
            </p:cNvGrpSpPr>
            <p:nvPr/>
          </p:nvGrpSpPr>
          <p:grpSpPr bwMode="auto">
            <a:xfrm>
              <a:off x="5867400" y="3581400"/>
              <a:ext cx="304800" cy="304800"/>
              <a:chOff x="576" y="2160"/>
              <a:chExt cx="192" cy="192"/>
            </a:xfrm>
          </p:grpSpPr>
          <p:sp>
            <p:nvSpPr>
              <p:cNvPr id="2253955" name="Oval 13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56" name="Line 13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57" name="Group 133"/>
            <p:cNvGrpSpPr>
              <a:grpSpLocks/>
            </p:cNvGrpSpPr>
            <p:nvPr/>
          </p:nvGrpSpPr>
          <p:grpSpPr bwMode="auto">
            <a:xfrm>
              <a:off x="6248400" y="3657600"/>
              <a:ext cx="152400" cy="152400"/>
              <a:chOff x="1728" y="2256"/>
              <a:chExt cx="192" cy="192"/>
            </a:xfrm>
          </p:grpSpPr>
          <p:grpSp>
            <p:nvGrpSpPr>
              <p:cNvPr id="2253958" name="Group 13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59" name="Oval 13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60" name="Line 13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61" name="Line 13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62" name="Group 138"/>
            <p:cNvGrpSpPr>
              <a:grpSpLocks/>
            </p:cNvGrpSpPr>
            <p:nvPr/>
          </p:nvGrpSpPr>
          <p:grpSpPr bwMode="auto">
            <a:xfrm>
              <a:off x="4724400" y="4038600"/>
              <a:ext cx="152400" cy="152400"/>
              <a:chOff x="1728" y="2256"/>
              <a:chExt cx="192" cy="192"/>
            </a:xfrm>
          </p:grpSpPr>
          <p:grpSp>
            <p:nvGrpSpPr>
              <p:cNvPr id="2253963" name="Group 139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64" name="Oval 140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65" name="Line 141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66" name="Line 142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70" name="Group 146"/>
            <p:cNvGrpSpPr>
              <a:grpSpLocks/>
            </p:cNvGrpSpPr>
            <p:nvPr/>
          </p:nvGrpSpPr>
          <p:grpSpPr bwMode="auto">
            <a:xfrm>
              <a:off x="5334000" y="4038600"/>
              <a:ext cx="152400" cy="152400"/>
              <a:chOff x="1728" y="2256"/>
              <a:chExt cx="192" cy="192"/>
            </a:xfrm>
          </p:grpSpPr>
          <p:grpSp>
            <p:nvGrpSpPr>
              <p:cNvPr id="2253971" name="Group 14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72" name="Oval 14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73" name="Line 14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74" name="Line 15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75" name="Group 151"/>
            <p:cNvGrpSpPr>
              <a:grpSpLocks/>
            </p:cNvGrpSpPr>
            <p:nvPr/>
          </p:nvGrpSpPr>
          <p:grpSpPr bwMode="auto">
            <a:xfrm>
              <a:off x="5562600" y="3962400"/>
              <a:ext cx="304800" cy="304800"/>
              <a:chOff x="576" y="2160"/>
              <a:chExt cx="192" cy="192"/>
            </a:xfrm>
          </p:grpSpPr>
          <p:sp>
            <p:nvSpPr>
              <p:cNvPr id="2253976" name="Oval 1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77" name="Line 15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78" name="Group 154"/>
            <p:cNvGrpSpPr>
              <a:grpSpLocks/>
            </p:cNvGrpSpPr>
            <p:nvPr/>
          </p:nvGrpSpPr>
          <p:grpSpPr bwMode="auto">
            <a:xfrm>
              <a:off x="5943600" y="4038600"/>
              <a:ext cx="152400" cy="152400"/>
              <a:chOff x="1728" y="2256"/>
              <a:chExt cx="192" cy="192"/>
            </a:xfrm>
          </p:grpSpPr>
          <p:grpSp>
            <p:nvGrpSpPr>
              <p:cNvPr id="2253979" name="Group 15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80" name="Oval 15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81" name="Line 15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82" name="Line 15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83" name="Group 159"/>
            <p:cNvGrpSpPr>
              <a:grpSpLocks/>
            </p:cNvGrpSpPr>
            <p:nvPr/>
          </p:nvGrpSpPr>
          <p:grpSpPr bwMode="auto">
            <a:xfrm>
              <a:off x="6172200" y="3962400"/>
              <a:ext cx="304800" cy="304800"/>
              <a:chOff x="576" y="2160"/>
              <a:chExt cx="192" cy="192"/>
            </a:xfrm>
          </p:grpSpPr>
          <p:sp>
            <p:nvSpPr>
              <p:cNvPr id="2253984" name="Oval 1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85" name="Line 1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89" name="Group 165"/>
            <p:cNvGrpSpPr>
              <a:grpSpLocks/>
            </p:cNvGrpSpPr>
            <p:nvPr/>
          </p:nvGrpSpPr>
          <p:grpSpPr bwMode="auto">
            <a:xfrm>
              <a:off x="4724400" y="4419600"/>
              <a:ext cx="152400" cy="152400"/>
              <a:chOff x="1728" y="2256"/>
              <a:chExt cx="192" cy="192"/>
            </a:xfrm>
          </p:grpSpPr>
          <p:grpSp>
            <p:nvGrpSpPr>
              <p:cNvPr id="2253990" name="Group 166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91" name="Oval 167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3992" name="Line 168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3993" name="Line 16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94" name="Group 170"/>
            <p:cNvGrpSpPr>
              <a:grpSpLocks/>
            </p:cNvGrpSpPr>
            <p:nvPr/>
          </p:nvGrpSpPr>
          <p:grpSpPr bwMode="auto">
            <a:xfrm>
              <a:off x="5257800" y="4343400"/>
              <a:ext cx="304800" cy="304800"/>
              <a:chOff x="576" y="2160"/>
              <a:chExt cx="192" cy="192"/>
            </a:xfrm>
          </p:grpSpPr>
          <p:sp>
            <p:nvSpPr>
              <p:cNvPr id="2253995" name="Oval 17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3996" name="Line 17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997" name="Group 173"/>
            <p:cNvGrpSpPr>
              <a:grpSpLocks/>
            </p:cNvGrpSpPr>
            <p:nvPr/>
          </p:nvGrpSpPr>
          <p:grpSpPr bwMode="auto">
            <a:xfrm>
              <a:off x="5638800" y="4419600"/>
              <a:ext cx="152400" cy="152400"/>
              <a:chOff x="1728" y="2256"/>
              <a:chExt cx="192" cy="192"/>
            </a:xfrm>
          </p:grpSpPr>
          <p:grpSp>
            <p:nvGrpSpPr>
              <p:cNvPr id="2253998" name="Group 174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3999" name="Oval 17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00" name="Line 176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4001" name="Line 177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02" name="Group 178"/>
            <p:cNvGrpSpPr>
              <a:grpSpLocks/>
            </p:cNvGrpSpPr>
            <p:nvPr/>
          </p:nvGrpSpPr>
          <p:grpSpPr bwMode="auto">
            <a:xfrm>
              <a:off x="5867400" y="4343400"/>
              <a:ext cx="304800" cy="304800"/>
              <a:chOff x="576" y="2160"/>
              <a:chExt cx="192" cy="192"/>
            </a:xfrm>
          </p:grpSpPr>
          <p:sp>
            <p:nvSpPr>
              <p:cNvPr id="2254003" name="Oval 17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04" name="Line 18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05" name="Group 181"/>
            <p:cNvGrpSpPr>
              <a:grpSpLocks/>
            </p:cNvGrpSpPr>
            <p:nvPr/>
          </p:nvGrpSpPr>
          <p:grpSpPr bwMode="auto">
            <a:xfrm>
              <a:off x="6248400" y="4419600"/>
              <a:ext cx="152400" cy="152400"/>
              <a:chOff x="1728" y="2256"/>
              <a:chExt cx="192" cy="192"/>
            </a:xfrm>
          </p:grpSpPr>
          <p:grpSp>
            <p:nvGrpSpPr>
              <p:cNvPr id="2254006" name="Group 182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4007" name="Oval 183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08" name="Line 184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4009" name="Line 185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10" name="Group 186"/>
            <p:cNvGrpSpPr>
              <a:grpSpLocks/>
            </p:cNvGrpSpPr>
            <p:nvPr/>
          </p:nvGrpSpPr>
          <p:grpSpPr bwMode="auto">
            <a:xfrm>
              <a:off x="4724400" y="4800600"/>
              <a:ext cx="152400" cy="152400"/>
              <a:chOff x="1728" y="2256"/>
              <a:chExt cx="192" cy="192"/>
            </a:xfrm>
          </p:grpSpPr>
          <p:grpSp>
            <p:nvGrpSpPr>
              <p:cNvPr id="2254011" name="Group 187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4012" name="Oval 188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13" name="Line 189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4014" name="Line 190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18" name="Group 194"/>
            <p:cNvGrpSpPr>
              <a:grpSpLocks/>
            </p:cNvGrpSpPr>
            <p:nvPr/>
          </p:nvGrpSpPr>
          <p:grpSpPr bwMode="auto">
            <a:xfrm>
              <a:off x="5334000" y="4800600"/>
              <a:ext cx="152400" cy="152400"/>
              <a:chOff x="1728" y="2256"/>
              <a:chExt cx="192" cy="192"/>
            </a:xfrm>
          </p:grpSpPr>
          <p:grpSp>
            <p:nvGrpSpPr>
              <p:cNvPr id="2254019" name="Group 195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4020" name="Oval 196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21" name="Line 197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4022" name="Line 198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23" name="Group 199"/>
            <p:cNvGrpSpPr>
              <a:grpSpLocks/>
            </p:cNvGrpSpPr>
            <p:nvPr/>
          </p:nvGrpSpPr>
          <p:grpSpPr bwMode="auto">
            <a:xfrm>
              <a:off x="5562600" y="4724400"/>
              <a:ext cx="304800" cy="304800"/>
              <a:chOff x="576" y="2160"/>
              <a:chExt cx="192" cy="192"/>
            </a:xfrm>
          </p:grpSpPr>
          <p:sp>
            <p:nvSpPr>
              <p:cNvPr id="2254024" name="Oval 20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25" name="Line 20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26" name="Group 202"/>
            <p:cNvGrpSpPr>
              <a:grpSpLocks/>
            </p:cNvGrpSpPr>
            <p:nvPr/>
          </p:nvGrpSpPr>
          <p:grpSpPr bwMode="auto">
            <a:xfrm>
              <a:off x="5943600" y="4800600"/>
              <a:ext cx="152400" cy="152400"/>
              <a:chOff x="1728" y="2256"/>
              <a:chExt cx="192" cy="192"/>
            </a:xfrm>
          </p:grpSpPr>
          <p:grpSp>
            <p:nvGrpSpPr>
              <p:cNvPr id="2254027" name="Group 203"/>
              <p:cNvGrpSpPr>
                <a:grpSpLocks/>
              </p:cNvGrpSpPr>
              <p:nvPr/>
            </p:nvGrpSpPr>
            <p:grpSpPr bwMode="auto">
              <a:xfrm>
                <a:off x="1728" y="2256"/>
                <a:ext cx="192" cy="192"/>
                <a:chOff x="576" y="2160"/>
                <a:chExt cx="192" cy="192"/>
              </a:xfrm>
            </p:grpSpPr>
            <p:sp>
              <p:nvSpPr>
                <p:cNvPr id="2254028" name="Oval 204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192" cy="192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029" name="Line 205"/>
                <p:cNvSpPr>
                  <a:spLocks noChangeShapeType="1"/>
                </p:cNvSpPr>
                <p:nvPr/>
              </p:nvSpPr>
              <p:spPr bwMode="auto">
                <a:xfrm>
                  <a:off x="624" y="22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4030" name="Line 206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0" cy="9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031" name="Group 207"/>
            <p:cNvGrpSpPr>
              <a:grpSpLocks/>
            </p:cNvGrpSpPr>
            <p:nvPr/>
          </p:nvGrpSpPr>
          <p:grpSpPr bwMode="auto">
            <a:xfrm>
              <a:off x="6172200" y="4724400"/>
              <a:ext cx="304800" cy="304800"/>
              <a:chOff x="576" y="2160"/>
              <a:chExt cx="192" cy="192"/>
            </a:xfrm>
          </p:grpSpPr>
          <p:sp>
            <p:nvSpPr>
              <p:cNvPr id="2254032" name="Oval 20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033" name="Line 20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039" name="Text Box 215"/>
            <p:cNvSpPr txBox="1">
              <a:spLocks noChangeArrowheads="1"/>
            </p:cNvSpPr>
            <p:nvPr/>
          </p:nvSpPr>
          <p:spPr bwMode="auto">
            <a:xfrm>
              <a:off x="2209800" y="2286000"/>
              <a:ext cx="23622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diffusion         current (</a:t>
              </a:r>
              <a:r>
                <a:rPr lang="en-US" altLang="en-US" sz="2000" i="1">
                  <a:solidFill>
                    <a:srgbClr val="FF0000"/>
                  </a:solidFill>
                </a:rPr>
                <a:t>I</a:t>
              </a:r>
              <a:r>
                <a:rPr lang="en-US" altLang="en-US" sz="2000" i="1" baseline="-25000">
                  <a:solidFill>
                    <a:srgbClr val="FF0000"/>
                  </a:solidFill>
                </a:rPr>
                <a:t>D</a:t>
              </a:r>
              <a:r>
                <a:rPr lang="en-US" altLang="en-US" sz="200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254040" name="Text Box 216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19050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drift         current (</a:t>
              </a:r>
              <a:r>
                <a:rPr lang="en-US" altLang="en-US" sz="2000" i="1">
                  <a:solidFill>
                    <a:srgbClr val="FF0000"/>
                  </a:solidFill>
                </a:rPr>
                <a:t>I</a:t>
              </a:r>
              <a:r>
                <a:rPr lang="en-US" altLang="en-US" sz="2000" i="1" baseline="-25000">
                  <a:solidFill>
                    <a:srgbClr val="FF0000"/>
                  </a:solidFill>
                </a:rPr>
                <a:t>S</a:t>
              </a:r>
              <a:r>
                <a:rPr lang="en-US" altLang="en-US" sz="200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254041" name="Text Box 217"/>
            <p:cNvSpPr txBox="1">
              <a:spLocks noChangeArrowheads="1"/>
            </p:cNvSpPr>
            <p:nvPr/>
          </p:nvSpPr>
          <p:spPr bwMode="auto">
            <a:xfrm>
              <a:off x="914400" y="2076593"/>
              <a:ext cx="7315200" cy="92048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en-US" sz="2000" dirty="0"/>
                <a:t>Once equilibrium is achieved, no net current flow exists (</a:t>
              </a:r>
              <a:r>
                <a:rPr lang="en-US" altLang="en-US" sz="2000" i="1" dirty="0" err="1"/>
                <a:t>I</a:t>
              </a:r>
              <a:r>
                <a:rPr lang="en-US" altLang="en-US" sz="2000" i="1" baseline="-25000" dirty="0" err="1"/>
                <a:t>net</a:t>
              </a:r>
              <a:r>
                <a:rPr lang="en-US" altLang="en-US" sz="2000" dirty="0"/>
                <a:t> = </a:t>
              </a:r>
              <a:r>
                <a:rPr lang="en-US" altLang="en-US" sz="2000" i="1" dirty="0"/>
                <a:t>I</a:t>
              </a:r>
              <a:r>
                <a:rPr lang="en-US" altLang="en-US" sz="2000" i="1" baseline="-25000" dirty="0"/>
                <a:t>D</a:t>
              </a:r>
              <a:r>
                <a:rPr lang="en-US" altLang="en-US" sz="2000" dirty="0"/>
                <a:t> – </a:t>
              </a:r>
              <a:r>
                <a:rPr lang="en-US" altLang="en-US" sz="2000" i="1" dirty="0"/>
                <a:t>I</a:t>
              </a:r>
              <a:r>
                <a:rPr lang="en-US" altLang="en-US" sz="2000" i="1" baseline="-25000" dirty="0"/>
                <a:t>S</a:t>
              </a:r>
              <a:r>
                <a:rPr lang="en-US" altLang="en-US" sz="2000" dirty="0"/>
                <a:t>) within the </a:t>
              </a:r>
              <a:r>
                <a:rPr lang="en-US" altLang="en-US" sz="2000" i="1" dirty="0" err="1"/>
                <a:t>pn</a:t>
              </a:r>
              <a:r>
                <a:rPr lang="en-US" altLang="en-US" sz="2000" dirty="0"/>
                <a:t>-junction while </a:t>
              </a:r>
            </a:p>
            <a:p>
              <a:pPr algn="ctr">
                <a:spcBef>
                  <a:spcPts val="0"/>
                </a:spcBef>
              </a:pPr>
              <a:r>
                <a:rPr lang="en-US" altLang="en-US" sz="2000" dirty="0"/>
                <a:t>under open-circuit condition. </a:t>
              </a:r>
            </a:p>
          </p:txBody>
        </p:sp>
        <p:sp>
          <p:nvSpPr>
            <p:cNvPr id="2254042" name="Text Box 218"/>
            <p:cNvSpPr txBox="1">
              <a:spLocks noChangeArrowheads="1"/>
            </p:cNvSpPr>
            <p:nvPr/>
          </p:nvSpPr>
          <p:spPr bwMode="auto">
            <a:xfrm>
              <a:off x="2362200" y="5318125"/>
              <a:ext cx="1447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i="1">
                  <a:solidFill>
                    <a:srgbClr val="FF0000"/>
                  </a:solidFill>
                </a:rPr>
                <a:t>p</a:t>
              </a:r>
              <a:r>
                <a:rPr lang="en-US" altLang="en-US" sz="2000">
                  <a:solidFill>
                    <a:srgbClr val="FF0000"/>
                  </a:solidFill>
                </a:rPr>
                <a:t>-type</a:t>
              </a:r>
            </a:p>
          </p:txBody>
        </p:sp>
        <p:sp>
          <p:nvSpPr>
            <p:cNvPr id="2254043" name="Text Box 219"/>
            <p:cNvSpPr txBox="1">
              <a:spLocks noChangeArrowheads="1"/>
            </p:cNvSpPr>
            <p:nvPr/>
          </p:nvSpPr>
          <p:spPr bwMode="auto">
            <a:xfrm>
              <a:off x="5105400" y="5318125"/>
              <a:ext cx="1447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i="1">
                  <a:solidFill>
                    <a:srgbClr val="FF0000"/>
                  </a:solidFill>
                </a:rPr>
                <a:t>n</a:t>
              </a:r>
              <a:r>
                <a:rPr lang="en-US" altLang="en-US" sz="2000">
                  <a:solidFill>
                    <a:srgbClr val="FF0000"/>
                  </a:solidFill>
                </a:rPr>
                <a:t>-type</a:t>
              </a:r>
            </a:p>
          </p:txBody>
        </p:sp>
        <p:sp>
          <p:nvSpPr>
            <p:cNvPr id="2254044" name="Text Box 220"/>
            <p:cNvSpPr txBox="1">
              <a:spLocks noChangeArrowheads="1"/>
            </p:cNvSpPr>
            <p:nvPr/>
          </p:nvSpPr>
          <p:spPr bwMode="auto">
            <a:xfrm>
              <a:off x="3886200" y="5334000"/>
              <a:ext cx="121920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solidFill>
                    <a:srgbClr val="FF0000"/>
                  </a:solidFill>
                </a:rPr>
                <a:t>depletion region</a:t>
              </a:r>
            </a:p>
          </p:txBody>
        </p:sp>
        <p:sp>
          <p:nvSpPr>
            <p:cNvPr id="2254045" name="Line 221"/>
            <p:cNvSpPr>
              <a:spLocks noChangeShapeType="1"/>
            </p:cNvSpPr>
            <p:nvPr/>
          </p:nvSpPr>
          <p:spPr bwMode="auto">
            <a:xfrm flipH="1">
              <a:off x="4648200" y="3124200"/>
              <a:ext cx="685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46" name="Line 222"/>
            <p:cNvSpPr>
              <a:spLocks noChangeShapeType="1"/>
            </p:cNvSpPr>
            <p:nvPr/>
          </p:nvSpPr>
          <p:spPr bwMode="auto">
            <a:xfrm>
              <a:off x="3657600" y="3124200"/>
              <a:ext cx="685800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" y="1905000"/>
            <a:ext cx="8915400" cy="4648200"/>
          </a:xfrm>
          <a:solidFill>
            <a:schemeClr val="bg1"/>
          </a:solidFill>
        </p:spPr>
        <p:txBody>
          <a:bodyPr/>
          <a:lstStyle/>
          <a:p>
            <a:r>
              <a:rPr lang="en-US" altLang="en-US" i="1" dirty="0" err="1">
                <a:solidFill>
                  <a:srgbClr val="3333FF"/>
                </a:solidFill>
              </a:rPr>
              <a:t>pn</a:t>
            </a:r>
            <a:r>
              <a:rPr lang="en-US" altLang="en-US" dirty="0">
                <a:solidFill>
                  <a:srgbClr val="3333FF"/>
                </a:solidFill>
              </a:rPr>
              <a:t>-</a:t>
            </a:r>
            <a:r>
              <a:rPr lang="en-US" altLang="en-US" b="1" dirty="0">
                <a:solidFill>
                  <a:srgbClr val="3333FF"/>
                </a:solidFill>
              </a:rPr>
              <a:t>junction built-in voltage</a:t>
            </a:r>
            <a:r>
              <a:rPr lang="en-US" altLang="en-US" dirty="0">
                <a:solidFill>
                  <a:srgbClr val="3333FF"/>
                </a:solidFill>
              </a:rPr>
              <a:t> (</a:t>
            </a:r>
            <a:r>
              <a:rPr lang="en-US" altLang="en-US" i="1" dirty="0">
                <a:solidFill>
                  <a:srgbClr val="3333FF"/>
                </a:solidFill>
              </a:rPr>
              <a:t>V</a:t>
            </a:r>
            <a:r>
              <a:rPr lang="en-US" altLang="en-US" baseline="-25000" dirty="0">
                <a:solidFill>
                  <a:srgbClr val="3333FF"/>
                </a:solidFill>
              </a:rPr>
              <a:t>0</a:t>
            </a:r>
            <a:r>
              <a:rPr lang="en-US" altLang="en-US" dirty="0">
                <a:solidFill>
                  <a:srgbClr val="3333FF"/>
                </a:solidFill>
              </a:rPr>
              <a:t>)</a:t>
            </a:r>
            <a:r>
              <a:rPr lang="en-US" altLang="en-US" dirty="0"/>
              <a:t> – is the </a:t>
            </a:r>
            <a:r>
              <a:rPr lang="en-US" altLang="en-US" dirty="0">
                <a:solidFill>
                  <a:srgbClr val="FF0000"/>
                </a:solidFill>
              </a:rPr>
              <a:t>equilibrium value</a:t>
            </a:r>
            <a:r>
              <a:rPr lang="en-US" altLang="en-US" dirty="0"/>
              <a:t> of barrier voltage.</a:t>
            </a:r>
          </a:p>
          <a:p>
            <a:pPr lvl="1"/>
            <a:r>
              <a:rPr lang="en-US" altLang="en-US" sz="2000" dirty="0"/>
              <a:t>It is defined </a:t>
            </a:r>
            <a:r>
              <a:rPr lang="en-US" altLang="en-US" sz="2000" dirty="0">
                <a:solidFill>
                  <a:srgbClr val="FF0000"/>
                </a:solidFill>
              </a:rPr>
              <a:t>in (3.22) </a:t>
            </a:r>
            <a:r>
              <a:rPr lang="en-US" altLang="en-US" sz="2000" dirty="0"/>
              <a:t>below</a:t>
            </a:r>
          </a:p>
          <a:p>
            <a:pPr lvl="1"/>
            <a:r>
              <a:rPr lang="en-US" altLang="en-US" sz="2000" dirty="0"/>
              <a:t>Generally, it takes on a value between </a:t>
            </a:r>
            <a:r>
              <a:rPr lang="en-US" altLang="en-US" sz="2000" dirty="0">
                <a:solidFill>
                  <a:srgbClr val="FF0000"/>
                </a:solidFill>
              </a:rPr>
              <a:t>0.6 and 0.9</a:t>
            </a:r>
            <a:r>
              <a:rPr lang="en-US" altLang="en-US" sz="2000" i="1" dirty="0">
                <a:solidFill>
                  <a:srgbClr val="FF0000"/>
                </a:solidFill>
              </a:rPr>
              <a:t>V</a:t>
            </a:r>
            <a:r>
              <a:rPr lang="en-US" altLang="en-US" sz="2000" dirty="0"/>
              <a:t> for silicon at room temperature.</a:t>
            </a:r>
          </a:p>
          <a:p>
            <a:pPr lvl="1"/>
            <a:r>
              <a:rPr lang="en-US" altLang="en-US" sz="2000" dirty="0"/>
              <a:t>This voltage is </a:t>
            </a:r>
            <a:r>
              <a:rPr lang="en-US" altLang="en-US" sz="2000" dirty="0">
                <a:solidFill>
                  <a:srgbClr val="FF0000"/>
                </a:solidFill>
              </a:rPr>
              <a:t>applied across depletion region</a:t>
            </a:r>
            <a:r>
              <a:rPr lang="en-US" altLang="en-US" sz="2000" dirty="0"/>
              <a:t>, not terminals of </a:t>
            </a:r>
            <a:r>
              <a:rPr lang="en-US" altLang="en-US" sz="2000" i="1" dirty="0" err="1"/>
              <a:t>pn</a:t>
            </a:r>
            <a:r>
              <a:rPr lang="en-US" altLang="en-US" sz="2000" dirty="0"/>
              <a:t> junction.</a:t>
            </a:r>
          </a:p>
          <a:p>
            <a:pPr lvl="2"/>
            <a:r>
              <a:rPr lang="en-US" altLang="en-US" dirty="0"/>
              <a:t>Power cannot be drawn from </a:t>
            </a:r>
            <a:r>
              <a:rPr lang="en-US" altLang="en-US" i="1" dirty="0"/>
              <a:t>V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</p:txBody>
      </p:sp>
      <p:graphicFrame>
        <p:nvGraphicFramePr>
          <p:cNvPr id="22558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4686485"/>
              </p:ext>
            </p:extLst>
          </p:nvPr>
        </p:nvGraphicFramePr>
        <p:xfrm>
          <a:off x="2895599" y="4627945"/>
          <a:ext cx="3506571" cy="215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83" name="Equation" r:id="rId3" imgW="1384300" imgH="927100" progId="">
                  <p:embed/>
                </p:oleObj>
              </mc:Choice>
              <mc:Fallback>
                <p:oleObj name="Equation" r:id="rId3" imgW="1384300" imgH="927100" progId="">
                  <p:embed/>
                  <p:pic>
                    <p:nvPicPr>
                      <p:cNvPr id="0" name="Picture 1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4627945"/>
                        <a:ext cx="3506571" cy="21538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72</a:t>
            </a:fld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955" y="609600"/>
            <a:ext cx="7543800" cy="838200"/>
          </a:xfrm>
        </p:spPr>
        <p:txBody>
          <a:bodyPr/>
          <a:lstStyle/>
          <a:p>
            <a:r>
              <a:rPr lang="en-US" altLang="en-US" b="0" dirty="0"/>
              <a:t>3.4.2.</a:t>
            </a:r>
            <a:r>
              <a:rPr lang="en-US" altLang="en-US" dirty="0"/>
              <a:t> Operation with Open-Circuit Terminals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38325"/>
            <a:ext cx="8915400" cy="4648200"/>
          </a:xfrm>
          <a:solidFill>
            <a:schemeClr val="bg1"/>
          </a:solidFill>
        </p:spPr>
        <p:txBody>
          <a:bodyPr/>
          <a:lstStyle/>
          <a:p>
            <a:r>
              <a:rPr lang="en-US" altLang="en-US" i="1" dirty="0" err="1">
                <a:solidFill>
                  <a:srgbClr val="3333FF"/>
                </a:solidFill>
              </a:rPr>
              <a:t>pn</a:t>
            </a:r>
            <a:r>
              <a:rPr lang="en-US" altLang="en-US" dirty="0">
                <a:solidFill>
                  <a:srgbClr val="3333FF"/>
                </a:solidFill>
              </a:rPr>
              <a:t>-</a:t>
            </a:r>
            <a:r>
              <a:rPr lang="en-US" altLang="en-US" b="1" dirty="0">
                <a:solidFill>
                  <a:srgbClr val="3333FF"/>
                </a:solidFill>
              </a:rPr>
              <a:t>junction built-in voltage</a:t>
            </a:r>
            <a:r>
              <a:rPr lang="en-US" altLang="en-US" dirty="0">
                <a:solidFill>
                  <a:srgbClr val="3333FF"/>
                </a:solidFill>
              </a:rPr>
              <a:t> (</a:t>
            </a:r>
            <a:r>
              <a:rPr lang="en-US" altLang="en-US" i="1" dirty="0">
                <a:solidFill>
                  <a:srgbClr val="3333FF"/>
                </a:solidFill>
              </a:rPr>
              <a:t>V</a:t>
            </a:r>
            <a:r>
              <a:rPr lang="en-US" altLang="en-US" baseline="-25000" dirty="0">
                <a:solidFill>
                  <a:srgbClr val="3333FF"/>
                </a:solidFill>
              </a:rPr>
              <a:t>0</a:t>
            </a:r>
            <a:r>
              <a:rPr lang="en-US" altLang="en-US" dirty="0">
                <a:solidFill>
                  <a:srgbClr val="3333FF"/>
                </a:solidFill>
              </a:rPr>
              <a:t>)</a:t>
            </a:r>
            <a:r>
              <a:rPr lang="en-US" altLang="en-US" dirty="0"/>
              <a:t> – is the </a:t>
            </a:r>
            <a:r>
              <a:rPr lang="en-US" altLang="en-US" dirty="0">
                <a:solidFill>
                  <a:srgbClr val="FF0000"/>
                </a:solidFill>
              </a:rPr>
              <a:t>equilibrium value</a:t>
            </a:r>
            <a:r>
              <a:rPr lang="en-US" altLang="en-US" dirty="0"/>
              <a:t> of barrier voltage.</a:t>
            </a:r>
          </a:p>
          <a:p>
            <a:r>
              <a:rPr lang="en-US" altLang="en-US" dirty="0"/>
              <a:t>This primary equilibrium </a:t>
            </a:r>
            <a:r>
              <a:rPr lang="en-US" altLang="en-US" b="1" u="sng" dirty="0">
                <a:solidFill>
                  <a:srgbClr val="3333FF"/>
                </a:solidFill>
              </a:rPr>
              <a:t>comes from doping effects only</a:t>
            </a:r>
          </a:p>
        </p:txBody>
      </p:sp>
      <p:graphicFrame>
        <p:nvGraphicFramePr>
          <p:cNvPr id="22558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9408365"/>
              </p:ext>
            </p:extLst>
          </p:nvPr>
        </p:nvGraphicFramePr>
        <p:xfrm>
          <a:off x="1962330" y="3228441"/>
          <a:ext cx="5219339" cy="349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658" name="Equation" r:id="rId3" imgW="1384300" imgH="927100" progId="">
                  <p:embed/>
                </p:oleObj>
              </mc:Choice>
              <mc:Fallback>
                <p:oleObj name="Equation" r:id="rId3" imgW="1384300" imgH="927100" progId="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330" y="3228441"/>
                        <a:ext cx="5219339" cy="3496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543800" cy="1295400"/>
          </a:xfrm>
        </p:spPr>
        <p:txBody>
          <a:bodyPr/>
          <a:lstStyle/>
          <a:p>
            <a:r>
              <a:rPr lang="en-US" altLang="en-US" b="0" dirty="0"/>
              <a:t>3.4.2.</a:t>
            </a:r>
            <a:r>
              <a:rPr lang="en-US" altLang="en-US" dirty="0"/>
              <a:t> Operation with Open-Circuit Terminals</a:t>
            </a:r>
          </a:p>
        </p:txBody>
      </p:sp>
    </p:spTree>
    <p:extLst>
      <p:ext uri="{BB962C8B-B14F-4D97-AF65-F5344CB8AC3E}">
        <p14:creationId xmlns:p14="http://schemas.microsoft.com/office/powerpoint/2010/main" val="3582269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94888" y="6224238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1769"/>
            <a:ext cx="5105400" cy="1295400"/>
          </a:xfrm>
        </p:spPr>
        <p:txBody>
          <a:bodyPr/>
          <a:lstStyle/>
          <a:p>
            <a:r>
              <a:rPr lang="en-US" altLang="en-US" sz="3200" b="0" dirty="0">
                <a:solidFill>
                  <a:srgbClr val="3333FF"/>
                </a:solidFill>
              </a:rPr>
              <a:t>3.5.1.</a:t>
            </a:r>
            <a:r>
              <a:rPr lang="en-US" altLang="en-US" sz="3200" dirty="0">
                <a:solidFill>
                  <a:srgbClr val="3333FF"/>
                </a:solidFill>
              </a:rPr>
              <a:t> Qualitative Description of Junction Operation</a:t>
            </a:r>
          </a:p>
        </p:txBody>
      </p:sp>
      <p:sp>
        <p:nvSpPr>
          <p:cNvPr id="215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4518" y="1970371"/>
            <a:ext cx="3810000" cy="4705860"/>
          </a:xfrm>
        </p:spPr>
        <p:txBody>
          <a:bodyPr/>
          <a:lstStyle/>
          <a:p>
            <a:r>
              <a:rPr lang="en-US" altLang="en-US" sz="2400" dirty="0" smtClean="0"/>
              <a:t>Figures </a:t>
            </a:r>
            <a:r>
              <a:rPr lang="en-US" altLang="en-US" sz="2400" dirty="0"/>
              <a:t>to right will show the </a:t>
            </a:r>
            <a:r>
              <a:rPr lang="en-US" altLang="en-US" sz="2400" i="1" dirty="0" err="1"/>
              <a:t>pn</a:t>
            </a:r>
            <a:r>
              <a:rPr lang="en-US" altLang="en-US" sz="2400" i="1" dirty="0"/>
              <a:t>-</a:t>
            </a:r>
            <a:r>
              <a:rPr lang="en-US" altLang="en-US" sz="2400" dirty="0"/>
              <a:t>junction for three different conditions: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(a) open-circuit</a:t>
            </a:r>
            <a:r>
              <a:rPr lang="en-US" altLang="en-US" dirty="0"/>
              <a:t> – where a barrier voltage </a:t>
            </a:r>
            <a:r>
              <a:rPr lang="en-US" altLang="en-US" i="1" dirty="0"/>
              <a:t>V</a:t>
            </a:r>
            <a:r>
              <a:rPr lang="en-US" altLang="en-US" baseline="-25000" dirty="0"/>
              <a:t>0</a:t>
            </a:r>
            <a:r>
              <a:rPr lang="en-US" altLang="en-US" dirty="0"/>
              <a:t> exists.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(b) </a:t>
            </a:r>
            <a:r>
              <a:rPr lang="en-US" altLang="en-US" dirty="0">
                <a:solidFill>
                  <a:srgbClr val="FF0000"/>
                </a:solidFill>
              </a:rPr>
              <a:t>forward bias</a:t>
            </a:r>
            <a:r>
              <a:rPr lang="en-US" altLang="en-US" dirty="0"/>
              <a:t> – </a:t>
            </a:r>
            <a:r>
              <a:rPr lang="en-US" altLang="en-US" dirty="0" smtClean="0"/>
              <a:t>dc </a:t>
            </a:r>
            <a:r>
              <a:rPr lang="en-US" altLang="en-US" dirty="0"/>
              <a:t>voltage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F</a:t>
            </a:r>
            <a:r>
              <a:rPr lang="en-US" altLang="en-US" dirty="0"/>
              <a:t> is </a:t>
            </a:r>
            <a:r>
              <a:rPr lang="en-US" altLang="en-US" dirty="0" smtClean="0"/>
              <a:t>applied – barrier shrinks</a:t>
            </a:r>
            <a:endParaRPr lang="en-US" altLang="en-US" dirty="0"/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(c) </a:t>
            </a:r>
            <a:r>
              <a:rPr lang="en-US" altLang="en-US" dirty="0">
                <a:solidFill>
                  <a:srgbClr val="FF0000"/>
                </a:solidFill>
              </a:rPr>
              <a:t>reverse bias</a:t>
            </a:r>
            <a:r>
              <a:rPr lang="en-US" altLang="en-US" dirty="0"/>
              <a:t> – </a:t>
            </a:r>
            <a:r>
              <a:rPr lang="en-US" altLang="en-US" dirty="0" smtClean="0"/>
              <a:t>dc </a:t>
            </a:r>
            <a:r>
              <a:rPr lang="en-US" altLang="en-US" dirty="0"/>
              <a:t>voltage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R</a:t>
            </a:r>
            <a:r>
              <a:rPr lang="en-US" altLang="en-US" dirty="0"/>
              <a:t> is </a:t>
            </a:r>
            <a:r>
              <a:rPr lang="en-US" altLang="en-US" dirty="0" smtClean="0"/>
              <a:t>applied – barrier widens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156551" name="Text Box 2"/>
          <p:cNvSpPr txBox="1">
            <a:spLocks noChangeArrowheads="1"/>
          </p:cNvSpPr>
          <p:nvPr/>
        </p:nvSpPr>
        <p:spPr bwMode="auto">
          <a:xfrm>
            <a:off x="4151376" y="4500354"/>
            <a:ext cx="449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 3.11: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in: </a:t>
            </a:r>
            <a:endParaRPr lang="en-US" altLang="en-US" sz="2400" dirty="0" smtClean="0">
              <a:latin typeface="Calibri" pitchFamily="34" charset="0"/>
            </a:endParaRPr>
          </a:p>
          <a:p>
            <a:pPr algn="ctr"/>
            <a:r>
              <a:rPr lang="en-US" altLang="en-US" sz="2400" b="1" dirty="0" smtClean="0">
                <a:latin typeface="Calibri" pitchFamily="34" charset="0"/>
              </a:rPr>
              <a:t>(</a:t>
            </a:r>
            <a:r>
              <a:rPr lang="en-US" altLang="en-US" sz="2400" b="1" dirty="0">
                <a:latin typeface="Calibri" pitchFamily="34" charset="0"/>
              </a:rPr>
              <a:t>a)</a:t>
            </a:r>
            <a:r>
              <a:rPr lang="en-US" altLang="en-US" sz="2400" dirty="0">
                <a:latin typeface="Calibri" pitchFamily="34" charset="0"/>
              </a:rPr>
              <a:t> equilibrium; </a:t>
            </a:r>
            <a:r>
              <a:rPr lang="en-US" altLang="en-US" sz="2400" b="1" dirty="0">
                <a:latin typeface="Calibri" pitchFamily="34" charset="0"/>
              </a:rPr>
              <a:t>(b)</a:t>
            </a:r>
            <a:r>
              <a:rPr lang="en-US" altLang="en-US" sz="2400" dirty="0">
                <a:latin typeface="Calibri" pitchFamily="34" charset="0"/>
              </a:rPr>
              <a:t> forward </a:t>
            </a:r>
            <a:r>
              <a:rPr lang="en-US" altLang="en-US" sz="2400" dirty="0" smtClean="0">
                <a:latin typeface="Calibri" pitchFamily="34" charset="0"/>
              </a:rPr>
              <a:t>bias</a:t>
            </a:r>
          </a:p>
          <a:p>
            <a:pPr algn="ctr"/>
            <a:r>
              <a:rPr lang="en-US" altLang="en-US" sz="2400" b="1" dirty="0" smtClean="0">
                <a:latin typeface="Calibri" pitchFamily="34" charset="0"/>
              </a:rPr>
              <a:t>(c)</a:t>
            </a:r>
            <a:r>
              <a:rPr lang="en-US" altLang="en-US" sz="2400" dirty="0" smtClean="0">
                <a:latin typeface="Calibri" pitchFamily="34" charset="0"/>
              </a:rPr>
              <a:t> </a:t>
            </a:r>
            <a:r>
              <a:rPr lang="en-US" altLang="en-US" sz="2400" dirty="0">
                <a:latin typeface="Calibri" pitchFamily="34" charset="0"/>
              </a:rPr>
              <a:t>reverse bias</a:t>
            </a:r>
            <a:r>
              <a:rPr lang="en-US" altLang="en-US" sz="2400" dirty="0" smtClean="0">
                <a:latin typeface="Calibri" pitchFamily="34" charset="0"/>
              </a:rPr>
              <a:t>;.</a:t>
            </a:r>
            <a:endParaRPr lang="en-US" altLang="en-US" sz="2400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74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057483"/>
            <a:ext cx="1676400" cy="2370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6333" y="1897459"/>
            <a:ext cx="150495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1942036"/>
            <a:ext cx="1514475" cy="2162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5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56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55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Figure to right shows </a:t>
            </a:r>
            <a:r>
              <a:rPr lang="en-US" altLang="en-US" sz="2400" i="1"/>
              <a:t>pn-</a:t>
            </a:r>
            <a:r>
              <a:rPr lang="en-US" altLang="en-US" sz="2400"/>
              <a:t>junction under three conditions: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(a) open-circuit</a:t>
            </a:r>
            <a:r>
              <a:rPr lang="en-US" altLang="en-US"/>
              <a:t> – where a barrier voltage </a:t>
            </a:r>
            <a:r>
              <a:rPr lang="en-US" altLang="en-US" i="1"/>
              <a:t>V</a:t>
            </a:r>
            <a:r>
              <a:rPr lang="en-US" altLang="en-US" baseline="-25000"/>
              <a:t>0</a:t>
            </a:r>
            <a:r>
              <a:rPr lang="en-US" altLang="en-US"/>
              <a:t> exists.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(b) reverse bias</a:t>
            </a:r>
            <a:r>
              <a:rPr lang="en-US" altLang="en-US"/>
              <a:t> – where a dc voltage </a:t>
            </a:r>
            <a:r>
              <a:rPr lang="en-US" altLang="en-US" i="1"/>
              <a:t>V</a:t>
            </a:r>
            <a:r>
              <a:rPr lang="en-US" altLang="en-US" i="1" baseline="-25000"/>
              <a:t>R</a:t>
            </a:r>
            <a:r>
              <a:rPr lang="en-US" altLang="en-US"/>
              <a:t> is applied.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(c) forward bias</a:t>
            </a:r>
            <a:r>
              <a:rPr lang="en-US" altLang="en-US"/>
              <a:t> – where a dc voltage </a:t>
            </a:r>
            <a:r>
              <a:rPr lang="en-US" altLang="en-US" i="1"/>
              <a:t>V</a:t>
            </a:r>
            <a:r>
              <a:rPr lang="en-US" altLang="en-US" i="1" baseline="-25000"/>
              <a:t>F</a:t>
            </a:r>
            <a:r>
              <a:rPr lang="en-US" altLang="en-US"/>
              <a:t> is applied.</a:t>
            </a:r>
          </a:p>
        </p:txBody>
      </p:sp>
      <p:sp>
        <p:nvSpPr>
          <p:cNvPr id="2274309" name="Text Box 2"/>
          <p:cNvSpPr txBox="1">
            <a:spLocks noChangeArrowheads="1"/>
          </p:cNvSpPr>
          <p:nvPr/>
        </p:nvSpPr>
        <p:spPr bwMode="auto">
          <a:xfrm>
            <a:off x="4648200" y="4527550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 3.11: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in: </a:t>
            </a:r>
            <a:r>
              <a:rPr lang="en-US" altLang="en-US" sz="2400" b="1">
                <a:latin typeface="Calibri" pitchFamily="34" charset="0"/>
              </a:rPr>
              <a:t>(a)</a:t>
            </a:r>
            <a:r>
              <a:rPr lang="en-US" altLang="en-US" sz="2400">
                <a:latin typeface="Calibri" pitchFamily="34" charset="0"/>
              </a:rPr>
              <a:t> equilibrium; </a:t>
            </a:r>
            <a:r>
              <a:rPr lang="en-US" altLang="en-US" sz="2400" b="1">
                <a:latin typeface="Calibri" pitchFamily="34" charset="0"/>
              </a:rPr>
              <a:t>(b)</a:t>
            </a:r>
            <a:r>
              <a:rPr lang="en-US" altLang="en-US" sz="2400">
                <a:latin typeface="Calibri" pitchFamily="34" charset="0"/>
              </a:rPr>
              <a:t> reverse bias; </a:t>
            </a:r>
            <a:r>
              <a:rPr lang="en-US" altLang="en-US" sz="2400" b="1">
                <a:latin typeface="Calibri" pitchFamily="34" charset="0"/>
              </a:rPr>
              <a:t>(c)</a:t>
            </a:r>
            <a:r>
              <a:rPr lang="en-US" altLang="en-US" sz="2400">
                <a:latin typeface="Calibri" pitchFamily="34" charset="0"/>
              </a:rPr>
              <a:t> forward bias.</a:t>
            </a:r>
          </a:p>
        </p:txBody>
      </p:sp>
      <p:sp>
        <p:nvSpPr>
          <p:cNvPr id="2274310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274308" name="Picture 4" descr="se03F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85988"/>
            <a:ext cx="434340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4311" name="Picture 4" descr="se03F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743200"/>
            <a:ext cx="776128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4312" name="Text Box 8"/>
          <p:cNvSpPr txBox="1">
            <a:spLocks noChangeArrowheads="1"/>
          </p:cNvSpPr>
          <p:nvPr/>
        </p:nvSpPr>
        <p:spPr bwMode="auto">
          <a:xfrm>
            <a:off x="381000" y="304800"/>
            <a:ext cx="2590800" cy="2263775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1) no voltage         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2) voltage differential across depletion zone is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3)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D</a:t>
            </a:r>
            <a:r>
              <a:rPr lang="en-US" altLang="en-US" sz="2000" dirty="0"/>
              <a:t> =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S</a:t>
            </a:r>
          </a:p>
        </p:txBody>
      </p:sp>
      <p:sp>
        <p:nvSpPr>
          <p:cNvPr id="2274313" name="Text Box 9"/>
          <p:cNvSpPr txBox="1">
            <a:spLocks noChangeArrowheads="1"/>
          </p:cNvSpPr>
          <p:nvPr/>
        </p:nvSpPr>
        <p:spPr bwMode="auto">
          <a:xfrm>
            <a:off x="3276600" y="288925"/>
            <a:ext cx="2590800" cy="2263775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1) negative voltage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2) voltage differential across depletion zone is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+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R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3)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D</a:t>
            </a:r>
            <a:r>
              <a:rPr lang="en-US" altLang="en-US" sz="2000" dirty="0"/>
              <a:t> &lt;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S</a:t>
            </a:r>
          </a:p>
        </p:txBody>
      </p:sp>
      <p:sp>
        <p:nvSpPr>
          <p:cNvPr id="2274314" name="Text Box 10"/>
          <p:cNvSpPr txBox="1">
            <a:spLocks noChangeArrowheads="1"/>
          </p:cNvSpPr>
          <p:nvPr/>
        </p:nvSpPr>
        <p:spPr bwMode="auto">
          <a:xfrm>
            <a:off x="6172200" y="304800"/>
            <a:ext cx="2590800" cy="2263775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1) positive voltage  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2) voltage differential across depletion zone is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</a:t>
            </a:r>
            <a:r>
              <a:rPr lang="en-US" altLang="en-US" sz="2000" i="1" dirty="0"/>
              <a:t>-</a:t>
            </a:r>
            <a:r>
              <a:rPr lang="en-US" altLang="en-US" sz="2000" dirty="0"/>
              <a:t>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F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/>
              <a:t>3)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D</a:t>
            </a:r>
            <a:r>
              <a:rPr lang="en-US" altLang="en-US" sz="2000" dirty="0"/>
              <a:t> &gt;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24583 0.19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74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9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7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7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7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12" grpId="0" animBg="1"/>
      <p:bldP spid="2274313" grpId="0" animBg="1"/>
      <p:bldP spid="22743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5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1769"/>
            <a:ext cx="5562600" cy="1295400"/>
          </a:xfrm>
        </p:spPr>
        <p:txBody>
          <a:bodyPr/>
          <a:lstStyle/>
          <a:p>
            <a:r>
              <a:rPr lang="en-US" altLang="en-US" sz="3200" b="0" dirty="0"/>
              <a:t>3.5.1. </a:t>
            </a:r>
            <a:r>
              <a:rPr lang="en-US" altLang="en-US" sz="3200" dirty="0"/>
              <a:t>Qualitative Description of Junction Operation</a:t>
            </a:r>
          </a:p>
        </p:txBody>
      </p:sp>
      <p:sp>
        <p:nvSpPr>
          <p:cNvPr id="215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40686" y="1707917"/>
            <a:ext cx="43053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000" b="1" dirty="0">
                <a:solidFill>
                  <a:srgbClr val="3333FF"/>
                </a:solidFill>
              </a:rPr>
              <a:t>Reverse bias case</a:t>
            </a:r>
          </a:p>
          <a:p>
            <a:pPr lvl="1"/>
            <a:r>
              <a:rPr lang="en-US" altLang="en-US" sz="2000" dirty="0"/>
              <a:t>the externally applied voltage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R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adds to (aka. reinforces) the barrier</a:t>
            </a:r>
            <a:r>
              <a:rPr lang="en-US" altLang="en-US" sz="2000" dirty="0"/>
              <a:t> voltage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0</a:t>
            </a:r>
          </a:p>
          <a:p>
            <a:pPr lvl="2"/>
            <a:r>
              <a:rPr lang="en-US" altLang="en-US" dirty="0"/>
              <a:t>increase effective barrier</a:t>
            </a:r>
          </a:p>
          <a:p>
            <a:pPr lvl="1"/>
            <a:r>
              <a:rPr lang="en-US" altLang="en-US" sz="2000" dirty="0"/>
              <a:t>this </a:t>
            </a:r>
            <a:r>
              <a:rPr lang="en-US" altLang="en-US" sz="2000" dirty="0">
                <a:solidFill>
                  <a:srgbClr val="FF0000"/>
                </a:solidFill>
              </a:rPr>
              <a:t>reduces rate of diffusion</a:t>
            </a:r>
            <a:r>
              <a:rPr lang="en-US" altLang="en-US" sz="2000" dirty="0"/>
              <a:t>, reducing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D</a:t>
            </a:r>
          </a:p>
          <a:p>
            <a:pPr lvl="2"/>
            <a:r>
              <a:rPr lang="en-US" altLang="en-US" dirty="0"/>
              <a:t>if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R</a:t>
            </a:r>
            <a:r>
              <a:rPr lang="en-US" altLang="en-US" dirty="0"/>
              <a:t> &gt; 1</a:t>
            </a:r>
            <a:r>
              <a:rPr lang="en-US" altLang="en-US" i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i="1" baseline="-25000" dirty="0"/>
              <a:t>D</a:t>
            </a:r>
            <a:r>
              <a:rPr lang="en-US" altLang="en-US" dirty="0"/>
              <a:t> will fall to 0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en-US" altLang="en-US" sz="2000" dirty="0"/>
              <a:t>the drift current </a:t>
            </a:r>
            <a:r>
              <a:rPr lang="en-US" altLang="en-US" sz="2000" i="1" dirty="0">
                <a:solidFill>
                  <a:srgbClr val="FF0000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is</a:t>
            </a:r>
            <a:r>
              <a:rPr lang="en-US" altLang="en-US" sz="2000" dirty="0">
                <a:solidFill>
                  <a:srgbClr val="FF0000"/>
                </a:solidFill>
              </a:rPr>
              <a:t> unaffected</a:t>
            </a:r>
            <a:r>
              <a:rPr lang="en-US" altLang="en-US" sz="2000" dirty="0"/>
              <a:t>, but dependent on temperature </a:t>
            </a:r>
          </a:p>
          <a:p>
            <a:pPr lvl="1"/>
            <a:r>
              <a:rPr lang="en-US" altLang="en-US" sz="2000" dirty="0"/>
              <a:t>result is that </a:t>
            </a:r>
            <a:r>
              <a:rPr lang="en-US" altLang="en-US" sz="2000" i="1" dirty="0" err="1"/>
              <a:t>pn</a:t>
            </a:r>
            <a:r>
              <a:rPr lang="en-US" altLang="en-US" sz="2000" dirty="0"/>
              <a:t> junction will </a:t>
            </a:r>
            <a:r>
              <a:rPr lang="en-US" altLang="en-US" sz="2000" dirty="0">
                <a:solidFill>
                  <a:srgbClr val="FF0000"/>
                </a:solidFill>
              </a:rPr>
              <a:t>conduct </a:t>
            </a:r>
            <a:r>
              <a:rPr lang="en-US" altLang="en-US" sz="2000" b="1" dirty="0">
                <a:solidFill>
                  <a:srgbClr val="FF0000"/>
                </a:solidFill>
              </a:rPr>
              <a:t>small</a:t>
            </a:r>
            <a:r>
              <a:rPr lang="en-US" altLang="en-US" sz="2000" dirty="0">
                <a:solidFill>
                  <a:srgbClr val="FF0000"/>
                </a:solidFill>
              </a:rPr>
              <a:t> drift current </a:t>
            </a:r>
            <a:r>
              <a:rPr lang="en-US" altLang="en-US" sz="2000" i="1" dirty="0">
                <a:solidFill>
                  <a:srgbClr val="FF0000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158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586" y="1707917"/>
            <a:ext cx="4305300" cy="48006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000" b="1" dirty="0">
                <a:solidFill>
                  <a:srgbClr val="3333FF"/>
                </a:solidFill>
              </a:rPr>
              <a:t>Forward bias case</a:t>
            </a:r>
          </a:p>
          <a:p>
            <a:pPr lvl="1"/>
            <a:r>
              <a:rPr lang="en-US" altLang="en-US" sz="2000" dirty="0"/>
              <a:t>the externally applied voltage </a:t>
            </a:r>
            <a:r>
              <a:rPr lang="en-US" altLang="en-US" sz="2000" i="1" dirty="0"/>
              <a:t>V</a:t>
            </a:r>
            <a:r>
              <a:rPr lang="en-US" altLang="en-US" sz="2000" i="1" baseline="-25000" dirty="0"/>
              <a:t>F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subtracts from the barrier</a:t>
            </a:r>
            <a:r>
              <a:rPr lang="en-US" altLang="en-US" sz="2000" dirty="0"/>
              <a:t> voltage </a:t>
            </a:r>
            <a:r>
              <a:rPr lang="en-US" altLang="en-US" sz="2000" i="1" dirty="0"/>
              <a:t>V</a:t>
            </a:r>
            <a:r>
              <a:rPr lang="en-US" altLang="en-US" sz="2000" baseline="-25000" dirty="0"/>
              <a:t>0</a:t>
            </a:r>
          </a:p>
          <a:p>
            <a:pPr lvl="2"/>
            <a:r>
              <a:rPr lang="en-US" altLang="en-US" dirty="0"/>
              <a:t>decrease effective barrier</a:t>
            </a:r>
          </a:p>
          <a:p>
            <a:pPr lvl="1"/>
            <a:r>
              <a:rPr lang="en-US" altLang="en-US" sz="2000" dirty="0"/>
              <a:t>this </a:t>
            </a:r>
            <a:r>
              <a:rPr lang="en-US" altLang="en-US" sz="2000" dirty="0">
                <a:solidFill>
                  <a:srgbClr val="FF0000"/>
                </a:solidFill>
              </a:rPr>
              <a:t>increases rate of diffusion</a:t>
            </a:r>
            <a:r>
              <a:rPr lang="en-US" altLang="en-US" sz="2000" dirty="0"/>
              <a:t>, increasing </a:t>
            </a:r>
            <a:r>
              <a:rPr lang="en-US" altLang="en-US" sz="2000" i="1" dirty="0"/>
              <a:t>I</a:t>
            </a:r>
            <a:r>
              <a:rPr lang="en-US" altLang="en-US" sz="2000" i="1" baseline="-25000" dirty="0"/>
              <a:t>D</a:t>
            </a:r>
            <a:endParaRPr lang="en-US" altLang="en-US" i="1" dirty="0">
              <a:solidFill>
                <a:schemeClr val="bg1"/>
              </a:solidFill>
            </a:endParaRPr>
          </a:p>
          <a:p>
            <a:pPr lvl="1"/>
            <a:r>
              <a:rPr lang="en-US" altLang="en-US" sz="2000" dirty="0"/>
              <a:t>the drift current </a:t>
            </a:r>
            <a:r>
              <a:rPr lang="en-US" altLang="en-US" sz="2000" i="1" dirty="0">
                <a:solidFill>
                  <a:srgbClr val="FF0000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</a:rPr>
              <a:t>is</a:t>
            </a:r>
            <a:r>
              <a:rPr lang="en-US" altLang="en-US" sz="2000" dirty="0">
                <a:solidFill>
                  <a:srgbClr val="FF0000"/>
                </a:solidFill>
              </a:rPr>
              <a:t> unaffected</a:t>
            </a:r>
            <a:r>
              <a:rPr lang="en-US" altLang="en-US" sz="2000" dirty="0"/>
              <a:t>, but dependent on temperature </a:t>
            </a:r>
          </a:p>
          <a:p>
            <a:pPr lvl="1"/>
            <a:r>
              <a:rPr lang="en-US" altLang="en-US" sz="2000" dirty="0"/>
              <a:t>result is that </a:t>
            </a:r>
            <a:r>
              <a:rPr lang="en-US" altLang="en-US" sz="2000" i="1" dirty="0" err="1"/>
              <a:t>pn</a:t>
            </a:r>
            <a:r>
              <a:rPr lang="en-US" altLang="en-US" sz="2000" dirty="0"/>
              <a:t> junction will </a:t>
            </a:r>
            <a:r>
              <a:rPr lang="en-US" altLang="en-US" sz="2000" dirty="0">
                <a:solidFill>
                  <a:srgbClr val="FF0000"/>
                </a:solidFill>
              </a:rPr>
              <a:t>conduct </a:t>
            </a:r>
            <a:r>
              <a:rPr lang="en-US" altLang="en-US" sz="2000" b="1" dirty="0">
                <a:solidFill>
                  <a:srgbClr val="FF0000"/>
                </a:solidFill>
              </a:rPr>
              <a:t>significant</a:t>
            </a:r>
            <a:r>
              <a:rPr lang="en-US" altLang="en-US" sz="2000" dirty="0">
                <a:solidFill>
                  <a:srgbClr val="FF0000"/>
                </a:solidFill>
              </a:rPr>
              <a:t> current </a:t>
            </a:r>
            <a:r>
              <a:rPr lang="en-US" altLang="en-US" sz="2000" i="1" dirty="0">
                <a:solidFill>
                  <a:srgbClr val="FF0000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- </a:t>
            </a:r>
            <a:r>
              <a:rPr lang="en-US" altLang="en-US" sz="2000" i="1" dirty="0">
                <a:solidFill>
                  <a:srgbClr val="FF0000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FF0000"/>
                </a:solidFill>
              </a:rPr>
              <a:t>S</a:t>
            </a:r>
          </a:p>
          <a:p>
            <a:endParaRPr lang="en-US" altLang="en-US" sz="2000" dirty="0"/>
          </a:p>
        </p:txBody>
      </p:sp>
      <p:sp>
        <p:nvSpPr>
          <p:cNvPr id="2158602" name="Rectangle 10"/>
          <p:cNvSpPr>
            <a:spLocks noChangeArrowheads="1"/>
          </p:cNvSpPr>
          <p:nvPr/>
        </p:nvSpPr>
        <p:spPr bwMode="auto">
          <a:xfrm>
            <a:off x="0" y="6035674"/>
            <a:ext cx="91440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99" name="Text Box 7"/>
          <p:cNvSpPr txBox="1">
            <a:spLocks noChangeArrowheads="1"/>
          </p:cNvSpPr>
          <p:nvPr/>
        </p:nvSpPr>
        <p:spPr bwMode="auto">
          <a:xfrm>
            <a:off x="5049823" y="5916939"/>
            <a:ext cx="3810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minimal current flows in reverse-bias case</a:t>
            </a:r>
          </a:p>
        </p:txBody>
      </p:sp>
      <p:sp>
        <p:nvSpPr>
          <p:cNvPr id="2158601" name="Text Box 9"/>
          <p:cNvSpPr txBox="1">
            <a:spLocks noChangeArrowheads="1"/>
          </p:cNvSpPr>
          <p:nvPr/>
        </p:nvSpPr>
        <p:spPr bwMode="auto">
          <a:xfrm>
            <a:off x="495300" y="5916940"/>
            <a:ext cx="38100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significant current flows in forward-bias case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5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5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5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58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5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599" grpId="0" animBg="1"/>
      <p:bldP spid="215860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5</a:t>
            </a:r>
          </a:p>
          <a:p>
            <a:pPr>
              <a:buNone/>
            </a:pPr>
            <a:r>
              <a:rPr lang="en-US" dirty="0"/>
              <a:t>Calculate the built-in potential barrier of a </a:t>
            </a:r>
            <a:r>
              <a:rPr lang="en-US" dirty="0" err="1"/>
              <a:t>pn</a:t>
            </a:r>
            <a:r>
              <a:rPr lang="en-US" dirty="0"/>
              <a:t> junction. </a:t>
            </a:r>
          </a:p>
          <a:p>
            <a:pPr>
              <a:buNone/>
            </a:pPr>
            <a:r>
              <a:rPr lang="en-US" dirty="0"/>
              <a:t>Consider a silicon </a:t>
            </a:r>
            <a:r>
              <a:rPr lang="en-US" dirty="0" err="1"/>
              <a:t>pn</a:t>
            </a:r>
            <a:r>
              <a:rPr lang="en-US" dirty="0"/>
              <a:t> junction at T = 300 K, doped at Na = 10</a:t>
            </a:r>
            <a:r>
              <a:rPr lang="en-US" baseline="30000" dirty="0"/>
              <a:t>16</a:t>
            </a:r>
            <a:r>
              <a:rPr lang="en-US" dirty="0"/>
              <a:t> cm</a:t>
            </a:r>
            <a:r>
              <a:rPr lang="en-US" baseline="30000" dirty="0"/>
              <a:t>−3 </a:t>
            </a:r>
            <a:r>
              <a:rPr lang="en-US" dirty="0"/>
              <a:t>in </a:t>
            </a:r>
          </a:p>
          <a:p>
            <a:pPr>
              <a:buNone/>
            </a:pPr>
            <a:r>
              <a:rPr lang="en-US" dirty="0"/>
              <a:t>the p-region and 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dirty="0"/>
              <a:t> = 10</a:t>
            </a:r>
            <a:r>
              <a:rPr lang="en-US" baseline="30000" dirty="0"/>
              <a:t>17</a:t>
            </a:r>
            <a:r>
              <a:rPr lang="en-US" dirty="0"/>
              <a:t>cm</a:t>
            </a:r>
            <a:r>
              <a:rPr lang="en-US" baseline="30000" dirty="0"/>
              <a:t>−3 </a:t>
            </a:r>
            <a:r>
              <a:rPr lang="en-US" dirty="0"/>
              <a:t>in the n-region. From the results of </a:t>
            </a:r>
          </a:p>
          <a:p>
            <a:pPr>
              <a:buNone/>
            </a:pPr>
            <a:r>
              <a:rPr lang="en-US" dirty="0"/>
              <a:t>Example 1.1, we have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= 1.5 × 10</a:t>
            </a:r>
            <a:r>
              <a:rPr lang="en-US" baseline="30000" dirty="0"/>
              <a:t>10</a:t>
            </a:r>
            <a:r>
              <a:rPr lang="en-US" dirty="0"/>
              <a:t>cm</a:t>
            </a:r>
            <a:r>
              <a:rPr lang="en-US" baseline="30000" dirty="0"/>
              <a:t>−3 </a:t>
            </a:r>
            <a:r>
              <a:rPr lang="en-US" dirty="0"/>
              <a:t>for silicon at room </a:t>
            </a:r>
          </a:p>
          <a:p>
            <a:pPr>
              <a:buNone/>
            </a:pPr>
            <a:r>
              <a:rPr lang="en-US" dirty="0"/>
              <a:t>temperature. </a:t>
            </a:r>
          </a:p>
          <a:p>
            <a:pPr>
              <a:buNone/>
            </a:pPr>
            <a:r>
              <a:rPr lang="en-US" i="1" dirty="0"/>
              <a:t>We then find: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  <p:pic>
        <p:nvPicPr>
          <p:cNvPr id="2363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5257800"/>
            <a:ext cx="59721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5</a:t>
            </a:r>
          </a:p>
          <a:p>
            <a:pPr>
              <a:buNone/>
            </a:pPr>
            <a:r>
              <a:rPr lang="en-US" dirty="0"/>
              <a:t>Comment: Because of the log function, the magnitude of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is not a </a:t>
            </a:r>
          </a:p>
          <a:p>
            <a:pPr>
              <a:buNone/>
            </a:pPr>
            <a:r>
              <a:rPr lang="en-US" dirty="0"/>
              <a:t>strong function of the doping concentrations.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Therefore, the value of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for silicon </a:t>
            </a:r>
            <a:r>
              <a:rPr lang="en-US" dirty="0" err="1"/>
              <a:t>pn</a:t>
            </a:r>
            <a:r>
              <a:rPr lang="en-US" dirty="0"/>
              <a:t> junctions is usually within 0.1 </a:t>
            </a:r>
          </a:p>
          <a:p>
            <a:pPr>
              <a:buNone/>
            </a:pPr>
            <a:r>
              <a:rPr lang="en-US" dirty="0"/>
              <a:t>to 0.2 V of this calculated value.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6</a:t>
            </a:r>
          </a:p>
          <a:p>
            <a:pPr marL="457200" indent="-457200">
              <a:buAutoNum type="alphaLcParenBoth"/>
            </a:pPr>
            <a:r>
              <a:rPr lang="en-US" dirty="0"/>
              <a:t>Calculate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for a </a:t>
            </a:r>
            <a:r>
              <a:rPr lang="en-US" dirty="0" err="1"/>
              <a:t>GaAs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 junction at T = 300 K for Na = 10</a:t>
            </a:r>
            <a:r>
              <a:rPr lang="en-US" baseline="30000" dirty="0"/>
              <a:t>16</a:t>
            </a:r>
            <a:r>
              <a:rPr lang="en-US" dirty="0"/>
              <a:t> </a:t>
            </a:r>
          </a:p>
          <a:p>
            <a:pPr marL="457200" indent="-457200">
              <a:buAutoNum type="alphaLcParenBoth"/>
            </a:pPr>
            <a:r>
              <a:rPr lang="en-US" dirty="0"/>
              <a:t>cm</a:t>
            </a:r>
            <a:r>
              <a:rPr lang="en-US" baseline="30000" dirty="0"/>
              <a:t>−3 </a:t>
            </a:r>
            <a:r>
              <a:rPr lang="en-US" dirty="0"/>
              <a:t>and </a:t>
            </a:r>
            <a:r>
              <a:rPr lang="en-US" dirty="0" err="1"/>
              <a:t>N</a:t>
            </a:r>
            <a:r>
              <a:rPr lang="en-US" baseline="-25000" dirty="0" err="1"/>
              <a:t>d</a:t>
            </a:r>
            <a:r>
              <a:rPr lang="en-US" dirty="0"/>
              <a:t> = 1017 cm</a:t>
            </a:r>
            <a:r>
              <a:rPr lang="en-US" baseline="30000" dirty="0"/>
              <a:t>−3 </a:t>
            </a:r>
            <a:r>
              <a:rPr lang="en-US" dirty="0"/>
              <a:t>(b) Repeat part (a) for a Germanium </a:t>
            </a:r>
            <a:r>
              <a:rPr lang="en-US" dirty="0" err="1"/>
              <a:t>pn</a:t>
            </a:r>
            <a:r>
              <a:rPr lang="en-US" dirty="0"/>
              <a:t> </a:t>
            </a:r>
          </a:p>
          <a:p>
            <a:pPr marL="457200" indent="-457200">
              <a:buAutoNum type="alphaLcParenBoth"/>
            </a:pPr>
            <a:r>
              <a:rPr lang="en-US" dirty="0"/>
              <a:t>junction with the same doping concentrations. (Ans. (a)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= 1.23 </a:t>
            </a:r>
          </a:p>
          <a:p>
            <a:pPr marL="457200" indent="-457200">
              <a:buAutoNum type="alphaLcParenBoth"/>
            </a:pPr>
            <a:r>
              <a:rPr lang="en-US" dirty="0"/>
              <a:t>V, (b)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= 0.374 V). 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 Try at home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79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1878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valence electrons</a:t>
            </a:r>
            <a:r>
              <a:rPr lang="en-US" dirty="0"/>
              <a:t> are the electrons in the outermost electron shell of an atom.</a:t>
            </a:r>
          </a:p>
          <a:p>
            <a:r>
              <a:rPr lang="en-US" altLang="en-US" b="1" dirty="0">
                <a:solidFill>
                  <a:srgbClr val="3333FF"/>
                </a:solidFill>
              </a:rPr>
              <a:t>Valence electrons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u="sng" dirty="0">
                <a:solidFill>
                  <a:srgbClr val="FF0000"/>
                </a:solidFill>
              </a:rPr>
              <a:t>participates</a:t>
            </a:r>
            <a:r>
              <a:rPr lang="en-US" altLang="en-US" b="1" dirty="0">
                <a:solidFill>
                  <a:srgbClr val="FF0000"/>
                </a:solidFill>
              </a:rPr>
              <a:t> in the </a:t>
            </a:r>
            <a:r>
              <a:rPr lang="en-US" altLang="en-US" b="1" u="sng" dirty="0">
                <a:solidFill>
                  <a:srgbClr val="FF0000"/>
                </a:solidFill>
              </a:rPr>
              <a:t>formation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FF0000"/>
                </a:solidFill>
              </a:rPr>
              <a:t>chemical bonds</a:t>
            </a:r>
            <a:r>
              <a:rPr lang="en-US" altLang="en-US" dirty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valence electrons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less tightly bound </a:t>
            </a:r>
            <a:r>
              <a:rPr lang="en-US" dirty="0"/>
              <a:t>and easier to remove, because they are farther away from the nucleus of the atom.</a:t>
            </a:r>
          </a:p>
          <a:p>
            <a:r>
              <a:rPr lang="en-US" dirty="0"/>
              <a:t>Elements whose atoms have the same number of valence electrons are </a:t>
            </a:r>
            <a:r>
              <a:rPr lang="en-US" b="1" dirty="0">
                <a:solidFill>
                  <a:srgbClr val="FF0000"/>
                </a:solidFill>
              </a:rPr>
              <a:t>grouped together in the Periodic Table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68190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6</a:t>
            </a:r>
          </a:p>
          <a:p>
            <a:pPr>
              <a:buNone/>
            </a:pPr>
            <a:r>
              <a:rPr lang="en-US" dirty="0"/>
              <a:t>The potential difference, or built-in potential barrier, across the space-</a:t>
            </a:r>
          </a:p>
          <a:p>
            <a:pPr>
              <a:buNone/>
            </a:pPr>
            <a:r>
              <a:rPr lang="en-US" dirty="0"/>
              <a:t>charge region cannot be measured by a voltmeter because new </a:t>
            </a:r>
          </a:p>
          <a:p>
            <a:pPr>
              <a:buNone/>
            </a:pPr>
            <a:r>
              <a:rPr lang="en-US" dirty="0"/>
              <a:t>potential barriers form between the probes of the voltmeter and the </a:t>
            </a:r>
          </a:p>
          <a:p>
            <a:pPr>
              <a:buNone/>
            </a:pPr>
            <a:r>
              <a:rPr lang="en-US" dirty="0"/>
              <a:t>semiconductor, canceling the effects of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essence,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dirty="0"/>
              <a:t> maintains equilibrium, so no current is produced by this </a:t>
            </a:r>
          </a:p>
          <a:p>
            <a:pPr>
              <a:buNone/>
            </a:pPr>
            <a:r>
              <a:rPr lang="en-US" dirty="0"/>
              <a:t>voltage. However, the magnitude of </a:t>
            </a:r>
            <a:r>
              <a:rPr lang="en-US" dirty="0" err="1"/>
              <a:t>V</a:t>
            </a:r>
            <a:r>
              <a:rPr lang="en-US" baseline="-25000" dirty="0" err="1"/>
              <a:t>bi</a:t>
            </a:r>
            <a:r>
              <a:rPr lang="en-US" baseline="-25000" dirty="0"/>
              <a:t> </a:t>
            </a:r>
            <a:r>
              <a:rPr lang="en-US" dirty="0"/>
              <a:t>becomes important when we </a:t>
            </a:r>
          </a:p>
          <a:p>
            <a:pPr>
              <a:buNone/>
            </a:pPr>
            <a:r>
              <a:rPr lang="en-US" dirty="0"/>
              <a:t>apply a forward-bias voltage.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80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81200"/>
            <a:ext cx="8991600" cy="4648200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b="1" dirty="0"/>
              <a:t>Exercise 7</a:t>
            </a:r>
          </a:p>
          <a:p>
            <a:pPr>
              <a:buNone/>
            </a:pPr>
            <a:r>
              <a:rPr lang="en-US" dirty="0"/>
              <a:t>Calculate the junction capacitance of a </a:t>
            </a:r>
            <a:r>
              <a:rPr lang="en-US" dirty="0" err="1"/>
              <a:t>pn</a:t>
            </a:r>
            <a:r>
              <a:rPr lang="en-US" dirty="0"/>
              <a:t> junction. </a:t>
            </a:r>
          </a:p>
          <a:p>
            <a:pPr>
              <a:buNone/>
            </a:pPr>
            <a:r>
              <a:rPr lang="en-US" dirty="0"/>
              <a:t>Consider a silicon </a:t>
            </a:r>
            <a:r>
              <a:rPr lang="en-US" dirty="0" err="1"/>
              <a:t>pn</a:t>
            </a:r>
            <a:r>
              <a:rPr lang="en-US" dirty="0"/>
              <a:t> junction at T = 300 K, with doping concentrations </a:t>
            </a:r>
          </a:p>
          <a:p>
            <a:pPr>
              <a:buNone/>
            </a:pPr>
            <a:r>
              <a:rPr lang="en-US" dirty="0"/>
              <a:t>of Na = 10</a:t>
            </a:r>
            <a:r>
              <a:rPr lang="en-US" baseline="30000" dirty="0"/>
              <a:t>16</a:t>
            </a:r>
            <a:r>
              <a:rPr lang="en-US" dirty="0"/>
              <a:t> cm</a:t>
            </a:r>
            <a:r>
              <a:rPr lang="en-US" baseline="30000" dirty="0"/>
              <a:t>−3 </a:t>
            </a:r>
            <a:r>
              <a:rPr lang="en-US" dirty="0"/>
              <a:t>and </a:t>
            </a:r>
            <a:r>
              <a:rPr lang="en-US" dirty="0" err="1"/>
              <a:t>Nd</a:t>
            </a:r>
            <a:r>
              <a:rPr lang="en-US" dirty="0"/>
              <a:t> = 10</a:t>
            </a:r>
            <a:r>
              <a:rPr lang="en-US" baseline="30000" dirty="0"/>
              <a:t>15</a:t>
            </a:r>
            <a:r>
              <a:rPr lang="en-US" dirty="0"/>
              <a:t> cm</a:t>
            </a:r>
            <a:r>
              <a:rPr lang="en-US" baseline="30000" dirty="0"/>
              <a:t>−3</a:t>
            </a:r>
            <a:r>
              <a:rPr lang="en-US" dirty="0"/>
              <a:t>. Assume that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= 1.5 × 10</a:t>
            </a:r>
            <a:r>
              <a:rPr lang="en-US" baseline="30000" dirty="0"/>
              <a:t>10 </a:t>
            </a:r>
          </a:p>
          <a:p>
            <a:pPr>
              <a:buNone/>
            </a:pPr>
            <a:r>
              <a:rPr lang="en-US" dirty="0"/>
              <a:t>cm</a:t>
            </a:r>
            <a:r>
              <a:rPr lang="en-US" baseline="30000" dirty="0"/>
              <a:t>−3 </a:t>
            </a:r>
            <a:r>
              <a:rPr lang="en-US" dirty="0"/>
              <a:t>and let </a:t>
            </a:r>
            <a:r>
              <a:rPr lang="en-US" dirty="0" err="1"/>
              <a:t>C</a:t>
            </a:r>
            <a:r>
              <a:rPr lang="en-US" baseline="-25000" dirty="0" err="1"/>
              <a:t>jo</a:t>
            </a:r>
            <a:r>
              <a:rPr lang="en-US" dirty="0"/>
              <a:t> = 0.5 </a:t>
            </a:r>
            <a:r>
              <a:rPr lang="en-US" dirty="0" err="1"/>
              <a:t>pF.</a:t>
            </a:r>
            <a:r>
              <a:rPr lang="en-US" dirty="0"/>
              <a:t> Calculate the junction capacitance at V</a:t>
            </a:r>
            <a:r>
              <a:rPr lang="en-US" baseline="-25000" dirty="0"/>
              <a:t>R</a:t>
            </a:r>
            <a:r>
              <a:rPr lang="en-US" dirty="0"/>
              <a:t> = </a:t>
            </a:r>
          </a:p>
          <a:p>
            <a:pPr>
              <a:buNone/>
            </a:pPr>
            <a:r>
              <a:rPr lang="en-US" dirty="0"/>
              <a:t>1V and V</a:t>
            </a:r>
            <a:r>
              <a:rPr lang="en-US" baseline="-25000" dirty="0"/>
              <a:t>R</a:t>
            </a:r>
            <a:r>
              <a:rPr lang="en-US" dirty="0"/>
              <a:t> = 5V. </a:t>
            </a:r>
          </a:p>
          <a:p>
            <a:pPr>
              <a:buNone/>
            </a:pPr>
            <a:r>
              <a:rPr lang="en-US" dirty="0"/>
              <a:t>The built-in potential is determined by 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381000" cy="476250"/>
          </a:xfrm>
        </p:spPr>
        <p:txBody>
          <a:bodyPr/>
          <a:lstStyle/>
          <a:p>
            <a:fld id="{C6646304-3E27-49B6-ACA0-52E3FF4901FC}" type="slidenum">
              <a:rPr lang="en-US" altLang="en-US" smtClean="0"/>
              <a:pPr/>
              <a:t>81</a:t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990600"/>
          </a:xfrm>
        </p:spPr>
        <p:txBody>
          <a:bodyPr/>
          <a:lstStyle/>
          <a:p>
            <a:r>
              <a:rPr lang="en-US" altLang="en-US" sz="3200" dirty="0"/>
              <a:t>Workshop Exercises</a:t>
            </a:r>
          </a:p>
        </p:txBody>
      </p:sp>
      <p:pic>
        <p:nvPicPr>
          <p:cNvPr id="2364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257800"/>
            <a:ext cx="783918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27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Figure to right shows </a:t>
            </a:r>
            <a:r>
              <a:rPr lang="en-US" altLang="en-US" sz="2400" i="1"/>
              <a:t>pn-</a:t>
            </a:r>
            <a:r>
              <a:rPr lang="en-US" altLang="en-US" sz="2400"/>
              <a:t>junction under three conditions: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(a) open-circuit</a:t>
            </a:r>
            <a:r>
              <a:rPr lang="en-US" altLang="en-US"/>
              <a:t> – where a barrier voltage </a:t>
            </a:r>
            <a:r>
              <a:rPr lang="en-US" altLang="en-US" i="1"/>
              <a:t>V</a:t>
            </a:r>
            <a:r>
              <a:rPr lang="en-US" altLang="en-US" baseline="-25000"/>
              <a:t>0</a:t>
            </a:r>
            <a:r>
              <a:rPr lang="en-US" altLang="en-US"/>
              <a:t> exists.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(b) reverse bias</a:t>
            </a:r>
            <a:r>
              <a:rPr lang="en-US" altLang="en-US"/>
              <a:t> – where a dc voltage </a:t>
            </a:r>
            <a:r>
              <a:rPr lang="en-US" altLang="en-US" i="1"/>
              <a:t>V</a:t>
            </a:r>
            <a:r>
              <a:rPr lang="en-US" altLang="en-US" i="1" baseline="-25000"/>
              <a:t>R</a:t>
            </a:r>
            <a:r>
              <a:rPr lang="en-US" altLang="en-US"/>
              <a:t> is applied.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(c) forward bias</a:t>
            </a:r>
            <a:r>
              <a:rPr lang="en-US" altLang="en-US"/>
              <a:t> – where a dc voltage </a:t>
            </a:r>
            <a:r>
              <a:rPr lang="en-US" altLang="en-US" i="1"/>
              <a:t>V</a:t>
            </a:r>
            <a:r>
              <a:rPr lang="en-US" altLang="en-US" i="1" baseline="-25000"/>
              <a:t>F</a:t>
            </a:r>
            <a:r>
              <a:rPr lang="en-US" altLang="en-US"/>
              <a:t> is applied.</a:t>
            </a:r>
          </a:p>
        </p:txBody>
      </p:sp>
      <p:sp>
        <p:nvSpPr>
          <p:cNvPr id="2274309" name="Text Box 2"/>
          <p:cNvSpPr txBox="1">
            <a:spLocks noChangeArrowheads="1"/>
          </p:cNvSpPr>
          <p:nvPr/>
        </p:nvSpPr>
        <p:spPr bwMode="auto">
          <a:xfrm>
            <a:off x="4648200" y="4527550"/>
            <a:ext cx="434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 3.11: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in: </a:t>
            </a:r>
            <a:r>
              <a:rPr lang="en-US" altLang="en-US" sz="2400" b="1">
                <a:latin typeface="Calibri" pitchFamily="34" charset="0"/>
              </a:rPr>
              <a:t>(a)</a:t>
            </a:r>
            <a:r>
              <a:rPr lang="en-US" altLang="en-US" sz="2400">
                <a:latin typeface="Calibri" pitchFamily="34" charset="0"/>
              </a:rPr>
              <a:t> equilibrium; </a:t>
            </a:r>
            <a:r>
              <a:rPr lang="en-US" altLang="en-US" sz="2400" b="1">
                <a:latin typeface="Calibri" pitchFamily="34" charset="0"/>
              </a:rPr>
              <a:t>(b)</a:t>
            </a:r>
            <a:r>
              <a:rPr lang="en-US" altLang="en-US" sz="2400">
                <a:latin typeface="Calibri" pitchFamily="34" charset="0"/>
              </a:rPr>
              <a:t> reverse bias; </a:t>
            </a:r>
            <a:r>
              <a:rPr lang="en-US" altLang="en-US" sz="2400" b="1">
                <a:latin typeface="Calibri" pitchFamily="34" charset="0"/>
              </a:rPr>
              <a:t>(c)</a:t>
            </a:r>
            <a:r>
              <a:rPr lang="en-US" altLang="en-US" sz="2400">
                <a:latin typeface="Calibri" pitchFamily="34" charset="0"/>
              </a:rPr>
              <a:t> forward bias.</a:t>
            </a:r>
          </a:p>
        </p:txBody>
      </p:sp>
      <p:sp>
        <p:nvSpPr>
          <p:cNvPr id="2274310" name="Rectangle 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74308" name="Picture 4" descr="se03F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85988"/>
            <a:ext cx="4343400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4311" name="Picture 4" descr="se03F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2743200"/>
            <a:ext cx="776128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4312" name="Text Box 8"/>
          <p:cNvSpPr txBox="1">
            <a:spLocks noChangeArrowheads="1"/>
          </p:cNvSpPr>
          <p:nvPr/>
        </p:nvSpPr>
        <p:spPr bwMode="auto">
          <a:xfrm>
            <a:off x="381000" y="304800"/>
            <a:ext cx="2590800" cy="2263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3333FF"/>
                </a:solidFill>
              </a:rPr>
              <a:t>1) no voltage         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3333FF"/>
                </a:solidFill>
              </a:rPr>
              <a:t>2) voltage differential across depletion zone is </a:t>
            </a:r>
            <a:r>
              <a:rPr lang="en-US" altLang="en-US" sz="2000" i="1" dirty="0">
                <a:solidFill>
                  <a:srgbClr val="3333FF"/>
                </a:solidFill>
              </a:rPr>
              <a:t>V</a:t>
            </a:r>
            <a:r>
              <a:rPr lang="en-US" altLang="en-US" sz="2000" baseline="-25000" dirty="0">
                <a:solidFill>
                  <a:srgbClr val="3333FF"/>
                </a:solidFill>
              </a:rPr>
              <a:t>0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3333FF"/>
                </a:solidFill>
              </a:rPr>
              <a:t>3) </a:t>
            </a:r>
            <a:r>
              <a:rPr lang="en-US" altLang="en-US" sz="2000" i="1" dirty="0">
                <a:solidFill>
                  <a:srgbClr val="3333FF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3333FF"/>
                </a:solidFill>
              </a:rPr>
              <a:t>D</a:t>
            </a:r>
            <a:r>
              <a:rPr lang="en-US" altLang="en-US" sz="2000" dirty="0">
                <a:solidFill>
                  <a:srgbClr val="3333FF"/>
                </a:solidFill>
              </a:rPr>
              <a:t> = </a:t>
            </a:r>
            <a:r>
              <a:rPr lang="en-US" altLang="en-US" sz="2000" i="1" dirty="0">
                <a:solidFill>
                  <a:srgbClr val="3333FF"/>
                </a:solidFill>
              </a:rPr>
              <a:t>I</a:t>
            </a:r>
            <a:r>
              <a:rPr lang="en-US" altLang="en-US" sz="2000" i="1" baseline="-25000" dirty="0">
                <a:solidFill>
                  <a:srgbClr val="3333FF"/>
                </a:solidFill>
              </a:rPr>
              <a:t>S</a:t>
            </a:r>
          </a:p>
        </p:txBody>
      </p:sp>
      <p:sp>
        <p:nvSpPr>
          <p:cNvPr id="2274313" name="Text Box 9"/>
          <p:cNvSpPr txBox="1">
            <a:spLocks noChangeArrowheads="1"/>
          </p:cNvSpPr>
          <p:nvPr/>
        </p:nvSpPr>
        <p:spPr bwMode="auto">
          <a:xfrm>
            <a:off x="3276600" y="288925"/>
            <a:ext cx="2590800" cy="2263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1) negative voltage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2) voltage differential across depletion zone is </a:t>
            </a:r>
            <a:r>
              <a:rPr lang="en-US" altLang="en-US" sz="2000" i="1">
                <a:solidFill>
                  <a:srgbClr val="3333FF"/>
                </a:solidFill>
              </a:rPr>
              <a:t>V</a:t>
            </a:r>
            <a:r>
              <a:rPr lang="en-US" altLang="en-US" sz="2000" baseline="-25000">
                <a:solidFill>
                  <a:srgbClr val="3333FF"/>
                </a:solidFill>
              </a:rPr>
              <a:t>0</a:t>
            </a:r>
            <a:r>
              <a:rPr lang="en-US" altLang="en-US" sz="2000">
                <a:solidFill>
                  <a:srgbClr val="3333FF"/>
                </a:solidFill>
              </a:rPr>
              <a:t> + </a:t>
            </a:r>
            <a:r>
              <a:rPr lang="en-US" altLang="en-US" sz="2000" i="1">
                <a:solidFill>
                  <a:srgbClr val="3333FF"/>
                </a:solidFill>
              </a:rPr>
              <a:t>V</a:t>
            </a:r>
            <a:r>
              <a:rPr lang="en-US" altLang="en-US" sz="2000" i="1" baseline="-25000">
                <a:solidFill>
                  <a:srgbClr val="3333FF"/>
                </a:solidFill>
              </a:rPr>
              <a:t>R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3) </a:t>
            </a:r>
            <a:r>
              <a:rPr lang="en-US" altLang="en-US" sz="2000" i="1">
                <a:solidFill>
                  <a:srgbClr val="3333FF"/>
                </a:solidFill>
              </a:rPr>
              <a:t>I</a:t>
            </a:r>
            <a:r>
              <a:rPr lang="en-US" altLang="en-US" sz="2000" i="1" baseline="-25000">
                <a:solidFill>
                  <a:srgbClr val="3333FF"/>
                </a:solidFill>
              </a:rPr>
              <a:t>D</a:t>
            </a:r>
            <a:r>
              <a:rPr lang="en-US" altLang="en-US" sz="2000">
                <a:solidFill>
                  <a:srgbClr val="3333FF"/>
                </a:solidFill>
              </a:rPr>
              <a:t> &lt; </a:t>
            </a:r>
            <a:r>
              <a:rPr lang="en-US" altLang="en-US" sz="2000" i="1">
                <a:solidFill>
                  <a:srgbClr val="3333FF"/>
                </a:solidFill>
              </a:rPr>
              <a:t>I</a:t>
            </a:r>
            <a:r>
              <a:rPr lang="en-US" altLang="en-US" sz="2000" i="1" baseline="-25000">
                <a:solidFill>
                  <a:srgbClr val="3333FF"/>
                </a:solidFill>
              </a:rPr>
              <a:t>S</a:t>
            </a:r>
          </a:p>
        </p:txBody>
      </p:sp>
      <p:sp>
        <p:nvSpPr>
          <p:cNvPr id="2274314" name="Text Box 10"/>
          <p:cNvSpPr txBox="1">
            <a:spLocks noChangeArrowheads="1"/>
          </p:cNvSpPr>
          <p:nvPr/>
        </p:nvSpPr>
        <p:spPr bwMode="auto">
          <a:xfrm>
            <a:off x="6172200" y="304800"/>
            <a:ext cx="2590800" cy="2263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810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1) positive voltage   applied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2) voltage differential across depletion zone is </a:t>
            </a:r>
            <a:r>
              <a:rPr lang="en-US" altLang="en-US" sz="2000" i="1">
                <a:solidFill>
                  <a:srgbClr val="3333FF"/>
                </a:solidFill>
              </a:rPr>
              <a:t>V</a:t>
            </a:r>
            <a:r>
              <a:rPr lang="en-US" altLang="en-US" sz="2000" baseline="-25000">
                <a:solidFill>
                  <a:srgbClr val="3333FF"/>
                </a:solidFill>
              </a:rPr>
              <a:t>0</a:t>
            </a:r>
            <a:r>
              <a:rPr lang="en-US" altLang="en-US" sz="2000">
                <a:solidFill>
                  <a:srgbClr val="3333FF"/>
                </a:solidFill>
              </a:rPr>
              <a:t> </a:t>
            </a:r>
            <a:r>
              <a:rPr lang="en-US" altLang="en-US" sz="2000" i="1">
                <a:solidFill>
                  <a:srgbClr val="3333FF"/>
                </a:solidFill>
              </a:rPr>
              <a:t>-</a:t>
            </a:r>
            <a:r>
              <a:rPr lang="en-US" altLang="en-US" sz="2000">
                <a:solidFill>
                  <a:srgbClr val="3333FF"/>
                </a:solidFill>
              </a:rPr>
              <a:t> </a:t>
            </a:r>
            <a:r>
              <a:rPr lang="en-US" altLang="en-US" sz="2000" i="1">
                <a:solidFill>
                  <a:srgbClr val="3333FF"/>
                </a:solidFill>
              </a:rPr>
              <a:t>V</a:t>
            </a:r>
            <a:r>
              <a:rPr lang="en-US" altLang="en-US" sz="2000" i="1" baseline="-25000">
                <a:solidFill>
                  <a:srgbClr val="3333FF"/>
                </a:solidFill>
              </a:rPr>
              <a:t>F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3) </a:t>
            </a:r>
            <a:r>
              <a:rPr lang="en-US" altLang="en-US" sz="2000" i="1">
                <a:solidFill>
                  <a:srgbClr val="3333FF"/>
                </a:solidFill>
              </a:rPr>
              <a:t>I</a:t>
            </a:r>
            <a:r>
              <a:rPr lang="en-US" altLang="en-US" sz="2000" i="1" baseline="-25000">
                <a:solidFill>
                  <a:srgbClr val="3333FF"/>
                </a:solidFill>
              </a:rPr>
              <a:t>D</a:t>
            </a:r>
            <a:r>
              <a:rPr lang="en-US" altLang="en-US" sz="2000">
                <a:solidFill>
                  <a:srgbClr val="3333FF"/>
                </a:solidFill>
              </a:rPr>
              <a:t> &gt; </a:t>
            </a:r>
            <a:r>
              <a:rPr lang="en-US" altLang="en-US" sz="2000" i="1">
                <a:solidFill>
                  <a:srgbClr val="3333FF"/>
                </a:solidFill>
              </a:rPr>
              <a:t>I</a:t>
            </a:r>
            <a:r>
              <a:rPr lang="en-US" altLang="en-US" sz="2000" i="1" baseline="-25000">
                <a:solidFill>
                  <a:srgbClr val="3333FF"/>
                </a:solidFill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-0.24583 0.1907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74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95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7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7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7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7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12" grpId="0" animBg="1"/>
      <p:bldP spid="2274313" grpId="0" animBg="1"/>
      <p:bldP spid="227431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60644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867400" cy="11430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Forward-Bias Case</a:t>
            </a:r>
          </a:p>
        </p:txBody>
      </p:sp>
      <p:sp>
        <p:nvSpPr>
          <p:cNvPr id="216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686800" cy="4038600"/>
          </a:xfrm>
        </p:spPr>
        <p:txBody>
          <a:bodyPr/>
          <a:lstStyle/>
          <a:p>
            <a:r>
              <a:rPr lang="en-US" altLang="en-US" sz="3200" dirty="0"/>
              <a:t>From the previous slide, we know that </a:t>
            </a:r>
            <a:r>
              <a:rPr lang="en-US" altLang="en-US" sz="3200" dirty="0">
                <a:solidFill>
                  <a:srgbClr val="FF0000"/>
                </a:solidFill>
              </a:rPr>
              <a:t>decreased junction barrier</a:t>
            </a:r>
            <a:r>
              <a:rPr lang="en-US" altLang="en-US" sz="3200" dirty="0"/>
              <a:t> voltage will be accompanied by…</a:t>
            </a:r>
          </a:p>
          <a:p>
            <a:pPr lvl="1"/>
            <a:r>
              <a:rPr lang="en-US" altLang="en-US" sz="3200" dirty="0"/>
              <a:t>(1) </a:t>
            </a:r>
            <a:r>
              <a:rPr lang="en-US" altLang="en-US" sz="3200" dirty="0">
                <a:solidFill>
                  <a:srgbClr val="FF0000"/>
                </a:solidFill>
              </a:rPr>
              <a:t>decrease</a:t>
            </a:r>
            <a:r>
              <a:rPr lang="en-US" altLang="en-US" sz="3200" dirty="0"/>
              <a:t> in stored uncovered charge on both sides of junction</a:t>
            </a:r>
          </a:p>
          <a:p>
            <a:pPr lvl="1"/>
            <a:r>
              <a:rPr lang="en-US" altLang="en-US" sz="3200" dirty="0"/>
              <a:t>(2) </a:t>
            </a:r>
            <a:r>
              <a:rPr lang="en-US" altLang="en-US" sz="3200" dirty="0">
                <a:solidFill>
                  <a:srgbClr val="FF0000"/>
                </a:solidFill>
              </a:rPr>
              <a:t>smaller</a:t>
            </a:r>
            <a:r>
              <a:rPr lang="en-US" altLang="en-US" sz="3200" dirty="0"/>
              <a:t> depletion region</a:t>
            </a:r>
          </a:p>
          <a:p>
            <a:r>
              <a:rPr lang="en-US" altLang="en-US" sz="3200" dirty="0"/>
              <a:t>Therefore the width of depletion region will become smaller</a:t>
            </a:r>
          </a:p>
          <a:p>
            <a:pPr lvl="1"/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60644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5867400" cy="12954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Forward-Bias Case</a:t>
            </a:r>
            <a:br>
              <a:rPr lang="en-US" altLang="en-US" sz="3200" dirty="0">
                <a:solidFill>
                  <a:srgbClr val="3333FF"/>
                </a:solidFill>
              </a:rPr>
            </a:br>
            <a:r>
              <a:rPr lang="en-US" altLang="en-US" sz="3200" dirty="0">
                <a:solidFill>
                  <a:srgbClr val="3333FF"/>
                </a:solidFill>
              </a:rPr>
              <a:t>Width of Depletion Region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84</a:t>
            </a:fld>
            <a:endParaRPr lang="en-US" altLang="en-US"/>
          </a:p>
        </p:txBody>
      </p:sp>
      <p:pic>
        <p:nvPicPr>
          <p:cNvPr id="2373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6477000" cy="229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96798" y="4360016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W = Width of the depletion region</a:t>
            </a:r>
          </a:p>
          <a:p>
            <a:pPr algn="l"/>
            <a:r>
              <a:rPr lang="el-GR" sz="2000" dirty="0"/>
              <a:t>ε</a:t>
            </a:r>
            <a:r>
              <a:rPr lang="en-US" sz="2000" baseline="-25000" dirty="0"/>
              <a:t>s</a:t>
            </a:r>
            <a:r>
              <a:rPr lang="en-US" sz="2000" dirty="0"/>
              <a:t> = Electrical permeability of Silicon</a:t>
            </a:r>
          </a:p>
          <a:p>
            <a:pPr algn="l"/>
            <a:r>
              <a:rPr lang="en-US" sz="2000" dirty="0"/>
              <a:t>q= magnitude of electron charge</a:t>
            </a:r>
          </a:p>
          <a:p>
            <a:pPr algn="l"/>
            <a:r>
              <a:rPr lang="en-US" sz="2000" dirty="0"/>
              <a:t>N</a:t>
            </a:r>
            <a:r>
              <a:rPr lang="en-US" sz="2000" baseline="-25000" dirty="0"/>
              <a:t>A</a:t>
            </a:r>
            <a:r>
              <a:rPr lang="en-US" sz="2000" dirty="0"/>
              <a:t>= concentration of acceptor atoms</a:t>
            </a:r>
          </a:p>
          <a:p>
            <a:pPr algn="l"/>
            <a:r>
              <a:rPr lang="en-US" sz="2000" dirty="0"/>
              <a:t>N</a:t>
            </a:r>
            <a:r>
              <a:rPr lang="en-US" sz="2000" baseline="-25000" dirty="0"/>
              <a:t>D</a:t>
            </a:r>
            <a:r>
              <a:rPr lang="en-US" sz="2000" dirty="0"/>
              <a:t>= concentration of donor atoms</a:t>
            </a:r>
          </a:p>
          <a:p>
            <a:pPr algn="l"/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= barrier/junction built in voltage</a:t>
            </a:r>
          </a:p>
          <a:p>
            <a:pPr algn="l"/>
            <a:r>
              <a:rPr lang="en-US" sz="2000" dirty="0"/>
              <a:t>V</a:t>
            </a:r>
            <a:r>
              <a:rPr lang="en-US" sz="2000" baseline="-25000" dirty="0"/>
              <a:t>F</a:t>
            </a:r>
            <a:r>
              <a:rPr lang="en-US" sz="2000" dirty="0"/>
              <a:t> = externally applied voltage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160644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6705600" cy="1295400"/>
          </a:xfrm>
        </p:spPr>
        <p:txBody>
          <a:bodyPr/>
          <a:lstStyle/>
          <a:p>
            <a:r>
              <a:rPr lang="en-US" altLang="en-US" sz="3200" dirty="0">
                <a:solidFill>
                  <a:srgbClr val="3333FF"/>
                </a:solidFill>
              </a:rPr>
              <a:t>Forward-Bias Case</a:t>
            </a:r>
            <a:br>
              <a:rPr lang="en-US" altLang="en-US" sz="3200" dirty="0">
                <a:solidFill>
                  <a:srgbClr val="3333FF"/>
                </a:solidFill>
              </a:rPr>
            </a:br>
            <a:r>
              <a:rPr lang="en-US" altLang="en-US" sz="3200" dirty="0">
                <a:solidFill>
                  <a:srgbClr val="3333FF"/>
                </a:solidFill>
              </a:rPr>
              <a:t>Magnitude of the Junction Capacitor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85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4284805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A= cross sectional area of the junction</a:t>
            </a:r>
          </a:p>
          <a:p>
            <a:pPr algn="l"/>
            <a:r>
              <a:rPr lang="el-GR" sz="2000" dirty="0"/>
              <a:t>ε</a:t>
            </a:r>
            <a:r>
              <a:rPr lang="en-US" sz="2000" baseline="-25000" dirty="0"/>
              <a:t>s</a:t>
            </a:r>
            <a:r>
              <a:rPr lang="en-US" sz="2000" dirty="0"/>
              <a:t> = Electrical permeability of Silicon</a:t>
            </a:r>
          </a:p>
          <a:p>
            <a:pPr algn="l"/>
            <a:r>
              <a:rPr lang="en-US" sz="2000" dirty="0"/>
              <a:t>q= magnitude of electron charge</a:t>
            </a:r>
          </a:p>
          <a:p>
            <a:pPr algn="l"/>
            <a:r>
              <a:rPr lang="en-US" sz="2000" dirty="0"/>
              <a:t>N</a:t>
            </a:r>
            <a:r>
              <a:rPr lang="en-US" sz="2000" baseline="-25000" dirty="0"/>
              <a:t>A</a:t>
            </a:r>
            <a:r>
              <a:rPr lang="en-US" sz="2000" dirty="0"/>
              <a:t>= concentration of acceptor atoms</a:t>
            </a:r>
          </a:p>
          <a:p>
            <a:pPr algn="l"/>
            <a:r>
              <a:rPr lang="en-US" sz="2000" dirty="0"/>
              <a:t>N</a:t>
            </a:r>
            <a:r>
              <a:rPr lang="en-US" sz="2000" baseline="-25000" dirty="0"/>
              <a:t>D</a:t>
            </a:r>
            <a:r>
              <a:rPr lang="en-US" sz="2000" dirty="0"/>
              <a:t>= concentration of donor atoms</a:t>
            </a:r>
          </a:p>
          <a:p>
            <a:pPr algn="l"/>
            <a:r>
              <a:rPr lang="en-US" sz="2000" dirty="0"/>
              <a:t>V</a:t>
            </a:r>
            <a:r>
              <a:rPr lang="en-US" sz="2000" baseline="-25000" dirty="0"/>
              <a:t>0</a:t>
            </a:r>
            <a:r>
              <a:rPr lang="en-US" sz="2000" dirty="0"/>
              <a:t>= barrier/junction built in voltage</a:t>
            </a:r>
          </a:p>
          <a:p>
            <a:pPr algn="l"/>
            <a:r>
              <a:rPr lang="en-US" sz="2000" dirty="0"/>
              <a:t>V</a:t>
            </a:r>
            <a:r>
              <a:rPr lang="en-US" sz="2000" baseline="-25000" dirty="0"/>
              <a:t>F</a:t>
            </a:r>
            <a:r>
              <a:rPr lang="en-US" sz="2000" dirty="0"/>
              <a:t> = externally applied voltage</a:t>
            </a:r>
          </a:p>
        </p:txBody>
      </p:sp>
      <p:pic>
        <p:nvPicPr>
          <p:cNvPr id="2373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599"/>
            <a:ext cx="5410200" cy="245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199981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5715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Q: </a:t>
            </a:r>
            <a:r>
              <a:rPr lang="en-US" altLang="en-US" sz="2800" dirty="0"/>
              <a:t>What happens, exactly, when a </a:t>
            </a:r>
            <a:r>
              <a:rPr lang="en-US" altLang="en-US" sz="2800" dirty="0">
                <a:solidFill>
                  <a:srgbClr val="FF0000"/>
                </a:solidFill>
              </a:rPr>
              <a:t>forward-bias voltage</a:t>
            </a:r>
            <a:r>
              <a:rPr lang="en-US" altLang="en-US" sz="2800" dirty="0"/>
              <a:t> (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  <a:r>
              <a:rPr lang="en-US" altLang="en-US" sz="2800" dirty="0"/>
              <a:t>) is applied to the </a:t>
            </a:r>
            <a:r>
              <a:rPr lang="en-US" altLang="en-US" sz="2800" b="1" i="1" dirty="0" err="1"/>
              <a:t>pn</a:t>
            </a:r>
            <a:r>
              <a:rPr lang="en-US" altLang="en-US" sz="2800" b="1" dirty="0"/>
              <a:t>-junction</a:t>
            </a:r>
            <a:r>
              <a:rPr lang="en-US" altLang="en-US" sz="28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008000"/>
                </a:solidFill>
              </a:rPr>
              <a:t>step #1:</a:t>
            </a:r>
            <a:r>
              <a:rPr lang="en-US" altLang="en-US" sz="2800" dirty="0"/>
              <a:t> Initially, a small forward-bias voltage (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  <a:r>
              <a:rPr lang="en-US" altLang="en-US" sz="2800" dirty="0"/>
              <a:t>) is applied. 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Because of its polarity, it </a:t>
            </a:r>
            <a:r>
              <a:rPr lang="en-US" altLang="en-US" sz="2800" dirty="0">
                <a:solidFill>
                  <a:srgbClr val="FF0000"/>
                </a:solidFill>
              </a:rPr>
              <a:t>pushes </a:t>
            </a:r>
            <a:r>
              <a:rPr lang="en-US" altLang="en-US" sz="2800" b="1" u="sng" dirty="0">
                <a:solidFill>
                  <a:srgbClr val="3333FF"/>
                </a:solidFill>
              </a:rPr>
              <a:t>majority carriers </a:t>
            </a:r>
            <a:r>
              <a:rPr lang="en-US" altLang="en-US" sz="2800" dirty="0">
                <a:solidFill>
                  <a:srgbClr val="FF0000"/>
                </a:solidFill>
              </a:rPr>
              <a:t>(holes in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dirty="0">
                <a:solidFill>
                  <a:srgbClr val="FF0000"/>
                </a:solidFill>
              </a:rPr>
              <a:t>-region and electrons in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>
                <a:solidFill>
                  <a:srgbClr val="FF0000"/>
                </a:solidFill>
              </a:rPr>
              <a:t>-region) toward the junction</a:t>
            </a:r>
            <a:r>
              <a:rPr lang="en-US" altLang="en-US" sz="2800" dirty="0"/>
              <a:t> thereby reducing the width of the depletion zone.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Note, however, that this </a:t>
            </a:r>
            <a:r>
              <a:rPr lang="en-US" altLang="en-US" sz="2800" dirty="0">
                <a:solidFill>
                  <a:srgbClr val="FF0000"/>
                </a:solidFill>
              </a:rPr>
              <a:t>force is opposed by the built-in voltage</a:t>
            </a:r>
            <a:r>
              <a:rPr lang="en-US" altLang="en-US" sz="2800" dirty="0"/>
              <a:t> built in voltage 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284614-EEB8-485C-82D5-25FEC0F1AF9B}" type="slidenum">
              <a:rPr lang="en-US" altLang="en-US" smtClean="0"/>
              <a:pPr/>
              <a:t>86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1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1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16507" name="Rectangle 219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0" name="Text Box 2"/>
          <p:cNvSpPr txBox="1">
            <a:spLocks noChangeArrowheads="1"/>
          </p:cNvSpPr>
          <p:nvPr/>
        </p:nvSpPr>
        <p:spPr bwMode="auto">
          <a:xfrm>
            <a:off x="228600" y="62484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with applied voltage.</a:t>
            </a:r>
          </a:p>
        </p:txBody>
      </p:sp>
      <p:sp>
        <p:nvSpPr>
          <p:cNvPr id="2316291" name="Line 3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6292" name="Oval 4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3" name="Rectangle 5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4" name="Rectangle 6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5" name="Oval 7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7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8" name="Rectangle 10"/>
          <p:cNvSpPr>
            <a:spLocks noChangeArrowheads="1"/>
          </p:cNvSpPr>
          <p:nvPr/>
        </p:nvSpPr>
        <p:spPr bwMode="auto">
          <a:xfrm>
            <a:off x="4267200" y="38862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299" name="Rectangle 11"/>
          <p:cNvSpPr>
            <a:spLocks noChangeArrowheads="1"/>
          </p:cNvSpPr>
          <p:nvPr/>
        </p:nvSpPr>
        <p:spPr bwMode="auto">
          <a:xfrm>
            <a:off x="4114800" y="38862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00" name="Rectangle 12"/>
          <p:cNvSpPr>
            <a:spLocks noChangeArrowheads="1"/>
          </p:cNvSpPr>
          <p:nvPr/>
        </p:nvSpPr>
        <p:spPr bwMode="auto">
          <a:xfrm>
            <a:off x="3962400" y="38862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01" name="Rectangle 13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02" name="Rectangle 14"/>
          <p:cNvSpPr>
            <a:spLocks noChangeArrowheads="1"/>
          </p:cNvSpPr>
          <p:nvPr/>
        </p:nvSpPr>
        <p:spPr bwMode="auto">
          <a:xfrm>
            <a:off x="4572000" y="38862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03" name="Rectangle 15"/>
          <p:cNvSpPr>
            <a:spLocks noChangeArrowheads="1"/>
          </p:cNvSpPr>
          <p:nvPr/>
        </p:nvSpPr>
        <p:spPr bwMode="auto">
          <a:xfrm>
            <a:off x="4572000" y="38862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6304" name="Rectangle 16"/>
          <p:cNvSpPr>
            <a:spLocks noChangeArrowheads="1"/>
          </p:cNvSpPr>
          <p:nvPr/>
        </p:nvSpPr>
        <p:spPr bwMode="auto">
          <a:xfrm>
            <a:off x="4572000" y="3886200"/>
            <a:ext cx="6096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6336" name="Group 48"/>
          <p:cNvGrpSpPr>
            <a:grpSpLocks/>
          </p:cNvGrpSpPr>
          <p:nvPr/>
        </p:nvGrpSpPr>
        <p:grpSpPr bwMode="auto">
          <a:xfrm>
            <a:off x="4191000" y="4191000"/>
            <a:ext cx="152400" cy="152400"/>
            <a:chOff x="576" y="2160"/>
            <a:chExt cx="192" cy="192"/>
          </a:xfrm>
        </p:grpSpPr>
        <p:sp>
          <p:nvSpPr>
            <p:cNvPr id="2316337" name="Oval 4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338" name="Line 5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313" name="Group 25"/>
          <p:cNvGrpSpPr>
            <a:grpSpLocks/>
          </p:cNvGrpSpPr>
          <p:nvPr/>
        </p:nvGrpSpPr>
        <p:grpSpPr bwMode="auto">
          <a:xfrm>
            <a:off x="3124200" y="4114800"/>
            <a:ext cx="304800" cy="304800"/>
            <a:chOff x="1728" y="2256"/>
            <a:chExt cx="192" cy="192"/>
          </a:xfrm>
        </p:grpSpPr>
        <p:grpSp>
          <p:nvGrpSpPr>
            <p:cNvPr id="2316314" name="Group 2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315" name="Oval 2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316" name="Line 2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317" name="Line 2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333" name="Group 45"/>
          <p:cNvGrpSpPr>
            <a:grpSpLocks/>
          </p:cNvGrpSpPr>
          <p:nvPr/>
        </p:nvGrpSpPr>
        <p:grpSpPr bwMode="auto">
          <a:xfrm>
            <a:off x="3505200" y="4191000"/>
            <a:ext cx="152400" cy="152400"/>
            <a:chOff x="576" y="2160"/>
            <a:chExt cx="192" cy="192"/>
          </a:xfrm>
        </p:grpSpPr>
        <p:sp>
          <p:nvSpPr>
            <p:cNvPr id="2316334" name="Oval 4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335" name="Line 4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404" name="Group 116"/>
          <p:cNvGrpSpPr>
            <a:grpSpLocks/>
          </p:cNvGrpSpPr>
          <p:nvPr/>
        </p:nvGrpSpPr>
        <p:grpSpPr bwMode="auto">
          <a:xfrm>
            <a:off x="4800600" y="4191000"/>
            <a:ext cx="152400" cy="152400"/>
            <a:chOff x="1728" y="2256"/>
            <a:chExt cx="192" cy="192"/>
          </a:xfrm>
        </p:grpSpPr>
        <p:grpSp>
          <p:nvGrpSpPr>
            <p:cNvPr id="2316405" name="Group 11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406" name="Oval 1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407" name="Line 11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408" name="Line 12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409" name="Group 121"/>
          <p:cNvGrpSpPr>
            <a:grpSpLocks/>
          </p:cNvGrpSpPr>
          <p:nvPr/>
        </p:nvGrpSpPr>
        <p:grpSpPr bwMode="auto">
          <a:xfrm>
            <a:off x="5410200" y="4114800"/>
            <a:ext cx="304800" cy="304800"/>
            <a:chOff x="576" y="2160"/>
            <a:chExt cx="192" cy="192"/>
          </a:xfrm>
        </p:grpSpPr>
        <p:sp>
          <p:nvSpPr>
            <p:cNvPr id="2316410" name="Oval 12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411" name="Line 12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6505" name="Rectangle 217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1295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#1:</a:t>
            </a:r>
            <a:r>
              <a:rPr lang="en-US" altLang="en-US" sz="2400" b="0" dirty="0"/>
              <a:t> Initially, a small forward-bias voltage (</a:t>
            </a:r>
            <a:r>
              <a:rPr lang="en-US" altLang="en-US" sz="2400" b="0" i="1" dirty="0"/>
              <a:t>V</a:t>
            </a:r>
            <a:r>
              <a:rPr lang="en-US" altLang="en-US" sz="2400" b="0" i="1" baseline="-25000" dirty="0"/>
              <a:t>F</a:t>
            </a:r>
            <a:r>
              <a:rPr lang="en-US" altLang="en-US" sz="2400" b="0" dirty="0"/>
              <a:t>) is applied. because of its polarity, it </a:t>
            </a:r>
            <a:r>
              <a:rPr lang="en-US" altLang="en-US" sz="2400" b="0" dirty="0">
                <a:solidFill>
                  <a:srgbClr val="FF0000"/>
                </a:solidFill>
              </a:rPr>
              <a:t>pushes majority (holes in </a:t>
            </a:r>
            <a:r>
              <a:rPr lang="en-US" altLang="en-US" sz="2400" b="0" i="1" dirty="0">
                <a:solidFill>
                  <a:srgbClr val="FF0000"/>
                </a:solidFill>
              </a:rPr>
              <a:t>p</a:t>
            </a:r>
            <a:r>
              <a:rPr lang="en-US" altLang="en-US" sz="2400" b="0" dirty="0">
                <a:solidFill>
                  <a:srgbClr val="FF0000"/>
                </a:solidFill>
              </a:rPr>
              <a:t>-region and electrons in </a:t>
            </a:r>
            <a:r>
              <a:rPr lang="en-US" altLang="en-US" sz="2400" b="0" i="1" dirty="0">
                <a:solidFill>
                  <a:srgbClr val="FF0000"/>
                </a:solidFill>
              </a:rPr>
              <a:t>n</a:t>
            </a:r>
            <a:r>
              <a:rPr lang="en-US" altLang="en-US" sz="2400" b="0" dirty="0">
                <a:solidFill>
                  <a:srgbClr val="FF0000"/>
                </a:solidFill>
              </a:rPr>
              <a:t>-region) toward the junction</a:t>
            </a:r>
            <a:r>
              <a:rPr lang="en-US" altLang="en-US" sz="2400" b="0" dirty="0"/>
              <a:t> and reduces width of the depletion zone.</a:t>
            </a:r>
          </a:p>
        </p:txBody>
      </p:sp>
      <p:sp>
        <p:nvSpPr>
          <p:cNvPr id="2316514" name="Text Box 226"/>
          <p:cNvSpPr txBox="1">
            <a:spLocks noChangeArrowheads="1"/>
          </p:cNvSpPr>
          <p:nvPr/>
        </p:nvSpPr>
        <p:spPr bwMode="auto">
          <a:xfrm>
            <a:off x="4267200" y="2514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</a:p>
        </p:txBody>
      </p:sp>
      <p:grpSp>
        <p:nvGrpSpPr>
          <p:cNvPr id="2316516" name="Group 228"/>
          <p:cNvGrpSpPr>
            <a:grpSpLocks/>
          </p:cNvGrpSpPr>
          <p:nvPr/>
        </p:nvGrpSpPr>
        <p:grpSpPr bwMode="auto">
          <a:xfrm>
            <a:off x="4343400" y="1981200"/>
            <a:ext cx="457200" cy="457200"/>
            <a:chOff x="2592" y="1104"/>
            <a:chExt cx="576" cy="576"/>
          </a:xfrm>
        </p:grpSpPr>
        <p:sp>
          <p:nvSpPr>
            <p:cNvPr id="2316517" name="Oval 229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518" name="Line 230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6519" name="Line 231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6520" name="Line 232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47" name="Group 259"/>
          <p:cNvGrpSpPr>
            <a:grpSpLocks/>
          </p:cNvGrpSpPr>
          <p:nvPr/>
        </p:nvGrpSpPr>
        <p:grpSpPr bwMode="auto">
          <a:xfrm>
            <a:off x="4191000" y="4572000"/>
            <a:ext cx="152400" cy="152400"/>
            <a:chOff x="576" y="2160"/>
            <a:chExt cx="192" cy="192"/>
          </a:xfrm>
        </p:grpSpPr>
        <p:sp>
          <p:nvSpPr>
            <p:cNvPr id="2316548" name="Oval 2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549" name="Line 2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50" name="Group 262"/>
          <p:cNvGrpSpPr>
            <a:grpSpLocks/>
          </p:cNvGrpSpPr>
          <p:nvPr/>
        </p:nvGrpSpPr>
        <p:grpSpPr bwMode="auto">
          <a:xfrm>
            <a:off x="4191000" y="4953000"/>
            <a:ext cx="152400" cy="152400"/>
            <a:chOff x="576" y="2160"/>
            <a:chExt cx="192" cy="192"/>
          </a:xfrm>
        </p:grpSpPr>
        <p:sp>
          <p:nvSpPr>
            <p:cNvPr id="2316551" name="Oval 26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552" name="Line 26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53" name="Group 265"/>
          <p:cNvGrpSpPr>
            <a:grpSpLocks/>
          </p:cNvGrpSpPr>
          <p:nvPr/>
        </p:nvGrpSpPr>
        <p:grpSpPr bwMode="auto">
          <a:xfrm>
            <a:off x="4191000" y="5334000"/>
            <a:ext cx="152400" cy="152400"/>
            <a:chOff x="576" y="2160"/>
            <a:chExt cx="192" cy="192"/>
          </a:xfrm>
        </p:grpSpPr>
        <p:sp>
          <p:nvSpPr>
            <p:cNvPr id="2316554" name="Oval 26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555" name="Line 26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56" name="Group 268"/>
          <p:cNvGrpSpPr>
            <a:grpSpLocks/>
          </p:cNvGrpSpPr>
          <p:nvPr/>
        </p:nvGrpSpPr>
        <p:grpSpPr bwMode="auto">
          <a:xfrm>
            <a:off x="4800600" y="4572000"/>
            <a:ext cx="152400" cy="152400"/>
            <a:chOff x="1728" y="2256"/>
            <a:chExt cx="192" cy="192"/>
          </a:xfrm>
        </p:grpSpPr>
        <p:grpSp>
          <p:nvGrpSpPr>
            <p:cNvPr id="2316557" name="Group 26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58" name="Oval 27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59" name="Line 27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60" name="Line 27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61" name="Group 273"/>
          <p:cNvGrpSpPr>
            <a:grpSpLocks/>
          </p:cNvGrpSpPr>
          <p:nvPr/>
        </p:nvGrpSpPr>
        <p:grpSpPr bwMode="auto">
          <a:xfrm>
            <a:off x="4800600" y="4953000"/>
            <a:ext cx="152400" cy="152400"/>
            <a:chOff x="1728" y="2256"/>
            <a:chExt cx="192" cy="192"/>
          </a:xfrm>
        </p:grpSpPr>
        <p:grpSp>
          <p:nvGrpSpPr>
            <p:cNvPr id="2316562" name="Group 27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63" name="Oval 27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64" name="Line 27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65" name="Line 27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66" name="Group 278"/>
          <p:cNvGrpSpPr>
            <a:grpSpLocks/>
          </p:cNvGrpSpPr>
          <p:nvPr/>
        </p:nvGrpSpPr>
        <p:grpSpPr bwMode="auto">
          <a:xfrm>
            <a:off x="4800600" y="5334000"/>
            <a:ext cx="152400" cy="152400"/>
            <a:chOff x="1728" y="2256"/>
            <a:chExt cx="192" cy="192"/>
          </a:xfrm>
        </p:grpSpPr>
        <p:grpSp>
          <p:nvGrpSpPr>
            <p:cNvPr id="2316567" name="Group 2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68" name="Oval 2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69" name="Line 2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70" name="Line 2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71" name="Group 283"/>
          <p:cNvGrpSpPr>
            <a:grpSpLocks/>
          </p:cNvGrpSpPr>
          <p:nvPr/>
        </p:nvGrpSpPr>
        <p:grpSpPr bwMode="auto">
          <a:xfrm>
            <a:off x="2514600" y="4114800"/>
            <a:ext cx="304800" cy="304800"/>
            <a:chOff x="1728" y="2256"/>
            <a:chExt cx="192" cy="192"/>
          </a:xfrm>
        </p:grpSpPr>
        <p:grpSp>
          <p:nvGrpSpPr>
            <p:cNvPr id="2316572" name="Group 2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73" name="Oval 2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74" name="Line 2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75" name="Line 2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79" name="Group 291"/>
          <p:cNvGrpSpPr>
            <a:grpSpLocks/>
          </p:cNvGrpSpPr>
          <p:nvPr/>
        </p:nvGrpSpPr>
        <p:grpSpPr bwMode="auto">
          <a:xfrm>
            <a:off x="3429000" y="4495800"/>
            <a:ext cx="304800" cy="304800"/>
            <a:chOff x="1728" y="2256"/>
            <a:chExt cx="192" cy="192"/>
          </a:xfrm>
        </p:grpSpPr>
        <p:grpSp>
          <p:nvGrpSpPr>
            <p:cNvPr id="2316580" name="Group 29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81" name="Oval 29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82" name="Line 29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83" name="Line 29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84" name="Group 296"/>
          <p:cNvGrpSpPr>
            <a:grpSpLocks/>
          </p:cNvGrpSpPr>
          <p:nvPr/>
        </p:nvGrpSpPr>
        <p:grpSpPr bwMode="auto">
          <a:xfrm>
            <a:off x="3200400" y="4572000"/>
            <a:ext cx="152400" cy="152400"/>
            <a:chOff x="576" y="2160"/>
            <a:chExt cx="192" cy="192"/>
          </a:xfrm>
        </p:grpSpPr>
        <p:sp>
          <p:nvSpPr>
            <p:cNvPr id="2316585" name="Oval 29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586" name="Line 29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87" name="Group 299"/>
          <p:cNvGrpSpPr>
            <a:grpSpLocks/>
          </p:cNvGrpSpPr>
          <p:nvPr/>
        </p:nvGrpSpPr>
        <p:grpSpPr bwMode="auto">
          <a:xfrm>
            <a:off x="2819400" y="4495800"/>
            <a:ext cx="304800" cy="304800"/>
            <a:chOff x="1728" y="2256"/>
            <a:chExt cx="192" cy="192"/>
          </a:xfrm>
        </p:grpSpPr>
        <p:grpSp>
          <p:nvGrpSpPr>
            <p:cNvPr id="2316588" name="Group 30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89" name="Oval 3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90" name="Line 3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91" name="Line 30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595" name="Group 307"/>
          <p:cNvGrpSpPr>
            <a:grpSpLocks/>
          </p:cNvGrpSpPr>
          <p:nvPr/>
        </p:nvGrpSpPr>
        <p:grpSpPr bwMode="auto">
          <a:xfrm>
            <a:off x="3124200" y="4876800"/>
            <a:ext cx="304800" cy="304800"/>
            <a:chOff x="1728" y="2256"/>
            <a:chExt cx="192" cy="192"/>
          </a:xfrm>
        </p:grpSpPr>
        <p:grpSp>
          <p:nvGrpSpPr>
            <p:cNvPr id="2316596" name="Group 30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597" name="Oval 30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598" name="Line 31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599" name="Line 31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00" name="Group 312"/>
          <p:cNvGrpSpPr>
            <a:grpSpLocks/>
          </p:cNvGrpSpPr>
          <p:nvPr/>
        </p:nvGrpSpPr>
        <p:grpSpPr bwMode="auto">
          <a:xfrm>
            <a:off x="3505200" y="4953000"/>
            <a:ext cx="152400" cy="152400"/>
            <a:chOff x="576" y="2160"/>
            <a:chExt cx="192" cy="192"/>
          </a:xfrm>
        </p:grpSpPr>
        <p:sp>
          <p:nvSpPr>
            <p:cNvPr id="2316601" name="Oval 31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02" name="Line 3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03" name="Group 315"/>
          <p:cNvGrpSpPr>
            <a:grpSpLocks/>
          </p:cNvGrpSpPr>
          <p:nvPr/>
        </p:nvGrpSpPr>
        <p:grpSpPr bwMode="auto">
          <a:xfrm>
            <a:off x="2514600" y="4876800"/>
            <a:ext cx="304800" cy="304800"/>
            <a:chOff x="1728" y="2256"/>
            <a:chExt cx="192" cy="192"/>
          </a:xfrm>
        </p:grpSpPr>
        <p:grpSp>
          <p:nvGrpSpPr>
            <p:cNvPr id="2316604" name="Group 3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05" name="Oval 3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06" name="Line 3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07" name="Line 3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11" name="Group 323"/>
          <p:cNvGrpSpPr>
            <a:grpSpLocks/>
          </p:cNvGrpSpPr>
          <p:nvPr/>
        </p:nvGrpSpPr>
        <p:grpSpPr bwMode="auto">
          <a:xfrm>
            <a:off x="3429000" y="5257800"/>
            <a:ext cx="304800" cy="304800"/>
            <a:chOff x="1728" y="2256"/>
            <a:chExt cx="192" cy="192"/>
          </a:xfrm>
        </p:grpSpPr>
        <p:grpSp>
          <p:nvGrpSpPr>
            <p:cNvPr id="2316612" name="Group 3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13" name="Oval 3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14" name="Line 3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15" name="Line 3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19" name="Group 331"/>
          <p:cNvGrpSpPr>
            <a:grpSpLocks/>
          </p:cNvGrpSpPr>
          <p:nvPr/>
        </p:nvGrpSpPr>
        <p:grpSpPr bwMode="auto">
          <a:xfrm>
            <a:off x="2819400" y="5257800"/>
            <a:ext cx="304800" cy="304800"/>
            <a:chOff x="1728" y="2256"/>
            <a:chExt cx="192" cy="192"/>
          </a:xfrm>
        </p:grpSpPr>
        <p:grpSp>
          <p:nvGrpSpPr>
            <p:cNvPr id="2316620" name="Group 3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21" name="Oval 3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22" name="Line 3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23" name="Line 3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24" name="Group 336"/>
          <p:cNvGrpSpPr>
            <a:grpSpLocks/>
          </p:cNvGrpSpPr>
          <p:nvPr/>
        </p:nvGrpSpPr>
        <p:grpSpPr bwMode="auto">
          <a:xfrm>
            <a:off x="2590800" y="5334000"/>
            <a:ext cx="152400" cy="152400"/>
            <a:chOff x="576" y="2160"/>
            <a:chExt cx="192" cy="192"/>
          </a:xfrm>
        </p:grpSpPr>
        <p:sp>
          <p:nvSpPr>
            <p:cNvPr id="2316625" name="Oval 33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26" name="Line 33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27" name="Group 339"/>
          <p:cNvGrpSpPr>
            <a:grpSpLocks/>
          </p:cNvGrpSpPr>
          <p:nvPr/>
        </p:nvGrpSpPr>
        <p:grpSpPr bwMode="auto">
          <a:xfrm>
            <a:off x="6019800" y="4114800"/>
            <a:ext cx="304800" cy="304800"/>
            <a:chOff x="576" y="2160"/>
            <a:chExt cx="192" cy="192"/>
          </a:xfrm>
        </p:grpSpPr>
        <p:sp>
          <p:nvSpPr>
            <p:cNvPr id="2316628" name="Oval 34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29" name="Line 34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30" name="Group 342"/>
          <p:cNvGrpSpPr>
            <a:grpSpLocks/>
          </p:cNvGrpSpPr>
          <p:nvPr/>
        </p:nvGrpSpPr>
        <p:grpSpPr bwMode="auto">
          <a:xfrm>
            <a:off x="6400800" y="4191000"/>
            <a:ext cx="152400" cy="152400"/>
            <a:chOff x="1728" y="2256"/>
            <a:chExt cx="192" cy="192"/>
          </a:xfrm>
        </p:grpSpPr>
        <p:grpSp>
          <p:nvGrpSpPr>
            <p:cNvPr id="2316631" name="Group 34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32" name="Oval 3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33" name="Line 3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34" name="Line 34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35" name="Group 347"/>
          <p:cNvGrpSpPr>
            <a:grpSpLocks/>
          </p:cNvGrpSpPr>
          <p:nvPr/>
        </p:nvGrpSpPr>
        <p:grpSpPr bwMode="auto">
          <a:xfrm>
            <a:off x="5715000" y="4495800"/>
            <a:ext cx="304800" cy="304800"/>
            <a:chOff x="576" y="2160"/>
            <a:chExt cx="192" cy="192"/>
          </a:xfrm>
        </p:grpSpPr>
        <p:sp>
          <p:nvSpPr>
            <p:cNvPr id="2316636" name="Oval 34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37" name="Line 34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38" name="Group 350"/>
          <p:cNvGrpSpPr>
            <a:grpSpLocks/>
          </p:cNvGrpSpPr>
          <p:nvPr/>
        </p:nvGrpSpPr>
        <p:grpSpPr bwMode="auto">
          <a:xfrm>
            <a:off x="5486400" y="4572000"/>
            <a:ext cx="152400" cy="152400"/>
            <a:chOff x="1728" y="2256"/>
            <a:chExt cx="192" cy="192"/>
          </a:xfrm>
        </p:grpSpPr>
        <p:grpSp>
          <p:nvGrpSpPr>
            <p:cNvPr id="2316639" name="Group 35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40" name="Oval 3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41" name="Line 35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42" name="Line 35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43" name="Group 355"/>
          <p:cNvGrpSpPr>
            <a:grpSpLocks/>
          </p:cNvGrpSpPr>
          <p:nvPr/>
        </p:nvGrpSpPr>
        <p:grpSpPr bwMode="auto">
          <a:xfrm>
            <a:off x="6324600" y="4495800"/>
            <a:ext cx="304800" cy="304800"/>
            <a:chOff x="576" y="2160"/>
            <a:chExt cx="192" cy="192"/>
          </a:xfrm>
        </p:grpSpPr>
        <p:sp>
          <p:nvSpPr>
            <p:cNvPr id="2316644" name="Oval 3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45" name="Line 3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51" name="Group 363"/>
          <p:cNvGrpSpPr>
            <a:grpSpLocks/>
          </p:cNvGrpSpPr>
          <p:nvPr/>
        </p:nvGrpSpPr>
        <p:grpSpPr bwMode="auto">
          <a:xfrm>
            <a:off x="5410200" y="4876800"/>
            <a:ext cx="304800" cy="304800"/>
            <a:chOff x="576" y="2160"/>
            <a:chExt cx="192" cy="192"/>
          </a:xfrm>
        </p:grpSpPr>
        <p:sp>
          <p:nvSpPr>
            <p:cNvPr id="2316652" name="Oval 36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53" name="Line 36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59" name="Group 371"/>
          <p:cNvGrpSpPr>
            <a:grpSpLocks/>
          </p:cNvGrpSpPr>
          <p:nvPr/>
        </p:nvGrpSpPr>
        <p:grpSpPr bwMode="auto">
          <a:xfrm>
            <a:off x="6019800" y="4876800"/>
            <a:ext cx="304800" cy="304800"/>
            <a:chOff x="576" y="2160"/>
            <a:chExt cx="192" cy="192"/>
          </a:xfrm>
        </p:grpSpPr>
        <p:sp>
          <p:nvSpPr>
            <p:cNvPr id="2316660" name="Oval 3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61" name="Line 3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62" name="Group 374"/>
          <p:cNvGrpSpPr>
            <a:grpSpLocks/>
          </p:cNvGrpSpPr>
          <p:nvPr/>
        </p:nvGrpSpPr>
        <p:grpSpPr bwMode="auto">
          <a:xfrm>
            <a:off x="6400800" y="4953000"/>
            <a:ext cx="152400" cy="152400"/>
            <a:chOff x="1728" y="2256"/>
            <a:chExt cx="192" cy="192"/>
          </a:xfrm>
        </p:grpSpPr>
        <p:grpSp>
          <p:nvGrpSpPr>
            <p:cNvPr id="2316663" name="Group 3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64" name="Oval 3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65" name="Line 3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66" name="Line 3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67" name="Group 379"/>
          <p:cNvGrpSpPr>
            <a:grpSpLocks/>
          </p:cNvGrpSpPr>
          <p:nvPr/>
        </p:nvGrpSpPr>
        <p:grpSpPr bwMode="auto">
          <a:xfrm>
            <a:off x="5715000" y="5257800"/>
            <a:ext cx="304800" cy="304800"/>
            <a:chOff x="576" y="2160"/>
            <a:chExt cx="192" cy="192"/>
          </a:xfrm>
        </p:grpSpPr>
        <p:sp>
          <p:nvSpPr>
            <p:cNvPr id="2316668" name="Oval 38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69" name="Line 38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75" name="Group 387"/>
          <p:cNvGrpSpPr>
            <a:grpSpLocks/>
          </p:cNvGrpSpPr>
          <p:nvPr/>
        </p:nvGrpSpPr>
        <p:grpSpPr bwMode="auto">
          <a:xfrm>
            <a:off x="6324600" y="5257800"/>
            <a:ext cx="304800" cy="304800"/>
            <a:chOff x="576" y="2160"/>
            <a:chExt cx="192" cy="192"/>
          </a:xfrm>
        </p:grpSpPr>
        <p:sp>
          <p:nvSpPr>
            <p:cNvPr id="2316676" name="Oval 38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6677" name="Line 38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6678" name="Group 390"/>
          <p:cNvGrpSpPr>
            <a:grpSpLocks/>
          </p:cNvGrpSpPr>
          <p:nvPr/>
        </p:nvGrpSpPr>
        <p:grpSpPr bwMode="auto">
          <a:xfrm>
            <a:off x="6096000" y="5334000"/>
            <a:ext cx="152400" cy="152400"/>
            <a:chOff x="1728" y="2256"/>
            <a:chExt cx="192" cy="192"/>
          </a:xfrm>
        </p:grpSpPr>
        <p:grpSp>
          <p:nvGrpSpPr>
            <p:cNvPr id="2316679" name="Group 39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6680" name="Oval 3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6681" name="Line 3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6682" name="Line 39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6684" name="Line 396"/>
          <p:cNvSpPr>
            <a:spLocks noChangeShapeType="1"/>
          </p:cNvSpPr>
          <p:nvPr/>
        </p:nvSpPr>
        <p:spPr bwMode="auto">
          <a:xfrm>
            <a:off x="6248400" y="914400"/>
            <a:ext cx="0" cy="3200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6683" name="Text Box 395"/>
          <p:cNvSpPr txBox="1">
            <a:spLocks noChangeArrowheads="1"/>
          </p:cNvSpPr>
          <p:nvPr/>
        </p:nvSpPr>
        <p:spPr bwMode="auto">
          <a:xfrm>
            <a:off x="228600" y="381000"/>
            <a:ext cx="8686800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Note that, in this figure, the smaller circles represent </a:t>
            </a:r>
            <a:r>
              <a:rPr lang="en-US" altLang="en-US" sz="2400" b="1" u="sng" dirty="0">
                <a:solidFill>
                  <a:srgbClr val="3333FF"/>
                </a:solidFill>
              </a:rPr>
              <a:t>minority carriers</a:t>
            </a:r>
            <a:r>
              <a:rPr lang="en-US" altLang="en-US" sz="2400" dirty="0">
                <a:solidFill>
                  <a:srgbClr val="FF0000"/>
                </a:solidFill>
              </a:rPr>
              <a:t> and </a:t>
            </a:r>
            <a:r>
              <a:rPr lang="en-US" altLang="en-US" sz="2400" b="1" dirty="0">
                <a:solidFill>
                  <a:srgbClr val="FF0000"/>
                </a:solidFill>
              </a:rPr>
              <a:t>not bound charges</a:t>
            </a:r>
            <a:r>
              <a:rPr lang="en-US" altLang="en-US" sz="2400" dirty="0">
                <a:solidFill>
                  <a:srgbClr val="FF0000"/>
                </a:solidFill>
              </a:rPr>
              <a:t> – which are not considered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1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316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316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0.00834 -4.23317E-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316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0834 2.5746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316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2748E-6 L 0.00834 -4.4274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316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0.00834 -1.4295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16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-0.00833 -4.23317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3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-0.00833 2.5746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16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2748E-6 L -0.00833 -4.4274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16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0833 -1.42956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316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3317E-7 L 0.01667 -4.23317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16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16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16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3317E-7 L 0.01667 -4.2331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316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16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16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3317E-7 L 0.01667 -4.23317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16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31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16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16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3317E-7 L 0.01667 -4.23317E-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316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721E-6 L 0.01666 2.1721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316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316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1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8189E-8 L -0.01667 -2.08189E-8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31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316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8189E-8 L -0.01667 -2.08189E-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31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316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16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316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8189E-8 L -0.01667 -2.08189E-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316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316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3317E-7 L -0.01667 -4.23317E-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316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08189E-8 L -0.01667 -2.08189E-8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316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1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3165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31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316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316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2316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316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316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316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1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507" grpId="0" animBg="1"/>
      <p:bldP spid="2316300" grpId="0" animBg="1"/>
      <p:bldP spid="2316304" grpId="0" animBg="1"/>
      <p:bldP spid="2316505" grpId="0"/>
      <p:bldP spid="2316684" grpId="0" animBg="1"/>
      <p:bldP spid="231668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17314" name="Rectangle 2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5" name="Text Box 2"/>
          <p:cNvSpPr txBox="1">
            <a:spLocks noChangeArrowheads="1"/>
          </p:cNvSpPr>
          <p:nvPr/>
        </p:nvSpPr>
        <p:spPr bwMode="auto">
          <a:xfrm>
            <a:off x="304800" y="60960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applied voltage.</a:t>
            </a:r>
          </a:p>
        </p:txBody>
      </p:sp>
      <p:sp>
        <p:nvSpPr>
          <p:cNvPr id="2317316" name="Line 4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7317" name="Oval 5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8" name="Rectangle 6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19" name="Rectangle 7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0" name="Oval 8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1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2" name="Rectangle 10"/>
          <p:cNvSpPr>
            <a:spLocks noChangeArrowheads="1"/>
          </p:cNvSpPr>
          <p:nvPr/>
        </p:nvSpPr>
        <p:spPr bwMode="auto">
          <a:xfrm>
            <a:off x="4267200" y="38862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3" name="Rectangle 11"/>
          <p:cNvSpPr>
            <a:spLocks noChangeArrowheads="1"/>
          </p:cNvSpPr>
          <p:nvPr/>
        </p:nvSpPr>
        <p:spPr bwMode="auto">
          <a:xfrm>
            <a:off x="4114800" y="38862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5" name="Rectangle 13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6" name="Rectangle 14"/>
          <p:cNvSpPr>
            <a:spLocks noChangeArrowheads="1"/>
          </p:cNvSpPr>
          <p:nvPr/>
        </p:nvSpPr>
        <p:spPr bwMode="auto">
          <a:xfrm>
            <a:off x="4572000" y="3886200"/>
            <a:ext cx="3048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7327" name="Rectangle 15"/>
          <p:cNvSpPr>
            <a:spLocks noChangeArrowheads="1"/>
          </p:cNvSpPr>
          <p:nvPr/>
        </p:nvSpPr>
        <p:spPr bwMode="auto">
          <a:xfrm>
            <a:off x="4572000" y="3886200"/>
            <a:ext cx="4572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7332" name="Group 20"/>
          <p:cNvGrpSpPr>
            <a:grpSpLocks/>
          </p:cNvGrpSpPr>
          <p:nvPr/>
        </p:nvGrpSpPr>
        <p:grpSpPr bwMode="auto">
          <a:xfrm>
            <a:off x="3276600" y="4114800"/>
            <a:ext cx="304800" cy="304800"/>
            <a:chOff x="1728" y="2256"/>
            <a:chExt cx="192" cy="192"/>
          </a:xfrm>
        </p:grpSpPr>
        <p:grpSp>
          <p:nvGrpSpPr>
            <p:cNvPr id="2317333" name="Group 2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334" name="Oval 2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335" name="Line 2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336" name="Line 2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337" name="Group 25"/>
          <p:cNvGrpSpPr>
            <a:grpSpLocks/>
          </p:cNvGrpSpPr>
          <p:nvPr/>
        </p:nvGrpSpPr>
        <p:grpSpPr bwMode="auto">
          <a:xfrm>
            <a:off x="3657600" y="4191000"/>
            <a:ext cx="152400" cy="152400"/>
            <a:chOff x="576" y="2160"/>
            <a:chExt cx="192" cy="192"/>
          </a:xfrm>
        </p:grpSpPr>
        <p:sp>
          <p:nvSpPr>
            <p:cNvPr id="2317338" name="Oval 2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39" name="Line 2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345" name="Group 33"/>
          <p:cNvGrpSpPr>
            <a:grpSpLocks/>
          </p:cNvGrpSpPr>
          <p:nvPr/>
        </p:nvGrpSpPr>
        <p:grpSpPr bwMode="auto">
          <a:xfrm>
            <a:off x="5257800" y="4114800"/>
            <a:ext cx="304800" cy="304800"/>
            <a:chOff x="576" y="2160"/>
            <a:chExt cx="192" cy="192"/>
          </a:xfrm>
        </p:grpSpPr>
        <p:sp>
          <p:nvSpPr>
            <p:cNvPr id="2317346" name="Oval 3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47" name="Line 3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7361" name="Rectangle 49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696200" cy="1295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#2:</a:t>
            </a:r>
            <a:r>
              <a:rPr lang="en-US" altLang="en-US" sz="2400" b="0" dirty="0"/>
              <a:t> As the magnitude of </a:t>
            </a:r>
            <a:r>
              <a:rPr lang="en-US" altLang="en-US" sz="2400" b="0" i="1" dirty="0"/>
              <a:t>V</a:t>
            </a:r>
            <a:r>
              <a:rPr lang="en-US" altLang="en-US" sz="2400" b="0" i="1" baseline="-25000" dirty="0"/>
              <a:t>F</a:t>
            </a:r>
            <a:r>
              <a:rPr lang="en-US" altLang="en-US" sz="2400" b="0" dirty="0"/>
              <a:t> increases, the </a:t>
            </a:r>
            <a:r>
              <a:rPr lang="en-US" altLang="en-US" sz="2400" b="0" dirty="0">
                <a:solidFill>
                  <a:srgbClr val="FF0000"/>
                </a:solidFill>
              </a:rPr>
              <a:t>depletion zone becomes thin enough</a:t>
            </a:r>
            <a:r>
              <a:rPr lang="en-US" altLang="en-US" sz="2400" b="0" dirty="0"/>
              <a:t> such that the barrier voltage     (</a:t>
            </a:r>
            <a:r>
              <a:rPr lang="en-US" altLang="en-US" sz="2400" b="0" i="1" dirty="0"/>
              <a:t>V</a:t>
            </a:r>
            <a:r>
              <a:rPr lang="en-US" altLang="en-US" sz="2400" b="0" baseline="-25000" dirty="0"/>
              <a:t>0</a:t>
            </a:r>
            <a:r>
              <a:rPr lang="en-US" altLang="en-US" sz="2400" b="0" dirty="0"/>
              <a:t> – </a:t>
            </a:r>
            <a:r>
              <a:rPr lang="en-US" altLang="en-US" sz="2400" b="0" i="1" dirty="0"/>
              <a:t>V</a:t>
            </a:r>
            <a:r>
              <a:rPr lang="en-US" altLang="en-US" sz="2400" b="0" i="1" baseline="-25000" dirty="0"/>
              <a:t>F</a:t>
            </a:r>
            <a:r>
              <a:rPr lang="en-US" altLang="en-US" sz="2400" b="0" dirty="0"/>
              <a:t>) can no longer stop diffusion current</a:t>
            </a:r>
          </a:p>
        </p:txBody>
      </p:sp>
      <p:sp>
        <p:nvSpPr>
          <p:cNvPr id="2317369" name="Text Box 57"/>
          <p:cNvSpPr txBox="1">
            <a:spLocks noChangeArrowheads="1"/>
          </p:cNvSpPr>
          <p:nvPr/>
        </p:nvSpPr>
        <p:spPr bwMode="auto">
          <a:xfrm>
            <a:off x="3429000" y="16764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</a:p>
        </p:txBody>
      </p:sp>
      <p:grpSp>
        <p:nvGrpSpPr>
          <p:cNvPr id="2317370" name="Group 58"/>
          <p:cNvGrpSpPr>
            <a:grpSpLocks/>
          </p:cNvGrpSpPr>
          <p:nvPr/>
        </p:nvGrpSpPr>
        <p:grpSpPr bwMode="auto">
          <a:xfrm>
            <a:off x="4343400" y="1981200"/>
            <a:ext cx="457200" cy="457200"/>
            <a:chOff x="2592" y="1104"/>
            <a:chExt cx="576" cy="576"/>
          </a:xfrm>
        </p:grpSpPr>
        <p:sp>
          <p:nvSpPr>
            <p:cNvPr id="2317371" name="Oval 59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372" name="Line 60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373" name="Line 61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374" name="Line 62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513" name="Group 201"/>
          <p:cNvGrpSpPr>
            <a:grpSpLocks/>
          </p:cNvGrpSpPr>
          <p:nvPr/>
        </p:nvGrpSpPr>
        <p:grpSpPr bwMode="auto">
          <a:xfrm>
            <a:off x="4191000" y="1828800"/>
            <a:ext cx="762000" cy="758825"/>
            <a:chOff x="2592" y="1104"/>
            <a:chExt cx="576" cy="576"/>
          </a:xfrm>
        </p:grpSpPr>
        <p:sp>
          <p:nvSpPr>
            <p:cNvPr id="2317514" name="Oval 202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515" name="Line 203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516" name="Line 204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517" name="Line 205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518" name="Group 206"/>
          <p:cNvGrpSpPr>
            <a:grpSpLocks/>
          </p:cNvGrpSpPr>
          <p:nvPr/>
        </p:nvGrpSpPr>
        <p:grpSpPr bwMode="auto">
          <a:xfrm>
            <a:off x="4114800" y="1752600"/>
            <a:ext cx="914400" cy="914400"/>
            <a:chOff x="2592" y="1104"/>
            <a:chExt cx="576" cy="576"/>
          </a:xfrm>
        </p:grpSpPr>
        <p:sp>
          <p:nvSpPr>
            <p:cNvPr id="2317519" name="Oval 207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520" name="Line 208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521" name="Line 209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7522" name="Line 210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03" name="Group 291"/>
          <p:cNvGrpSpPr>
            <a:grpSpLocks/>
          </p:cNvGrpSpPr>
          <p:nvPr/>
        </p:nvGrpSpPr>
        <p:grpSpPr bwMode="auto">
          <a:xfrm>
            <a:off x="2667000" y="4114800"/>
            <a:ext cx="304800" cy="304800"/>
            <a:chOff x="1728" y="2256"/>
            <a:chExt cx="192" cy="192"/>
          </a:xfrm>
        </p:grpSpPr>
        <p:grpSp>
          <p:nvGrpSpPr>
            <p:cNvPr id="2317604" name="Group 29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05" name="Oval 29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06" name="Line 29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07" name="Line 29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11" name="Group 299"/>
          <p:cNvGrpSpPr>
            <a:grpSpLocks/>
          </p:cNvGrpSpPr>
          <p:nvPr/>
        </p:nvGrpSpPr>
        <p:grpSpPr bwMode="auto">
          <a:xfrm>
            <a:off x="3581400" y="4495800"/>
            <a:ext cx="304800" cy="304800"/>
            <a:chOff x="1728" y="2256"/>
            <a:chExt cx="192" cy="192"/>
          </a:xfrm>
        </p:grpSpPr>
        <p:grpSp>
          <p:nvGrpSpPr>
            <p:cNvPr id="2317612" name="Group 30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13" name="Oval 3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14" name="Line 3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15" name="Line 30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16" name="Group 304"/>
          <p:cNvGrpSpPr>
            <a:grpSpLocks/>
          </p:cNvGrpSpPr>
          <p:nvPr/>
        </p:nvGrpSpPr>
        <p:grpSpPr bwMode="auto">
          <a:xfrm>
            <a:off x="3352800" y="4572000"/>
            <a:ext cx="152400" cy="152400"/>
            <a:chOff x="576" y="2160"/>
            <a:chExt cx="192" cy="192"/>
          </a:xfrm>
        </p:grpSpPr>
        <p:sp>
          <p:nvSpPr>
            <p:cNvPr id="2317617" name="Oval 30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18" name="Line 30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19" name="Group 307"/>
          <p:cNvGrpSpPr>
            <a:grpSpLocks/>
          </p:cNvGrpSpPr>
          <p:nvPr/>
        </p:nvGrpSpPr>
        <p:grpSpPr bwMode="auto">
          <a:xfrm>
            <a:off x="2971800" y="4495800"/>
            <a:ext cx="304800" cy="304800"/>
            <a:chOff x="1728" y="2256"/>
            <a:chExt cx="192" cy="192"/>
          </a:xfrm>
        </p:grpSpPr>
        <p:grpSp>
          <p:nvGrpSpPr>
            <p:cNvPr id="2317620" name="Group 30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21" name="Oval 30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22" name="Line 31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23" name="Line 31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27" name="Group 315"/>
          <p:cNvGrpSpPr>
            <a:grpSpLocks/>
          </p:cNvGrpSpPr>
          <p:nvPr/>
        </p:nvGrpSpPr>
        <p:grpSpPr bwMode="auto">
          <a:xfrm>
            <a:off x="3276600" y="4876800"/>
            <a:ext cx="304800" cy="304800"/>
            <a:chOff x="1728" y="2256"/>
            <a:chExt cx="192" cy="192"/>
          </a:xfrm>
        </p:grpSpPr>
        <p:grpSp>
          <p:nvGrpSpPr>
            <p:cNvPr id="2317628" name="Group 3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29" name="Oval 3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30" name="Line 3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31" name="Line 3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32" name="Group 320"/>
          <p:cNvGrpSpPr>
            <a:grpSpLocks/>
          </p:cNvGrpSpPr>
          <p:nvPr/>
        </p:nvGrpSpPr>
        <p:grpSpPr bwMode="auto">
          <a:xfrm>
            <a:off x="3657600" y="4953000"/>
            <a:ext cx="152400" cy="152400"/>
            <a:chOff x="576" y="2160"/>
            <a:chExt cx="192" cy="192"/>
          </a:xfrm>
        </p:grpSpPr>
        <p:sp>
          <p:nvSpPr>
            <p:cNvPr id="2317633" name="Oval 3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34" name="Line 3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35" name="Group 323"/>
          <p:cNvGrpSpPr>
            <a:grpSpLocks/>
          </p:cNvGrpSpPr>
          <p:nvPr/>
        </p:nvGrpSpPr>
        <p:grpSpPr bwMode="auto">
          <a:xfrm>
            <a:off x="2667000" y="4876800"/>
            <a:ext cx="304800" cy="304800"/>
            <a:chOff x="1728" y="2256"/>
            <a:chExt cx="192" cy="192"/>
          </a:xfrm>
        </p:grpSpPr>
        <p:grpSp>
          <p:nvGrpSpPr>
            <p:cNvPr id="2317636" name="Group 3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37" name="Oval 3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38" name="Line 3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39" name="Line 3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43" name="Group 331"/>
          <p:cNvGrpSpPr>
            <a:grpSpLocks/>
          </p:cNvGrpSpPr>
          <p:nvPr/>
        </p:nvGrpSpPr>
        <p:grpSpPr bwMode="auto">
          <a:xfrm>
            <a:off x="3581400" y="5257800"/>
            <a:ext cx="304800" cy="304800"/>
            <a:chOff x="1728" y="2256"/>
            <a:chExt cx="192" cy="192"/>
          </a:xfrm>
        </p:grpSpPr>
        <p:grpSp>
          <p:nvGrpSpPr>
            <p:cNvPr id="2317644" name="Group 33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45" name="Oval 33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46" name="Line 33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47" name="Line 33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51" name="Group 339"/>
          <p:cNvGrpSpPr>
            <a:grpSpLocks/>
          </p:cNvGrpSpPr>
          <p:nvPr/>
        </p:nvGrpSpPr>
        <p:grpSpPr bwMode="auto">
          <a:xfrm>
            <a:off x="2971800" y="5257800"/>
            <a:ext cx="304800" cy="304800"/>
            <a:chOff x="1728" y="2256"/>
            <a:chExt cx="192" cy="192"/>
          </a:xfrm>
        </p:grpSpPr>
        <p:grpSp>
          <p:nvGrpSpPr>
            <p:cNvPr id="2317652" name="Group 34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53" name="Oval 34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54" name="Line 34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55" name="Line 34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56" name="Group 344"/>
          <p:cNvGrpSpPr>
            <a:grpSpLocks/>
          </p:cNvGrpSpPr>
          <p:nvPr/>
        </p:nvGrpSpPr>
        <p:grpSpPr bwMode="auto">
          <a:xfrm>
            <a:off x="2743200" y="5334000"/>
            <a:ext cx="152400" cy="152400"/>
            <a:chOff x="576" y="2160"/>
            <a:chExt cx="192" cy="192"/>
          </a:xfrm>
        </p:grpSpPr>
        <p:sp>
          <p:nvSpPr>
            <p:cNvPr id="2317657" name="Oval 34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58" name="Line 34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59" name="Group 347"/>
          <p:cNvGrpSpPr>
            <a:grpSpLocks/>
          </p:cNvGrpSpPr>
          <p:nvPr/>
        </p:nvGrpSpPr>
        <p:grpSpPr bwMode="auto">
          <a:xfrm>
            <a:off x="5867400" y="4114800"/>
            <a:ext cx="304800" cy="304800"/>
            <a:chOff x="576" y="2160"/>
            <a:chExt cx="192" cy="192"/>
          </a:xfrm>
        </p:grpSpPr>
        <p:sp>
          <p:nvSpPr>
            <p:cNvPr id="2317660" name="Oval 34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61" name="Line 34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62" name="Group 350"/>
          <p:cNvGrpSpPr>
            <a:grpSpLocks/>
          </p:cNvGrpSpPr>
          <p:nvPr/>
        </p:nvGrpSpPr>
        <p:grpSpPr bwMode="auto">
          <a:xfrm>
            <a:off x="6248400" y="4191000"/>
            <a:ext cx="152400" cy="152400"/>
            <a:chOff x="1728" y="2256"/>
            <a:chExt cx="192" cy="192"/>
          </a:xfrm>
        </p:grpSpPr>
        <p:grpSp>
          <p:nvGrpSpPr>
            <p:cNvPr id="2317663" name="Group 35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64" name="Oval 3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65" name="Line 35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66" name="Line 35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67" name="Group 355"/>
          <p:cNvGrpSpPr>
            <a:grpSpLocks/>
          </p:cNvGrpSpPr>
          <p:nvPr/>
        </p:nvGrpSpPr>
        <p:grpSpPr bwMode="auto">
          <a:xfrm>
            <a:off x="5562600" y="4495800"/>
            <a:ext cx="304800" cy="304800"/>
            <a:chOff x="576" y="2160"/>
            <a:chExt cx="192" cy="192"/>
          </a:xfrm>
        </p:grpSpPr>
        <p:sp>
          <p:nvSpPr>
            <p:cNvPr id="2317668" name="Oval 3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69" name="Line 3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70" name="Group 358"/>
          <p:cNvGrpSpPr>
            <a:grpSpLocks/>
          </p:cNvGrpSpPr>
          <p:nvPr/>
        </p:nvGrpSpPr>
        <p:grpSpPr bwMode="auto">
          <a:xfrm>
            <a:off x="5334000" y="4572000"/>
            <a:ext cx="152400" cy="152400"/>
            <a:chOff x="1728" y="2256"/>
            <a:chExt cx="192" cy="192"/>
          </a:xfrm>
        </p:grpSpPr>
        <p:grpSp>
          <p:nvGrpSpPr>
            <p:cNvPr id="2317671" name="Group 3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72" name="Oval 3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73" name="Line 3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74" name="Line 3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75" name="Group 363"/>
          <p:cNvGrpSpPr>
            <a:grpSpLocks/>
          </p:cNvGrpSpPr>
          <p:nvPr/>
        </p:nvGrpSpPr>
        <p:grpSpPr bwMode="auto">
          <a:xfrm>
            <a:off x="6172200" y="4495800"/>
            <a:ext cx="304800" cy="304800"/>
            <a:chOff x="576" y="2160"/>
            <a:chExt cx="192" cy="192"/>
          </a:xfrm>
        </p:grpSpPr>
        <p:sp>
          <p:nvSpPr>
            <p:cNvPr id="2317676" name="Oval 36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77" name="Line 36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83" name="Group 371"/>
          <p:cNvGrpSpPr>
            <a:grpSpLocks/>
          </p:cNvGrpSpPr>
          <p:nvPr/>
        </p:nvGrpSpPr>
        <p:grpSpPr bwMode="auto">
          <a:xfrm>
            <a:off x="5257800" y="4876800"/>
            <a:ext cx="304800" cy="304800"/>
            <a:chOff x="576" y="2160"/>
            <a:chExt cx="192" cy="192"/>
          </a:xfrm>
        </p:grpSpPr>
        <p:sp>
          <p:nvSpPr>
            <p:cNvPr id="2317684" name="Oval 37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85" name="Line 37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91" name="Group 379"/>
          <p:cNvGrpSpPr>
            <a:grpSpLocks/>
          </p:cNvGrpSpPr>
          <p:nvPr/>
        </p:nvGrpSpPr>
        <p:grpSpPr bwMode="auto">
          <a:xfrm>
            <a:off x="5867400" y="4876800"/>
            <a:ext cx="304800" cy="304800"/>
            <a:chOff x="576" y="2160"/>
            <a:chExt cx="192" cy="192"/>
          </a:xfrm>
        </p:grpSpPr>
        <p:sp>
          <p:nvSpPr>
            <p:cNvPr id="2317692" name="Oval 38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693" name="Line 38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94" name="Group 382"/>
          <p:cNvGrpSpPr>
            <a:grpSpLocks/>
          </p:cNvGrpSpPr>
          <p:nvPr/>
        </p:nvGrpSpPr>
        <p:grpSpPr bwMode="auto">
          <a:xfrm>
            <a:off x="6248400" y="4953000"/>
            <a:ext cx="152400" cy="152400"/>
            <a:chOff x="1728" y="2256"/>
            <a:chExt cx="192" cy="192"/>
          </a:xfrm>
        </p:grpSpPr>
        <p:grpSp>
          <p:nvGrpSpPr>
            <p:cNvPr id="2317695" name="Group 38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696" name="Oval 38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697" name="Line 38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698" name="Line 38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699" name="Group 387"/>
          <p:cNvGrpSpPr>
            <a:grpSpLocks/>
          </p:cNvGrpSpPr>
          <p:nvPr/>
        </p:nvGrpSpPr>
        <p:grpSpPr bwMode="auto">
          <a:xfrm>
            <a:off x="5562600" y="5257800"/>
            <a:ext cx="304800" cy="304800"/>
            <a:chOff x="576" y="2160"/>
            <a:chExt cx="192" cy="192"/>
          </a:xfrm>
        </p:grpSpPr>
        <p:sp>
          <p:nvSpPr>
            <p:cNvPr id="2317700" name="Oval 38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701" name="Line 38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707" name="Group 395"/>
          <p:cNvGrpSpPr>
            <a:grpSpLocks/>
          </p:cNvGrpSpPr>
          <p:nvPr/>
        </p:nvGrpSpPr>
        <p:grpSpPr bwMode="auto">
          <a:xfrm>
            <a:off x="6172200" y="5257800"/>
            <a:ext cx="304800" cy="304800"/>
            <a:chOff x="576" y="2160"/>
            <a:chExt cx="192" cy="192"/>
          </a:xfrm>
        </p:grpSpPr>
        <p:sp>
          <p:nvSpPr>
            <p:cNvPr id="2317708" name="Oval 39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7709" name="Line 39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7710" name="Group 398"/>
          <p:cNvGrpSpPr>
            <a:grpSpLocks/>
          </p:cNvGrpSpPr>
          <p:nvPr/>
        </p:nvGrpSpPr>
        <p:grpSpPr bwMode="auto">
          <a:xfrm>
            <a:off x="5943600" y="5334000"/>
            <a:ext cx="152400" cy="152400"/>
            <a:chOff x="1728" y="2256"/>
            <a:chExt cx="192" cy="192"/>
          </a:xfrm>
        </p:grpSpPr>
        <p:grpSp>
          <p:nvGrpSpPr>
            <p:cNvPr id="2317711" name="Group 39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7712" name="Oval 40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7713" name="Line 40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7714" name="Line 40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7715" name="Line 403"/>
          <p:cNvSpPr>
            <a:spLocks noChangeShapeType="1"/>
          </p:cNvSpPr>
          <p:nvPr/>
        </p:nvSpPr>
        <p:spPr bwMode="auto">
          <a:xfrm>
            <a:off x="4648200" y="3124200"/>
            <a:ext cx="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7716" name="Text Box 404"/>
          <p:cNvSpPr txBox="1">
            <a:spLocks noChangeArrowheads="1"/>
          </p:cNvSpPr>
          <p:nvPr/>
        </p:nvSpPr>
        <p:spPr bwMode="auto">
          <a:xfrm>
            <a:off x="228600" y="2835275"/>
            <a:ext cx="8686800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Note that removing barrier voltage does not facilitate diffusion, it only removes the electromotive force which opposes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17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17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1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317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317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0.04167 -4.23317E-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17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317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17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17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0.04167 -4.23317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317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17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17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0.04167 -4.23317E-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317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317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317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17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3317E-7 L 0.04167 -4.23317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1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0.04167 2.5746E-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317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17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2498E-6 L -0.04167 -4.02498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17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3176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2498E-6 L -0.04167 -4.02498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317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317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17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317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2498E-6 L -0.04167 -4.02498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317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317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-0.04167 -4.23317E-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317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2498E-6 L -0.04167 -4.02498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1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31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1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7322" grpId="0" animBg="1"/>
      <p:bldP spid="2317323" grpId="0" animBg="1"/>
      <p:bldP spid="2317326" grpId="0" animBg="1"/>
      <p:bldP spid="2317327" grpId="0" animBg="1"/>
      <p:bldP spid="2317715" grpId="0" animBg="1"/>
      <p:bldP spid="23177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18338" name="Rectangle 2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39" name="Text Box 2"/>
          <p:cNvSpPr txBox="1">
            <a:spLocks noChangeArrowheads="1"/>
          </p:cNvSpPr>
          <p:nvPr/>
        </p:nvSpPr>
        <p:spPr bwMode="auto">
          <a:xfrm>
            <a:off x="228600" y="62484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with applied voltage.</a:t>
            </a:r>
          </a:p>
        </p:txBody>
      </p:sp>
      <p:sp>
        <p:nvSpPr>
          <p:cNvPr id="2318340" name="Line 4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8341" name="Oval 5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42" name="Rectangle 6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43" name="Rectangle 7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44" name="Oval 8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45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8348" name="Rectangle 12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8351" name="Group 15"/>
          <p:cNvGrpSpPr>
            <a:grpSpLocks/>
          </p:cNvGrpSpPr>
          <p:nvPr/>
        </p:nvGrpSpPr>
        <p:grpSpPr bwMode="auto">
          <a:xfrm>
            <a:off x="3657600" y="4114800"/>
            <a:ext cx="304800" cy="304800"/>
            <a:chOff x="1728" y="2256"/>
            <a:chExt cx="192" cy="192"/>
          </a:xfrm>
        </p:grpSpPr>
        <p:grpSp>
          <p:nvGrpSpPr>
            <p:cNvPr id="2318352" name="Group 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353" name="Oval 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354" name="Line 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355" name="Line 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356" name="Group 20"/>
          <p:cNvGrpSpPr>
            <a:grpSpLocks/>
          </p:cNvGrpSpPr>
          <p:nvPr/>
        </p:nvGrpSpPr>
        <p:grpSpPr bwMode="auto">
          <a:xfrm>
            <a:off x="4038600" y="4191000"/>
            <a:ext cx="152400" cy="152400"/>
            <a:chOff x="576" y="2160"/>
            <a:chExt cx="192" cy="192"/>
          </a:xfrm>
        </p:grpSpPr>
        <p:sp>
          <p:nvSpPr>
            <p:cNvPr id="2318357" name="Oval 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358" name="Line 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359" name="Group 23"/>
          <p:cNvGrpSpPr>
            <a:grpSpLocks/>
          </p:cNvGrpSpPr>
          <p:nvPr/>
        </p:nvGrpSpPr>
        <p:grpSpPr bwMode="auto">
          <a:xfrm>
            <a:off x="4876800" y="4114800"/>
            <a:ext cx="304800" cy="304800"/>
            <a:chOff x="576" y="2160"/>
            <a:chExt cx="192" cy="192"/>
          </a:xfrm>
        </p:grpSpPr>
        <p:sp>
          <p:nvSpPr>
            <p:cNvPr id="2318360" name="Oval 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361" name="Line 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8368" name="Line 32"/>
          <p:cNvSpPr>
            <a:spLocks noChangeShapeType="1"/>
          </p:cNvSpPr>
          <p:nvPr/>
        </p:nvSpPr>
        <p:spPr bwMode="auto">
          <a:xfrm flipH="1">
            <a:off x="5410200" y="3657600"/>
            <a:ext cx="53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8369" name="Text Box 33"/>
          <p:cNvSpPr txBox="1">
            <a:spLocks noChangeArrowheads="1"/>
          </p:cNvSpPr>
          <p:nvPr/>
        </p:nvSpPr>
        <p:spPr bwMode="auto">
          <a:xfrm>
            <a:off x="2438400" y="2819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diffusion         current (</a:t>
            </a:r>
            <a:r>
              <a:rPr lang="en-US" altLang="en-US" sz="2000" i="1">
                <a:solidFill>
                  <a:srgbClr val="FF0000"/>
                </a:solidFill>
              </a:rPr>
              <a:t>I</a:t>
            </a:r>
            <a:r>
              <a:rPr lang="en-US" altLang="en-US" sz="2000" i="1" baseline="-25000">
                <a:solidFill>
                  <a:srgbClr val="FF0000"/>
                </a:solidFill>
              </a:rPr>
              <a:t>D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18370" name="Text Box 34"/>
          <p:cNvSpPr txBox="1">
            <a:spLocks noChangeArrowheads="1"/>
          </p:cNvSpPr>
          <p:nvPr/>
        </p:nvSpPr>
        <p:spPr bwMode="auto">
          <a:xfrm>
            <a:off x="4648200" y="2819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drift            current (</a:t>
            </a:r>
            <a:r>
              <a:rPr lang="en-US" altLang="en-US" sz="2000" i="1">
                <a:solidFill>
                  <a:srgbClr val="FF0000"/>
                </a:solidFill>
              </a:rPr>
              <a:t>I</a:t>
            </a:r>
            <a:r>
              <a:rPr lang="en-US" altLang="en-US" sz="2000" i="1" baseline="-25000">
                <a:solidFill>
                  <a:srgbClr val="FF0000"/>
                </a:solidFill>
              </a:rPr>
              <a:t>S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18371" name="Line 35"/>
          <p:cNvSpPr>
            <a:spLocks noChangeShapeType="1"/>
          </p:cNvSpPr>
          <p:nvPr/>
        </p:nvSpPr>
        <p:spPr bwMode="auto">
          <a:xfrm>
            <a:off x="2743200" y="3657600"/>
            <a:ext cx="1447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8375" name="Rectangle 39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934200" cy="1295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#3:</a:t>
            </a:r>
            <a:r>
              <a:rPr lang="en-US" altLang="en-US" sz="2400" b="0" dirty="0">
                <a:solidFill>
                  <a:srgbClr val="008000"/>
                </a:solidFill>
              </a:rPr>
              <a:t> </a:t>
            </a:r>
            <a:r>
              <a:rPr lang="en-US" altLang="en-US" sz="2400" b="0" dirty="0"/>
              <a:t>Majority carriers (free electrons in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-region and holes in </a:t>
            </a:r>
            <a:r>
              <a:rPr lang="en-US" altLang="en-US" sz="2400" b="0" i="1" dirty="0"/>
              <a:t>p</a:t>
            </a:r>
            <a:r>
              <a:rPr lang="en-US" altLang="en-US" sz="2400" b="0" dirty="0"/>
              <a:t>-region) </a:t>
            </a:r>
            <a:r>
              <a:rPr lang="en-US" altLang="en-US" sz="2400" b="0" dirty="0">
                <a:solidFill>
                  <a:srgbClr val="FF0000"/>
                </a:solidFill>
              </a:rPr>
              <a:t>cross the junction and become minority charge carriers</a:t>
            </a:r>
            <a:r>
              <a:rPr lang="en-US" altLang="en-US" sz="2400" b="0" dirty="0"/>
              <a:t> in the near-neutral region.</a:t>
            </a:r>
          </a:p>
        </p:txBody>
      </p:sp>
      <p:sp>
        <p:nvSpPr>
          <p:cNvPr id="2318383" name="Text Box 47"/>
          <p:cNvSpPr txBox="1">
            <a:spLocks noChangeArrowheads="1"/>
          </p:cNvSpPr>
          <p:nvPr/>
        </p:nvSpPr>
        <p:spPr bwMode="auto">
          <a:xfrm>
            <a:off x="5029200" y="152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/>
              <a:t>V</a:t>
            </a:r>
            <a:r>
              <a:rPr lang="en-US" altLang="en-US" sz="2800" i="1" baseline="-25000"/>
              <a:t>F</a:t>
            </a:r>
          </a:p>
        </p:txBody>
      </p:sp>
      <p:grpSp>
        <p:nvGrpSpPr>
          <p:cNvPr id="2318384" name="Group 48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2592" y="1104"/>
            <a:chExt cx="576" cy="576"/>
          </a:xfrm>
        </p:grpSpPr>
        <p:sp>
          <p:nvSpPr>
            <p:cNvPr id="2318385" name="Oval 49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386" name="Line 50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87" name="Line 51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88" name="Line 52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389" name="Group 53"/>
          <p:cNvGrpSpPr>
            <a:grpSpLocks/>
          </p:cNvGrpSpPr>
          <p:nvPr/>
        </p:nvGrpSpPr>
        <p:grpSpPr bwMode="auto">
          <a:xfrm>
            <a:off x="4114800" y="1828800"/>
            <a:ext cx="685800" cy="685800"/>
            <a:chOff x="2592" y="1104"/>
            <a:chExt cx="576" cy="576"/>
          </a:xfrm>
        </p:grpSpPr>
        <p:sp>
          <p:nvSpPr>
            <p:cNvPr id="2318390" name="Oval 54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391" name="Line 55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92" name="Line 56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93" name="Line 57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394" name="Group 58"/>
          <p:cNvGrpSpPr>
            <a:grpSpLocks/>
          </p:cNvGrpSpPr>
          <p:nvPr/>
        </p:nvGrpSpPr>
        <p:grpSpPr bwMode="auto">
          <a:xfrm>
            <a:off x="4114800" y="1752600"/>
            <a:ext cx="914400" cy="914400"/>
            <a:chOff x="2592" y="1104"/>
            <a:chExt cx="576" cy="576"/>
          </a:xfrm>
        </p:grpSpPr>
        <p:sp>
          <p:nvSpPr>
            <p:cNvPr id="2318395" name="Oval 59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396" name="Line 60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97" name="Line 61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8398" name="Line 62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399" name="Group 63"/>
          <p:cNvGrpSpPr>
            <a:grpSpLocks/>
          </p:cNvGrpSpPr>
          <p:nvPr/>
        </p:nvGrpSpPr>
        <p:grpSpPr bwMode="auto">
          <a:xfrm>
            <a:off x="3048000" y="4114800"/>
            <a:ext cx="304800" cy="304800"/>
            <a:chOff x="1728" y="2256"/>
            <a:chExt cx="192" cy="192"/>
          </a:xfrm>
        </p:grpSpPr>
        <p:grpSp>
          <p:nvGrpSpPr>
            <p:cNvPr id="2318400" name="Group 6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01" name="Oval 6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02" name="Line 6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03" name="Line 6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07" name="Group 71"/>
          <p:cNvGrpSpPr>
            <a:grpSpLocks/>
          </p:cNvGrpSpPr>
          <p:nvPr/>
        </p:nvGrpSpPr>
        <p:grpSpPr bwMode="auto">
          <a:xfrm>
            <a:off x="3962400" y="4495800"/>
            <a:ext cx="304800" cy="304800"/>
            <a:chOff x="1728" y="2256"/>
            <a:chExt cx="192" cy="192"/>
          </a:xfrm>
        </p:grpSpPr>
        <p:grpSp>
          <p:nvGrpSpPr>
            <p:cNvPr id="2318408" name="Group 7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09" name="Oval 7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10" name="Line 7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11" name="Line 7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12" name="Group 76"/>
          <p:cNvGrpSpPr>
            <a:grpSpLocks/>
          </p:cNvGrpSpPr>
          <p:nvPr/>
        </p:nvGrpSpPr>
        <p:grpSpPr bwMode="auto">
          <a:xfrm>
            <a:off x="3733800" y="4572000"/>
            <a:ext cx="152400" cy="152400"/>
            <a:chOff x="576" y="2160"/>
            <a:chExt cx="192" cy="192"/>
          </a:xfrm>
        </p:grpSpPr>
        <p:sp>
          <p:nvSpPr>
            <p:cNvPr id="2318413" name="Oval 7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14" name="Line 7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15" name="Group 79"/>
          <p:cNvGrpSpPr>
            <a:grpSpLocks/>
          </p:cNvGrpSpPr>
          <p:nvPr/>
        </p:nvGrpSpPr>
        <p:grpSpPr bwMode="auto">
          <a:xfrm>
            <a:off x="3352800" y="4495800"/>
            <a:ext cx="304800" cy="304800"/>
            <a:chOff x="1728" y="2256"/>
            <a:chExt cx="192" cy="192"/>
          </a:xfrm>
        </p:grpSpPr>
        <p:grpSp>
          <p:nvGrpSpPr>
            <p:cNvPr id="2318416" name="Group 8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17" name="Oval 8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18" name="Line 8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19" name="Line 8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23" name="Group 87"/>
          <p:cNvGrpSpPr>
            <a:grpSpLocks/>
          </p:cNvGrpSpPr>
          <p:nvPr/>
        </p:nvGrpSpPr>
        <p:grpSpPr bwMode="auto">
          <a:xfrm>
            <a:off x="3657600" y="4876800"/>
            <a:ext cx="304800" cy="304800"/>
            <a:chOff x="1728" y="2256"/>
            <a:chExt cx="192" cy="192"/>
          </a:xfrm>
        </p:grpSpPr>
        <p:grpSp>
          <p:nvGrpSpPr>
            <p:cNvPr id="2318424" name="Group 8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25" name="Oval 8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26" name="Line 9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27" name="Line 9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28" name="Group 92"/>
          <p:cNvGrpSpPr>
            <a:grpSpLocks/>
          </p:cNvGrpSpPr>
          <p:nvPr/>
        </p:nvGrpSpPr>
        <p:grpSpPr bwMode="auto">
          <a:xfrm>
            <a:off x="4038600" y="4953000"/>
            <a:ext cx="152400" cy="152400"/>
            <a:chOff x="576" y="2160"/>
            <a:chExt cx="192" cy="192"/>
          </a:xfrm>
        </p:grpSpPr>
        <p:sp>
          <p:nvSpPr>
            <p:cNvPr id="2318429" name="Oval 9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30" name="Line 9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31" name="Group 95"/>
          <p:cNvGrpSpPr>
            <a:grpSpLocks/>
          </p:cNvGrpSpPr>
          <p:nvPr/>
        </p:nvGrpSpPr>
        <p:grpSpPr bwMode="auto">
          <a:xfrm>
            <a:off x="3048000" y="4876800"/>
            <a:ext cx="304800" cy="304800"/>
            <a:chOff x="1728" y="2256"/>
            <a:chExt cx="192" cy="192"/>
          </a:xfrm>
        </p:grpSpPr>
        <p:grpSp>
          <p:nvGrpSpPr>
            <p:cNvPr id="2318432" name="Group 9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33" name="Oval 9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34" name="Line 9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35" name="Line 9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39" name="Group 103"/>
          <p:cNvGrpSpPr>
            <a:grpSpLocks/>
          </p:cNvGrpSpPr>
          <p:nvPr/>
        </p:nvGrpSpPr>
        <p:grpSpPr bwMode="auto">
          <a:xfrm>
            <a:off x="3962400" y="5257800"/>
            <a:ext cx="304800" cy="304800"/>
            <a:chOff x="1728" y="2256"/>
            <a:chExt cx="192" cy="192"/>
          </a:xfrm>
        </p:grpSpPr>
        <p:grpSp>
          <p:nvGrpSpPr>
            <p:cNvPr id="2318440" name="Group 10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41" name="Oval 10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42" name="Line 10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43" name="Line 10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47" name="Group 111"/>
          <p:cNvGrpSpPr>
            <a:grpSpLocks/>
          </p:cNvGrpSpPr>
          <p:nvPr/>
        </p:nvGrpSpPr>
        <p:grpSpPr bwMode="auto">
          <a:xfrm>
            <a:off x="3352800" y="5257800"/>
            <a:ext cx="304800" cy="304800"/>
            <a:chOff x="1728" y="2256"/>
            <a:chExt cx="192" cy="192"/>
          </a:xfrm>
        </p:grpSpPr>
        <p:grpSp>
          <p:nvGrpSpPr>
            <p:cNvPr id="2318448" name="Group 11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49" name="Oval 11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50" name="Line 11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51" name="Line 11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52" name="Group 116"/>
          <p:cNvGrpSpPr>
            <a:grpSpLocks/>
          </p:cNvGrpSpPr>
          <p:nvPr/>
        </p:nvGrpSpPr>
        <p:grpSpPr bwMode="auto">
          <a:xfrm>
            <a:off x="3124200" y="5334000"/>
            <a:ext cx="152400" cy="152400"/>
            <a:chOff x="576" y="2160"/>
            <a:chExt cx="192" cy="192"/>
          </a:xfrm>
        </p:grpSpPr>
        <p:sp>
          <p:nvSpPr>
            <p:cNvPr id="2318453" name="Oval 11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54" name="Line 11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55" name="Group 119"/>
          <p:cNvGrpSpPr>
            <a:grpSpLocks/>
          </p:cNvGrpSpPr>
          <p:nvPr/>
        </p:nvGrpSpPr>
        <p:grpSpPr bwMode="auto">
          <a:xfrm>
            <a:off x="5486400" y="4114800"/>
            <a:ext cx="304800" cy="304800"/>
            <a:chOff x="576" y="2160"/>
            <a:chExt cx="192" cy="192"/>
          </a:xfrm>
        </p:grpSpPr>
        <p:sp>
          <p:nvSpPr>
            <p:cNvPr id="2318456" name="Oval 12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57" name="Line 12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58" name="Group 122"/>
          <p:cNvGrpSpPr>
            <a:grpSpLocks/>
          </p:cNvGrpSpPr>
          <p:nvPr/>
        </p:nvGrpSpPr>
        <p:grpSpPr bwMode="auto">
          <a:xfrm>
            <a:off x="5867400" y="4191000"/>
            <a:ext cx="152400" cy="152400"/>
            <a:chOff x="1728" y="2256"/>
            <a:chExt cx="192" cy="192"/>
          </a:xfrm>
        </p:grpSpPr>
        <p:grpSp>
          <p:nvGrpSpPr>
            <p:cNvPr id="2318459" name="Group 12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60" name="Oval 12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61" name="Line 12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62" name="Line 12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63" name="Group 127"/>
          <p:cNvGrpSpPr>
            <a:grpSpLocks/>
          </p:cNvGrpSpPr>
          <p:nvPr/>
        </p:nvGrpSpPr>
        <p:grpSpPr bwMode="auto">
          <a:xfrm>
            <a:off x="5181600" y="4495800"/>
            <a:ext cx="304800" cy="304800"/>
            <a:chOff x="576" y="2160"/>
            <a:chExt cx="192" cy="192"/>
          </a:xfrm>
        </p:grpSpPr>
        <p:sp>
          <p:nvSpPr>
            <p:cNvPr id="2318464" name="Oval 12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65" name="Line 12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66" name="Group 130"/>
          <p:cNvGrpSpPr>
            <a:grpSpLocks/>
          </p:cNvGrpSpPr>
          <p:nvPr/>
        </p:nvGrpSpPr>
        <p:grpSpPr bwMode="auto">
          <a:xfrm>
            <a:off x="4953000" y="4191000"/>
            <a:ext cx="152400" cy="152400"/>
            <a:chOff x="1728" y="2256"/>
            <a:chExt cx="192" cy="192"/>
          </a:xfrm>
        </p:grpSpPr>
        <p:grpSp>
          <p:nvGrpSpPr>
            <p:cNvPr id="2318467" name="Group 13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68" name="Oval 13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69" name="Line 13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70" name="Line 13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71" name="Group 135"/>
          <p:cNvGrpSpPr>
            <a:grpSpLocks/>
          </p:cNvGrpSpPr>
          <p:nvPr/>
        </p:nvGrpSpPr>
        <p:grpSpPr bwMode="auto">
          <a:xfrm>
            <a:off x="5791200" y="4495800"/>
            <a:ext cx="304800" cy="304800"/>
            <a:chOff x="576" y="2160"/>
            <a:chExt cx="192" cy="192"/>
          </a:xfrm>
        </p:grpSpPr>
        <p:sp>
          <p:nvSpPr>
            <p:cNvPr id="2318472" name="Oval 13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73" name="Line 13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79" name="Group 143"/>
          <p:cNvGrpSpPr>
            <a:grpSpLocks/>
          </p:cNvGrpSpPr>
          <p:nvPr/>
        </p:nvGrpSpPr>
        <p:grpSpPr bwMode="auto">
          <a:xfrm>
            <a:off x="4876800" y="4876800"/>
            <a:ext cx="304800" cy="304800"/>
            <a:chOff x="576" y="2160"/>
            <a:chExt cx="192" cy="192"/>
          </a:xfrm>
        </p:grpSpPr>
        <p:sp>
          <p:nvSpPr>
            <p:cNvPr id="2318480" name="Oval 14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81" name="Line 14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87" name="Group 151"/>
          <p:cNvGrpSpPr>
            <a:grpSpLocks/>
          </p:cNvGrpSpPr>
          <p:nvPr/>
        </p:nvGrpSpPr>
        <p:grpSpPr bwMode="auto">
          <a:xfrm>
            <a:off x="5486400" y="4876800"/>
            <a:ext cx="304800" cy="304800"/>
            <a:chOff x="576" y="2160"/>
            <a:chExt cx="192" cy="192"/>
          </a:xfrm>
        </p:grpSpPr>
        <p:sp>
          <p:nvSpPr>
            <p:cNvPr id="2318488" name="Oval 1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89" name="Line 1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90" name="Group 154"/>
          <p:cNvGrpSpPr>
            <a:grpSpLocks/>
          </p:cNvGrpSpPr>
          <p:nvPr/>
        </p:nvGrpSpPr>
        <p:grpSpPr bwMode="auto">
          <a:xfrm>
            <a:off x="5867400" y="4953000"/>
            <a:ext cx="152400" cy="152400"/>
            <a:chOff x="1728" y="2256"/>
            <a:chExt cx="192" cy="192"/>
          </a:xfrm>
        </p:grpSpPr>
        <p:grpSp>
          <p:nvGrpSpPr>
            <p:cNvPr id="2318491" name="Group 1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492" name="Oval 1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493" name="Line 1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494" name="Line 1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495" name="Group 159"/>
          <p:cNvGrpSpPr>
            <a:grpSpLocks/>
          </p:cNvGrpSpPr>
          <p:nvPr/>
        </p:nvGrpSpPr>
        <p:grpSpPr bwMode="auto">
          <a:xfrm>
            <a:off x="5181600" y="5257800"/>
            <a:ext cx="304800" cy="304800"/>
            <a:chOff x="576" y="2160"/>
            <a:chExt cx="192" cy="192"/>
          </a:xfrm>
        </p:grpSpPr>
        <p:sp>
          <p:nvSpPr>
            <p:cNvPr id="2318496" name="Oval 1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497" name="Line 1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03" name="Group 167"/>
          <p:cNvGrpSpPr>
            <a:grpSpLocks/>
          </p:cNvGrpSpPr>
          <p:nvPr/>
        </p:nvGrpSpPr>
        <p:grpSpPr bwMode="auto">
          <a:xfrm>
            <a:off x="5791200" y="5257800"/>
            <a:ext cx="304800" cy="304800"/>
            <a:chOff x="576" y="2160"/>
            <a:chExt cx="192" cy="192"/>
          </a:xfrm>
        </p:grpSpPr>
        <p:sp>
          <p:nvSpPr>
            <p:cNvPr id="2318504" name="Oval 16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05" name="Line 16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06" name="Group 170"/>
          <p:cNvGrpSpPr>
            <a:grpSpLocks/>
          </p:cNvGrpSpPr>
          <p:nvPr/>
        </p:nvGrpSpPr>
        <p:grpSpPr bwMode="auto">
          <a:xfrm>
            <a:off x="5562600" y="5334000"/>
            <a:ext cx="152400" cy="152400"/>
            <a:chOff x="1728" y="2256"/>
            <a:chExt cx="192" cy="192"/>
          </a:xfrm>
        </p:grpSpPr>
        <p:grpSp>
          <p:nvGrpSpPr>
            <p:cNvPr id="2318507" name="Group 17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08" name="Oval 17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09" name="Line 17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10" name="Line 17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19" name="Group 183"/>
          <p:cNvGrpSpPr>
            <a:grpSpLocks/>
          </p:cNvGrpSpPr>
          <p:nvPr/>
        </p:nvGrpSpPr>
        <p:grpSpPr bwMode="auto">
          <a:xfrm>
            <a:off x="2743200" y="4495800"/>
            <a:ext cx="304800" cy="304800"/>
            <a:chOff x="1728" y="2256"/>
            <a:chExt cx="192" cy="192"/>
          </a:xfrm>
        </p:grpSpPr>
        <p:grpSp>
          <p:nvGrpSpPr>
            <p:cNvPr id="2318520" name="Group 1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21" name="Oval 1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22" name="Line 1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23" name="Line 1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32" name="Group 196"/>
          <p:cNvGrpSpPr>
            <a:grpSpLocks/>
          </p:cNvGrpSpPr>
          <p:nvPr/>
        </p:nvGrpSpPr>
        <p:grpSpPr bwMode="auto">
          <a:xfrm>
            <a:off x="2819400" y="4953000"/>
            <a:ext cx="152400" cy="152400"/>
            <a:chOff x="576" y="2160"/>
            <a:chExt cx="192" cy="192"/>
          </a:xfrm>
        </p:grpSpPr>
        <p:sp>
          <p:nvSpPr>
            <p:cNvPr id="2318533" name="Oval 19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34" name="Line 19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35" name="Group 199"/>
          <p:cNvGrpSpPr>
            <a:grpSpLocks/>
          </p:cNvGrpSpPr>
          <p:nvPr/>
        </p:nvGrpSpPr>
        <p:grpSpPr bwMode="auto">
          <a:xfrm>
            <a:off x="2743200" y="5257800"/>
            <a:ext cx="304800" cy="304800"/>
            <a:chOff x="1728" y="2256"/>
            <a:chExt cx="192" cy="192"/>
          </a:xfrm>
        </p:grpSpPr>
        <p:grpSp>
          <p:nvGrpSpPr>
            <p:cNvPr id="2318536" name="Group 20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37" name="Oval 20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38" name="Line 20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39" name="Line 20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59" name="Group 223"/>
          <p:cNvGrpSpPr>
            <a:grpSpLocks/>
          </p:cNvGrpSpPr>
          <p:nvPr/>
        </p:nvGrpSpPr>
        <p:grpSpPr bwMode="auto">
          <a:xfrm>
            <a:off x="6096000" y="4114800"/>
            <a:ext cx="304800" cy="304800"/>
            <a:chOff x="576" y="2160"/>
            <a:chExt cx="192" cy="192"/>
          </a:xfrm>
        </p:grpSpPr>
        <p:sp>
          <p:nvSpPr>
            <p:cNvPr id="2318560" name="Oval 2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61" name="Line 2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67" name="Group 231"/>
          <p:cNvGrpSpPr>
            <a:grpSpLocks/>
          </p:cNvGrpSpPr>
          <p:nvPr/>
        </p:nvGrpSpPr>
        <p:grpSpPr bwMode="auto">
          <a:xfrm>
            <a:off x="6096000" y="4876800"/>
            <a:ext cx="304800" cy="304800"/>
            <a:chOff x="576" y="2160"/>
            <a:chExt cx="192" cy="192"/>
          </a:xfrm>
        </p:grpSpPr>
        <p:sp>
          <p:nvSpPr>
            <p:cNvPr id="2318568" name="Oval 23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69" name="Line 23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70" name="Group 234"/>
          <p:cNvGrpSpPr>
            <a:grpSpLocks/>
          </p:cNvGrpSpPr>
          <p:nvPr/>
        </p:nvGrpSpPr>
        <p:grpSpPr bwMode="auto">
          <a:xfrm>
            <a:off x="6172200" y="5334000"/>
            <a:ext cx="152400" cy="152400"/>
            <a:chOff x="1728" y="2256"/>
            <a:chExt cx="192" cy="192"/>
          </a:xfrm>
        </p:grpSpPr>
        <p:grpSp>
          <p:nvGrpSpPr>
            <p:cNvPr id="2318571" name="Group 23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72" name="Oval 23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73" name="Line 23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74" name="Line 23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75" name="Group 239"/>
          <p:cNvGrpSpPr>
            <a:grpSpLocks/>
          </p:cNvGrpSpPr>
          <p:nvPr/>
        </p:nvGrpSpPr>
        <p:grpSpPr bwMode="auto">
          <a:xfrm>
            <a:off x="4038600" y="4572000"/>
            <a:ext cx="152400" cy="152400"/>
            <a:chOff x="576" y="2160"/>
            <a:chExt cx="192" cy="192"/>
          </a:xfrm>
        </p:grpSpPr>
        <p:sp>
          <p:nvSpPr>
            <p:cNvPr id="2318576" name="Oval 24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77" name="Line 24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78" name="Group 242"/>
          <p:cNvGrpSpPr>
            <a:grpSpLocks/>
          </p:cNvGrpSpPr>
          <p:nvPr/>
        </p:nvGrpSpPr>
        <p:grpSpPr bwMode="auto">
          <a:xfrm>
            <a:off x="4038600" y="5334000"/>
            <a:ext cx="152400" cy="152400"/>
            <a:chOff x="576" y="2160"/>
            <a:chExt cx="192" cy="192"/>
          </a:xfrm>
        </p:grpSpPr>
        <p:sp>
          <p:nvSpPr>
            <p:cNvPr id="2318579" name="Oval 24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80" name="Line 24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81" name="Group 245"/>
          <p:cNvGrpSpPr>
            <a:grpSpLocks/>
          </p:cNvGrpSpPr>
          <p:nvPr/>
        </p:nvGrpSpPr>
        <p:grpSpPr bwMode="auto">
          <a:xfrm>
            <a:off x="4953000" y="4572000"/>
            <a:ext cx="152400" cy="152400"/>
            <a:chOff x="1728" y="2256"/>
            <a:chExt cx="192" cy="192"/>
          </a:xfrm>
        </p:grpSpPr>
        <p:grpSp>
          <p:nvGrpSpPr>
            <p:cNvPr id="2318582" name="Group 24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83" name="Oval 24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84" name="Line 24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85" name="Line 24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86" name="Group 250"/>
          <p:cNvGrpSpPr>
            <a:grpSpLocks/>
          </p:cNvGrpSpPr>
          <p:nvPr/>
        </p:nvGrpSpPr>
        <p:grpSpPr bwMode="auto">
          <a:xfrm>
            <a:off x="4953000" y="4953000"/>
            <a:ext cx="152400" cy="152400"/>
            <a:chOff x="1728" y="2256"/>
            <a:chExt cx="192" cy="192"/>
          </a:xfrm>
        </p:grpSpPr>
        <p:grpSp>
          <p:nvGrpSpPr>
            <p:cNvPr id="2318587" name="Group 25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88" name="Oval 25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589" name="Line 25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590" name="Line 25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91" name="Group 255"/>
          <p:cNvGrpSpPr>
            <a:grpSpLocks/>
          </p:cNvGrpSpPr>
          <p:nvPr/>
        </p:nvGrpSpPr>
        <p:grpSpPr bwMode="auto">
          <a:xfrm>
            <a:off x="3733800" y="4191000"/>
            <a:ext cx="152400" cy="152400"/>
            <a:chOff x="576" y="2160"/>
            <a:chExt cx="192" cy="192"/>
          </a:xfrm>
        </p:grpSpPr>
        <p:sp>
          <p:nvSpPr>
            <p:cNvPr id="2318592" name="Oval 2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93" name="Line 2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94" name="Group 258"/>
          <p:cNvGrpSpPr>
            <a:grpSpLocks/>
          </p:cNvGrpSpPr>
          <p:nvPr/>
        </p:nvGrpSpPr>
        <p:grpSpPr bwMode="auto">
          <a:xfrm>
            <a:off x="3733800" y="4953000"/>
            <a:ext cx="152400" cy="152400"/>
            <a:chOff x="576" y="2160"/>
            <a:chExt cx="192" cy="192"/>
          </a:xfrm>
        </p:grpSpPr>
        <p:sp>
          <p:nvSpPr>
            <p:cNvPr id="2318595" name="Oval 25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8596" name="Line 26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597" name="Group 261"/>
          <p:cNvGrpSpPr>
            <a:grpSpLocks/>
          </p:cNvGrpSpPr>
          <p:nvPr/>
        </p:nvGrpSpPr>
        <p:grpSpPr bwMode="auto">
          <a:xfrm>
            <a:off x="5257800" y="4572000"/>
            <a:ext cx="152400" cy="152400"/>
            <a:chOff x="1728" y="2256"/>
            <a:chExt cx="192" cy="192"/>
          </a:xfrm>
        </p:grpSpPr>
        <p:grpSp>
          <p:nvGrpSpPr>
            <p:cNvPr id="2318598" name="Group 26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599" name="Oval 26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600" name="Line 26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601" name="Line 26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8602" name="Group 266"/>
          <p:cNvGrpSpPr>
            <a:grpSpLocks/>
          </p:cNvGrpSpPr>
          <p:nvPr/>
        </p:nvGrpSpPr>
        <p:grpSpPr bwMode="auto">
          <a:xfrm>
            <a:off x="5257800" y="5334000"/>
            <a:ext cx="152400" cy="152400"/>
            <a:chOff x="1728" y="2256"/>
            <a:chExt cx="192" cy="192"/>
          </a:xfrm>
        </p:grpSpPr>
        <p:grpSp>
          <p:nvGrpSpPr>
            <p:cNvPr id="2318603" name="Group 26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8604" name="Oval 26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8605" name="Line 26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8606" name="Line 27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746E-6 L 0.1 -0.055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18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7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2956E-6 L 0.1 -0.0555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7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23317E-7 L -0.1 0.0555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18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7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2748E-6 L -0.1 0.0555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318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277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318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3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31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2318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23317E-7 L 0.16666 0.0555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31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27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2748E-6 L 0.16666 0.05552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31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277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746E-6 L -0.16666 -0.0555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318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277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16666 -0.05552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2318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277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318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318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231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318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1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2324482" name="Picture 2" descr="https://upload.wikimedia.org/wikipedia/commons/thumb/9/98/Periodic_table_%28polyatomic%29.svg/500px-Periodic_table_%28polyatomic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1" y="2057400"/>
            <a:ext cx="792590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620000" cy="1295400"/>
          </a:xfrm>
        </p:spPr>
        <p:txBody>
          <a:bodyPr/>
          <a:lstStyle/>
          <a:p>
            <a:r>
              <a:rPr lang="en-US" alt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46283805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21410" name="Rectangle 2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1" name="Text Box 2"/>
          <p:cNvSpPr txBox="1">
            <a:spLocks noChangeArrowheads="1"/>
          </p:cNvSpPr>
          <p:nvPr/>
        </p:nvSpPr>
        <p:spPr bwMode="auto">
          <a:xfrm>
            <a:off x="228600" y="6248400"/>
            <a:ext cx="868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 dirty="0">
                <a:latin typeface="Calibri" pitchFamily="34" charset="0"/>
              </a:rPr>
              <a:t>Figure:</a:t>
            </a:r>
            <a:r>
              <a:rPr lang="en-US" altLang="en-US" sz="2400" dirty="0">
                <a:latin typeface="Calibri" pitchFamily="34" charset="0"/>
              </a:rPr>
              <a:t> The </a:t>
            </a:r>
            <a:r>
              <a:rPr lang="en-US" altLang="en-US" sz="2400" i="1" dirty="0" err="1">
                <a:latin typeface="Calibri" pitchFamily="34" charset="0"/>
              </a:rPr>
              <a:t>pn</a:t>
            </a:r>
            <a:r>
              <a:rPr lang="en-US" altLang="en-US" sz="2400" dirty="0">
                <a:latin typeface="Calibri" pitchFamily="34" charset="0"/>
              </a:rPr>
              <a:t> junction with applied voltage.</a:t>
            </a:r>
          </a:p>
        </p:txBody>
      </p:sp>
      <p:sp>
        <p:nvSpPr>
          <p:cNvPr id="2321412" name="Line 4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413" name="Oval 5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4" name="Rectangle 6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5" name="Rectangle 7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6" name="Oval 8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7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418" name="Rectangle 10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1419" name="Group 11"/>
          <p:cNvGrpSpPr>
            <a:grpSpLocks/>
          </p:cNvGrpSpPr>
          <p:nvPr/>
        </p:nvGrpSpPr>
        <p:grpSpPr bwMode="auto">
          <a:xfrm>
            <a:off x="4038600" y="4191000"/>
            <a:ext cx="152400" cy="152400"/>
            <a:chOff x="576" y="2160"/>
            <a:chExt cx="192" cy="192"/>
          </a:xfrm>
        </p:grpSpPr>
        <p:sp>
          <p:nvSpPr>
            <p:cNvPr id="2321420" name="Oval 1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21" name="Line 1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143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1295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#4:</a:t>
            </a:r>
            <a:r>
              <a:rPr lang="en-US" altLang="en-US" sz="2400" dirty="0"/>
              <a:t> </a:t>
            </a:r>
            <a:r>
              <a:rPr lang="en-US" altLang="en-US" sz="2400" b="0" dirty="0"/>
              <a:t>The </a:t>
            </a:r>
            <a:r>
              <a:rPr lang="en-US" altLang="en-US" sz="2400" b="0" dirty="0">
                <a:solidFill>
                  <a:srgbClr val="FF0000"/>
                </a:solidFill>
              </a:rPr>
              <a:t>concentration of minority charge carriers increases</a:t>
            </a:r>
            <a:r>
              <a:rPr lang="en-US" altLang="en-US" sz="2400" b="0" dirty="0"/>
              <a:t> on either side of the junction.  A </a:t>
            </a:r>
            <a:r>
              <a:rPr lang="en-US" altLang="en-US" sz="2400" b="0" dirty="0">
                <a:solidFill>
                  <a:srgbClr val="FF0000"/>
                </a:solidFill>
              </a:rPr>
              <a:t>steady-state gradient</a:t>
            </a:r>
            <a:r>
              <a:rPr lang="en-US" altLang="en-US" sz="2400" b="0" dirty="0"/>
              <a:t> is reached as rate of majority carriers crossing the junction equals that of recombination.</a:t>
            </a:r>
          </a:p>
        </p:txBody>
      </p:sp>
      <p:sp>
        <p:nvSpPr>
          <p:cNvPr id="2321431" name="Line 23"/>
          <p:cNvSpPr>
            <a:spLocks noChangeShapeType="1"/>
          </p:cNvSpPr>
          <p:nvPr/>
        </p:nvSpPr>
        <p:spPr bwMode="auto">
          <a:xfrm>
            <a:off x="9144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432" name="Line 24"/>
          <p:cNvSpPr>
            <a:spLocks noChangeShapeType="1"/>
          </p:cNvSpPr>
          <p:nvPr/>
        </p:nvSpPr>
        <p:spPr bwMode="auto">
          <a:xfrm>
            <a:off x="762000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21454" name="Group 46"/>
          <p:cNvGrpSpPr>
            <a:grpSpLocks/>
          </p:cNvGrpSpPr>
          <p:nvPr/>
        </p:nvGrpSpPr>
        <p:grpSpPr bwMode="auto">
          <a:xfrm>
            <a:off x="3048000" y="4114800"/>
            <a:ext cx="304800" cy="304800"/>
            <a:chOff x="1728" y="2256"/>
            <a:chExt cx="192" cy="192"/>
          </a:xfrm>
        </p:grpSpPr>
        <p:grpSp>
          <p:nvGrpSpPr>
            <p:cNvPr id="2321455" name="Group 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56" name="Oval 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57" name="Line 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58" name="Line 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59" name="Group 51"/>
          <p:cNvGrpSpPr>
            <a:grpSpLocks/>
          </p:cNvGrpSpPr>
          <p:nvPr/>
        </p:nvGrpSpPr>
        <p:grpSpPr bwMode="auto">
          <a:xfrm>
            <a:off x="3733800" y="4572000"/>
            <a:ext cx="152400" cy="152400"/>
            <a:chOff x="576" y="2160"/>
            <a:chExt cx="192" cy="192"/>
          </a:xfrm>
        </p:grpSpPr>
        <p:sp>
          <p:nvSpPr>
            <p:cNvPr id="2321460" name="Oval 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61" name="Line 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62" name="Group 54"/>
          <p:cNvGrpSpPr>
            <a:grpSpLocks/>
          </p:cNvGrpSpPr>
          <p:nvPr/>
        </p:nvGrpSpPr>
        <p:grpSpPr bwMode="auto">
          <a:xfrm>
            <a:off x="3352800" y="4495800"/>
            <a:ext cx="304800" cy="304800"/>
            <a:chOff x="1728" y="2256"/>
            <a:chExt cx="192" cy="192"/>
          </a:xfrm>
        </p:grpSpPr>
        <p:grpSp>
          <p:nvGrpSpPr>
            <p:cNvPr id="2321463" name="Group 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64" name="Oval 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65" name="Line 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66" name="Line 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67" name="Group 59"/>
          <p:cNvGrpSpPr>
            <a:grpSpLocks/>
          </p:cNvGrpSpPr>
          <p:nvPr/>
        </p:nvGrpSpPr>
        <p:grpSpPr bwMode="auto">
          <a:xfrm>
            <a:off x="4038600" y="4953000"/>
            <a:ext cx="152400" cy="152400"/>
            <a:chOff x="576" y="2160"/>
            <a:chExt cx="192" cy="192"/>
          </a:xfrm>
        </p:grpSpPr>
        <p:sp>
          <p:nvSpPr>
            <p:cNvPr id="2321468" name="Oval 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69" name="Line 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70" name="Group 62"/>
          <p:cNvGrpSpPr>
            <a:grpSpLocks/>
          </p:cNvGrpSpPr>
          <p:nvPr/>
        </p:nvGrpSpPr>
        <p:grpSpPr bwMode="auto">
          <a:xfrm>
            <a:off x="3048000" y="4876800"/>
            <a:ext cx="304800" cy="304800"/>
            <a:chOff x="1728" y="2256"/>
            <a:chExt cx="192" cy="192"/>
          </a:xfrm>
        </p:grpSpPr>
        <p:grpSp>
          <p:nvGrpSpPr>
            <p:cNvPr id="2321471" name="Group 6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72" name="Oval 6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73" name="Line 6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74" name="Line 6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75" name="Group 67"/>
          <p:cNvGrpSpPr>
            <a:grpSpLocks/>
          </p:cNvGrpSpPr>
          <p:nvPr/>
        </p:nvGrpSpPr>
        <p:grpSpPr bwMode="auto">
          <a:xfrm>
            <a:off x="3352800" y="5257800"/>
            <a:ext cx="304800" cy="304800"/>
            <a:chOff x="1728" y="2256"/>
            <a:chExt cx="192" cy="192"/>
          </a:xfrm>
        </p:grpSpPr>
        <p:grpSp>
          <p:nvGrpSpPr>
            <p:cNvPr id="2321476" name="Group 6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77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78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79" name="Line 7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80" name="Group 72"/>
          <p:cNvGrpSpPr>
            <a:grpSpLocks/>
          </p:cNvGrpSpPr>
          <p:nvPr/>
        </p:nvGrpSpPr>
        <p:grpSpPr bwMode="auto">
          <a:xfrm>
            <a:off x="3124200" y="5334000"/>
            <a:ext cx="152400" cy="152400"/>
            <a:chOff x="576" y="2160"/>
            <a:chExt cx="192" cy="192"/>
          </a:xfrm>
        </p:grpSpPr>
        <p:sp>
          <p:nvSpPr>
            <p:cNvPr id="2321481" name="Oval 7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82" name="Line 7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83" name="Group 75"/>
          <p:cNvGrpSpPr>
            <a:grpSpLocks/>
          </p:cNvGrpSpPr>
          <p:nvPr/>
        </p:nvGrpSpPr>
        <p:grpSpPr bwMode="auto">
          <a:xfrm>
            <a:off x="5486400" y="4114800"/>
            <a:ext cx="304800" cy="304800"/>
            <a:chOff x="576" y="2160"/>
            <a:chExt cx="192" cy="192"/>
          </a:xfrm>
        </p:grpSpPr>
        <p:sp>
          <p:nvSpPr>
            <p:cNvPr id="2321484" name="Oval 7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85" name="Line 7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86" name="Group 78"/>
          <p:cNvGrpSpPr>
            <a:grpSpLocks/>
          </p:cNvGrpSpPr>
          <p:nvPr/>
        </p:nvGrpSpPr>
        <p:grpSpPr bwMode="auto">
          <a:xfrm>
            <a:off x="5867400" y="4191000"/>
            <a:ext cx="152400" cy="152400"/>
            <a:chOff x="1728" y="2256"/>
            <a:chExt cx="192" cy="192"/>
          </a:xfrm>
        </p:grpSpPr>
        <p:grpSp>
          <p:nvGrpSpPr>
            <p:cNvPr id="2321487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88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89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90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91" name="Group 83"/>
          <p:cNvGrpSpPr>
            <a:grpSpLocks/>
          </p:cNvGrpSpPr>
          <p:nvPr/>
        </p:nvGrpSpPr>
        <p:grpSpPr bwMode="auto">
          <a:xfrm>
            <a:off x="4953000" y="4191000"/>
            <a:ext cx="152400" cy="152400"/>
            <a:chOff x="1728" y="2256"/>
            <a:chExt cx="192" cy="192"/>
          </a:xfrm>
        </p:grpSpPr>
        <p:grpSp>
          <p:nvGrpSpPr>
            <p:cNvPr id="2321492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493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494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495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96" name="Group 88"/>
          <p:cNvGrpSpPr>
            <a:grpSpLocks/>
          </p:cNvGrpSpPr>
          <p:nvPr/>
        </p:nvGrpSpPr>
        <p:grpSpPr bwMode="auto">
          <a:xfrm>
            <a:off x="5791200" y="4495800"/>
            <a:ext cx="304800" cy="304800"/>
            <a:chOff x="576" y="2160"/>
            <a:chExt cx="192" cy="192"/>
          </a:xfrm>
        </p:grpSpPr>
        <p:sp>
          <p:nvSpPr>
            <p:cNvPr id="2321497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98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99" name="Group 91"/>
          <p:cNvGrpSpPr>
            <a:grpSpLocks/>
          </p:cNvGrpSpPr>
          <p:nvPr/>
        </p:nvGrpSpPr>
        <p:grpSpPr bwMode="auto">
          <a:xfrm>
            <a:off x="5486400" y="4876800"/>
            <a:ext cx="304800" cy="304800"/>
            <a:chOff x="576" y="2160"/>
            <a:chExt cx="192" cy="192"/>
          </a:xfrm>
        </p:grpSpPr>
        <p:sp>
          <p:nvSpPr>
            <p:cNvPr id="2321500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01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02" name="Group 94"/>
          <p:cNvGrpSpPr>
            <a:grpSpLocks/>
          </p:cNvGrpSpPr>
          <p:nvPr/>
        </p:nvGrpSpPr>
        <p:grpSpPr bwMode="auto">
          <a:xfrm>
            <a:off x="5867400" y="4953000"/>
            <a:ext cx="152400" cy="152400"/>
            <a:chOff x="1728" y="2256"/>
            <a:chExt cx="192" cy="192"/>
          </a:xfrm>
        </p:grpSpPr>
        <p:grpSp>
          <p:nvGrpSpPr>
            <p:cNvPr id="2321503" name="Group 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04" name="Oval 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05" name="Line 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06" name="Line 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07" name="Group 99"/>
          <p:cNvGrpSpPr>
            <a:grpSpLocks/>
          </p:cNvGrpSpPr>
          <p:nvPr/>
        </p:nvGrpSpPr>
        <p:grpSpPr bwMode="auto">
          <a:xfrm>
            <a:off x="5791200" y="5257800"/>
            <a:ext cx="304800" cy="304800"/>
            <a:chOff x="576" y="2160"/>
            <a:chExt cx="192" cy="192"/>
          </a:xfrm>
        </p:grpSpPr>
        <p:sp>
          <p:nvSpPr>
            <p:cNvPr id="2321508" name="Oval 1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09" name="Line 1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10" name="Group 102"/>
          <p:cNvGrpSpPr>
            <a:grpSpLocks/>
          </p:cNvGrpSpPr>
          <p:nvPr/>
        </p:nvGrpSpPr>
        <p:grpSpPr bwMode="auto">
          <a:xfrm>
            <a:off x="5562600" y="5334000"/>
            <a:ext cx="152400" cy="152400"/>
            <a:chOff x="1728" y="2256"/>
            <a:chExt cx="192" cy="192"/>
          </a:xfrm>
        </p:grpSpPr>
        <p:grpSp>
          <p:nvGrpSpPr>
            <p:cNvPr id="2321511" name="Group 1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12" name="Oval 1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13" name="Line 1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14" name="Line 1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15" name="Group 107"/>
          <p:cNvGrpSpPr>
            <a:grpSpLocks/>
          </p:cNvGrpSpPr>
          <p:nvPr/>
        </p:nvGrpSpPr>
        <p:grpSpPr bwMode="auto">
          <a:xfrm>
            <a:off x="2743200" y="4495800"/>
            <a:ext cx="304800" cy="304800"/>
            <a:chOff x="1728" y="2256"/>
            <a:chExt cx="192" cy="192"/>
          </a:xfrm>
        </p:grpSpPr>
        <p:grpSp>
          <p:nvGrpSpPr>
            <p:cNvPr id="2321516" name="Group 10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17" name="Oval 10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18" name="Line 11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19" name="Line 11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20" name="Group 112"/>
          <p:cNvGrpSpPr>
            <a:grpSpLocks/>
          </p:cNvGrpSpPr>
          <p:nvPr/>
        </p:nvGrpSpPr>
        <p:grpSpPr bwMode="auto">
          <a:xfrm>
            <a:off x="2819400" y="4953000"/>
            <a:ext cx="152400" cy="152400"/>
            <a:chOff x="576" y="2160"/>
            <a:chExt cx="192" cy="192"/>
          </a:xfrm>
        </p:grpSpPr>
        <p:sp>
          <p:nvSpPr>
            <p:cNvPr id="2321521" name="Oval 11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22" name="Line 1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23" name="Group 115"/>
          <p:cNvGrpSpPr>
            <a:grpSpLocks/>
          </p:cNvGrpSpPr>
          <p:nvPr/>
        </p:nvGrpSpPr>
        <p:grpSpPr bwMode="auto">
          <a:xfrm>
            <a:off x="2743200" y="5257800"/>
            <a:ext cx="304800" cy="304800"/>
            <a:chOff x="1728" y="2256"/>
            <a:chExt cx="192" cy="192"/>
          </a:xfrm>
        </p:grpSpPr>
        <p:grpSp>
          <p:nvGrpSpPr>
            <p:cNvPr id="2321524" name="Group 1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25" name="Oval 1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26" name="Line 1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27" name="Line 1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28" name="Group 120"/>
          <p:cNvGrpSpPr>
            <a:grpSpLocks/>
          </p:cNvGrpSpPr>
          <p:nvPr/>
        </p:nvGrpSpPr>
        <p:grpSpPr bwMode="auto">
          <a:xfrm>
            <a:off x="6096000" y="4114800"/>
            <a:ext cx="304800" cy="304800"/>
            <a:chOff x="576" y="2160"/>
            <a:chExt cx="192" cy="192"/>
          </a:xfrm>
        </p:grpSpPr>
        <p:sp>
          <p:nvSpPr>
            <p:cNvPr id="2321529" name="Oval 1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30" name="Line 1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31" name="Group 123"/>
          <p:cNvGrpSpPr>
            <a:grpSpLocks/>
          </p:cNvGrpSpPr>
          <p:nvPr/>
        </p:nvGrpSpPr>
        <p:grpSpPr bwMode="auto">
          <a:xfrm>
            <a:off x="6096000" y="4876800"/>
            <a:ext cx="304800" cy="304800"/>
            <a:chOff x="576" y="2160"/>
            <a:chExt cx="192" cy="192"/>
          </a:xfrm>
        </p:grpSpPr>
        <p:sp>
          <p:nvSpPr>
            <p:cNvPr id="2321532" name="Oval 1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33" name="Line 1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34" name="Group 126"/>
          <p:cNvGrpSpPr>
            <a:grpSpLocks/>
          </p:cNvGrpSpPr>
          <p:nvPr/>
        </p:nvGrpSpPr>
        <p:grpSpPr bwMode="auto">
          <a:xfrm>
            <a:off x="6172200" y="5334000"/>
            <a:ext cx="152400" cy="152400"/>
            <a:chOff x="1728" y="2256"/>
            <a:chExt cx="192" cy="192"/>
          </a:xfrm>
        </p:grpSpPr>
        <p:grpSp>
          <p:nvGrpSpPr>
            <p:cNvPr id="2321535" name="Group 1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36" name="Oval 1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37" name="Line 1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38" name="Line 1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39" name="Group 131"/>
          <p:cNvGrpSpPr>
            <a:grpSpLocks/>
          </p:cNvGrpSpPr>
          <p:nvPr/>
        </p:nvGrpSpPr>
        <p:grpSpPr bwMode="auto">
          <a:xfrm>
            <a:off x="4038600" y="4572000"/>
            <a:ext cx="152400" cy="152400"/>
            <a:chOff x="576" y="2160"/>
            <a:chExt cx="192" cy="192"/>
          </a:xfrm>
        </p:grpSpPr>
        <p:sp>
          <p:nvSpPr>
            <p:cNvPr id="2321540" name="Oval 13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41" name="Line 13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42" name="Group 134"/>
          <p:cNvGrpSpPr>
            <a:grpSpLocks/>
          </p:cNvGrpSpPr>
          <p:nvPr/>
        </p:nvGrpSpPr>
        <p:grpSpPr bwMode="auto">
          <a:xfrm>
            <a:off x="4038600" y="5334000"/>
            <a:ext cx="152400" cy="152400"/>
            <a:chOff x="576" y="2160"/>
            <a:chExt cx="192" cy="192"/>
          </a:xfrm>
        </p:grpSpPr>
        <p:sp>
          <p:nvSpPr>
            <p:cNvPr id="2321543" name="Oval 13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44" name="Line 13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45" name="Group 137"/>
          <p:cNvGrpSpPr>
            <a:grpSpLocks/>
          </p:cNvGrpSpPr>
          <p:nvPr/>
        </p:nvGrpSpPr>
        <p:grpSpPr bwMode="auto">
          <a:xfrm>
            <a:off x="4953000" y="4572000"/>
            <a:ext cx="152400" cy="152400"/>
            <a:chOff x="1728" y="2256"/>
            <a:chExt cx="192" cy="192"/>
          </a:xfrm>
        </p:grpSpPr>
        <p:grpSp>
          <p:nvGrpSpPr>
            <p:cNvPr id="2321546" name="Group 13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47" name="Oval 13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48" name="Line 14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49" name="Line 14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50" name="Group 142"/>
          <p:cNvGrpSpPr>
            <a:grpSpLocks/>
          </p:cNvGrpSpPr>
          <p:nvPr/>
        </p:nvGrpSpPr>
        <p:grpSpPr bwMode="auto">
          <a:xfrm>
            <a:off x="4953000" y="4953000"/>
            <a:ext cx="152400" cy="152400"/>
            <a:chOff x="1728" y="2256"/>
            <a:chExt cx="192" cy="192"/>
          </a:xfrm>
        </p:grpSpPr>
        <p:grpSp>
          <p:nvGrpSpPr>
            <p:cNvPr id="2321551" name="Group 14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52" name="Oval 1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53" name="Line 1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54" name="Line 14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55" name="Group 147"/>
          <p:cNvGrpSpPr>
            <a:grpSpLocks/>
          </p:cNvGrpSpPr>
          <p:nvPr/>
        </p:nvGrpSpPr>
        <p:grpSpPr bwMode="auto">
          <a:xfrm>
            <a:off x="3733800" y="4191000"/>
            <a:ext cx="152400" cy="152400"/>
            <a:chOff x="576" y="2160"/>
            <a:chExt cx="192" cy="192"/>
          </a:xfrm>
        </p:grpSpPr>
        <p:sp>
          <p:nvSpPr>
            <p:cNvPr id="2321556" name="Oval 14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57" name="Line 14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58" name="Group 150"/>
          <p:cNvGrpSpPr>
            <a:grpSpLocks/>
          </p:cNvGrpSpPr>
          <p:nvPr/>
        </p:nvGrpSpPr>
        <p:grpSpPr bwMode="auto">
          <a:xfrm>
            <a:off x="3733800" y="4953000"/>
            <a:ext cx="152400" cy="152400"/>
            <a:chOff x="576" y="2160"/>
            <a:chExt cx="192" cy="192"/>
          </a:xfrm>
        </p:grpSpPr>
        <p:sp>
          <p:nvSpPr>
            <p:cNvPr id="2321559" name="Oval 1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560" name="Line 1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61" name="Group 153"/>
          <p:cNvGrpSpPr>
            <a:grpSpLocks/>
          </p:cNvGrpSpPr>
          <p:nvPr/>
        </p:nvGrpSpPr>
        <p:grpSpPr bwMode="auto">
          <a:xfrm>
            <a:off x="5257800" y="4572000"/>
            <a:ext cx="152400" cy="152400"/>
            <a:chOff x="1728" y="2256"/>
            <a:chExt cx="192" cy="192"/>
          </a:xfrm>
        </p:grpSpPr>
        <p:grpSp>
          <p:nvGrpSpPr>
            <p:cNvPr id="2321562" name="Group 15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63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64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65" name="Line 15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566" name="Group 158"/>
          <p:cNvGrpSpPr>
            <a:grpSpLocks/>
          </p:cNvGrpSpPr>
          <p:nvPr/>
        </p:nvGrpSpPr>
        <p:grpSpPr bwMode="auto">
          <a:xfrm>
            <a:off x="5257800" y="5334000"/>
            <a:ext cx="152400" cy="152400"/>
            <a:chOff x="1728" y="2256"/>
            <a:chExt cx="192" cy="192"/>
          </a:xfrm>
        </p:grpSpPr>
        <p:grpSp>
          <p:nvGrpSpPr>
            <p:cNvPr id="2321567" name="Group 1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1568" name="Oval 1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1569" name="Line 1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1570" name="Line 1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1571" name="Rectangle 163"/>
          <p:cNvSpPr>
            <a:spLocks noChangeArrowheads="1"/>
          </p:cNvSpPr>
          <p:nvPr/>
        </p:nvSpPr>
        <p:spPr bwMode="auto">
          <a:xfrm>
            <a:off x="-38100" y="2133600"/>
            <a:ext cx="9144000" cy="4038600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1572" name="Line 164"/>
          <p:cNvSpPr>
            <a:spLocks noChangeShapeType="1"/>
          </p:cNvSpPr>
          <p:nvPr/>
        </p:nvSpPr>
        <p:spPr bwMode="auto">
          <a:xfrm flipH="1">
            <a:off x="609600" y="5562600"/>
            <a:ext cx="7620000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73" name="Line 165"/>
          <p:cNvSpPr>
            <a:spLocks noChangeShapeType="1"/>
          </p:cNvSpPr>
          <p:nvPr/>
        </p:nvSpPr>
        <p:spPr bwMode="auto">
          <a:xfrm>
            <a:off x="1219200" y="3048000"/>
            <a:ext cx="0" cy="31242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74" name="Text Box 166"/>
          <p:cNvSpPr txBox="1">
            <a:spLocks noChangeArrowheads="1"/>
          </p:cNvSpPr>
          <p:nvPr/>
        </p:nvSpPr>
        <p:spPr bwMode="auto">
          <a:xfrm rot="16200000">
            <a:off x="-411162" y="3992562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minority carrier concentration</a:t>
            </a:r>
          </a:p>
        </p:txBody>
      </p:sp>
      <p:sp>
        <p:nvSpPr>
          <p:cNvPr id="2321575" name="Text Box 167"/>
          <p:cNvSpPr txBox="1">
            <a:spLocks noChangeArrowheads="1"/>
          </p:cNvSpPr>
          <p:nvPr/>
        </p:nvSpPr>
        <p:spPr bwMode="auto">
          <a:xfrm>
            <a:off x="1219200" y="5622925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location (</a:t>
            </a:r>
            <a:r>
              <a:rPr lang="en-US" altLang="en-US" sz="2000" i="1">
                <a:solidFill>
                  <a:srgbClr val="3333FF"/>
                </a:solidFill>
              </a:rPr>
              <a:t>x</a:t>
            </a:r>
            <a:r>
              <a:rPr lang="en-US" altLang="en-US" sz="20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2321578" name="Rectangle 170"/>
          <p:cNvSpPr>
            <a:spLocks noChangeArrowheads="1"/>
          </p:cNvSpPr>
          <p:nvPr/>
        </p:nvSpPr>
        <p:spPr bwMode="auto">
          <a:xfrm>
            <a:off x="2438400" y="5257800"/>
            <a:ext cx="1981200" cy="304800"/>
          </a:xfrm>
          <a:prstGeom prst="rect">
            <a:avLst/>
          </a:prstGeom>
          <a:solidFill>
            <a:srgbClr val="3333FF">
              <a:alpha val="50000"/>
            </a:srgbClr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79" name="Rectangle 171"/>
          <p:cNvSpPr>
            <a:spLocks noChangeArrowheads="1"/>
          </p:cNvSpPr>
          <p:nvPr/>
        </p:nvSpPr>
        <p:spPr bwMode="auto">
          <a:xfrm>
            <a:off x="4724400" y="4876800"/>
            <a:ext cx="1981200" cy="685800"/>
          </a:xfrm>
          <a:prstGeom prst="rect">
            <a:avLst/>
          </a:prstGeom>
          <a:solidFill>
            <a:srgbClr val="3333FF">
              <a:alpha val="50000"/>
            </a:srgbClr>
          </a:solidFill>
          <a:ln w="38100" algn="ctr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0" name="Freeform 172"/>
          <p:cNvSpPr>
            <a:spLocks/>
          </p:cNvSpPr>
          <p:nvPr/>
        </p:nvSpPr>
        <p:spPr bwMode="auto">
          <a:xfrm>
            <a:off x="2438400" y="5105400"/>
            <a:ext cx="1981200" cy="457200"/>
          </a:xfrm>
          <a:custGeom>
            <a:avLst/>
            <a:gdLst>
              <a:gd name="T0" fmla="*/ 0 w 1248"/>
              <a:gd name="T1" fmla="*/ 288 h 288"/>
              <a:gd name="T2" fmla="*/ 0 w 1248"/>
              <a:gd name="T3" fmla="*/ 96 h 288"/>
              <a:gd name="T4" fmla="*/ 1248 w 1248"/>
              <a:gd name="T5" fmla="*/ 0 h 288"/>
              <a:gd name="T6" fmla="*/ 1248 w 1248"/>
              <a:gd name="T7" fmla="*/ 288 h 288"/>
              <a:gd name="T8" fmla="*/ 0 w 1248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288">
                <a:moveTo>
                  <a:pt x="0" y="288"/>
                </a:moveTo>
                <a:lnTo>
                  <a:pt x="0" y="96"/>
                </a:lnTo>
                <a:lnTo>
                  <a:pt x="1248" y="0"/>
                </a:lnTo>
                <a:lnTo>
                  <a:pt x="1248" y="288"/>
                </a:lnTo>
                <a:lnTo>
                  <a:pt x="0" y="288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1" name="Freeform 173"/>
          <p:cNvSpPr>
            <a:spLocks/>
          </p:cNvSpPr>
          <p:nvPr/>
        </p:nvSpPr>
        <p:spPr bwMode="auto">
          <a:xfrm>
            <a:off x="2438400" y="4953000"/>
            <a:ext cx="1981200" cy="609600"/>
          </a:xfrm>
          <a:custGeom>
            <a:avLst/>
            <a:gdLst>
              <a:gd name="T0" fmla="*/ 0 w 1248"/>
              <a:gd name="T1" fmla="*/ 384 h 384"/>
              <a:gd name="T2" fmla="*/ 0 w 1248"/>
              <a:gd name="T3" fmla="*/ 192 h 384"/>
              <a:gd name="T4" fmla="*/ 1248 w 1248"/>
              <a:gd name="T5" fmla="*/ 0 h 384"/>
              <a:gd name="T6" fmla="*/ 1248 w 1248"/>
              <a:gd name="T7" fmla="*/ 384 h 384"/>
              <a:gd name="T8" fmla="*/ 0 w 1248"/>
              <a:gd name="T9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384">
                <a:moveTo>
                  <a:pt x="0" y="384"/>
                </a:moveTo>
                <a:lnTo>
                  <a:pt x="0" y="192"/>
                </a:lnTo>
                <a:lnTo>
                  <a:pt x="1248" y="0"/>
                </a:lnTo>
                <a:lnTo>
                  <a:pt x="1248" y="384"/>
                </a:lnTo>
                <a:lnTo>
                  <a:pt x="0" y="384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2" name="Freeform 174"/>
          <p:cNvSpPr>
            <a:spLocks/>
          </p:cNvSpPr>
          <p:nvPr/>
        </p:nvSpPr>
        <p:spPr bwMode="auto">
          <a:xfrm>
            <a:off x="2438400" y="4800600"/>
            <a:ext cx="1981200" cy="762000"/>
          </a:xfrm>
          <a:custGeom>
            <a:avLst/>
            <a:gdLst>
              <a:gd name="T0" fmla="*/ 0 w 1248"/>
              <a:gd name="T1" fmla="*/ 432 h 480"/>
              <a:gd name="T2" fmla="*/ 0 w 1248"/>
              <a:gd name="T3" fmla="*/ 288 h 480"/>
              <a:gd name="T4" fmla="*/ 1248 w 1248"/>
              <a:gd name="T5" fmla="*/ 0 h 480"/>
              <a:gd name="T6" fmla="*/ 1248 w 1248"/>
              <a:gd name="T7" fmla="*/ 480 h 480"/>
              <a:gd name="T8" fmla="*/ 0 w 1248"/>
              <a:gd name="T9" fmla="*/ 480 h 480"/>
              <a:gd name="T10" fmla="*/ 0 w 1248"/>
              <a:gd name="T11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480">
                <a:moveTo>
                  <a:pt x="0" y="432"/>
                </a:moveTo>
                <a:lnTo>
                  <a:pt x="0" y="288"/>
                </a:ln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0" y="288"/>
                </a:lnTo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3" name="Freeform 175"/>
          <p:cNvSpPr>
            <a:spLocks/>
          </p:cNvSpPr>
          <p:nvPr/>
        </p:nvSpPr>
        <p:spPr bwMode="auto">
          <a:xfrm>
            <a:off x="4724400" y="4724400"/>
            <a:ext cx="1981200" cy="838200"/>
          </a:xfrm>
          <a:custGeom>
            <a:avLst/>
            <a:gdLst>
              <a:gd name="T0" fmla="*/ 1248 w 1248"/>
              <a:gd name="T1" fmla="*/ 528 h 528"/>
              <a:gd name="T2" fmla="*/ 1248 w 1248"/>
              <a:gd name="T3" fmla="*/ 96 h 528"/>
              <a:gd name="T4" fmla="*/ 0 w 1248"/>
              <a:gd name="T5" fmla="*/ 0 h 528"/>
              <a:gd name="T6" fmla="*/ 0 w 1248"/>
              <a:gd name="T7" fmla="*/ 528 h 528"/>
              <a:gd name="T8" fmla="*/ 1248 w 1248"/>
              <a:gd name="T9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528">
                <a:moveTo>
                  <a:pt x="1248" y="528"/>
                </a:moveTo>
                <a:lnTo>
                  <a:pt x="1248" y="96"/>
                </a:lnTo>
                <a:lnTo>
                  <a:pt x="0" y="0"/>
                </a:lnTo>
                <a:lnTo>
                  <a:pt x="0" y="528"/>
                </a:lnTo>
                <a:lnTo>
                  <a:pt x="1248" y="528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5" name="Freeform 177"/>
          <p:cNvSpPr>
            <a:spLocks/>
          </p:cNvSpPr>
          <p:nvPr/>
        </p:nvSpPr>
        <p:spPr bwMode="auto">
          <a:xfrm>
            <a:off x="4724400" y="4572000"/>
            <a:ext cx="1981200" cy="990600"/>
          </a:xfrm>
          <a:custGeom>
            <a:avLst/>
            <a:gdLst>
              <a:gd name="T0" fmla="*/ 1248 w 1248"/>
              <a:gd name="T1" fmla="*/ 624 h 624"/>
              <a:gd name="T2" fmla="*/ 1248 w 1248"/>
              <a:gd name="T3" fmla="*/ 192 h 624"/>
              <a:gd name="T4" fmla="*/ 0 w 1248"/>
              <a:gd name="T5" fmla="*/ 0 h 624"/>
              <a:gd name="T6" fmla="*/ 0 w 1248"/>
              <a:gd name="T7" fmla="*/ 624 h 624"/>
              <a:gd name="T8" fmla="*/ 1248 w 1248"/>
              <a:gd name="T9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624">
                <a:moveTo>
                  <a:pt x="1248" y="624"/>
                </a:moveTo>
                <a:lnTo>
                  <a:pt x="1248" y="192"/>
                </a:lnTo>
                <a:lnTo>
                  <a:pt x="0" y="0"/>
                </a:lnTo>
                <a:lnTo>
                  <a:pt x="0" y="624"/>
                </a:lnTo>
                <a:lnTo>
                  <a:pt x="1248" y="624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1586" name="Freeform 178"/>
          <p:cNvSpPr>
            <a:spLocks/>
          </p:cNvSpPr>
          <p:nvPr/>
        </p:nvSpPr>
        <p:spPr bwMode="auto">
          <a:xfrm>
            <a:off x="4724400" y="4343400"/>
            <a:ext cx="1981200" cy="1219200"/>
          </a:xfrm>
          <a:custGeom>
            <a:avLst/>
            <a:gdLst>
              <a:gd name="T0" fmla="*/ 1248 w 1248"/>
              <a:gd name="T1" fmla="*/ 768 h 768"/>
              <a:gd name="T2" fmla="*/ 1248 w 1248"/>
              <a:gd name="T3" fmla="*/ 336 h 768"/>
              <a:gd name="T4" fmla="*/ 0 w 1248"/>
              <a:gd name="T5" fmla="*/ 0 h 768"/>
              <a:gd name="T6" fmla="*/ 0 w 1248"/>
              <a:gd name="T7" fmla="*/ 768 h 768"/>
              <a:gd name="T8" fmla="*/ 1248 w 1248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768">
                <a:moveTo>
                  <a:pt x="1248" y="768"/>
                </a:moveTo>
                <a:lnTo>
                  <a:pt x="1248" y="336"/>
                </a:lnTo>
                <a:lnTo>
                  <a:pt x="0" y="0"/>
                </a:lnTo>
                <a:lnTo>
                  <a:pt x="0" y="768"/>
                </a:lnTo>
                <a:lnTo>
                  <a:pt x="1248" y="768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21439" name="Group 31"/>
          <p:cNvGrpSpPr>
            <a:grpSpLocks/>
          </p:cNvGrpSpPr>
          <p:nvPr/>
        </p:nvGrpSpPr>
        <p:grpSpPr bwMode="auto">
          <a:xfrm>
            <a:off x="4343400" y="1981200"/>
            <a:ext cx="457200" cy="457200"/>
            <a:chOff x="2592" y="1104"/>
            <a:chExt cx="576" cy="576"/>
          </a:xfrm>
        </p:grpSpPr>
        <p:sp>
          <p:nvSpPr>
            <p:cNvPr id="2321440" name="Oval 32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41" name="Line 33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42" name="Line 34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43" name="Line 35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44" name="Group 36"/>
          <p:cNvGrpSpPr>
            <a:grpSpLocks/>
          </p:cNvGrpSpPr>
          <p:nvPr/>
        </p:nvGrpSpPr>
        <p:grpSpPr bwMode="auto">
          <a:xfrm>
            <a:off x="4194175" y="1828800"/>
            <a:ext cx="758825" cy="758825"/>
            <a:chOff x="2592" y="1104"/>
            <a:chExt cx="576" cy="576"/>
          </a:xfrm>
        </p:grpSpPr>
        <p:sp>
          <p:nvSpPr>
            <p:cNvPr id="2321445" name="Oval 37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46" name="Line 38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47" name="Line 39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48" name="Line 40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1449" name="Group 41"/>
          <p:cNvGrpSpPr>
            <a:grpSpLocks/>
          </p:cNvGrpSpPr>
          <p:nvPr/>
        </p:nvGrpSpPr>
        <p:grpSpPr bwMode="auto">
          <a:xfrm>
            <a:off x="4114800" y="1752600"/>
            <a:ext cx="914400" cy="914400"/>
            <a:chOff x="2592" y="1104"/>
            <a:chExt cx="576" cy="576"/>
          </a:xfrm>
        </p:grpSpPr>
        <p:sp>
          <p:nvSpPr>
            <p:cNvPr id="2321450" name="Oval 42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1451" name="Line 43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52" name="Line 44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1453" name="Line 45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1438" name="Text Box 30"/>
          <p:cNvSpPr txBox="1">
            <a:spLocks noChangeArrowheads="1"/>
          </p:cNvSpPr>
          <p:nvPr/>
        </p:nvSpPr>
        <p:spPr bwMode="auto">
          <a:xfrm>
            <a:off x="3419856" y="168909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</a:p>
        </p:txBody>
      </p:sp>
      <p:sp>
        <p:nvSpPr>
          <p:cNvPr id="2321588" name="Line 180"/>
          <p:cNvSpPr>
            <a:spLocks noChangeShapeType="1"/>
          </p:cNvSpPr>
          <p:nvPr/>
        </p:nvSpPr>
        <p:spPr bwMode="auto">
          <a:xfrm>
            <a:off x="5867400" y="1371600"/>
            <a:ext cx="0" cy="388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2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2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21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321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321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321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321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21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2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32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321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321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2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2321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32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321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321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21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32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232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321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2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3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2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321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321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321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321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2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321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2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321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32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321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32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2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321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321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2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321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321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32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3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1410" grpId="0" animBg="1"/>
      <p:bldP spid="2321430" grpId="0"/>
      <p:bldP spid="2321578" grpId="0" animBg="1"/>
      <p:bldP spid="2321579" grpId="0" animBg="1"/>
      <p:bldP spid="2321580" grpId="0" animBg="1"/>
      <p:bldP spid="2321580" grpId="1" animBg="1"/>
      <p:bldP spid="2321581" grpId="0" animBg="1"/>
      <p:bldP spid="2321581" grpId="1" animBg="1"/>
      <p:bldP spid="2321582" grpId="0" animBg="1"/>
      <p:bldP spid="2321583" grpId="0" animBg="1"/>
      <p:bldP spid="2321583" grpId="1" animBg="1"/>
      <p:bldP spid="2321585" grpId="0" animBg="1"/>
      <p:bldP spid="2321585" grpId="1" animBg="1"/>
      <p:bldP spid="2321586" grpId="0" animBg="1"/>
      <p:bldP spid="23215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19362" name="Rectangle 2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63" name="Text Box 2"/>
          <p:cNvSpPr txBox="1">
            <a:spLocks noChangeArrowheads="1"/>
          </p:cNvSpPr>
          <p:nvPr/>
        </p:nvSpPr>
        <p:spPr bwMode="auto">
          <a:xfrm>
            <a:off x="228600" y="5883275"/>
            <a:ext cx="8686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with no applied voltage (open-circuited terminals).</a:t>
            </a:r>
          </a:p>
        </p:txBody>
      </p:sp>
      <p:sp>
        <p:nvSpPr>
          <p:cNvPr id="2319364" name="Line 4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365" name="Oval 5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66" name="Rectangle 6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67" name="Rectangle 7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68" name="Oval 8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69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370" name="Rectangle 10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9376" name="Group 16"/>
          <p:cNvGrpSpPr>
            <a:grpSpLocks/>
          </p:cNvGrpSpPr>
          <p:nvPr/>
        </p:nvGrpSpPr>
        <p:grpSpPr bwMode="auto">
          <a:xfrm>
            <a:off x="4038600" y="4191000"/>
            <a:ext cx="152400" cy="152400"/>
            <a:chOff x="576" y="2160"/>
            <a:chExt cx="192" cy="192"/>
          </a:xfrm>
        </p:grpSpPr>
        <p:sp>
          <p:nvSpPr>
            <p:cNvPr id="2319377" name="Oval 1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378" name="Line 1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9390" name="Rectangle 30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13716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#4:</a:t>
            </a:r>
            <a:r>
              <a:rPr lang="en-US" altLang="en-US" sz="2400" dirty="0"/>
              <a:t> </a:t>
            </a:r>
            <a:r>
              <a:rPr lang="en-US" altLang="en-US" sz="2400" b="0" dirty="0"/>
              <a:t>The </a:t>
            </a:r>
            <a:r>
              <a:rPr lang="en-US" altLang="en-US" sz="2400" b="0" dirty="0">
                <a:solidFill>
                  <a:srgbClr val="FF0000"/>
                </a:solidFill>
              </a:rPr>
              <a:t>concentration of minority charge carriers increases</a:t>
            </a:r>
            <a:r>
              <a:rPr lang="en-US" altLang="en-US" sz="2400" b="0" dirty="0"/>
              <a:t> on either side of the junction.  A </a:t>
            </a:r>
            <a:r>
              <a:rPr lang="en-US" altLang="en-US" sz="2400" b="0" dirty="0">
                <a:solidFill>
                  <a:srgbClr val="FF0000"/>
                </a:solidFill>
              </a:rPr>
              <a:t>steady-state gradient</a:t>
            </a:r>
            <a:r>
              <a:rPr lang="en-US" altLang="en-US" sz="2400" b="0" dirty="0"/>
              <a:t> is reached as rate of majority carriers crossing the junction equals that of recombination.</a:t>
            </a:r>
          </a:p>
        </p:txBody>
      </p:sp>
      <p:sp>
        <p:nvSpPr>
          <p:cNvPr id="2319391" name="Line 31"/>
          <p:cNvSpPr>
            <a:spLocks noChangeShapeType="1"/>
          </p:cNvSpPr>
          <p:nvPr/>
        </p:nvSpPr>
        <p:spPr bwMode="auto">
          <a:xfrm>
            <a:off x="914400" y="4191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392" name="Line 32"/>
          <p:cNvSpPr>
            <a:spLocks noChangeShapeType="1"/>
          </p:cNvSpPr>
          <p:nvPr/>
        </p:nvSpPr>
        <p:spPr bwMode="auto">
          <a:xfrm>
            <a:off x="762000" y="4343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398" name="Text Box 38"/>
          <p:cNvSpPr txBox="1">
            <a:spLocks noChangeArrowheads="1"/>
          </p:cNvSpPr>
          <p:nvPr/>
        </p:nvSpPr>
        <p:spPr bwMode="auto">
          <a:xfrm>
            <a:off x="5029200" y="152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/>
              <a:t>V</a:t>
            </a:r>
            <a:r>
              <a:rPr lang="en-US" altLang="en-US" sz="2800" i="1" baseline="-25000"/>
              <a:t>F</a:t>
            </a:r>
          </a:p>
        </p:txBody>
      </p:sp>
      <p:grpSp>
        <p:nvGrpSpPr>
          <p:cNvPr id="2319399" name="Group 39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2592" y="1104"/>
            <a:chExt cx="576" cy="576"/>
          </a:xfrm>
        </p:grpSpPr>
        <p:sp>
          <p:nvSpPr>
            <p:cNvPr id="2319400" name="Oval 40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01" name="Line 41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02" name="Line 42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03" name="Line 43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04" name="Group 44"/>
          <p:cNvGrpSpPr>
            <a:grpSpLocks/>
          </p:cNvGrpSpPr>
          <p:nvPr/>
        </p:nvGrpSpPr>
        <p:grpSpPr bwMode="auto">
          <a:xfrm>
            <a:off x="4114800" y="1828800"/>
            <a:ext cx="685800" cy="685800"/>
            <a:chOff x="2592" y="1104"/>
            <a:chExt cx="576" cy="576"/>
          </a:xfrm>
        </p:grpSpPr>
        <p:sp>
          <p:nvSpPr>
            <p:cNvPr id="2319405" name="Oval 45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06" name="Line 46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07" name="Line 47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08" name="Line 48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09" name="Group 49"/>
          <p:cNvGrpSpPr>
            <a:grpSpLocks/>
          </p:cNvGrpSpPr>
          <p:nvPr/>
        </p:nvGrpSpPr>
        <p:grpSpPr bwMode="auto">
          <a:xfrm>
            <a:off x="4114800" y="1752600"/>
            <a:ext cx="914400" cy="914400"/>
            <a:chOff x="2592" y="1104"/>
            <a:chExt cx="576" cy="576"/>
          </a:xfrm>
        </p:grpSpPr>
        <p:sp>
          <p:nvSpPr>
            <p:cNvPr id="2319410" name="Oval 50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11" name="Line 51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12" name="Line 52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9413" name="Line 53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14" name="Group 54"/>
          <p:cNvGrpSpPr>
            <a:grpSpLocks/>
          </p:cNvGrpSpPr>
          <p:nvPr/>
        </p:nvGrpSpPr>
        <p:grpSpPr bwMode="auto">
          <a:xfrm>
            <a:off x="3048000" y="4114800"/>
            <a:ext cx="304800" cy="304800"/>
            <a:chOff x="1728" y="2256"/>
            <a:chExt cx="192" cy="192"/>
          </a:xfrm>
        </p:grpSpPr>
        <p:grpSp>
          <p:nvGrpSpPr>
            <p:cNvPr id="2319415" name="Group 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16" name="Oval 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17" name="Line 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18" name="Line 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24" name="Group 64"/>
          <p:cNvGrpSpPr>
            <a:grpSpLocks/>
          </p:cNvGrpSpPr>
          <p:nvPr/>
        </p:nvGrpSpPr>
        <p:grpSpPr bwMode="auto">
          <a:xfrm>
            <a:off x="3733800" y="4572000"/>
            <a:ext cx="152400" cy="152400"/>
            <a:chOff x="576" y="2160"/>
            <a:chExt cx="192" cy="192"/>
          </a:xfrm>
        </p:grpSpPr>
        <p:sp>
          <p:nvSpPr>
            <p:cNvPr id="2319425" name="Oval 6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26" name="Line 6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27" name="Group 67"/>
          <p:cNvGrpSpPr>
            <a:grpSpLocks/>
          </p:cNvGrpSpPr>
          <p:nvPr/>
        </p:nvGrpSpPr>
        <p:grpSpPr bwMode="auto">
          <a:xfrm>
            <a:off x="3352800" y="4495800"/>
            <a:ext cx="304800" cy="304800"/>
            <a:chOff x="1728" y="2256"/>
            <a:chExt cx="192" cy="192"/>
          </a:xfrm>
        </p:grpSpPr>
        <p:grpSp>
          <p:nvGrpSpPr>
            <p:cNvPr id="2319428" name="Group 6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29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30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31" name="Line 7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37" name="Group 77"/>
          <p:cNvGrpSpPr>
            <a:grpSpLocks/>
          </p:cNvGrpSpPr>
          <p:nvPr/>
        </p:nvGrpSpPr>
        <p:grpSpPr bwMode="auto">
          <a:xfrm>
            <a:off x="4038600" y="4953000"/>
            <a:ext cx="152400" cy="152400"/>
            <a:chOff x="576" y="2160"/>
            <a:chExt cx="192" cy="192"/>
          </a:xfrm>
        </p:grpSpPr>
        <p:sp>
          <p:nvSpPr>
            <p:cNvPr id="2319438" name="Oval 7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39" name="Line 7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40" name="Group 80"/>
          <p:cNvGrpSpPr>
            <a:grpSpLocks/>
          </p:cNvGrpSpPr>
          <p:nvPr/>
        </p:nvGrpSpPr>
        <p:grpSpPr bwMode="auto">
          <a:xfrm>
            <a:off x="3048000" y="4876800"/>
            <a:ext cx="304800" cy="304800"/>
            <a:chOff x="1728" y="2256"/>
            <a:chExt cx="192" cy="192"/>
          </a:xfrm>
        </p:grpSpPr>
        <p:grpSp>
          <p:nvGrpSpPr>
            <p:cNvPr id="2319441" name="Group 8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42" name="Oval 8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43" name="Line 8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44" name="Line 8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50" name="Group 90"/>
          <p:cNvGrpSpPr>
            <a:grpSpLocks/>
          </p:cNvGrpSpPr>
          <p:nvPr/>
        </p:nvGrpSpPr>
        <p:grpSpPr bwMode="auto">
          <a:xfrm>
            <a:off x="3352800" y="5257800"/>
            <a:ext cx="304800" cy="304800"/>
            <a:chOff x="1728" y="2256"/>
            <a:chExt cx="192" cy="192"/>
          </a:xfrm>
        </p:grpSpPr>
        <p:grpSp>
          <p:nvGrpSpPr>
            <p:cNvPr id="2319451" name="Group 9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52" name="Oval 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53" name="Line 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54" name="Line 9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55" name="Group 95"/>
          <p:cNvGrpSpPr>
            <a:grpSpLocks/>
          </p:cNvGrpSpPr>
          <p:nvPr/>
        </p:nvGrpSpPr>
        <p:grpSpPr bwMode="auto">
          <a:xfrm>
            <a:off x="3124200" y="5334000"/>
            <a:ext cx="152400" cy="152400"/>
            <a:chOff x="576" y="2160"/>
            <a:chExt cx="192" cy="192"/>
          </a:xfrm>
        </p:grpSpPr>
        <p:sp>
          <p:nvSpPr>
            <p:cNvPr id="2319456" name="Oval 9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57" name="Line 9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58" name="Group 98"/>
          <p:cNvGrpSpPr>
            <a:grpSpLocks/>
          </p:cNvGrpSpPr>
          <p:nvPr/>
        </p:nvGrpSpPr>
        <p:grpSpPr bwMode="auto">
          <a:xfrm>
            <a:off x="5486400" y="4114800"/>
            <a:ext cx="304800" cy="304800"/>
            <a:chOff x="576" y="2160"/>
            <a:chExt cx="192" cy="192"/>
          </a:xfrm>
        </p:grpSpPr>
        <p:sp>
          <p:nvSpPr>
            <p:cNvPr id="2319459" name="Oval 9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60" name="Line 10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61" name="Group 101"/>
          <p:cNvGrpSpPr>
            <a:grpSpLocks/>
          </p:cNvGrpSpPr>
          <p:nvPr/>
        </p:nvGrpSpPr>
        <p:grpSpPr bwMode="auto">
          <a:xfrm>
            <a:off x="5867400" y="4191000"/>
            <a:ext cx="152400" cy="152400"/>
            <a:chOff x="1728" y="2256"/>
            <a:chExt cx="192" cy="192"/>
          </a:xfrm>
        </p:grpSpPr>
        <p:grpSp>
          <p:nvGrpSpPr>
            <p:cNvPr id="2319462" name="Group 10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63" name="Oval 10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64" name="Line 10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65" name="Line 10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69" name="Group 109"/>
          <p:cNvGrpSpPr>
            <a:grpSpLocks/>
          </p:cNvGrpSpPr>
          <p:nvPr/>
        </p:nvGrpSpPr>
        <p:grpSpPr bwMode="auto">
          <a:xfrm>
            <a:off x="4953000" y="4191000"/>
            <a:ext cx="152400" cy="152400"/>
            <a:chOff x="1728" y="2256"/>
            <a:chExt cx="192" cy="192"/>
          </a:xfrm>
        </p:grpSpPr>
        <p:grpSp>
          <p:nvGrpSpPr>
            <p:cNvPr id="2319470" name="Group 11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71" name="Oval 11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72" name="Line 11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73" name="Line 11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74" name="Group 114"/>
          <p:cNvGrpSpPr>
            <a:grpSpLocks/>
          </p:cNvGrpSpPr>
          <p:nvPr/>
        </p:nvGrpSpPr>
        <p:grpSpPr bwMode="auto">
          <a:xfrm>
            <a:off x="5791200" y="4495800"/>
            <a:ext cx="304800" cy="304800"/>
            <a:chOff x="576" y="2160"/>
            <a:chExt cx="192" cy="192"/>
          </a:xfrm>
        </p:grpSpPr>
        <p:sp>
          <p:nvSpPr>
            <p:cNvPr id="2319475" name="Oval 11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76" name="Line 11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80" name="Group 120"/>
          <p:cNvGrpSpPr>
            <a:grpSpLocks/>
          </p:cNvGrpSpPr>
          <p:nvPr/>
        </p:nvGrpSpPr>
        <p:grpSpPr bwMode="auto">
          <a:xfrm>
            <a:off x="5486400" y="4876800"/>
            <a:ext cx="304800" cy="304800"/>
            <a:chOff x="576" y="2160"/>
            <a:chExt cx="192" cy="192"/>
          </a:xfrm>
        </p:grpSpPr>
        <p:sp>
          <p:nvSpPr>
            <p:cNvPr id="2319481" name="Oval 1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82" name="Line 1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83" name="Group 123"/>
          <p:cNvGrpSpPr>
            <a:grpSpLocks/>
          </p:cNvGrpSpPr>
          <p:nvPr/>
        </p:nvGrpSpPr>
        <p:grpSpPr bwMode="auto">
          <a:xfrm>
            <a:off x="5867400" y="4953000"/>
            <a:ext cx="152400" cy="152400"/>
            <a:chOff x="1728" y="2256"/>
            <a:chExt cx="192" cy="192"/>
          </a:xfrm>
        </p:grpSpPr>
        <p:grpSp>
          <p:nvGrpSpPr>
            <p:cNvPr id="2319484" name="Group 12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85" name="Oval 12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86" name="Line 12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87" name="Line 12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91" name="Group 131"/>
          <p:cNvGrpSpPr>
            <a:grpSpLocks/>
          </p:cNvGrpSpPr>
          <p:nvPr/>
        </p:nvGrpSpPr>
        <p:grpSpPr bwMode="auto">
          <a:xfrm>
            <a:off x="5791200" y="5257800"/>
            <a:ext cx="304800" cy="304800"/>
            <a:chOff x="576" y="2160"/>
            <a:chExt cx="192" cy="192"/>
          </a:xfrm>
        </p:grpSpPr>
        <p:sp>
          <p:nvSpPr>
            <p:cNvPr id="2319492" name="Oval 13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493" name="Line 13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94" name="Group 134"/>
          <p:cNvGrpSpPr>
            <a:grpSpLocks/>
          </p:cNvGrpSpPr>
          <p:nvPr/>
        </p:nvGrpSpPr>
        <p:grpSpPr bwMode="auto">
          <a:xfrm>
            <a:off x="5562600" y="5334000"/>
            <a:ext cx="152400" cy="152400"/>
            <a:chOff x="1728" y="2256"/>
            <a:chExt cx="192" cy="192"/>
          </a:xfrm>
        </p:grpSpPr>
        <p:grpSp>
          <p:nvGrpSpPr>
            <p:cNvPr id="2319495" name="Group 13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496" name="Oval 13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497" name="Line 13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498" name="Line 13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499" name="Group 139"/>
          <p:cNvGrpSpPr>
            <a:grpSpLocks/>
          </p:cNvGrpSpPr>
          <p:nvPr/>
        </p:nvGrpSpPr>
        <p:grpSpPr bwMode="auto">
          <a:xfrm>
            <a:off x="2743200" y="4495800"/>
            <a:ext cx="304800" cy="304800"/>
            <a:chOff x="1728" y="2256"/>
            <a:chExt cx="192" cy="192"/>
          </a:xfrm>
        </p:grpSpPr>
        <p:grpSp>
          <p:nvGrpSpPr>
            <p:cNvPr id="2319500" name="Group 14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01" name="Oval 14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02" name="Line 14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03" name="Line 14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04" name="Group 144"/>
          <p:cNvGrpSpPr>
            <a:grpSpLocks/>
          </p:cNvGrpSpPr>
          <p:nvPr/>
        </p:nvGrpSpPr>
        <p:grpSpPr bwMode="auto">
          <a:xfrm>
            <a:off x="2819400" y="4953000"/>
            <a:ext cx="152400" cy="152400"/>
            <a:chOff x="576" y="2160"/>
            <a:chExt cx="192" cy="192"/>
          </a:xfrm>
        </p:grpSpPr>
        <p:sp>
          <p:nvSpPr>
            <p:cNvPr id="2319505" name="Oval 14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06" name="Line 14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07" name="Group 147"/>
          <p:cNvGrpSpPr>
            <a:grpSpLocks/>
          </p:cNvGrpSpPr>
          <p:nvPr/>
        </p:nvGrpSpPr>
        <p:grpSpPr bwMode="auto">
          <a:xfrm>
            <a:off x="2743200" y="5257800"/>
            <a:ext cx="304800" cy="304800"/>
            <a:chOff x="1728" y="2256"/>
            <a:chExt cx="192" cy="192"/>
          </a:xfrm>
        </p:grpSpPr>
        <p:grpSp>
          <p:nvGrpSpPr>
            <p:cNvPr id="2319508" name="Group 14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09" name="Oval 14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10" name="Line 15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11" name="Line 15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12" name="Group 152"/>
          <p:cNvGrpSpPr>
            <a:grpSpLocks/>
          </p:cNvGrpSpPr>
          <p:nvPr/>
        </p:nvGrpSpPr>
        <p:grpSpPr bwMode="auto">
          <a:xfrm>
            <a:off x="6096000" y="4114800"/>
            <a:ext cx="304800" cy="304800"/>
            <a:chOff x="576" y="2160"/>
            <a:chExt cx="192" cy="192"/>
          </a:xfrm>
        </p:grpSpPr>
        <p:sp>
          <p:nvSpPr>
            <p:cNvPr id="2319513" name="Oval 15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14" name="Line 15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15" name="Group 155"/>
          <p:cNvGrpSpPr>
            <a:grpSpLocks/>
          </p:cNvGrpSpPr>
          <p:nvPr/>
        </p:nvGrpSpPr>
        <p:grpSpPr bwMode="auto">
          <a:xfrm>
            <a:off x="6096000" y="4876800"/>
            <a:ext cx="304800" cy="304800"/>
            <a:chOff x="576" y="2160"/>
            <a:chExt cx="192" cy="192"/>
          </a:xfrm>
        </p:grpSpPr>
        <p:sp>
          <p:nvSpPr>
            <p:cNvPr id="2319516" name="Oval 15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17" name="Line 15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18" name="Group 158"/>
          <p:cNvGrpSpPr>
            <a:grpSpLocks/>
          </p:cNvGrpSpPr>
          <p:nvPr/>
        </p:nvGrpSpPr>
        <p:grpSpPr bwMode="auto">
          <a:xfrm>
            <a:off x="6172200" y="5334000"/>
            <a:ext cx="152400" cy="152400"/>
            <a:chOff x="1728" y="2256"/>
            <a:chExt cx="192" cy="192"/>
          </a:xfrm>
        </p:grpSpPr>
        <p:grpSp>
          <p:nvGrpSpPr>
            <p:cNvPr id="2319519" name="Group 1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20" name="Oval 1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21" name="Line 1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22" name="Line 1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23" name="Group 163"/>
          <p:cNvGrpSpPr>
            <a:grpSpLocks/>
          </p:cNvGrpSpPr>
          <p:nvPr/>
        </p:nvGrpSpPr>
        <p:grpSpPr bwMode="auto">
          <a:xfrm>
            <a:off x="4038600" y="4572000"/>
            <a:ext cx="152400" cy="152400"/>
            <a:chOff x="576" y="2160"/>
            <a:chExt cx="192" cy="192"/>
          </a:xfrm>
        </p:grpSpPr>
        <p:sp>
          <p:nvSpPr>
            <p:cNvPr id="2319524" name="Oval 16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25" name="Line 16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26" name="Group 166"/>
          <p:cNvGrpSpPr>
            <a:grpSpLocks/>
          </p:cNvGrpSpPr>
          <p:nvPr/>
        </p:nvGrpSpPr>
        <p:grpSpPr bwMode="auto">
          <a:xfrm>
            <a:off x="4038600" y="5334000"/>
            <a:ext cx="152400" cy="152400"/>
            <a:chOff x="576" y="2160"/>
            <a:chExt cx="192" cy="192"/>
          </a:xfrm>
        </p:grpSpPr>
        <p:sp>
          <p:nvSpPr>
            <p:cNvPr id="2319527" name="Oval 167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28" name="Line 168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29" name="Group 169"/>
          <p:cNvGrpSpPr>
            <a:grpSpLocks/>
          </p:cNvGrpSpPr>
          <p:nvPr/>
        </p:nvGrpSpPr>
        <p:grpSpPr bwMode="auto">
          <a:xfrm>
            <a:off x="4953000" y="4572000"/>
            <a:ext cx="152400" cy="152400"/>
            <a:chOff x="1728" y="2256"/>
            <a:chExt cx="192" cy="192"/>
          </a:xfrm>
        </p:grpSpPr>
        <p:grpSp>
          <p:nvGrpSpPr>
            <p:cNvPr id="2319530" name="Group 170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31" name="Oval 171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32" name="Line 172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33" name="Line 173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34" name="Group 174"/>
          <p:cNvGrpSpPr>
            <a:grpSpLocks/>
          </p:cNvGrpSpPr>
          <p:nvPr/>
        </p:nvGrpSpPr>
        <p:grpSpPr bwMode="auto">
          <a:xfrm>
            <a:off x="4953000" y="4953000"/>
            <a:ext cx="152400" cy="152400"/>
            <a:chOff x="1728" y="2256"/>
            <a:chExt cx="192" cy="192"/>
          </a:xfrm>
        </p:grpSpPr>
        <p:grpSp>
          <p:nvGrpSpPr>
            <p:cNvPr id="2319535" name="Group 17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36" name="Oval 17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37" name="Line 17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38" name="Line 17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39" name="Group 179"/>
          <p:cNvGrpSpPr>
            <a:grpSpLocks/>
          </p:cNvGrpSpPr>
          <p:nvPr/>
        </p:nvGrpSpPr>
        <p:grpSpPr bwMode="auto">
          <a:xfrm>
            <a:off x="3733800" y="4191000"/>
            <a:ext cx="152400" cy="152400"/>
            <a:chOff x="576" y="2160"/>
            <a:chExt cx="192" cy="192"/>
          </a:xfrm>
        </p:grpSpPr>
        <p:sp>
          <p:nvSpPr>
            <p:cNvPr id="2319540" name="Oval 18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41" name="Line 18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42" name="Group 182"/>
          <p:cNvGrpSpPr>
            <a:grpSpLocks/>
          </p:cNvGrpSpPr>
          <p:nvPr/>
        </p:nvGrpSpPr>
        <p:grpSpPr bwMode="auto">
          <a:xfrm>
            <a:off x="3733800" y="4953000"/>
            <a:ext cx="152400" cy="152400"/>
            <a:chOff x="576" y="2160"/>
            <a:chExt cx="192" cy="192"/>
          </a:xfrm>
        </p:grpSpPr>
        <p:sp>
          <p:nvSpPr>
            <p:cNvPr id="2319543" name="Oval 18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9544" name="Line 18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45" name="Group 185"/>
          <p:cNvGrpSpPr>
            <a:grpSpLocks/>
          </p:cNvGrpSpPr>
          <p:nvPr/>
        </p:nvGrpSpPr>
        <p:grpSpPr bwMode="auto">
          <a:xfrm>
            <a:off x="5257800" y="4572000"/>
            <a:ext cx="152400" cy="152400"/>
            <a:chOff x="1728" y="2256"/>
            <a:chExt cx="192" cy="192"/>
          </a:xfrm>
        </p:grpSpPr>
        <p:grpSp>
          <p:nvGrpSpPr>
            <p:cNvPr id="2319546" name="Group 18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47" name="Oval 18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48" name="Line 18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49" name="Line 18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9550" name="Group 190"/>
          <p:cNvGrpSpPr>
            <a:grpSpLocks/>
          </p:cNvGrpSpPr>
          <p:nvPr/>
        </p:nvGrpSpPr>
        <p:grpSpPr bwMode="auto">
          <a:xfrm>
            <a:off x="5257800" y="5334000"/>
            <a:ext cx="152400" cy="152400"/>
            <a:chOff x="1728" y="2256"/>
            <a:chExt cx="192" cy="192"/>
          </a:xfrm>
        </p:grpSpPr>
        <p:grpSp>
          <p:nvGrpSpPr>
            <p:cNvPr id="2319551" name="Group 191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19552" name="Oval 192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9553" name="Line 193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9554" name="Line 194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19555" name="Rectangle 195"/>
          <p:cNvSpPr>
            <a:spLocks noChangeArrowheads="1"/>
          </p:cNvSpPr>
          <p:nvPr/>
        </p:nvSpPr>
        <p:spPr bwMode="auto">
          <a:xfrm>
            <a:off x="7620" y="1524000"/>
            <a:ext cx="9144000" cy="5257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9556" name="Line 196"/>
          <p:cNvSpPr>
            <a:spLocks noChangeShapeType="1"/>
          </p:cNvSpPr>
          <p:nvPr/>
        </p:nvSpPr>
        <p:spPr bwMode="auto">
          <a:xfrm flipH="1">
            <a:off x="609600" y="5562600"/>
            <a:ext cx="7620000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557" name="Line 197"/>
          <p:cNvSpPr>
            <a:spLocks noChangeShapeType="1"/>
          </p:cNvSpPr>
          <p:nvPr/>
        </p:nvSpPr>
        <p:spPr bwMode="auto">
          <a:xfrm>
            <a:off x="1219200" y="3048000"/>
            <a:ext cx="0" cy="31242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558" name="Text Box 198"/>
          <p:cNvSpPr txBox="1">
            <a:spLocks noChangeArrowheads="1"/>
          </p:cNvSpPr>
          <p:nvPr/>
        </p:nvSpPr>
        <p:spPr bwMode="auto">
          <a:xfrm rot="16200000">
            <a:off x="-411162" y="3992562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minority carrier concentration</a:t>
            </a:r>
          </a:p>
        </p:txBody>
      </p:sp>
      <p:sp>
        <p:nvSpPr>
          <p:cNvPr id="2319559" name="Text Box 199"/>
          <p:cNvSpPr txBox="1">
            <a:spLocks noChangeArrowheads="1"/>
          </p:cNvSpPr>
          <p:nvPr/>
        </p:nvSpPr>
        <p:spPr bwMode="auto">
          <a:xfrm>
            <a:off x="1219200" y="5622925"/>
            <a:ext cx="701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3333FF"/>
                </a:solidFill>
              </a:rPr>
              <a:t>location (</a:t>
            </a:r>
            <a:r>
              <a:rPr lang="en-US" altLang="en-US" sz="2000" i="1">
                <a:solidFill>
                  <a:srgbClr val="3333FF"/>
                </a:solidFill>
              </a:rPr>
              <a:t>x</a:t>
            </a:r>
            <a:r>
              <a:rPr lang="en-US" altLang="en-US" sz="2000">
                <a:solidFill>
                  <a:srgbClr val="3333FF"/>
                </a:solidFill>
              </a:rPr>
              <a:t>)</a:t>
            </a:r>
          </a:p>
        </p:txBody>
      </p:sp>
      <p:sp>
        <p:nvSpPr>
          <p:cNvPr id="2319571" name="Freeform 211"/>
          <p:cNvSpPr>
            <a:spLocks/>
          </p:cNvSpPr>
          <p:nvPr/>
        </p:nvSpPr>
        <p:spPr bwMode="auto">
          <a:xfrm>
            <a:off x="2438400" y="4800600"/>
            <a:ext cx="1981200" cy="762000"/>
          </a:xfrm>
          <a:custGeom>
            <a:avLst/>
            <a:gdLst>
              <a:gd name="T0" fmla="*/ 0 w 1248"/>
              <a:gd name="T1" fmla="*/ 432 h 480"/>
              <a:gd name="T2" fmla="*/ 0 w 1248"/>
              <a:gd name="T3" fmla="*/ 288 h 480"/>
              <a:gd name="T4" fmla="*/ 1248 w 1248"/>
              <a:gd name="T5" fmla="*/ 0 h 480"/>
              <a:gd name="T6" fmla="*/ 1248 w 1248"/>
              <a:gd name="T7" fmla="*/ 480 h 480"/>
              <a:gd name="T8" fmla="*/ 0 w 1248"/>
              <a:gd name="T9" fmla="*/ 480 h 480"/>
              <a:gd name="T10" fmla="*/ 0 w 1248"/>
              <a:gd name="T11" fmla="*/ 28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480">
                <a:moveTo>
                  <a:pt x="0" y="432"/>
                </a:moveTo>
                <a:lnTo>
                  <a:pt x="0" y="288"/>
                </a:ln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0" y="288"/>
                </a:lnTo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9572" name="Freeform 212"/>
          <p:cNvSpPr>
            <a:spLocks/>
          </p:cNvSpPr>
          <p:nvPr/>
        </p:nvSpPr>
        <p:spPr bwMode="auto">
          <a:xfrm>
            <a:off x="4724400" y="4343400"/>
            <a:ext cx="1981200" cy="1219200"/>
          </a:xfrm>
          <a:custGeom>
            <a:avLst/>
            <a:gdLst>
              <a:gd name="T0" fmla="*/ 1248 w 1248"/>
              <a:gd name="T1" fmla="*/ 768 h 768"/>
              <a:gd name="T2" fmla="*/ 1248 w 1248"/>
              <a:gd name="T3" fmla="*/ 336 h 768"/>
              <a:gd name="T4" fmla="*/ 0 w 1248"/>
              <a:gd name="T5" fmla="*/ 0 h 768"/>
              <a:gd name="T6" fmla="*/ 0 w 1248"/>
              <a:gd name="T7" fmla="*/ 768 h 768"/>
              <a:gd name="T8" fmla="*/ 1248 w 1248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768">
                <a:moveTo>
                  <a:pt x="1248" y="768"/>
                </a:moveTo>
                <a:lnTo>
                  <a:pt x="1248" y="336"/>
                </a:lnTo>
                <a:lnTo>
                  <a:pt x="0" y="0"/>
                </a:lnTo>
                <a:lnTo>
                  <a:pt x="0" y="768"/>
                </a:lnTo>
                <a:lnTo>
                  <a:pt x="1248" y="768"/>
                </a:lnTo>
                <a:close/>
              </a:path>
            </a:pathLst>
          </a:custGeom>
          <a:solidFill>
            <a:srgbClr val="3333FF">
              <a:alpha val="50000"/>
            </a:srgbClr>
          </a:solidFill>
          <a:ln w="3810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20386" name="Rectangle 2"/>
          <p:cNvSpPr>
            <a:spLocks noChangeArrowheads="1"/>
          </p:cNvSpPr>
          <p:nvPr/>
        </p:nvSpPr>
        <p:spPr bwMode="auto">
          <a:xfrm>
            <a:off x="1524000" y="2209800"/>
            <a:ext cx="6019800" cy="2667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87" name="Text Box 2"/>
          <p:cNvSpPr txBox="1">
            <a:spLocks noChangeArrowheads="1"/>
          </p:cNvSpPr>
          <p:nvPr/>
        </p:nvSpPr>
        <p:spPr bwMode="auto">
          <a:xfrm>
            <a:off x="228600" y="5883275"/>
            <a:ext cx="8686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latin typeface="Calibri" pitchFamily="34" charset="0"/>
              </a:rPr>
              <a:t>Figure:</a:t>
            </a:r>
            <a:r>
              <a:rPr lang="en-US" altLang="en-US" sz="2400">
                <a:latin typeface="Calibri" pitchFamily="34" charset="0"/>
              </a:rPr>
              <a:t> The </a:t>
            </a:r>
            <a:r>
              <a:rPr lang="en-US" altLang="en-US" sz="2400" i="1">
                <a:latin typeface="Calibri" pitchFamily="34" charset="0"/>
              </a:rPr>
              <a:t>pn</a:t>
            </a:r>
            <a:r>
              <a:rPr lang="en-US" altLang="en-US" sz="2400">
                <a:latin typeface="Calibri" pitchFamily="34" charset="0"/>
              </a:rPr>
              <a:t> junction with no applied voltage (open-circuited terminals).</a:t>
            </a:r>
          </a:p>
        </p:txBody>
      </p:sp>
      <p:sp>
        <p:nvSpPr>
          <p:cNvPr id="2320388" name="Line 4"/>
          <p:cNvSpPr>
            <a:spLocks noChangeShapeType="1"/>
          </p:cNvSpPr>
          <p:nvPr/>
        </p:nvSpPr>
        <p:spPr bwMode="auto">
          <a:xfrm>
            <a:off x="1524000" y="4876800"/>
            <a:ext cx="6019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389" name="Oval 5"/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90" name="Rectangle 6"/>
          <p:cNvSpPr>
            <a:spLocks noChangeArrowheads="1"/>
          </p:cNvSpPr>
          <p:nvPr/>
        </p:nvSpPr>
        <p:spPr bwMode="auto">
          <a:xfrm>
            <a:off x="2438400" y="3886200"/>
            <a:ext cx="2133600" cy="1905000"/>
          </a:xfrm>
          <a:prstGeom prst="rect">
            <a:avLst/>
          </a:prstGeom>
          <a:solidFill>
            <a:srgbClr val="99CC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91" name="Rectangle 7"/>
          <p:cNvSpPr>
            <a:spLocks noChangeArrowheads="1"/>
          </p:cNvSpPr>
          <p:nvPr/>
        </p:nvSpPr>
        <p:spPr bwMode="auto">
          <a:xfrm>
            <a:off x="4572000" y="3886200"/>
            <a:ext cx="2133600" cy="1905000"/>
          </a:xfrm>
          <a:prstGeom prst="rect">
            <a:avLst/>
          </a:prstGeom>
          <a:solidFill>
            <a:srgbClr val="DDDDDD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92" name="Oval 8"/>
          <p:cNvSpPr>
            <a:spLocks noChangeArrowheads="1"/>
          </p:cNvSpPr>
          <p:nvPr/>
        </p:nvSpPr>
        <p:spPr bwMode="auto">
          <a:xfrm>
            <a:off x="1447800" y="4800600"/>
            <a:ext cx="152400" cy="152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93" name="Rectangle 9"/>
          <p:cNvSpPr>
            <a:spLocks noChangeArrowheads="1"/>
          </p:cNvSpPr>
          <p:nvPr/>
        </p:nvSpPr>
        <p:spPr bwMode="auto">
          <a:xfrm>
            <a:off x="44196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0394" name="Rectangle 10"/>
          <p:cNvSpPr>
            <a:spLocks noChangeArrowheads="1"/>
          </p:cNvSpPr>
          <p:nvPr/>
        </p:nvSpPr>
        <p:spPr bwMode="auto">
          <a:xfrm>
            <a:off x="4572000" y="3886200"/>
            <a:ext cx="152400" cy="190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0395" name="Group 11"/>
          <p:cNvGrpSpPr>
            <a:grpSpLocks/>
          </p:cNvGrpSpPr>
          <p:nvPr/>
        </p:nvGrpSpPr>
        <p:grpSpPr bwMode="auto">
          <a:xfrm>
            <a:off x="4038600" y="4191000"/>
            <a:ext cx="152400" cy="152400"/>
            <a:chOff x="576" y="2160"/>
            <a:chExt cx="192" cy="192"/>
          </a:xfrm>
        </p:grpSpPr>
        <p:sp>
          <p:nvSpPr>
            <p:cNvPr id="2320396" name="Oval 1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397" name="Line 1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0398" name="Line 14"/>
          <p:cNvSpPr>
            <a:spLocks noChangeShapeType="1"/>
          </p:cNvSpPr>
          <p:nvPr/>
        </p:nvSpPr>
        <p:spPr bwMode="auto">
          <a:xfrm>
            <a:off x="2590800" y="36576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405" name="Line 21"/>
          <p:cNvSpPr>
            <a:spLocks noChangeShapeType="1"/>
          </p:cNvSpPr>
          <p:nvPr/>
        </p:nvSpPr>
        <p:spPr bwMode="auto">
          <a:xfrm>
            <a:off x="2590800" y="3124200"/>
            <a:ext cx="3962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406" name="Rectangle 2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6934200" cy="1295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8000"/>
                </a:solidFill>
              </a:rPr>
              <a:t>step #5:</a:t>
            </a:r>
            <a:r>
              <a:rPr lang="en-US" altLang="en-US" sz="2400" b="0" dirty="0"/>
              <a:t> Diffusion current is maintained – in spite low diffusion lengths (e.g. microns) and recombination – by </a:t>
            </a:r>
            <a:r>
              <a:rPr lang="en-US" altLang="en-US" sz="2400" b="0" dirty="0">
                <a:solidFill>
                  <a:srgbClr val="FF0000"/>
                </a:solidFill>
              </a:rPr>
              <a:t>constant flow of both free electrons and holes towards the junction.</a:t>
            </a:r>
          </a:p>
        </p:txBody>
      </p:sp>
      <p:sp>
        <p:nvSpPr>
          <p:cNvPr id="2320414" name="Text Box 30"/>
          <p:cNvSpPr txBox="1">
            <a:spLocks noChangeArrowheads="1"/>
          </p:cNvSpPr>
          <p:nvPr/>
        </p:nvSpPr>
        <p:spPr bwMode="auto">
          <a:xfrm>
            <a:off x="5029200" y="1524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i="1"/>
              <a:t>V</a:t>
            </a:r>
            <a:r>
              <a:rPr lang="en-US" altLang="en-US" sz="2800" i="1" baseline="-25000"/>
              <a:t>F</a:t>
            </a:r>
          </a:p>
        </p:txBody>
      </p:sp>
      <p:grpSp>
        <p:nvGrpSpPr>
          <p:cNvPr id="2320415" name="Group 31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2592" y="1104"/>
            <a:chExt cx="576" cy="576"/>
          </a:xfrm>
        </p:grpSpPr>
        <p:sp>
          <p:nvSpPr>
            <p:cNvPr id="2320416" name="Oval 32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17" name="Line 33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18" name="Line 34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19" name="Line 35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20" name="Group 36"/>
          <p:cNvGrpSpPr>
            <a:grpSpLocks/>
          </p:cNvGrpSpPr>
          <p:nvPr/>
        </p:nvGrpSpPr>
        <p:grpSpPr bwMode="auto">
          <a:xfrm>
            <a:off x="4114800" y="1828800"/>
            <a:ext cx="685800" cy="685800"/>
            <a:chOff x="2592" y="1104"/>
            <a:chExt cx="576" cy="576"/>
          </a:xfrm>
        </p:grpSpPr>
        <p:sp>
          <p:nvSpPr>
            <p:cNvPr id="2320421" name="Oval 37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22" name="Line 38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23" name="Line 39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24" name="Line 40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25" name="Group 41"/>
          <p:cNvGrpSpPr>
            <a:grpSpLocks/>
          </p:cNvGrpSpPr>
          <p:nvPr/>
        </p:nvGrpSpPr>
        <p:grpSpPr bwMode="auto">
          <a:xfrm>
            <a:off x="4114800" y="1752600"/>
            <a:ext cx="914400" cy="914400"/>
            <a:chOff x="2592" y="1104"/>
            <a:chExt cx="576" cy="576"/>
          </a:xfrm>
        </p:grpSpPr>
        <p:sp>
          <p:nvSpPr>
            <p:cNvPr id="2320426" name="Oval 42"/>
            <p:cNvSpPr>
              <a:spLocks noChangeArrowheads="1"/>
            </p:cNvSpPr>
            <p:nvPr/>
          </p:nvSpPr>
          <p:spPr bwMode="auto">
            <a:xfrm>
              <a:off x="2592" y="1104"/>
              <a:ext cx="576" cy="57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27" name="Line 43"/>
            <p:cNvSpPr>
              <a:spLocks noChangeShapeType="1"/>
            </p:cNvSpPr>
            <p:nvPr/>
          </p:nvSpPr>
          <p:spPr bwMode="auto">
            <a:xfrm>
              <a:off x="2784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28" name="Line 44"/>
            <p:cNvSpPr>
              <a:spLocks noChangeShapeType="1"/>
            </p:cNvSpPr>
            <p:nvPr/>
          </p:nvSpPr>
          <p:spPr bwMode="auto">
            <a:xfrm>
              <a:off x="2688" y="139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0429" name="Line 45"/>
            <p:cNvSpPr>
              <a:spLocks noChangeShapeType="1"/>
            </p:cNvSpPr>
            <p:nvPr/>
          </p:nvSpPr>
          <p:spPr bwMode="auto">
            <a:xfrm>
              <a:off x="2976" y="129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30" name="Group 46"/>
          <p:cNvGrpSpPr>
            <a:grpSpLocks/>
          </p:cNvGrpSpPr>
          <p:nvPr/>
        </p:nvGrpSpPr>
        <p:grpSpPr bwMode="auto">
          <a:xfrm>
            <a:off x="3048000" y="4114800"/>
            <a:ext cx="304800" cy="304800"/>
            <a:chOff x="1728" y="2256"/>
            <a:chExt cx="192" cy="192"/>
          </a:xfrm>
        </p:grpSpPr>
        <p:grpSp>
          <p:nvGrpSpPr>
            <p:cNvPr id="2320431" name="Group 4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32" name="Oval 4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33" name="Line 4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34" name="Line 5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35" name="Group 51"/>
          <p:cNvGrpSpPr>
            <a:grpSpLocks/>
          </p:cNvGrpSpPr>
          <p:nvPr/>
        </p:nvGrpSpPr>
        <p:grpSpPr bwMode="auto">
          <a:xfrm>
            <a:off x="3733800" y="4572000"/>
            <a:ext cx="152400" cy="152400"/>
            <a:chOff x="576" y="2160"/>
            <a:chExt cx="192" cy="192"/>
          </a:xfrm>
        </p:grpSpPr>
        <p:sp>
          <p:nvSpPr>
            <p:cNvPr id="2320436" name="Oval 5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37" name="Line 5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38" name="Group 54"/>
          <p:cNvGrpSpPr>
            <a:grpSpLocks/>
          </p:cNvGrpSpPr>
          <p:nvPr/>
        </p:nvGrpSpPr>
        <p:grpSpPr bwMode="auto">
          <a:xfrm>
            <a:off x="3352800" y="4495800"/>
            <a:ext cx="304800" cy="304800"/>
            <a:chOff x="1728" y="2256"/>
            <a:chExt cx="192" cy="192"/>
          </a:xfrm>
        </p:grpSpPr>
        <p:grpSp>
          <p:nvGrpSpPr>
            <p:cNvPr id="2320439" name="Group 5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40" name="Oval 5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41" name="Line 5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42" name="Line 5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43" name="Group 59"/>
          <p:cNvGrpSpPr>
            <a:grpSpLocks/>
          </p:cNvGrpSpPr>
          <p:nvPr/>
        </p:nvGrpSpPr>
        <p:grpSpPr bwMode="auto">
          <a:xfrm>
            <a:off x="4038600" y="4953000"/>
            <a:ext cx="152400" cy="152400"/>
            <a:chOff x="576" y="2160"/>
            <a:chExt cx="192" cy="192"/>
          </a:xfrm>
        </p:grpSpPr>
        <p:sp>
          <p:nvSpPr>
            <p:cNvPr id="2320444" name="Oval 6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45" name="Line 6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46" name="Group 62"/>
          <p:cNvGrpSpPr>
            <a:grpSpLocks/>
          </p:cNvGrpSpPr>
          <p:nvPr/>
        </p:nvGrpSpPr>
        <p:grpSpPr bwMode="auto">
          <a:xfrm>
            <a:off x="3048000" y="4876800"/>
            <a:ext cx="304800" cy="304800"/>
            <a:chOff x="1728" y="2256"/>
            <a:chExt cx="192" cy="192"/>
          </a:xfrm>
        </p:grpSpPr>
        <p:grpSp>
          <p:nvGrpSpPr>
            <p:cNvPr id="2320447" name="Group 6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48" name="Oval 6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49" name="Line 6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50" name="Line 6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51" name="Group 67"/>
          <p:cNvGrpSpPr>
            <a:grpSpLocks/>
          </p:cNvGrpSpPr>
          <p:nvPr/>
        </p:nvGrpSpPr>
        <p:grpSpPr bwMode="auto">
          <a:xfrm>
            <a:off x="3352800" y="5257800"/>
            <a:ext cx="304800" cy="304800"/>
            <a:chOff x="1728" y="2256"/>
            <a:chExt cx="192" cy="192"/>
          </a:xfrm>
        </p:grpSpPr>
        <p:grpSp>
          <p:nvGrpSpPr>
            <p:cNvPr id="2320452" name="Group 6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53" name="Oval 6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54" name="Line 7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55" name="Line 7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56" name="Group 72"/>
          <p:cNvGrpSpPr>
            <a:grpSpLocks/>
          </p:cNvGrpSpPr>
          <p:nvPr/>
        </p:nvGrpSpPr>
        <p:grpSpPr bwMode="auto">
          <a:xfrm>
            <a:off x="3124200" y="5334000"/>
            <a:ext cx="152400" cy="152400"/>
            <a:chOff x="576" y="2160"/>
            <a:chExt cx="192" cy="192"/>
          </a:xfrm>
        </p:grpSpPr>
        <p:sp>
          <p:nvSpPr>
            <p:cNvPr id="2320457" name="Oval 7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58" name="Line 7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59" name="Group 75"/>
          <p:cNvGrpSpPr>
            <a:grpSpLocks/>
          </p:cNvGrpSpPr>
          <p:nvPr/>
        </p:nvGrpSpPr>
        <p:grpSpPr bwMode="auto">
          <a:xfrm>
            <a:off x="5486400" y="4114800"/>
            <a:ext cx="304800" cy="304800"/>
            <a:chOff x="576" y="2160"/>
            <a:chExt cx="192" cy="192"/>
          </a:xfrm>
        </p:grpSpPr>
        <p:sp>
          <p:nvSpPr>
            <p:cNvPr id="2320460" name="Oval 76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61" name="Line 77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62" name="Group 78"/>
          <p:cNvGrpSpPr>
            <a:grpSpLocks/>
          </p:cNvGrpSpPr>
          <p:nvPr/>
        </p:nvGrpSpPr>
        <p:grpSpPr bwMode="auto">
          <a:xfrm>
            <a:off x="5867400" y="4191000"/>
            <a:ext cx="152400" cy="152400"/>
            <a:chOff x="1728" y="2256"/>
            <a:chExt cx="192" cy="192"/>
          </a:xfrm>
        </p:grpSpPr>
        <p:grpSp>
          <p:nvGrpSpPr>
            <p:cNvPr id="2320463" name="Group 7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64" name="Oval 8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65" name="Line 8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66" name="Line 8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67" name="Group 83"/>
          <p:cNvGrpSpPr>
            <a:grpSpLocks/>
          </p:cNvGrpSpPr>
          <p:nvPr/>
        </p:nvGrpSpPr>
        <p:grpSpPr bwMode="auto">
          <a:xfrm>
            <a:off x="4953000" y="4191000"/>
            <a:ext cx="152400" cy="152400"/>
            <a:chOff x="1728" y="2256"/>
            <a:chExt cx="192" cy="192"/>
          </a:xfrm>
        </p:grpSpPr>
        <p:grpSp>
          <p:nvGrpSpPr>
            <p:cNvPr id="2320468" name="Group 8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69" name="Oval 8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70" name="Line 8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71" name="Line 8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72" name="Group 88"/>
          <p:cNvGrpSpPr>
            <a:grpSpLocks/>
          </p:cNvGrpSpPr>
          <p:nvPr/>
        </p:nvGrpSpPr>
        <p:grpSpPr bwMode="auto">
          <a:xfrm>
            <a:off x="5791200" y="4495800"/>
            <a:ext cx="304800" cy="304800"/>
            <a:chOff x="576" y="2160"/>
            <a:chExt cx="192" cy="192"/>
          </a:xfrm>
        </p:grpSpPr>
        <p:sp>
          <p:nvSpPr>
            <p:cNvPr id="2320473" name="Oval 89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74" name="Line 90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75" name="Group 91"/>
          <p:cNvGrpSpPr>
            <a:grpSpLocks/>
          </p:cNvGrpSpPr>
          <p:nvPr/>
        </p:nvGrpSpPr>
        <p:grpSpPr bwMode="auto">
          <a:xfrm>
            <a:off x="5486400" y="4876800"/>
            <a:ext cx="304800" cy="304800"/>
            <a:chOff x="576" y="2160"/>
            <a:chExt cx="192" cy="192"/>
          </a:xfrm>
        </p:grpSpPr>
        <p:sp>
          <p:nvSpPr>
            <p:cNvPr id="2320476" name="Oval 9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77" name="Line 9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78" name="Group 94"/>
          <p:cNvGrpSpPr>
            <a:grpSpLocks/>
          </p:cNvGrpSpPr>
          <p:nvPr/>
        </p:nvGrpSpPr>
        <p:grpSpPr bwMode="auto">
          <a:xfrm>
            <a:off x="5867400" y="4953000"/>
            <a:ext cx="152400" cy="152400"/>
            <a:chOff x="1728" y="2256"/>
            <a:chExt cx="192" cy="192"/>
          </a:xfrm>
        </p:grpSpPr>
        <p:grpSp>
          <p:nvGrpSpPr>
            <p:cNvPr id="2320479" name="Group 95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80" name="Oval 96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81" name="Line 97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82" name="Line 98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83" name="Group 99"/>
          <p:cNvGrpSpPr>
            <a:grpSpLocks/>
          </p:cNvGrpSpPr>
          <p:nvPr/>
        </p:nvGrpSpPr>
        <p:grpSpPr bwMode="auto">
          <a:xfrm>
            <a:off x="5791200" y="5257800"/>
            <a:ext cx="304800" cy="304800"/>
            <a:chOff x="576" y="2160"/>
            <a:chExt cx="192" cy="192"/>
          </a:xfrm>
        </p:grpSpPr>
        <p:sp>
          <p:nvSpPr>
            <p:cNvPr id="2320484" name="Oval 100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85" name="Line 101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86" name="Group 102"/>
          <p:cNvGrpSpPr>
            <a:grpSpLocks/>
          </p:cNvGrpSpPr>
          <p:nvPr/>
        </p:nvGrpSpPr>
        <p:grpSpPr bwMode="auto">
          <a:xfrm>
            <a:off x="5562600" y="5334000"/>
            <a:ext cx="152400" cy="152400"/>
            <a:chOff x="1728" y="2256"/>
            <a:chExt cx="192" cy="192"/>
          </a:xfrm>
        </p:grpSpPr>
        <p:grpSp>
          <p:nvGrpSpPr>
            <p:cNvPr id="2320487" name="Group 10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88" name="Oval 10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89" name="Line 10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90" name="Line 10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91" name="Group 107"/>
          <p:cNvGrpSpPr>
            <a:grpSpLocks/>
          </p:cNvGrpSpPr>
          <p:nvPr/>
        </p:nvGrpSpPr>
        <p:grpSpPr bwMode="auto">
          <a:xfrm>
            <a:off x="2743200" y="4495800"/>
            <a:ext cx="304800" cy="304800"/>
            <a:chOff x="1728" y="2256"/>
            <a:chExt cx="192" cy="192"/>
          </a:xfrm>
        </p:grpSpPr>
        <p:grpSp>
          <p:nvGrpSpPr>
            <p:cNvPr id="2320492" name="Group 10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493" name="Oval 10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494" name="Line 11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495" name="Line 11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96" name="Group 112"/>
          <p:cNvGrpSpPr>
            <a:grpSpLocks/>
          </p:cNvGrpSpPr>
          <p:nvPr/>
        </p:nvGrpSpPr>
        <p:grpSpPr bwMode="auto">
          <a:xfrm>
            <a:off x="2819400" y="4953000"/>
            <a:ext cx="152400" cy="152400"/>
            <a:chOff x="576" y="2160"/>
            <a:chExt cx="192" cy="192"/>
          </a:xfrm>
        </p:grpSpPr>
        <p:sp>
          <p:nvSpPr>
            <p:cNvPr id="2320497" name="Oval 113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498" name="Line 114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499" name="Group 115"/>
          <p:cNvGrpSpPr>
            <a:grpSpLocks/>
          </p:cNvGrpSpPr>
          <p:nvPr/>
        </p:nvGrpSpPr>
        <p:grpSpPr bwMode="auto">
          <a:xfrm>
            <a:off x="2743200" y="5257800"/>
            <a:ext cx="304800" cy="304800"/>
            <a:chOff x="1728" y="2256"/>
            <a:chExt cx="192" cy="192"/>
          </a:xfrm>
        </p:grpSpPr>
        <p:grpSp>
          <p:nvGrpSpPr>
            <p:cNvPr id="2320500" name="Group 116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01" name="Oval 117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02" name="Line 118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03" name="Line 119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04" name="Group 120"/>
          <p:cNvGrpSpPr>
            <a:grpSpLocks/>
          </p:cNvGrpSpPr>
          <p:nvPr/>
        </p:nvGrpSpPr>
        <p:grpSpPr bwMode="auto">
          <a:xfrm>
            <a:off x="6096000" y="4114800"/>
            <a:ext cx="304800" cy="304800"/>
            <a:chOff x="576" y="2160"/>
            <a:chExt cx="192" cy="192"/>
          </a:xfrm>
        </p:grpSpPr>
        <p:sp>
          <p:nvSpPr>
            <p:cNvPr id="2320505" name="Oval 12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06" name="Line 12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07" name="Group 123"/>
          <p:cNvGrpSpPr>
            <a:grpSpLocks/>
          </p:cNvGrpSpPr>
          <p:nvPr/>
        </p:nvGrpSpPr>
        <p:grpSpPr bwMode="auto">
          <a:xfrm>
            <a:off x="6096000" y="4876800"/>
            <a:ext cx="304800" cy="304800"/>
            <a:chOff x="576" y="2160"/>
            <a:chExt cx="192" cy="192"/>
          </a:xfrm>
        </p:grpSpPr>
        <p:sp>
          <p:nvSpPr>
            <p:cNvPr id="2320508" name="Oval 12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09" name="Line 12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10" name="Group 126"/>
          <p:cNvGrpSpPr>
            <a:grpSpLocks/>
          </p:cNvGrpSpPr>
          <p:nvPr/>
        </p:nvGrpSpPr>
        <p:grpSpPr bwMode="auto">
          <a:xfrm>
            <a:off x="6172200" y="5334000"/>
            <a:ext cx="152400" cy="152400"/>
            <a:chOff x="1728" y="2256"/>
            <a:chExt cx="192" cy="192"/>
          </a:xfrm>
        </p:grpSpPr>
        <p:grpSp>
          <p:nvGrpSpPr>
            <p:cNvPr id="2320511" name="Group 12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12" name="Oval 12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13" name="Line 12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14" name="Line 13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15" name="Group 131"/>
          <p:cNvGrpSpPr>
            <a:grpSpLocks/>
          </p:cNvGrpSpPr>
          <p:nvPr/>
        </p:nvGrpSpPr>
        <p:grpSpPr bwMode="auto">
          <a:xfrm>
            <a:off x="4038600" y="4572000"/>
            <a:ext cx="152400" cy="152400"/>
            <a:chOff x="576" y="2160"/>
            <a:chExt cx="192" cy="192"/>
          </a:xfrm>
        </p:grpSpPr>
        <p:sp>
          <p:nvSpPr>
            <p:cNvPr id="2320516" name="Oval 132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17" name="Line 133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18" name="Group 134"/>
          <p:cNvGrpSpPr>
            <a:grpSpLocks/>
          </p:cNvGrpSpPr>
          <p:nvPr/>
        </p:nvGrpSpPr>
        <p:grpSpPr bwMode="auto">
          <a:xfrm>
            <a:off x="4038600" y="5334000"/>
            <a:ext cx="152400" cy="152400"/>
            <a:chOff x="576" y="2160"/>
            <a:chExt cx="192" cy="192"/>
          </a:xfrm>
        </p:grpSpPr>
        <p:sp>
          <p:nvSpPr>
            <p:cNvPr id="2320519" name="Oval 13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20" name="Line 13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21" name="Group 137"/>
          <p:cNvGrpSpPr>
            <a:grpSpLocks/>
          </p:cNvGrpSpPr>
          <p:nvPr/>
        </p:nvGrpSpPr>
        <p:grpSpPr bwMode="auto">
          <a:xfrm>
            <a:off x="4953000" y="4572000"/>
            <a:ext cx="152400" cy="152400"/>
            <a:chOff x="1728" y="2256"/>
            <a:chExt cx="192" cy="192"/>
          </a:xfrm>
        </p:grpSpPr>
        <p:grpSp>
          <p:nvGrpSpPr>
            <p:cNvPr id="2320522" name="Group 138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23" name="Oval 139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24" name="Line 140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25" name="Line 141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26" name="Group 142"/>
          <p:cNvGrpSpPr>
            <a:grpSpLocks/>
          </p:cNvGrpSpPr>
          <p:nvPr/>
        </p:nvGrpSpPr>
        <p:grpSpPr bwMode="auto">
          <a:xfrm>
            <a:off x="4953000" y="4953000"/>
            <a:ext cx="152400" cy="152400"/>
            <a:chOff x="1728" y="2256"/>
            <a:chExt cx="192" cy="192"/>
          </a:xfrm>
        </p:grpSpPr>
        <p:grpSp>
          <p:nvGrpSpPr>
            <p:cNvPr id="2320527" name="Group 143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28" name="Oval 144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29" name="Line 145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30" name="Line 146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31" name="Group 147"/>
          <p:cNvGrpSpPr>
            <a:grpSpLocks/>
          </p:cNvGrpSpPr>
          <p:nvPr/>
        </p:nvGrpSpPr>
        <p:grpSpPr bwMode="auto">
          <a:xfrm>
            <a:off x="3733800" y="4191000"/>
            <a:ext cx="152400" cy="152400"/>
            <a:chOff x="576" y="2160"/>
            <a:chExt cx="192" cy="192"/>
          </a:xfrm>
        </p:grpSpPr>
        <p:sp>
          <p:nvSpPr>
            <p:cNvPr id="2320532" name="Oval 14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33" name="Line 14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34" name="Group 150"/>
          <p:cNvGrpSpPr>
            <a:grpSpLocks/>
          </p:cNvGrpSpPr>
          <p:nvPr/>
        </p:nvGrpSpPr>
        <p:grpSpPr bwMode="auto">
          <a:xfrm>
            <a:off x="3733800" y="4953000"/>
            <a:ext cx="152400" cy="152400"/>
            <a:chOff x="576" y="2160"/>
            <a:chExt cx="192" cy="192"/>
          </a:xfrm>
        </p:grpSpPr>
        <p:sp>
          <p:nvSpPr>
            <p:cNvPr id="2320535" name="Oval 15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36" name="Line 15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37" name="Group 153"/>
          <p:cNvGrpSpPr>
            <a:grpSpLocks/>
          </p:cNvGrpSpPr>
          <p:nvPr/>
        </p:nvGrpSpPr>
        <p:grpSpPr bwMode="auto">
          <a:xfrm>
            <a:off x="5257800" y="4572000"/>
            <a:ext cx="152400" cy="152400"/>
            <a:chOff x="1728" y="2256"/>
            <a:chExt cx="192" cy="192"/>
          </a:xfrm>
        </p:grpSpPr>
        <p:grpSp>
          <p:nvGrpSpPr>
            <p:cNvPr id="2320538" name="Group 154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39" name="Oval 155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40" name="Line 156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41" name="Line 157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42" name="Group 158"/>
          <p:cNvGrpSpPr>
            <a:grpSpLocks/>
          </p:cNvGrpSpPr>
          <p:nvPr/>
        </p:nvGrpSpPr>
        <p:grpSpPr bwMode="auto">
          <a:xfrm>
            <a:off x="5257800" y="5334000"/>
            <a:ext cx="152400" cy="152400"/>
            <a:chOff x="1728" y="2256"/>
            <a:chExt cx="192" cy="192"/>
          </a:xfrm>
        </p:grpSpPr>
        <p:grpSp>
          <p:nvGrpSpPr>
            <p:cNvPr id="2320543" name="Group 159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44" name="Oval 160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45" name="Line 161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46" name="Line 162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0554" name="Line 170"/>
          <p:cNvSpPr>
            <a:spLocks noChangeShapeType="1"/>
          </p:cNvSpPr>
          <p:nvPr/>
        </p:nvSpPr>
        <p:spPr bwMode="auto">
          <a:xfrm flipH="1">
            <a:off x="4724400" y="3657600"/>
            <a:ext cx="1828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555" name="Text Box 171"/>
          <p:cNvSpPr txBox="1">
            <a:spLocks noChangeArrowheads="1"/>
          </p:cNvSpPr>
          <p:nvPr/>
        </p:nvSpPr>
        <p:spPr bwMode="auto">
          <a:xfrm>
            <a:off x="2286000" y="32004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flow of holes</a:t>
            </a:r>
          </a:p>
        </p:txBody>
      </p:sp>
      <p:sp>
        <p:nvSpPr>
          <p:cNvPr id="2320556" name="Text Box 172"/>
          <p:cNvSpPr txBox="1">
            <a:spLocks noChangeArrowheads="1"/>
          </p:cNvSpPr>
          <p:nvPr/>
        </p:nvSpPr>
        <p:spPr bwMode="auto">
          <a:xfrm>
            <a:off x="4495800" y="31845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flow of electrons</a:t>
            </a:r>
          </a:p>
        </p:txBody>
      </p:sp>
      <p:sp>
        <p:nvSpPr>
          <p:cNvPr id="2320557" name="Text Box 173"/>
          <p:cNvSpPr txBox="1">
            <a:spLocks noChangeArrowheads="1"/>
          </p:cNvSpPr>
          <p:nvPr/>
        </p:nvSpPr>
        <p:spPr bwMode="auto">
          <a:xfrm>
            <a:off x="2667000" y="2667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05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flow of diffusion current (</a:t>
            </a:r>
            <a:r>
              <a:rPr lang="en-US" altLang="en-US" sz="2000" i="1">
                <a:solidFill>
                  <a:srgbClr val="FF0000"/>
                </a:solidFill>
              </a:rPr>
              <a:t>I</a:t>
            </a:r>
            <a:r>
              <a:rPr lang="en-US" altLang="en-US" sz="2000" i="1" baseline="-25000">
                <a:solidFill>
                  <a:srgbClr val="FF0000"/>
                </a:solidFill>
              </a:rPr>
              <a:t>D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320558" name="Group 174"/>
          <p:cNvGrpSpPr>
            <a:grpSpLocks/>
          </p:cNvGrpSpPr>
          <p:nvPr/>
        </p:nvGrpSpPr>
        <p:grpSpPr bwMode="auto">
          <a:xfrm>
            <a:off x="6400800" y="4114800"/>
            <a:ext cx="304800" cy="304800"/>
            <a:chOff x="576" y="2160"/>
            <a:chExt cx="192" cy="192"/>
          </a:xfrm>
        </p:grpSpPr>
        <p:sp>
          <p:nvSpPr>
            <p:cNvPr id="2320559" name="Oval 175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60" name="Line 176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61" name="Group 177"/>
          <p:cNvGrpSpPr>
            <a:grpSpLocks/>
          </p:cNvGrpSpPr>
          <p:nvPr/>
        </p:nvGrpSpPr>
        <p:grpSpPr bwMode="auto">
          <a:xfrm>
            <a:off x="6400800" y="4495800"/>
            <a:ext cx="304800" cy="304800"/>
            <a:chOff x="576" y="2160"/>
            <a:chExt cx="192" cy="192"/>
          </a:xfrm>
        </p:grpSpPr>
        <p:sp>
          <p:nvSpPr>
            <p:cNvPr id="2320562" name="Oval 178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63" name="Line 179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64" name="Group 180"/>
          <p:cNvGrpSpPr>
            <a:grpSpLocks/>
          </p:cNvGrpSpPr>
          <p:nvPr/>
        </p:nvGrpSpPr>
        <p:grpSpPr bwMode="auto">
          <a:xfrm>
            <a:off x="6400800" y="4876800"/>
            <a:ext cx="304800" cy="304800"/>
            <a:chOff x="576" y="2160"/>
            <a:chExt cx="192" cy="192"/>
          </a:xfrm>
        </p:grpSpPr>
        <p:sp>
          <p:nvSpPr>
            <p:cNvPr id="2320565" name="Oval 181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66" name="Line 182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67" name="Group 183"/>
          <p:cNvGrpSpPr>
            <a:grpSpLocks/>
          </p:cNvGrpSpPr>
          <p:nvPr/>
        </p:nvGrpSpPr>
        <p:grpSpPr bwMode="auto">
          <a:xfrm>
            <a:off x="6400800" y="5257800"/>
            <a:ext cx="304800" cy="304800"/>
            <a:chOff x="576" y="2160"/>
            <a:chExt cx="192" cy="192"/>
          </a:xfrm>
        </p:grpSpPr>
        <p:sp>
          <p:nvSpPr>
            <p:cNvPr id="2320568" name="Oval 184"/>
            <p:cNvSpPr>
              <a:spLocks noChangeArrowheads="1"/>
            </p:cNvSpPr>
            <p:nvPr/>
          </p:nvSpPr>
          <p:spPr bwMode="auto">
            <a:xfrm>
              <a:off x="576" y="2160"/>
              <a:ext cx="192" cy="192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0569" name="Line 185"/>
            <p:cNvSpPr>
              <a:spLocks noChangeShapeType="1"/>
            </p:cNvSpPr>
            <p:nvPr/>
          </p:nvSpPr>
          <p:spPr bwMode="auto">
            <a:xfrm>
              <a:off x="624" y="225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70" name="Group 186"/>
          <p:cNvGrpSpPr>
            <a:grpSpLocks/>
          </p:cNvGrpSpPr>
          <p:nvPr/>
        </p:nvGrpSpPr>
        <p:grpSpPr bwMode="auto">
          <a:xfrm>
            <a:off x="2286000" y="4114800"/>
            <a:ext cx="304800" cy="304800"/>
            <a:chOff x="1728" y="2256"/>
            <a:chExt cx="192" cy="192"/>
          </a:xfrm>
        </p:grpSpPr>
        <p:grpSp>
          <p:nvGrpSpPr>
            <p:cNvPr id="2320571" name="Group 18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72" name="Oval 18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73" name="Line 18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74" name="Line 19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75" name="Group 191"/>
          <p:cNvGrpSpPr>
            <a:grpSpLocks/>
          </p:cNvGrpSpPr>
          <p:nvPr/>
        </p:nvGrpSpPr>
        <p:grpSpPr bwMode="auto">
          <a:xfrm>
            <a:off x="2286000" y="4495800"/>
            <a:ext cx="304800" cy="304800"/>
            <a:chOff x="1728" y="2256"/>
            <a:chExt cx="192" cy="192"/>
          </a:xfrm>
        </p:grpSpPr>
        <p:grpSp>
          <p:nvGrpSpPr>
            <p:cNvPr id="2320576" name="Group 19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77" name="Oval 19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78" name="Line 19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79" name="Line 19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80" name="Group 196"/>
          <p:cNvGrpSpPr>
            <a:grpSpLocks/>
          </p:cNvGrpSpPr>
          <p:nvPr/>
        </p:nvGrpSpPr>
        <p:grpSpPr bwMode="auto">
          <a:xfrm>
            <a:off x="2286000" y="4876800"/>
            <a:ext cx="304800" cy="304800"/>
            <a:chOff x="1728" y="2256"/>
            <a:chExt cx="192" cy="192"/>
          </a:xfrm>
        </p:grpSpPr>
        <p:grpSp>
          <p:nvGrpSpPr>
            <p:cNvPr id="2320581" name="Group 197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82" name="Oval 19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83" name="Line 199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84" name="Line 200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20585" name="Group 201"/>
          <p:cNvGrpSpPr>
            <a:grpSpLocks/>
          </p:cNvGrpSpPr>
          <p:nvPr/>
        </p:nvGrpSpPr>
        <p:grpSpPr bwMode="auto">
          <a:xfrm>
            <a:off x="2286000" y="5257800"/>
            <a:ext cx="304800" cy="304800"/>
            <a:chOff x="1728" y="2256"/>
            <a:chExt cx="192" cy="192"/>
          </a:xfrm>
        </p:grpSpPr>
        <p:grpSp>
          <p:nvGrpSpPr>
            <p:cNvPr id="2320586" name="Group 202"/>
            <p:cNvGrpSpPr>
              <a:grpSpLocks/>
            </p:cNvGrpSpPr>
            <p:nvPr/>
          </p:nvGrpSpPr>
          <p:grpSpPr bwMode="auto">
            <a:xfrm>
              <a:off x="1728" y="2256"/>
              <a:ext cx="192" cy="192"/>
              <a:chOff x="576" y="2160"/>
              <a:chExt cx="192" cy="192"/>
            </a:xfrm>
          </p:grpSpPr>
          <p:sp>
            <p:nvSpPr>
              <p:cNvPr id="2320587" name="Oval 203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0588" name="Line 204"/>
              <p:cNvSpPr>
                <a:spLocks noChangeShapeType="1"/>
              </p:cNvSpPr>
              <p:nvPr/>
            </p:nvSpPr>
            <p:spPr bwMode="auto">
              <a:xfrm>
                <a:off x="624" y="225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0589" name="Line 205"/>
            <p:cNvSpPr>
              <a:spLocks noChangeShapeType="1"/>
            </p:cNvSpPr>
            <p:nvPr/>
          </p:nvSpPr>
          <p:spPr bwMode="auto">
            <a:xfrm>
              <a:off x="1824" y="2304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0596" name="Line 212"/>
          <p:cNvSpPr>
            <a:spLocks noChangeShapeType="1"/>
          </p:cNvSpPr>
          <p:nvPr/>
        </p:nvSpPr>
        <p:spPr bwMode="auto">
          <a:xfrm flipH="1">
            <a:off x="5181600" y="1524000"/>
            <a:ext cx="2590800" cy="28956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597" name="Line 213"/>
          <p:cNvSpPr>
            <a:spLocks noChangeShapeType="1"/>
          </p:cNvSpPr>
          <p:nvPr/>
        </p:nvSpPr>
        <p:spPr bwMode="auto">
          <a:xfrm flipH="1">
            <a:off x="4114800" y="1524000"/>
            <a:ext cx="3657600" cy="3886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598" name="Line 214"/>
          <p:cNvSpPr>
            <a:spLocks noChangeShapeType="1"/>
          </p:cNvSpPr>
          <p:nvPr/>
        </p:nvSpPr>
        <p:spPr bwMode="auto">
          <a:xfrm flipH="1">
            <a:off x="5105400" y="1524000"/>
            <a:ext cx="2667000" cy="2590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0595" name="Text Box 211"/>
          <p:cNvSpPr txBox="1">
            <a:spLocks noChangeArrowheads="1"/>
          </p:cNvSpPr>
          <p:nvPr/>
        </p:nvSpPr>
        <p:spPr bwMode="auto">
          <a:xfrm>
            <a:off x="6705600" y="1371600"/>
            <a:ext cx="21336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>
                <a:solidFill>
                  <a:srgbClr val="3333FF"/>
                </a:solidFill>
              </a:rPr>
              <a:t>recombination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5D53B4-6D30-4138-89B8-A9B2BCD79228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3 0.022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320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320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6667 0.1666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20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20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20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29166 -0.0777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320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2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320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8334 -0.01111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20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20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320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8333 0.0777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3205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320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320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29167 -0.01111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2320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320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8333 -0.0222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2320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20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9167 0.0111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320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20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596" grpId="0" animBg="1"/>
      <p:bldP spid="2320596" grpId="1" animBg="1"/>
      <p:bldP spid="2320597" grpId="0" animBg="1"/>
      <p:bldP spid="2320597" grpId="1" animBg="1"/>
      <p:bldP spid="2320598" grpId="0" animBg="1"/>
      <p:bldP spid="2320598" grpId="1" animBg="1"/>
      <p:bldP spid="232059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199981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1769"/>
            <a:ext cx="5715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7630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008000"/>
                </a:solidFill>
              </a:rPr>
              <a:t>step #1:</a:t>
            </a:r>
            <a:r>
              <a:rPr lang="en-US" altLang="en-US" sz="2800" dirty="0"/>
              <a:t> Initially, a small forward-bias voltage (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  <a:r>
              <a:rPr lang="en-US" altLang="en-US" sz="2800" dirty="0"/>
              <a:t>) is applied. because of its polarity, it </a:t>
            </a:r>
            <a:r>
              <a:rPr lang="en-US" altLang="en-US" sz="2800" dirty="0">
                <a:solidFill>
                  <a:srgbClr val="FF0000"/>
                </a:solidFill>
              </a:rPr>
              <a:t>pushes majority (holes in </a:t>
            </a:r>
            <a:r>
              <a:rPr lang="en-US" altLang="en-US" sz="2800" i="1" dirty="0">
                <a:solidFill>
                  <a:srgbClr val="FF0000"/>
                </a:solidFill>
              </a:rPr>
              <a:t>p</a:t>
            </a:r>
            <a:r>
              <a:rPr lang="en-US" altLang="en-US" sz="2800" dirty="0">
                <a:solidFill>
                  <a:srgbClr val="FF0000"/>
                </a:solidFill>
              </a:rPr>
              <a:t>-region and electrons in </a:t>
            </a:r>
            <a:r>
              <a:rPr lang="en-US" altLang="en-US" sz="2800" i="1" dirty="0">
                <a:solidFill>
                  <a:srgbClr val="FF0000"/>
                </a:solidFill>
              </a:rPr>
              <a:t>n</a:t>
            </a:r>
            <a:r>
              <a:rPr lang="en-US" altLang="en-US" sz="2800" dirty="0">
                <a:solidFill>
                  <a:srgbClr val="FF0000"/>
                </a:solidFill>
              </a:rPr>
              <a:t>-region) toward the junction</a:t>
            </a:r>
            <a:r>
              <a:rPr lang="en-US" altLang="en-US" sz="2800" dirty="0"/>
              <a:t> and reduces width of the depletion zone.</a:t>
            </a:r>
          </a:p>
          <a:p>
            <a:r>
              <a:rPr lang="en-US" altLang="en-US" sz="2800" dirty="0">
                <a:solidFill>
                  <a:srgbClr val="008000"/>
                </a:solidFill>
              </a:rPr>
              <a:t>step #2:</a:t>
            </a:r>
            <a:r>
              <a:rPr lang="en-US" altLang="en-US" sz="2800" dirty="0"/>
              <a:t> As the magnitude of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  <a:r>
              <a:rPr lang="en-US" altLang="en-US" sz="2800" dirty="0"/>
              <a:t> increases, the </a:t>
            </a:r>
            <a:r>
              <a:rPr lang="en-US" altLang="en-US" sz="2800" dirty="0">
                <a:solidFill>
                  <a:srgbClr val="FF0000"/>
                </a:solidFill>
              </a:rPr>
              <a:t>depletion zone becomes thin enough</a:t>
            </a:r>
            <a:r>
              <a:rPr lang="en-US" altLang="en-US" sz="2800" dirty="0"/>
              <a:t> such that the barrier voltage     (</a:t>
            </a:r>
            <a:r>
              <a:rPr lang="en-US" altLang="en-US" sz="2800" i="1" dirty="0"/>
              <a:t>V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–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F</a:t>
            </a:r>
            <a:r>
              <a:rPr lang="en-US" altLang="en-US" sz="2800" dirty="0"/>
              <a:t>) can no longer stop diffusion current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29600" y="6245225"/>
            <a:ext cx="457200" cy="476250"/>
          </a:xfrm>
        </p:spPr>
        <p:txBody>
          <a:bodyPr/>
          <a:lstStyle/>
          <a:p>
            <a:fld id="{92284614-EEB8-485C-82D5-25FEC0F1AF9B}" type="slidenum">
              <a:rPr lang="en-US" altLang="en-US" smtClean="0"/>
              <a:pPr/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5110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199981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31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1769"/>
            <a:ext cx="5715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067800" cy="4816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dirty="0">
                <a:solidFill>
                  <a:srgbClr val="008000"/>
                </a:solidFill>
              </a:rPr>
              <a:t>step #3: </a:t>
            </a:r>
            <a:r>
              <a:rPr lang="en-US" altLang="en-US" sz="2800" dirty="0"/>
              <a:t>Majority carriers (free electrons in </a:t>
            </a:r>
            <a:r>
              <a:rPr lang="en-US" altLang="en-US" sz="2800" i="1" dirty="0"/>
              <a:t>n</a:t>
            </a:r>
            <a:r>
              <a:rPr lang="en-US" altLang="en-US" sz="2800" dirty="0"/>
              <a:t>-region and holes 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-region) </a:t>
            </a:r>
            <a:r>
              <a:rPr lang="en-US" altLang="en-US" sz="2800" dirty="0">
                <a:solidFill>
                  <a:srgbClr val="FF0000"/>
                </a:solidFill>
              </a:rPr>
              <a:t>cross the junction and become minority charge carriers</a:t>
            </a:r>
            <a:r>
              <a:rPr lang="en-US" altLang="en-US" sz="2800" dirty="0"/>
              <a:t> in the near-neutral region.</a:t>
            </a:r>
          </a:p>
          <a:p>
            <a:r>
              <a:rPr lang="en-US" altLang="en-US" sz="2800" dirty="0">
                <a:solidFill>
                  <a:srgbClr val="008000"/>
                </a:solidFill>
              </a:rPr>
              <a:t>step #4:</a:t>
            </a:r>
            <a:r>
              <a:rPr lang="en-US" altLang="en-US" sz="2800" dirty="0"/>
              <a:t> The </a:t>
            </a:r>
            <a:r>
              <a:rPr lang="en-US" altLang="en-US" sz="2800" dirty="0">
                <a:solidFill>
                  <a:srgbClr val="FF0000"/>
                </a:solidFill>
              </a:rPr>
              <a:t>concentration of minority charge carriers increases</a:t>
            </a:r>
            <a:r>
              <a:rPr lang="en-US" altLang="en-US" sz="2800" dirty="0"/>
              <a:t> on either side of the junction.  A </a:t>
            </a:r>
            <a:r>
              <a:rPr lang="en-US" altLang="en-US" sz="2800" dirty="0">
                <a:solidFill>
                  <a:srgbClr val="FF0000"/>
                </a:solidFill>
              </a:rPr>
              <a:t>steady-state gradient</a:t>
            </a:r>
            <a:r>
              <a:rPr lang="en-US" altLang="en-US" sz="2800" dirty="0"/>
              <a:t> is reached as rate of majority carriers crossing the junction equals that of recombination.</a:t>
            </a:r>
          </a:p>
          <a:p>
            <a:r>
              <a:rPr lang="en-US" altLang="en-US" sz="2800" dirty="0">
                <a:solidFill>
                  <a:srgbClr val="008000"/>
                </a:solidFill>
              </a:rPr>
              <a:t>step #5:</a:t>
            </a:r>
            <a:r>
              <a:rPr lang="en-US" altLang="en-US" sz="2800" dirty="0"/>
              <a:t> Diffusion current is maintained – in spite low diffusion lengths (e.g. microns) and recombination – by </a:t>
            </a:r>
            <a:r>
              <a:rPr lang="en-US" altLang="en-US" sz="2800" dirty="0">
                <a:solidFill>
                  <a:srgbClr val="FF0000"/>
                </a:solidFill>
              </a:rPr>
              <a:t>constant flow of both free electrons and holes towards the junction.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229600" y="6245225"/>
            <a:ext cx="457200" cy="476250"/>
          </a:xfrm>
        </p:spPr>
        <p:txBody>
          <a:bodyPr/>
          <a:lstStyle/>
          <a:p>
            <a:fld id="{92284614-EEB8-485C-82D5-25FEC0F1AF9B}" type="slidenum">
              <a:rPr lang="en-US" altLang="en-US" smtClean="0"/>
              <a:pPr/>
              <a:t>94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661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04007" name="Rectangle 7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431" y="212890"/>
            <a:ext cx="4953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04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915400" cy="4800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Q:</a:t>
            </a:r>
            <a:r>
              <a:rPr lang="en-US" altLang="en-US" sz="2600" dirty="0"/>
              <a:t> For forward-biased case, how is </a:t>
            </a:r>
            <a:r>
              <a:rPr lang="en-US" altLang="en-US" sz="2600" dirty="0">
                <a:solidFill>
                  <a:srgbClr val="FF0000"/>
                </a:solidFill>
              </a:rPr>
              <a:t>diffusion current (</a:t>
            </a:r>
            <a:r>
              <a:rPr lang="en-US" altLang="en-US" sz="2600" i="1" dirty="0">
                <a:solidFill>
                  <a:srgbClr val="FF0000"/>
                </a:solidFill>
              </a:rPr>
              <a:t>I</a:t>
            </a:r>
            <a:r>
              <a:rPr lang="en-US" altLang="en-US" sz="26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600" dirty="0">
                <a:solidFill>
                  <a:srgbClr val="FF0000"/>
                </a:solidFill>
              </a:rPr>
              <a:t>) </a:t>
            </a:r>
            <a:r>
              <a:rPr lang="en-US" altLang="en-US" sz="2600" dirty="0"/>
              <a:t>defined?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/>
              <a:t>step #1: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rgbClr val="FF0000"/>
                </a:solidFill>
              </a:rPr>
              <a:t>Take derivative of (3.35)</a:t>
            </a:r>
            <a:r>
              <a:rPr lang="en-US" altLang="en-US" sz="2600" dirty="0"/>
              <a:t> to define component of diffusion current attributed to flow of holes.</a:t>
            </a:r>
          </a:p>
        </p:txBody>
      </p:sp>
      <p:sp>
        <p:nvSpPr>
          <p:cNvPr id="2304008" name="Line 8"/>
          <p:cNvSpPr>
            <a:spLocks noChangeShapeType="1"/>
          </p:cNvSpPr>
          <p:nvPr/>
        </p:nvSpPr>
        <p:spPr bwMode="auto">
          <a:xfrm flipV="1">
            <a:off x="2895600" y="3429000"/>
            <a:ext cx="13716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010" name="Line 10"/>
          <p:cNvSpPr>
            <a:spLocks noChangeShapeType="1"/>
          </p:cNvSpPr>
          <p:nvPr/>
        </p:nvSpPr>
        <p:spPr bwMode="auto">
          <a:xfrm>
            <a:off x="4114800" y="5638800"/>
            <a:ext cx="1143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95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31281"/>
            <a:ext cx="5414962" cy="289019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04007" name="Rectangle 7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5024" y="288385"/>
            <a:ext cx="4953000" cy="1295400"/>
          </a:xfrm>
        </p:spPr>
        <p:txBody>
          <a:bodyPr/>
          <a:lstStyle/>
          <a:p>
            <a:r>
              <a:rPr lang="en-US" altLang="en-US" sz="3100" b="0" dirty="0"/>
              <a:t>3.5.2. </a:t>
            </a:r>
            <a:r>
              <a:rPr lang="en-US" altLang="en-US" sz="3100" dirty="0"/>
              <a:t>The Current-Voltage Relationship of the Junction</a:t>
            </a:r>
          </a:p>
        </p:txBody>
      </p:sp>
      <p:sp>
        <p:nvSpPr>
          <p:cNvPr id="2304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8839200" cy="1447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Q:</a:t>
            </a:r>
            <a:r>
              <a:rPr lang="en-US" altLang="en-US" sz="2600" dirty="0"/>
              <a:t> For forward-biased case, how is </a:t>
            </a:r>
            <a:r>
              <a:rPr lang="en-US" altLang="en-US" sz="2600" dirty="0">
                <a:solidFill>
                  <a:srgbClr val="FF0000"/>
                </a:solidFill>
              </a:rPr>
              <a:t>diffusion current (</a:t>
            </a:r>
            <a:r>
              <a:rPr lang="en-US" altLang="en-US" sz="2600" i="1" dirty="0">
                <a:solidFill>
                  <a:srgbClr val="FF0000"/>
                </a:solidFill>
              </a:rPr>
              <a:t>I</a:t>
            </a:r>
            <a:r>
              <a:rPr lang="en-US" altLang="en-US" sz="2600" i="1" baseline="-25000" dirty="0">
                <a:solidFill>
                  <a:srgbClr val="FF0000"/>
                </a:solidFill>
              </a:rPr>
              <a:t>D</a:t>
            </a:r>
            <a:r>
              <a:rPr lang="en-US" altLang="en-US" sz="2600" dirty="0">
                <a:solidFill>
                  <a:srgbClr val="FF0000"/>
                </a:solidFill>
              </a:rPr>
              <a:t>) </a:t>
            </a:r>
            <a:r>
              <a:rPr lang="en-US" altLang="en-US" sz="2600" dirty="0"/>
              <a:t>defined?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/>
              <a:t>step #2:</a:t>
            </a:r>
            <a:r>
              <a:rPr lang="en-US" altLang="en-US" sz="2600" dirty="0"/>
              <a:t> Note that this value is </a:t>
            </a:r>
            <a:r>
              <a:rPr lang="en-US" altLang="en-US" sz="2600" dirty="0">
                <a:solidFill>
                  <a:srgbClr val="FF0000"/>
                </a:solidFill>
              </a:rPr>
              <a:t>maximum </a:t>
            </a:r>
            <a:r>
              <a:rPr lang="en-US" altLang="en-US" sz="2600" dirty="0"/>
              <a:t>at </a:t>
            </a:r>
            <a:r>
              <a:rPr lang="en-US" altLang="en-US" sz="2600" i="1" dirty="0"/>
              <a:t>x</a:t>
            </a:r>
            <a:r>
              <a:rPr lang="en-US" altLang="en-US" sz="2600" dirty="0"/>
              <a:t> = </a:t>
            </a:r>
            <a:r>
              <a:rPr lang="en-US" altLang="en-US" sz="2600" i="1" dirty="0" err="1"/>
              <a:t>x</a:t>
            </a:r>
            <a:r>
              <a:rPr lang="en-US" altLang="en-US" sz="2600" i="1" baseline="-25000" dirty="0" err="1"/>
              <a:t>n</a:t>
            </a:r>
            <a:r>
              <a:rPr lang="en-US" altLang="en-US" sz="2600" dirty="0"/>
              <a:t>.</a:t>
            </a:r>
          </a:p>
        </p:txBody>
      </p:sp>
      <p:sp>
        <p:nvSpPr>
          <p:cNvPr id="2304010" name="Line 10"/>
          <p:cNvSpPr>
            <a:spLocks noChangeShapeType="1"/>
          </p:cNvSpPr>
          <p:nvPr/>
        </p:nvSpPr>
        <p:spPr bwMode="auto">
          <a:xfrm>
            <a:off x="4114800" y="5638800"/>
            <a:ext cx="1143000" cy="0"/>
          </a:xfrm>
          <a:prstGeom prst="line">
            <a:avLst/>
          </a:prstGeom>
          <a:noFill/>
          <a:ln w="3175">
            <a:solidFill>
              <a:srgbClr val="DDDDD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96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6659"/>
            <a:ext cx="6705599" cy="2483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6" y="5123946"/>
            <a:ext cx="4187072" cy="159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5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Oxford University Publishing</a:t>
            </a:r>
          </a:p>
          <a:p>
            <a:r>
              <a:rPr lang="en-US" altLang="en-US"/>
              <a:t>Microelectronic Circuits by Adel S. Sedra and Kenneth C. Smith (0195323033)</a:t>
            </a:r>
          </a:p>
        </p:txBody>
      </p:sp>
      <p:sp>
        <p:nvSpPr>
          <p:cNvPr id="230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954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Q:</a:t>
            </a:r>
            <a:r>
              <a:rPr lang="en-US" altLang="en-US" sz="3200" dirty="0"/>
              <a:t> For forward-biased case, how is </a:t>
            </a:r>
            <a:r>
              <a:rPr lang="en-US" altLang="en-US" sz="3200" dirty="0">
                <a:solidFill>
                  <a:srgbClr val="FF0000"/>
                </a:solidFill>
              </a:rPr>
              <a:t>diffusion current </a:t>
            </a:r>
            <a:r>
              <a:rPr lang="en-US" altLang="en-US" sz="3200" dirty="0"/>
              <a:t>defined?</a:t>
            </a:r>
            <a:r>
              <a:rPr lang="en-US" altLang="en-US" sz="3200" dirty="0">
                <a:solidFill>
                  <a:srgbClr val="008000"/>
                </a:solidFill>
              </a:rPr>
              <a:t> </a:t>
            </a:r>
          </a:p>
        </p:txBody>
      </p:sp>
      <p:sp>
        <p:nvSpPr>
          <p:cNvPr id="230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7630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en-US" altLang="en-US" sz="2800" b="1" dirty="0"/>
              <a:t>step #3: </a:t>
            </a:r>
            <a:r>
              <a:rPr lang="en-US" altLang="en-US" sz="2800" dirty="0"/>
              <a:t>Define the </a:t>
            </a:r>
            <a:r>
              <a:rPr lang="en-US" altLang="en-US" sz="2800" dirty="0">
                <a:solidFill>
                  <a:srgbClr val="FF0000"/>
                </a:solidFill>
              </a:rPr>
              <a:t>component of maximum diffusion current attributed to minority-carrier electrons</a:t>
            </a:r>
            <a:r>
              <a:rPr lang="en-US" altLang="en-US" sz="2800" dirty="0"/>
              <a:t> – in method similar above.</a:t>
            </a:r>
          </a:p>
        </p:txBody>
      </p:sp>
      <p:sp>
        <p:nvSpPr>
          <p:cNvPr id="2305033" name="Rectangle 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0503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08050" y="3657600"/>
          <a:ext cx="732155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238" name="Equation" r:id="rId3" imgW="2819400" imgH="1155700" progId="">
                  <p:embed/>
                </p:oleObj>
              </mc:Choice>
              <mc:Fallback>
                <p:oleObj name="Equation" r:id="rId3" imgW="2819400" imgH="1155700" progId="">
                  <p:embed/>
                  <p:pic>
                    <p:nvPicPr>
                      <p:cNvPr id="0" name="Picture 16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657600"/>
                        <a:ext cx="7321550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97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245225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839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b="1" dirty="0"/>
              <a:t>step #4: </a:t>
            </a:r>
            <a:r>
              <a:rPr lang="en-US" altLang="en-US" sz="2800" dirty="0"/>
              <a:t>Define </a:t>
            </a:r>
            <a:r>
              <a:rPr lang="en-US" altLang="en-US" sz="2800" dirty="0">
                <a:solidFill>
                  <a:srgbClr val="FF0000"/>
                </a:solidFill>
              </a:rPr>
              <a:t>total diffusion current as sum </a:t>
            </a:r>
            <a:r>
              <a:rPr lang="en-US" altLang="en-US" sz="2800" dirty="0"/>
              <a:t>of components attributed to free electrons and holes.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98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28800" y="190500"/>
            <a:ext cx="6400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Q: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forward-biased case, how is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diffusion current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defined?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3200400"/>
            <a:ext cx="4772025" cy="26289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514600" y="6245225"/>
            <a:ext cx="4343400" cy="47625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Oxford University Publishing</a:t>
            </a:r>
          </a:p>
          <a:p>
            <a:r>
              <a:rPr lang="en-US" altLang="en-US" dirty="0"/>
              <a:t>Microelectronic Circuits by Adel S. </a:t>
            </a:r>
            <a:r>
              <a:rPr lang="en-US" altLang="en-US" dirty="0" err="1"/>
              <a:t>Sedra</a:t>
            </a:r>
            <a:r>
              <a:rPr lang="en-US" altLang="en-US" dirty="0"/>
              <a:t> and Kenneth C. Smith (0195323033)</a:t>
            </a:r>
          </a:p>
        </p:txBody>
      </p:sp>
      <p:sp>
        <p:nvSpPr>
          <p:cNvPr id="2306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88392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2800" b="1" dirty="0"/>
              <a:t>step #4: </a:t>
            </a:r>
            <a:r>
              <a:rPr lang="en-US" altLang="en-US" sz="2800" dirty="0"/>
              <a:t>Define </a:t>
            </a:r>
            <a:r>
              <a:rPr lang="en-US" altLang="en-US" sz="2800" dirty="0">
                <a:solidFill>
                  <a:srgbClr val="FF0000"/>
                </a:solidFill>
              </a:rPr>
              <a:t>total diffusion current as sum </a:t>
            </a:r>
            <a:r>
              <a:rPr lang="en-US" altLang="en-US" sz="2800" dirty="0"/>
              <a:t>of components attributed to free electrons and holes.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46304-3E27-49B6-ACA0-52E3FF4901FC}" type="slidenum">
              <a:rPr lang="en-US" altLang="en-US" smtClean="0"/>
              <a:pPr/>
              <a:t>99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28800" y="303916"/>
            <a:ext cx="6400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Q: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forward-biased case, how is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diffusion current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defined?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967037"/>
            <a:ext cx="4562475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4805182"/>
            <a:ext cx="2152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47689</TotalTime>
  <Words>7096</Words>
  <Application>Microsoft Office PowerPoint</Application>
  <PresentationFormat>On-screen Show (4:3)</PresentationFormat>
  <Paragraphs>941</Paragraphs>
  <Slides>113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ＭＳ Ｐゴシック</vt:lpstr>
      <vt:lpstr>Arial</vt:lpstr>
      <vt:lpstr>Calibri</vt:lpstr>
      <vt:lpstr>Cambria Math</vt:lpstr>
      <vt:lpstr>Symbol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Chapter #3: Semiconductors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Conductors &amp; Insulators</vt:lpstr>
      <vt:lpstr>Conductors &amp; Insulators</vt:lpstr>
      <vt:lpstr>3.1. Intrinsic Semiconductors</vt:lpstr>
      <vt:lpstr>3.1. Intrinsic Semiconductors</vt:lpstr>
      <vt:lpstr>3.1. Intrinsic Semiconductors</vt:lpstr>
      <vt:lpstr>3.1. Intrinsic Semiconductors</vt:lpstr>
      <vt:lpstr>3.1. Intrinsic Semiconductors</vt:lpstr>
      <vt:lpstr>3.1: Intrinsic Semiconductors</vt:lpstr>
      <vt:lpstr>3.1. Intrinsic Semiconductors</vt:lpstr>
      <vt:lpstr>3.1. Intrinsic Semiconductors</vt:lpstr>
      <vt:lpstr>3.1. Intrinsic Semiconductors</vt:lpstr>
      <vt:lpstr>3.1. Intrinsic Semiconductors</vt:lpstr>
      <vt:lpstr>3.1. Intrinsic Semiconductors</vt:lpstr>
      <vt:lpstr>3.1. Intrinsic Semiconductors</vt:lpstr>
      <vt:lpstr>3.1. Intrinsic Semiconductors</vt:lpstr>
      <vt:lpstr> Semiconductor Doping</vt:lpstr>
      <vt:lpstr> Semiconductor Doping</vt:lpstr>
      <vt:lpstr> Semiconductor Doping</vt:lpstr>
      <vt:lpstr> Semiconductor Doping</vt:lpstr>
      <vt:lpstr>3.2. Doped Semiconductors</vt:lpstr>
      <vt:lpstr>3.2. Doped Semiconductors</vt:lpstr>
      <vt:lpstr>3.2. Doped Semiconductors</vt:lpstr>
      <vt:lpstr>3.2. Doped Semiconductors</vt:lpstr>
      <vt:lpstr>3.2. Doped Semiconductors</vt:lpstr>
      <vt:lpstr>3.3.1. Drift Current</vt:lpstr>
      <vt:lpstr>3.3.1. Drift Current</vt:lpstr>
      <vt:lpstr>3.3.1. Drift Current</vt:lpstr>
      <vt:lpstr>3.3.1. Drift Current</vt:lpstr>
      <vt:lpstr>3.3.2. Diffusion Current</vt:lpstr>
      <vt:lpstr>3.3.2. Diffusion Current</vt:lpstr>
      <vt:lpstr>3.3.2. Diffusion Current</vt:lpstr>
      <vt:lpstr>3.3.3. Relationship Between D and m.?</vt:lpstr>
      <vt:lpstr>Drift and Diffusion Currents</vt:lpstr>
      <vt:lpstr>3.3.2. Diffusion Current</vt:lpstr>
      <vt:lpstr>Drift and Diffusion Currents</vt:lpstr>
      <vt:lpstr>3.3.2. Fermi Level</vt:lpstr>
      <vt:lpstr>3.3.2. Fermi Level</vt:lpstr>
      <vt:lpstr>3.3.2. Fermi Level</vt:lpstr>
      <vt:lpstr>PowerPoint Presentation</vt:lpstr>
      <vt:lpstr>3.3.2. Fermi Level</vt:lpstr>
      <vt:lpstr>Workshop Exercises</vt:lpstr>
      <vt:lpstr>Workshop Exercises</vt:lpstr>
      <vt:lpstr>Workshop Exercises</vt:lpstr>
      <vt:lpstr>Workshop Exercises</vt:lpstr>
      <vt:lpstr>Workshop Exercises</vt:lpstr>
      <vt:lpstr>Workshop Exercises</vt:lpstr>
      <vt:lpstr>3.4.1. Physical Structure</vt:lpstr>
      <vt:lpstr>3.4.2. Operation with Open-Circuit Terminals</vt:lpstr>
      <vt:lpstr>3.4.2. Operation with Open-Circuit Terminals</vt:lpstr>
      <vt:lpstr>PowerPoint Presentation</vt:lpstr>
      <vt:lpstr>Step #1: The p-type and n-type semiconductors are joined at the junction.</vt:lpstr>
      <vt:lpstr>Step #1A:  (a) Bound charges are attracted (from environment) by free electrons and holes in the p-type and n-type semiconductors, respectively. </vt:lpstr>
      <vt:lpstr>Step #2:  Then Diffusion begins. In this process, those free electrons and holes which are closest to the junction will recombine and, essentially, eliminate one another.</vt:lpstr>
      <vt:lpstr>Step #3:  As diffusion occurs and free electrons recombine with holes a Depletion region begins to form </vt:lpstr>
      <vt:lpstr>3.4.2. Operation with Open-Circuit Terminals</vt:lpstr>
      <vt:lpstr>Step #4:  (a) Eventually, the “uncovered” charges effect a  voltage differential across the depletion region.   (b) The magnitude of voltage differential grows,  as diffusion continues and becomes a barrier voltage (V0) </vt:lpstr>
      <vt:lpstr>Step #5: The barrier voltage (V0) is an electric field whose polarity opposes the direction of diffusion current (ID).   As the magnitude of V0 increases, the magnitude of ID decreases.</vt:lpstr>
      <vt:lpstr>Step #6: Equilibrium is reached when (a) diffusion ceases (b) once the magnitudes of diffusion and drift currents equal one another – resulting in no net flow. </vt:lpstr>
      <vt:lpstr>3.4.2. Operation with Open-Circuit Terminals</vt:lpstr>
      <vt:lpstr>3.4.2. Operation with Open-Circuit Terminals</vt:lpstr>
      <vt:lpstr>3.5.1. Qualitative Description of Junction Operation</vt:lpstr>
      <vt:lpstr>PowerPoint Presentation</vt:lpstr>
      <vt:lpstr>3.5.1. Qualitative Description of Junction Operation</vt:lpstr>
      <vt:lpstr>Workshop Exercises</vt:lpstr>
      <vt:lpstr>Workshop Exercises</vt:lpstr>
      <vt:lpstr>Workshop Exercises</vt:lpstr>
      <vt:lpstr>Workshop Exercises</vt:lpstr>
      <vt:lpstr>Workshop Exercises</vt:lpstr>
      <vt:lpstr>PowerPoint Presentation</vt:lpstr>
      <vt:lpstr>Forward-Bias Case</vt:lpstr>
      <vt:lpstr>Forward-Bias Case Width of Depletion Region</vt:lpstr>
      <vt:lpstr>Forward-Bias Case Magnitude of the Junction Capacitor</vt:lpstr>
      <vt:lpstr>3.5.2. The Current-Voltage Relationship of the Junction</vt:lpstr>
      <vt:lpstr>step #1: Initially, a small forward-bias voltage (VF) is applied. because of its polarity, it pushes majority (holes in p-region and electrons in n-region) toward the junction and reduces width of the depletion zone.</vt:lpstr>
      <vt:lpstr>step #2: As the magnitude of VF increases, the depletion zone becomes thin enough such that the barrier voltage     (V0 – VF) can no longer stop diffusion current</vt:lpstr>
      <vt:lpstr>step #3: Majority carriers (free electrons in n-region and holes in p-region) cross the junction and become minority charge carriers in the near-neutral region.</vt:lpstr>
      <vt:lpstr>step #4: The concentration of minority charge carriers increases on either side of the junction.  A steady-state gradient is reached as rate of majority carriers crossing the junction equals that of recombination.</vt:lpstr>
      <vt:lpstr>step #4: The concentration of minority charge carriers increases on either side of the junction.  A steady-state gradient is reached as rate of majority carriers crossing the junction equals that of recombination.</vt:lpstr>
      <vt:lpstr>step #5: Diffusion current is maintained – in spite low diffusion lengths (e.g. microns) and recombination – by constant flow of both free electrons and holes towards the junction.</vt:lpstr>
      <vt:lpstr>3.5.2. The Current-Voltage Relationship of the Junction</vt:lpstr>
      <vt:lpstr>3.5.2. The Current-Voltage Relationship of the Junction</vt:lpstr>
      <vt:lpstr>3.5.2. The Current-Voltage Relationship of the Junction</vt:lpstr>
      <vt:lpstr>3.5.2. The Current-Voltage Relationship of the Junction</vt:lpstr>
      <vt:lpstr>Q: For forward-biased case, how is diffusion current defined? </vt:lpstr>
      <vt:lpstr>PowerPoint Presentation</vt:lpstr>
      <vt:lpstr>PowerPoint Presentation</vt:lpstr>
      <vt:lpstr>3.5.2. The Current-Voltage Relationship of the Junction</vt:lpstr>
      <vt:lpstr>3.5.2. The Current-Voltage Relationship of the Junction</vt:lpstr>
      <vt:lpstr>3.5.2. The Current-Voltage Relationship of the Junction</vt:lpstr>
      <vt:lpstr>3.5.2. The Current-Voltage Relationship of the Junction</vt:lpstr>
      <vt:lpstr>Summary (1)</vt:lpstr>
      <vt:lpstr>Summary (2)</vt:lpstr>
      <vt:lpstr>Summary (3)</vt:lpstr>
      <vt:lpstr>Summary (4)</vt:lpstr>
      <vt:lpstr>Summary (5)</vt:lpstr>
      <vt:lpstr>Summary (6)</vt:lpstr>
      <vt:lpstr>Summary (7)</vt:lpstr>
      <vt:lpstr>Homework</vt:lpstr>
      <vt:lpstr>3.1. Intrinsic Semiconductors</vt:lpstr>
      <vt:lpstr>Workshop Exercises</vt:lpstr>
    </vt:vector>
  </TitlesOfParts>
  <Company>n/a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deese</dc:creator>
  <cp:lastModifiedBy>Cornely, Pierre-Richard</cp:lastModifiedBy>
  <cp:revision>759</cp:revision>
  <dcterms:created xsi:type="dcterms:W3CDTF">2010-11-05T02:06:37Z</dcterms:created>
  <dcterms:modified xsi:type="dcterms:W3CDTF">2018-09-28T16:41:13Z</dcterms:modified>
</cp:coreProperties>
</file>