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5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04025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764"/>
  </p:normalViewPr>
  <p:slideViewPr>
    <p:cSldViewPr snapToGrid="0" snapToObjects="1">
      <p:cViewPr varScale="1">
        <p:scale>
          <a:sx n="160" d="100"/>
          <a:sy n="160" d="100"/>
        </p:scale>
        <p:origin x="1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2400" b="0" strike="noStrike" spc="-1">
                <a:solidFill>
                  <a:srgbClr val="FFFFFF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FCF746C-9E6C-4C81-A111-D7F398F01B8F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Num" idx="127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BBD45A7-F0FD-4D0B-ACB1-BAFE3F428594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89" name="Text Box 1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Num" idx="136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BB331AA-BC2B-46CF-BCE7-64004AD7B295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16" name="Text Box 1_17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Num" idx="137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E725F26-DF8E-45F8-B75D-7C279F883223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19" name="Text Box 1_29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Num" idx="138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35DA108-E426-4452-B3B6-EFE5D680C63D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22" name="Text Box 1_25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Num" idx="139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5FAB001-8553-4E3A-861A-F68B391D13E0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25" name="Text Box 1_21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Num" idx="140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B175E0-69FC-4F4B-9249-1BF05FC2ECB2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28" name="Text Box 1_19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Num" idx="141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B1B36FC-81D3-40C4-9883-A2FC80B96D8F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31" name="Text Box 1_23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Num" idx="142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1BE38CF-AF3C-49F7-B6BA-1831E11678FD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34" name="Text Box 1_31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Num" idx="143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54C68E0-F970-46F0-9263-4B4477F1EFA0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37" name="Text Box 1_7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Num" idx="144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B3648A-3057-4BF9-A689-35B43D512528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0" name="Text Box 1_33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Num" idx="145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2DF6646-C9D2-4E20-9C8A-8D2615935EAF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3" name="Text Box 1_41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Num" idx="128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FC5C175-B808-4944-9EDC-723D910C2F5B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92" name="Text Box 1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Num" idx="146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9ED51C-C6DC-420E-BB45-49699CDD70F6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6" name="Text Box 1_39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Num" idx="147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DFA8969-3714-4FCD-91C1-41E4C2E755FD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9" name="Text Box 1_43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Num" idx="148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6A6BD37-81A7-4794-B3DA-09B90D6B93E4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52" name="Text Box 1_35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Num" idx="149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80CA524-A036-4D61-849E-0D67A71B197F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55" name="Text Box 1_37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Num" idx="150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D486602-1E0A-43B3-86CC-6235A7D7B242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58" name="Text Box 1_45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Num" idx="152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16C5BBE-348E-40C5-964A-B80369490661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64" name="Text Box 1_51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Num" idx="153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448A9F5-495A-4801-9BE1-4D27A0AB890A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67" name="Text Box 1_47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Num" idx="154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FB3A8C0-FD6C-4384-B805-5FB00813DDB1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0" name="Text Box 1_49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Num" idx="155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2CEB050-1743-42B5-B0F7-A45C6198DA25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3" name="Text Box 1_55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Num" idx="156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5407B43-3FE9-4F63-87C9-ED2D361B5450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6" name="Text Box 1_61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Num" idx="129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6A3EAA6-5B6A-44A7-866C-B530E2D666D9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95" name="Text Box 1_0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Num" idx="157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8357946-5B84-41FE-A427-582AAC53B2FF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9" name="Text Box 1_69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Num" idx="158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8375393-F0F4-4A05-86CA-DD24618AD66B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2" name="Text Box 1_59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Num" idx="158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8375393-F0F4-4A05-86CA-DD24618AD66B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2" name="Text Box 1_59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331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Num" idx="159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9224682-C7E1-4671-A81D-0C6E246FC58A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5" name="Text Box 1_57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Num" idx="160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D4351BB-3D1A-449C-BFC3-922F1B7D5851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8" name="Text Box 1_63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Num" idx="161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7388B1F-1205-48FD-BCC7-673470B52023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91" name="Text Box 1_65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Num" idx="162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91D8214-DBFD-47AF-A1C1-6B68F9CD44F5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94" name="Text Box 1_67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Num" idx="163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3DEB0C-86C7-4218-98B2-B5FB33728CAA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97" name="Text Box 1_71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Num" idx="164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2C4A1C0-914E-4C03-9930-594446177264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00" name="Text Box 1_73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Num" idx="165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C1D332D-F8D6-4AE7-B8EE-E818AA863E1A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03" name="Text Box 1_11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Num" idx="130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F9554E4-D9FA-4062-BE2F-4424E746A075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98" name="Text Box 1_3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Num" idx="131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6F8C12D-2C9F-413A-8FD7-0CFFE3155CDF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01" name="Text Box 1_5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Num" idx="132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07421E1-3F84-4E7F-A3D6-CCFD09AE3B7F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04" name="Text Box 1_9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Num" idx="133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9632341-85C7-41FA-BB60-1D26C2368601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07" name="Text Box 1_27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Num" idx="134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26E521A-0CBA-4F17-B6EF-926DEFCA9023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10" name="Text Box 1_13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Num" idx="135"/>
          </p:nvPr>
        </p:nvSpPr>
        <p:spPr>
          <a:xfrm>
            <a:off x="3855960" y="9442440"/>
            <a:ext cx="2947680" cy="495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8C605A2-B38F-4788-BD18-ED7EB03ABA5E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13" name="Text Box 1_15"/>
          <p:cNvSpPr/>
          <p:nvPr/>
        </p:nvSpPr>
        <p:spPr>
          <a:xfrm>
            <a:off x="920880" y="746280"/>
            <a:ext cx="4966920" cy="372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907920" y="4721400"/>
            <a:ext cx="4989240" cy="456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D8E4AE-1893-4E26-8C1A-BB403C7A2676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80751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33520" y="4020480"/>
            <a:ext cx="80751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798668-B05F-4960-B7EB-9055D69D7CDA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33520" y="4020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1360" y="4020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836FB4-C293-4F04-B765-E2E99D181F62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63760" y="1752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994000" y="1752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33520" y="4020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63760" y="4020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5994000" y="4020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5D3DCA-A88D-4DDA-A0D2-4B5390017A88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083ACC-875F-406E-AB53-1695FAE1BFE2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33520" y="1752480"/>
            <a:ext cx="80751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4EDC88-8ECC-4683-BC92-490B204B5AA1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80751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921FC9-EAB2-462B-843D-9C620FF1C230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6057D5-746F-4B2A-8885-363AAF6F92B2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6DE70A-57D2-4C42-8756-BC368D4B2479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33520" y="380880"/>
            <a:ext cx="6627600" cy="423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8FB853F-FBDE-4C45-AB37-FD313D860A73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33520" y="4020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86A700-FF5F-46B8-B0E0-F32D0CC68260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33520" y="1752480"/>
            <a:ext cx="80751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CF5F1E-A464-4498-8EDA-C464AC540B46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1360" y="4020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42D392-6214-4D5E-8DF0-72CDE05A716E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33520" y="4020480"/>
            <a:ext cx="80751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F9FFA6-CA42-4B4B-8D51-1223016D6C1E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80751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33520" y="4020480"/>
            <a:ext cx="80751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21BD03-944E-4C06-A2F5-D32C7204C3B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33520" y="4020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1360" y="4020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E5F7ED-7875-4023-9437-E236557E1B6A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63760" y="1752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994000" y="1752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33520" y="4020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63760" y="4020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5994000" y="4020480"/>
            <a:ext cx="259992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E6A51B-D2FC-483E-815C-9F56937293CB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80751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097955-C231-4AD8-A692-2738C7925EA8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5AC7E5-E657-42FA-8C44-55BC2B5718E6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C60811-C49C-45BF-872A-1AE385246CF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33520" y="380880"/>
            <a:ext cx="6627600" cy="423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7AA940-2F73-4060-A96D-6822D32AB92B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33520" y="4020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5FC795-0186-4E68-B1D2-EE6562F277E1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43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1360" y="4020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E29B38-0872-405E-8F95-AC91E8CD2B76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3352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1360" y="1752480"/>
            <a:ext cx="39405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33520" y="4020480"/>
            <a:ext cx="8075160" cy="207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973AEB-D492-45CD-B7DD-02122542EC1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/>
          <p:nvPr/>
        </p:nvSpPr>
        <p:spPr>
          <a:xfrm flipH="1">
            <a:off x="379080" y="1371600"/>
            <a:ext cx="8385480" cy="1440"/>
          </a:xfrm>
          <a:prstGeom prst="line">
            <a:avLst/>
          </a:prstGeom>
          <a:ln w="19080">
            <a:solidFill>
              <a:srgbClr val="E200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5"/>
          <p:cNvSpPr/>
          <p:nvPr/>
        </p:nvSpPr>
        <p:spPr>
          <a:xfrm flipH="1">
            <a:off x="379080" y="6476760"/>
            <a:ext cx="8385480" cy="1800"/>
          </a:xfrm>
          <a:prstGeom prst="line">
            <a:avLst/>
          </a:prstGeom>
          <a:ln w="19080">
            <a:solidFill>
              <a:srgbClr val="E200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8"/>
          <p:cNvPicPr/>
          <p:nvPr/>
        </p:nvPicPr>
        <p:blipFill>
          <a:blip r:embed="rId14"/>
          <a:stretch/>
        </p:blipFill>
        <p:spPr>
          <a:xfrm>
            <a:off x="7613640" y="398520"/>
            <a:ext cx="1072800" cy="766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68580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SoSe 2021</a:t>
            </a:r>
            <a:endParaRPr lang="de-DE" sz="11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2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FC1A354-60ED-476C-A371-37319384A931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‹Nr.›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2400" b="0" strike="noStrike" spc="-1">
                <a:solidFill>
                  <a:srgbClr val="FFFFFF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4"/>
          <p:cNvSpPr/>
          <p:nvPr/>
        </p:nvSpPr>
        <p:spPr>
          <a:xfrm flipH="1">
            <a:off x="379080" y="1371600"/>
            <a:ext cx="8385480" cy="1440"/>
          </a:xfrm>
          <a:prstGeom prst="line">
            <a:avLst/>
          </a:prstGeom>
          <a:ln w="19080">
            <a:solidFill>
              <a:srgbClr val="E200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5"/>
          <p:cNvSpPr/>
          <p:nvPr/>
        </p:nvSpPr>
        <p:spPr>
          <a:xfrm flipH="1">
            <a:off x="379080" y="6476760"/>
            <a:ext cx="8385480" cy="1800"/>
          </a:xfrm>
          <a:prstGeom prst="line">
            <a:avLst/>
          </a:prstGeom>
          <a:ln w="19080">
            <a:solidFill>
              <a:srgbClr val="E200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Picture 8"/>
          <p:cNvPicPr/>
          <p:nvPr/>
        </p:nvPicPr>
        <p:blipFill>
          <a:blip r:embed="rId14"/>
          <a:stretch/>
        </p:blipFill>
        <p:spPr>
          <a:xfrm>
            <a:off x="7613640" y="398520"/>
            <a:ext cx="1072800" cy="7664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7600" cy="9126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3520" y="1752480"/>
            <a:ext cx="8075160" cy="43416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68580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SoSe 2021</a:t>
            </a:r>
            <a:endParaRPr lang="de-DE" sz="11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967F194-893D-4CC0-B147-15BF68CC0949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‹Nr.›</a:t>
            </a:fld>
            <a:endParaRPr lang="de-DE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install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6/docs/specs/man/jpackag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.docx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-Dokument1.docx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2.docx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-Dokument3.docx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4.docx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-Dokument5.docx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6.docx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-Dokument7.docx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license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ixtoolset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book.rheinwerk-verlag.de/javainsel9/javainsel_26_003.htm#mjf3bbdf106879ed579fef84173ca9be20" TargetMode="External"/><Relationship Id="rId7" Type="http://schemas.openxmlformats.org/officeDocument/2006/relationships/hyperlink" Target="https://github.com/dlemmermann/JPackageScriptFX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oracle.com/en/java/javase/16/docs/specs/man/jpackage.html" TargetMode="External"/><Relationship Id="rId5" Type="http://schemas.openxmlformats.org/officeDocument/2006/relationships/hyperlink" Target="https://www.youtube.com/watch?v=Wm4OHUw954o&amp;list=PLxXRtbg-a3UoZESWi1qwQieWfa5y4tsUl&amp;index=2" TargetMode="External"/><Relationship Id="rId4" Type="http://schemas.openxmlformats.org/officeDocument/2006/relationships/hyperlink" Target="http://home.edvsz.fh-osnabrueck.de/skleuker/CSI/Werkzeuge/Mav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lang/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1"/>
          <p:cNvSpPr/>
          <p:nvPr/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600" b="0" strike="noStrike" spc="-1">
                <a:solidFill>
                  <a:srgbClr val="000000"/>
                </a:solidFill>
                <a:latin typeface="BO Regular"/>
              </a:rPr>
              <a:t>Auslieferung eines Java-Programms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95" name="Text Box 2"/>
          <p:cNvSpPr/>
          <p:nvPr/>
        </p:nvSpPr>
        <p:spPr>
          <a:xfrm>
            <a:off x="1371600" y="4437000"/>
            <a:ext cx="640044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BO Regular"/>
              </a:rPr>
              <a:t>Anlage zu Informatik 2</a:t>
            </a: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BO Regular"/>
              </a:rPr>
              <a:t>Stand 22.06.2022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</a:rPr>
              <a:t>Erstellt von Tim Mühle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11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2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975DAA1-0233-4BD5-ADB8-2F1648A9B827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</a:t>
            </a:fld>
            <a:endParaRPr lang="de-DE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2"/>
          <p:cNvSpPr>
            <a:spLocks noGrp="1"/>
          </p:cNvSpPr>
          <p:nvPr>
            <p:ph type="ftr" idx="38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39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AF6CEB1-05ED-4A5C-9118-F8B020B73F44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10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57" name="Text Box 1_16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Rectangle 3_9"/>
          <p:cNvSpPr/>
          <p:nvPr/>
        </p:nvSpPr>
        <p:spPr>
          <a:xfrm>
            <a:off x="539640" y="1620720"/>
            <a:ext cx="781236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457560" lvl="1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Damit Maven eine ausführbare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-Datei erzeugt, die alle Ressourcen beinhaltet, muss zwischen </a:t>
            </a:r>
            <a:r>
              <a:rPr lang="de-DE" sz="1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lang="de-DE" sz="1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und </a:t>
            </a:r>
            <a:r>
              <a:rPr lang="de-DE" sz="1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lang="de-DE" sz="1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 ein weiteres Plugin (unter dem Compiler-Plugin) ergänzt werden: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4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3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1103212" y="2442060"/>
            <a:ext cx="7812360" cy="342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&lt;</a:t>
            </a:r>
            <a:r>
              <a:rPr lang="de-DE" sz="1100" b="0" strike="noStrike" spc="-1" dirty="0" err="1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plugins</a:t>
            </a:r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&lt;</a:t>
            </a:r>
            <a:r>
              <a:rPr lang="de-DE" sz="1100" b="0" strike="noStrike" spc="-1" dirty="0" err="1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plugin</a:t>
            </a:r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&lt;</a:t>
            </a:r>
            <a:r>
              <a:rPr lang="de-DE" sz="1100" b="0" strike="noStrike" spc="-1" dirty="0" err="1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artifactId</a:t>
            </a:r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r>
              <a:rPr lang="de-DE" sz="1100" b="0" strike="noStrike" spc="-1" dirty="0" err="1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maven</a:t>
            </a:r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-compiler-plugin&lt;/</a:t>
            </a:r>
            <a:r>
              <a:rPr lang="de-DE" sz="1100" b="0" strike="noStrike" spc="-1" dirty="0" err="1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artifactId</a:t>
            </a:r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...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&lt;/</a:t>
            </a:r>
            <a:r>
              <a:rPr lang="de-DE" sz="1100" b="0" strike="noStrike" spc="-1" dirty="0" err="1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plugin</a:t>
            </a:r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&lt;</a:t>
            </a:r>
            <a:r>
              <a:rPr lang="de-DE" sz="1100" b="1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plugin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-plugin&lt;/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&gt;3.2.0&lt;/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outputDirectory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project.basedir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installers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/${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outputDirectory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archive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&lt;manifest&gt;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archive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&lt;/</a:t>
            </a:r>
            <a:r>
              <a:rPr lang="de-DE" sz="1100" b="0" strike="noStrike" spc="-1" dirty="0" err="1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plugins</a:t>
            </a:r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2"/>
          <p:cNvSpPr>
            <a:spLocks noGrp="1"/>
          </p:cNvSpPr>
          <p:nvPr>
            <p:ph type="ftr" idx="41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42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5288B3-E85D-4E77-92E1-71280A6A5A0A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11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64" name="Text Box 1_28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" name="Rectangle 3_15"/>
          <p:cNvSpPr/>
          <p:nvPr/>
        </p:nvSpPr>
        <p:spPr>
          <a:xfrm>
            <a:off x="539640" y="1476720"/>
            <a:ext cx="781236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457560" lvl="1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Die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Dependencies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 können mit einem weiteren Plugin in einen Ordner neben der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-Datei kopiert werden: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4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3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1002663" y="1910520"/>
            <a:ext cx="8172360" cy="456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...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&lt;/</a:t>
            </a:r>
            <a:r>
              <a:rPr lang="de-DE" sz="1100" b="0" strike="noStrike" spc="-1" dirty="0" err="1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plugin</a:t>
            </a:r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0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&lt;</a:t>
            </a:r>
            <a:r>
              <a:rPr lang="de-DE" sz="1100" b="1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plugin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-plugin&lt;/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&gt;2.10&lt;/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outputDirectory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dependenciesDir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outputDirectory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copy-dependencies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copy-dependencies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outputDirectory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dependenciesDir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outputDirectory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overWriteReleases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overWriteReleases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overWriteSnapshots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overWriteSnapshots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overWriteIfNewer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overWriteIfNewer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 </a:t>
            </a:r>
            <a:r>
              <a:rPr lang="de-DE" sz="1100" b="1" strike="noStrike" spc="-1" dirty="0">
                <a:highlight>
                  <a:srgbClr val="FFFFFF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highlight>
                  <a:srgbClr val="FFFFFF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</a:p>
          <a:p>
            <a:r>
              <a:rPr lang="de-DE" sz="1100" b="0" strike="noStrike" spc="-1" dirty="0">
                <a:highlight>
                  <a:srgbClr val="FFFFFF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&lt;/</a:t>
            </a:r>
            <a:r>
              <a:rPr lang="de-DE" sz="1100" b="0" strike="noStrike" spc="-1" dirty="0" err="1">
                <a:highlight>
                  <a:srgbClr val="FFFFFF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plugins</a:t>
            </a:r>
            <a:r>
              <a:rPr lang="de-DE" sz="1100" b="0" strike="noStrike" spc="-1" dirty="0">
                <a:highlight>
                  <a:srgbClr val="FFFFFF"/>
                </a:highlight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_13"/>
          <p:cNvSpPr/>
          <p:nvPr/>
        </p:nvSpPr>
        <p:spPr>
          <a:xfrm>
            <a:off x="539640" y="1440720"/>
            <a:ext cx="781236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3260" indent="-3429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+mj-lt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Zum Schluss werden wieder die Abhängigkeiten für JavaFX zwischen den schließenden Tags 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 und </a:t>
            </a:r>
            <a:r>
              <a:rPr lang="de-DE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de-DE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 ergänzt:</a:t>
            </a: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54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9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4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4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3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ftr" idx="44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45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059258-9941-48D6-A728-E0C4DA8FE858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12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71" name="Text Box 1_24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930240" y="1994040"/>
            <a:ext cx="7812360" cy="421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de-DE" sz="110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1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de-DE" sz="1100" b="1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endParaRPr lang="de-DE" sz="1100" b="0" strike="noStrike" spc="-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100" b="1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org.openjfx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-base&lt;/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javafx.version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org.openjfx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javafx-controls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javafx.version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11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org.openjfx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javafx-graphics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javafx.version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100" b="1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11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de-DE" sz="11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75" name="Gerade Verbindung 174"/>
          <p:cNvSpPr/>
          <p:nvPr/>
        </p:nvSpPr>
        <p:spPr>
          <a:xfrm flipH="1" flipV="1">
            <a:off x="3888000" y="3537267"/>
            <a:ext cx="1512000" cy="57600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Textfeld 175"/>
          <p:cNvSpPr txBox="1"/>
          <p:nvPr/>
        </p:nvSpPr>
        <p:spPr>
          <a:xfrm>
            <a:off x="5400000" y="3565439"/>
            <a:ext cx="3528000" cy="1459910"/>
          </a:xfrm>
          <a:prstGeom prst="rect">
            <a:avLst/>
          </a:prstGeom>
          <a:noFill/>
          <a:ln w="36000">
            <a:solidFill>
              <a:srgbClr val="E2001A"/>
            </a:solidFill>
            <a:round/>
          </a:ln>
        </p:spPr>
        <p:txBody>
          <a:bodyPr lIns="108000" tIns="63000" rIns="108000" bIns="63000" anchor="t">
            <a:noAutofit/>
          </a:bodyPr>
          <a:lstStyle/>
          <a:p>
            <a:r>
              <a:rPr lang="de-DE" sz="1800" b="0" strike="noStrike" spc="-1" dirty="0">
                <a:latin typeface="Arial"/>
              </a:rPr>
              <a:t>Durch die Nutzung der Variable </a:t>
            </a:r>
            <a:r>
              <a:rPr lang="de-DE" sz="15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de-DE" sz="15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javafx.version</a:t>
            </a:r>
            <a:r>
              <a:rPr lang="de-DE" sz="15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1800" b="0" strike="noStrike" spc="-1" dirty="0">
                <a:latin typeface="Arial"/>
              </a:rPr>
              <a:t> kann die Version für JavaFX schnell in den Properties angepasst werden.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2"/>
          <p:cNvSpPr>
            <a:spLocks noGrp="1"/>
          </p:cNvSpPr>
          <p:nvPr>
            <p:ph type="ftr" idx="47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48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03D900-AFF0-475D-ABF7-162033BEFD7B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13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80" name="Text Box 1_20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Rectangle 3_11"/>
          <p:cNvSpPr/>
          <p:nvPr/>
        </p:nvSpPr>
        <p:spPr>
          <a:xfrm>
            <a:off x="539640" y="1501654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Das Testprogramm in 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FXApp.java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“:</a:t>
            </a:r>
            <a:endParaRPr lang="de-DE" sz="16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62276" y="1836674"/>
            <a:ext cx="7974532" cy="453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package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de.hochschule_bochum.aid.testmodul.main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import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javafx.application.Application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import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javafx.scene.Scene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import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javafx.scene.image.Image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import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javafx.scene.image.ImageView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import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javafx.scene.layout.StackPane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import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javafx.stage.Stage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public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class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FXApp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extends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Application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{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public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static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void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main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(String[]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args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) {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    </a:t>
            </a:r>
            <a:r>
              <a:rPr lang="de-DE" sz="1050" b="0" i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launch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args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);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}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</a:t>
            </a:r>
            <a:r>
              <a:rPr lang="de-DE" sz="1050" b="0" i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@</a:t>
            </a:r>
            <a:r>
              <a:rPr lang="de-DE" sz="1050" b="0" i="1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Override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public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void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start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(Stage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primaryStage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)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throws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Exception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{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StackPane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root =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new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StackPane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();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root.getChildren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().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add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new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ImageView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new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Image("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duke.png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")));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    Scene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sc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=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new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Scene(root, 800, 800);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sc.getStylesheets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().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add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("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layout.css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");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primaryStage.setScene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sc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);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primaryStage.setTitle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("Maven Beispiel");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primaryStage.show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();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}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}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2"/>
          <p:cNvSpPr>
            <a:spLocks noGrp="1"/>
          </p:cNvSpPr>
          <p:nvPr>
            <p:ph type="ftr" idx="50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1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5170C3C-AE9B-4DDD-85D8-8E8A9CBF57D1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14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87" name="Text Box 1_18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Rectangle 3_10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BO Regular"/>
                <a:ea typeface="Noto Sans CJK SC"/>
              </a:rPr>
              <a:t>Die Modulbeschreibung in </a:t>
            </a:r>
            <a:r>
              <a:rPr lang="de-DE" sz="1600" b="0" strike="noStrike" spc="-1">
                <a:solidFill>
                  <a:srgbClr val="000000"/>
                </a:solidFill>
                <a:latin typeface="BO Regular"/>
              </a:rPr>
              <a:t>„module-info.java“:</a:t>
            </a:r>
            <a:endParaRPr lang="de-DE" sz="1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BO Regular"/>
              </a:rPr>
              <a:t>Layout.css:</a:t>
            </a:r>
            <a:endParaRPr lang="de-DE" sz="1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190" name="Textfeld 189"/>
          <p:cNvSpPr txBox="1"/>
          <p:nvPr/>
        </p:nvSpPr>
        <p:spPr>
          <a:xfrm>
            <a:off x="756000" y="1944360"/>
            <a:ext cx="6768000" cy="96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module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testmodul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{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requires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transitive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javafx.graphics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	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exports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de.hochschule_bochum.aid.testmodul.main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}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756000" y="3420360"/>
            <a:ext cx="6768000" cy="96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.root {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    -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fx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-background-color: </a:t>
            </a:r>
            <a:r>
              <a:rPr lang="de-DE" sz="105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lightskyblue</a:t>
            </a:r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;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onospace"/>
                <a:cs typeface="Courier New" panose="02070309020205020404" pitchFamily="49" charset="0"/>
              </a:rPr>
              <a:t>}</a:t>
            </a:r>
            <a:endParaRPr lang="de-DE" sz="105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2"/>
          <p:cNvSpPr>
            <a:spLocks noGrp="1"/>
          </p:cNvSpPr>
          <p:nvPr>
            <p:ph type="ftr" idx="53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54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4A9F1BD-DD26-48DD-92F2-95E13DBC3CDC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15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95" name="Text Box 1_22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Rectangle 3_12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BO Regular"/>
              </a:rPr>
              <a:t>Zudem muss Maven installiert werden, damit das Tool auf der Kommandozeile ausgeführt werden kann:</a:t>
            </a:r>
            <a:endParaRPr lang="de-DE" spc="-1" dirty="0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de-DE" b="0" strike="noStrike" spc="-1" dirty="0">
                <a:solidFill>
                  <a:srgbClr val="000000"/>
                </a:solidFill>
                <a:latin typeface="BO Regular"/>
                <a:hlinkClick r:id="rId3"/>
              </a:rPr>
              <a:t>http://maven.apache.org/install.html</a:t>
            </a:r>
            <a:endParaRPr lang="de-DE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Die Installation von Maven ist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ähnlich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zu der Installation des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openJDK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: Wie schon bei dem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openJDK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muss auch Maven zu der PATH-Variablen des Systems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hinzugefügt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werden </a:t>
            </a: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BO Regular"/>
              </a:rPr>
              <a:t>Jetzt kann im Projektordner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, in dem sich auch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pom.xml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befindet, </a:t>
            </a:r>
            <a:r>
              <a:rPr lang="de-DE" b="0" strike="noStrike" spc="-1" dirty="0">
                <a:solidFill>
                  <a:srgbClr val="000000"/>
                </a:solidFill>
                <a:latin typeface="BO Regular"/>
              </a:rPr>
              <a:t>eine neue Kommandozeile geöffnet werden</a:t>
            </a:r>
            <a:endParaRPr lang="de-DE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Durch den Befehl "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mvn</a:t>
            </a:r>
            <a:r>
              <a:rPr lang="de-DE" sz="16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 clean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Noto Sans CJK SC"/>
                <a:cs typeface="Courier New" panose="02070309020205020404" pitchFamily="49" charset="0"/>
              </a:rPr>
              <a:t>install</a:t>
            </a:r>
            <a:r>
              <a:rPr lang="de-DE" b="1" strike="noStrike" spc="-1" dirty="0">
                <a:solidFill>
                  <a:srgbClr val="000000"/>
                </a:solidFill>
                <a:latin typeface="Nimbus Mono PS"/>
                <a:ea typeface="Noto Sans CJK SC"/>
              </a:rPr>
              <a:t>" </a:t>
            </a:r>
            <a:r>
              <a:rPr lang="de-DE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wird das Projekt kompiliert und als </a:t>
            </a:r>
            <a:r>
              <a:rPr lang="de-DE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Jar</a:t>
            </a:r>
            <a:r>
              <a:rPr lang="de-DE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-Archiv gepackt</a:t>
            </a:r>
            <a:endParaRPr lang="de-DE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A7E8F8B-ECC7-5C4C-008B-2B8061E97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47" y="4437704"/>
            <a:ext cx="2336800" cy="19431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65D3273-5199-2469-B779-290BA654293B}"/>
              </a:ext>
            </a:extLst>
          </p:cNvPr>
          <p:cNvSpPr txBox="1"/>
          <p:nvPr/>
        </p:nvSpPr>
        <p:spPr>
          <a:xfrm>
            <a:off x="546253" y="4759847"/>
            <a:ext cx="5631910" cy="162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8328" indent="-338328" algn="l" rtl="0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>
                <a:tab pos="341249" algn="l"/>
                <a:tab pos="1255649" algn="l"/>
                <a:tab pos="2170049" algn="l"/>
                <a:tab pos="3084449" algn="l"/>
                <a:tab pos="3998849" algn="l"/>
                <a:tab pos="4913249" algn="l"/>
                <a:tab pos="5827649" algn="l"/>
                <a:tab pos="6742049" algn="l"/>
                <a:tab pos="7656449" algn="l"/>
                <a:tab pos="8570849" algn="l"/>
                <a:tab pos="9485249" algn="l"/>
                <a:tab pos="10399649" algn="l"/>
              </a:tabLst>
            </a:pPr>
            <a:r>
              <a:rPr lang="de-DE" sz="1800" b="0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Im Projektordner ist nun der Ordner </a:t>
            </a:r>
            <a:r>
              <a:rPr lang="de-DE" sz="1800" b="0" i="1" kern="1200" spc="-1" dirty="0" err="1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installers</a:t>
            </a:r>
            <a:r>
              <a:rPr lang="de-DE" sz="1800" b="0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 hinzugekommen. In dem Verzeichnis</a:t>
            </a:r>
            <a:endParaRPr lang="de-DE" sz="1800" dirty="0"/>
          </a:p>
          <a:p>
            <a:pPr algn="l" rtl="0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tabLst>
                <a:tab pos="341249" algn="l"/>
                <a:tab pos="1255649" algn="l"/>
                <a:tab pos="2170049" algn="l"/>
                <a:tab pos="3084449" algn="l"/>
                <a:tab pos="3998849" algn="l"/>
                <a:tab pos="4913249" algn="l"/>
                <a:tab pos="5827649" algn="l"/>
                <a:tab pos="6742049" algn="l"/>
                <a:tab pos="7656449" algn="l"/>
                <a:tab pos="8570849" algn="l"/>
                <a:tab pos="9485249" algn="l"/>
                <a:tab pos="10399649" algn="l"/>
              </a:tabLst>
            </a:pPr>
            <a:r>
              <a:rPr lang="de-DE" b="0" i="1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	</a:t>
            </a:r>
            <a:r>
              <a:rPr lang="de-DE" b="0" i="1" kern="1200" spc="-1" dirty="0" err="1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installers</a:t>
            </a:r>
            <a:r>
              <a:rPr lang="de-DE" b="0" i="1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 &gt; </a:t>
            </a:r>
            <a:r>
              <a:rPr lang="de-DE" b="0" i="1" kern="1200" spc="-1" dirty="0" err="1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input</a:t>
            </a:r>
            <a:r>
              <a:rPr lang="de-DE" b="0" i="1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 &gt; VERSIONSNUMMER</a:t>
            </a:r>
            <a:endParaRPr lang="de-DE" i="1" dirty="0"/>
          </a:p>
          <a:p>
            <a:pPr algn="l" rtl="0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tabLst>
                <a:tab pos="341249" algn="l"/>
                <a:tab pos="1255649" algn="l"/>
                <a:tab pos="2170049" algn="l"/>
                <a:tab pos="3084449" algn="l"/>
                <a:tab pos="3998849" algn="l"/>
                <a:tab pos="4913249" algn="l"/>
                <a:tab pos="5827649" algn="l"/>
                <a:tab pos="6742049" algn="l"/>
                <a:tab pos="7656449" algn="l"/>
                <a:tab pos="8570849" algn="l"/>
                <a:tab pos="9485249" algn="l"/>
                <a:tab pos="10399649" algn="l"/>
              </a:tabLst>
            </a:pPr>
            <a:r>
              <a:rPr lang="de-DE" b="0" i="1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	</a:t>
            </a:r>
            <a:r>
              <a:rPr lang="de-DE" b="0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befinden sich die generierte </a:t>
            </a:r>
            <a:r>
              <a:rPr lang="de-DE" b="0" kern="1200" spc="-1" dirty="0" err="1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Jar</a:t>
            </a:r>
            <a:r>
              <a:rPr lang="de-DE" b="0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-Datei und der Ordner </a:t>
            </a:r>
          </a:p>
          <a:p>
            <a:pPr marL="288000" lvl="1" indent="-338328">
              <a:lnSpc>
                <a:spcPct val="90000"/>
              </a:lnSpc>
              <a:tabLst>
                <a:tab pos="341249" algn="l"/>
                <a:tab pos="1255649" algn="l"/>
                <a:tab pos="2170049" algn="l"/>
                <a:tab pos="3084449" algn="l"/>
                <a:tab pos="3998849" algn="l"/>
                <a:tab pos="4913249" algn="l"/>
                <a:tab pos="5827649" algn="l"/>
                <a:tab pos="6742049" algn="l"/>
                <a:tab pos="7656449" algn="l"/>
                <a:tab pos="8570849" algn="l"/>
                <a:tab pos="9485249" algn="l"/>
                <a:tab pos="10399649" algn="l"/>
              </a:tabLst>
            </a:pPr>
            <a:r>
              <a:rPr lang="de-DE" i="1" spc="-1" dirty="0">
                <a:solidFill>
                  <a:srgbClr val="000000"/>
                </a:solidFill>
                <a:latin typeface="BO Regular"/>
                <a:ea typeface="Noto Sans CJK SC"/>
                <a:cs typeface="DejaVu Sans"/>
              </a:rPr>
              <a:t>	 </a:t>
            </a:r>
            <a:r>
              <a:rPr lang="de-DE" b="0" i="1" kern="1200" spc="-1" dirty="0" err="1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lib</a:t>
            </a:r>
            <a:r>
              <a:rPr lang="de-DE" b="0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 mit den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plattformabhängigen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</a:t>
            </a:r>
            <a:r>
              <a:rPr lang="de-DE" b="0" kern="1200" spc="-1" dirty="0">
                <a:solidFill>
                  <a:srgbClr val="000000"/>
                </a:solidFill>
                <a:effectLst/>
                <a:latin typeface="BO Regular"/>
                <a:ea typeface="Noto Sans CJK SC"/>
                <a:cs typeface="DejaVu Sans"/>
              </a:rPr>
              <a:t>JavaFX-Dateien.</a:t>
            </a:r>
            <a:endParaRPr lang="de-DE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2"/>
          <p:cNvSpPr>
            <a:spLocks noGrp="1"/>
          </p:cNvSpPr>
          <p:nvPr>
            <p:ph type="ftr" idx="56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57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C011625-18B2-4C2D-B58A-21E2A6E0E22C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16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02" name="Text Box 1_30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Rectangle 3_16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Öffnet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 man nun die Konsole in dem Ordner mit der </a:t>
            </a: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-Datei (im Beispiel der Ordner 0.0.1), kann das Programm mit dem Befehl </a:t>
            </a:r>
          </a:p>
          <a:p>
            <a:pPr fontAlgn="auto"/>
            <a:r>
              <a:rPr lang="de-DE" sz="2000" spc="-1" dirty="0">
                <a:solidFill>
                  <a:srgbClr val="000000"/>
                </a:solidFill>
                <a:latin typeface="BO Regular"/>
                <a:cs typeface="Courier New" panose="02070309020205020404" pitchFamily="49" charset="0"/>
              </a:rPr>
              <a:t>      </a:t>
            </a:r>
            <a:r>
              <a:rPr lang="de-DE" sz="1200" spc="-1" dirty="0" err="1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java</a:t>
            </a:r>
            <a:r>
              <a:rPr lang="de-DE" sz="1200" spc="-1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 --module-</a:t>
            </a:r>
            <a:r>
              <a:rPr lang="de-DE" sz="1200" spc="-1" dirty="0" err="1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path</a:t>
            </a:r>
            <a:r>
              <a:rPr lang="de-DE" sz="1200" spc="-1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de-DE" sz="1200" spc="-1" dirty="0" err="1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lib</a:t>
            </a:r>
            <a:r>
              <a:rPr lang="de-DE" sz="1200" spc="-1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 --</a:t>
            </a:r>
            <a:r>
              <a:rPr lang="de-DE" sz="1200" spc="-1" dirty="0" err="1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add</a:t>
            </a:r>
            <a:r>
              <a:rPr lang="de-DE" sz="1200" spc="-1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-modules ALL-MODULE-PATH -</a:t>
            </a:r>
            <a:r>
              <a:rPr lang="de-DE" sz="1200" spc="-1" dirty="0" err="1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jar</a:t>
            </a:r>
            <a:r>
              <a:rPr lang="de-DE" sz="1200" spc="-1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 testmodul-0.0.1.jar </a:t>
            </a:r>
            <a:endParaRPr lang="de-DE" sz="2000" spc="-1" dirty="0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36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	ausgeführt werden. (Die Angabe </a:t>
            </a:r>
            <a:r>
              <a:rPr lang="de-DE" sz="2000" spc="-1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0.0.1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 ist dabei abhängig von der Version 	in </a:t>
            </a:r>
            <a:r>
              <a:rPr lang="de-DE" sz="2000" i="1" spc="-1" dirty="0" err="1">
                <a:solidFill>
                  <a:srgbClr val="000000"/>
                </a:solidFill>
                <a:latin typeface="BO Regular"/>
              </a:rPr>
              <a:t>pom.xml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)</a:t>
            </a:r>
          </a:p>
          <a:p>
            <a:pPr marL="343260" indent="-3429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Da der Befehl sehr unhandlich ist, kann dieser auch in einem ausführbaren Startskript gespeichert werden. Dies ist allerdings für jedes Betriebssystem einzeln nötig</a:t>
            </a:r>
          </a:p>
          <a:p>
            <a:pPr marL="343260" indent="-3429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Zudem sind die </a:t>
            </a: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-Archive von JavaFX </a:t>
            </a: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plattformabhängig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, daher muss der sogenannte </a:t>
            </a: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Build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-Prozess mit Maven </a:t>
            </a: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für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 jedes Betriebssystem separat erfolgen </a:t>
            </a:r>
          </a:p>
          <a:p>
            <a:pPr marL="343260" indent="-3429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Wenn das Programm in dieser Form z.B. als </a:t>
            </a: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zip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-Datei mit Startskript weitergegeben werden soll, muss also </a:t>
            </a: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für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 jedes Betriebssystem eine eigene </a:t>
            </a: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zip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-Datei mit den entsprechenden </a:t>
            </a:r>
            <a:r>
              <a:rPr lang="de-DE" sz="2000" spc="-1" dirty="0" err="1">
                <a:solidFill>
                  <a:srgbClr val="000000"/>
                </a:solidFill>
                <a:latin typeface="BO Regular"/>
              </a:rPr>
              <a:t>Abhängigkeiten</a:t>
            </a: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 erzeugt und bereitgestellt werden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2"/>
          <p:cNvSpPr>
            <a:spLocks noGrp="1"/>
          </p:cNvSpPr>
          <p:nvPr>
            <p:ph type="ftr" idx="59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60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AC0FB17-708E-4791-B75A-5AD590BD4FF1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17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08" name="Text Box 1_6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Rectangle 3_4"/>
          <p:cNvSpPr/>
          <p:nvPr/>
        </p:nvSpPr>
        <p:spPr>
          <a:xfrm>
            <a:off x="533520" y="1469645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286110" indent="-28575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Für die mei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sten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Nutzer:innen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ist Java und vor allem die Konsole etwas unbekanntes. Besser wäre, wenn für jedes Betriebssystem statt der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-Datei und dem Ordner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lib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, die bisher nur umständlich ausgeführt werden können, ein Installer weitergegeben werden kann.</a:t>
            </a:r>
            <a:endParaRPr lang="de-DE" sz="1600" b="0" strike="noStrike" spc="-1" dirty="0">
              <a:solidFill>
                <a:srgbClr val="000000"/>
              </a:solidFill>
              <a:latin typeface="BO Regular"/>
            </a:endParaRPr>
          </a:p>
          <a:p>
            <a:pPr marL="286110" indent="-28575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Im JDK gibt das Kommandozeilentool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jpackage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, welches mit Java 14 testweise und mit Java 16 final eingeführt wurde</a:t>
            </a:r>
            <a:endParaRPr lang="de-DE" sz="1600" b="0" strike="noStrike" spc="-1" dirty="0">
              <a:latin typeface="Arial"/>
            </a:endParaRPr>
          </a:p>
          <a:p>
            <a:pPr marL="286110" indent="-28575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Mit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jpackage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 steht nun ein mächtiges Tool zur Verfügung, um ein Java-Programm leicht durch Installer für Windows,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macOS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 und Linux auszuliefern</a:t>
            </a:r>
            <a:endParaRPr lang="de-DE" sz="1600" b="0" strike="noStrike" spc="-1" dirty="0">
              <a:latin typeface="Arial"/>
            </a:endParaRPr>
          </a:p>
          <a:p>
            <a:pPr marL="286110" indent="-28575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Die Installer enthalten nicht nur das Programm, sondern auch die benötigte JRE (Java-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Runtime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-Environment). Auf dem Zielsystem muss somit kein Java installiert sein. Die JRE wird dabei auf die nötigsten Module reduziert, um Ressourcen zu sparen.</a:t>
            </a:r>
          </a:p>
          <a:p>
            <a:pPr marL="286110" indent="-28575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Somit beinhaltet jedes Programm immer eine kompatible JRE, um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unabhängig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von installierten Java Versionen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lauffähig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zu sein </a:t>
            </a:r>
          </a:p>
          <a:p>
            <a:pPr marL="286110" indent="-28575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Besonders bei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älteren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JavaFX Programmen ist dies hilfreich, da JavaFX zum Zeitpunkt von Java 8 noch zur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JavaSE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(</a:t>
            </a:r>
            <a:r>
              <a:rPr lang="de-DE" sz="1600" b="1" spc="-1" dirty="0">
                <a:solidFill>
                  <a:srgbClr val="000000"/>
                </a:solidFill>
                <a:latin typeface="BO Regular"/>
              </a:rPr>
              <a:t>S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tandard </a:t>
            </a:r>
            <a:r>
              <a:rPr lang="de-DE" sz="1600" b="1" spc="-1" dirty="0">
                <a:solidFill>
                  <a:srgbClr val="000000"/>
                </a:solidFill>
                <a:latin typeface="BO Regular"/>
              </a:rPr>
              <a:t>E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dition)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gehörte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(also nicht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eigenständig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war) und diese daher nicht mit neueren Java Versionen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ausgeführt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werden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können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</a:t>
            </a:r>
          </a:p>
          <a:p>
            <a:pPr marL="286110" indent="-28575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Ein Nachteil ist, dass beim Einsatz vieler solcher Programme die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benötigte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Basis der JRE mehrfach vorhanden ist und mehr Speicherplatz belegt wird </a:t>
            </a:r>
          </a:p>
          <a:p>
            <a:pPr marL="286110" indent="-285750" fontAlgn="auto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Wichtig: Installer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können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immer nur auf der Zielplattform erzeugt werden, da plattform- spezifische Tools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benötigt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werden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2"/>
          <p:cNvSpPr>
            <a:spLocks noGrp="1"/>
          </p:cNvSpPr>
          <p:nvPr>
            <p:ph type="ftr" idx="62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63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E34173A-2BCF-4FE4-8E10-9165E5AA0491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18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14" name="Text Box 1_32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Rectangle 3_17"/>
          <p:cNvSpPr/>
          <p:nvPr/>
        </p:nvSpPr>
        <p:spPr>
          <a:xfrm>
            <a:off x="539640" y="1404720"/>
            <a:ext cx="8388000" cy="4571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jpackage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kann mit vielen Optionen aufgerufen werden, zu den generellen Optionen gehören:</a:t>
            </a: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4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2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3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3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Die Platzhalter wie </a:t>
            </a:r>
            <a:r>
              <a:rPr lang="de-DE" sz="1600" b="0" i="1" strike="noStrike" spc="-1" dirty="0">
                <a:solidFill>
                  <a:srgbClr val="000000"/>
                </a:solidFill>
                <a:latin typeface="Courier" pitchFamily="2" charset="0"/>
                <a:ea typeface="Noto Sans CJK SC"/>
              </a:rPr>
              <a:t>&lt;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Courier" pitchFamily="2" charset="0"/>
                <a:ea typeface="Noto Sans CJK SC"/>
              </a:rPr>
              <a:t>name</a:t>
            </a:r>
            <a:r>
              <a:rPr lang="de-DE" sz="1600" b="0" i="1" strike="noStrike" spc="-1" dirty="0">
                <a:solidFill>
                  <a:srgbClr val="000000"/>
                </a:solidFill>
                <a:latin typeface="Courier" pitchFamily="2" charset="0"/>
                <a:ea typeface="Noto Sans CJK SC"/>
              </a:rPr>
              <a:t>&gt;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sind durch spezifische Werte zu ersetzen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500" b="0" strike="noStrike" spc="-1" dirty="0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- Überblick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217" name="Tabelle 216"/>
          <p:cNvGraphicFramePr/>
          <p:nvPr>
            <p:extLst>
              <p:ext uri="{D42A27DB-BD31-4B8C-83A1-F6EECF244321}">
                <p14:modId xmlns:p14="http://schemas.microsoft.com/office/powerpoint/2010/main" val="3005051253"/>
              </p:ext>
            </p:extLst>
          </p:nvPr>
        </p:nvGraphicFramePr>
        <p:xfrm>
          <a:off x="349920" y="2004480"/>
          <a:ext cx="8496000" cy="4142880"/>
        </p:xfrm>
        <a:graphic>
          <a:graphicData uri="http://schemas.openxmlformats.org/drawingml/2006/table">
            <a:tbl>
              <a:tblPr/>
              <a:tblGrid>
                <a:gridCol w="30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16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Option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200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--type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&lt;typ&gt;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>
                          <a:latin typeface="Arial"/>
                          <a:ea typeface="Noto Sans CJK SC"/>
                        </a:rPr>
                        <a:t>Was soll erzeugt werden? ("app-image", "exe", "msi", "rpm", "deb", "pkg", "dmg"</a:t>
                      </a:r>
                      <a:r>
                        <a:rPr lang="de-DE" sz="1500" b="0" strike="noStrike" spc="-1">
                          <a:latin typeface="Arial"/>
                        </a:rPr>
                        <a:t> → "dmg" benötigt eine Signierung!)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--name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name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>
                          <a:latin typeface="Arial"/>
                        </a:rPr>
                        <a:t>Name des Programms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description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descr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. 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str.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>
                          <a:latin typeface="Arial"/>
                        </a:rPr>
                        <a:t>Beschreibung, die im Installer angezeigt wird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--app-version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version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 dirty="0">
                          <a:latin typeface="Arial"/>
                        </a:rPr>
                        <a:t>Programmversion (sollte der Version in </a:t>
                      </a:r>
                      <a:r>
                        <a:rPr lang="de-DE" sz="1500" b="0" strike="noStrike" spc="-1" dirty="0" err="1">
                          <a:latin typeface="Arial"/>
                        </a:rPr>
                        <a:t>pom.xml</a:t>
                      </a:r>
                      <a:r>
                        <a:rPr lang="de-DE" sz="1500" b="0" strike="noStrike" spc="-1" dirty="0">
                          <a:latin typeface="Arial"/>
                        </a:rPr>
                        <a:t> entsprechen)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vendor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vendor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string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>
                          <a:latin typeface="Arial"/>
                        </a:rPr>
                        <a:t>Hersteller des Programms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--copyright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copyr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. Str.&gt;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>
                          <a:latin typeface="Arial"/>
                        </a:rPr>
                        <a:t>Hinweis auf ein Copyright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  <a:ea typeface="Noto Sans CJK SC"/>
                        </a:rPr>
                        <a:t>license</a:t>
                      </a: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-file </a:t>
                      </a:r>
                      <a:r>
                        <a:rPr lang="de-DE" sz="1300" b="0" i="1" strike="noStrike" spc="-1" dirty="0">
                          <a:latin typeface="Courier" pitchFamily="2" charset="0"/>
                          <a:ea typeface="Noto Sans CJK SC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  <a:ea typeface="Noto Sans CJK SC"/>
                        </a:rPr>
                        <a:t>file</a:t>
                      </a:r>
                      <a:r>
                        <a:rPr lang="de-DE" sz="1300" b="0" i="1" strike="noStrike" spc="-1" dirty="0">
                          <a:latin typeface="Courier" pitchFamily="2" charset="0"/>
                          <a:ea typeface="Noto Sans CJK SC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>
                          <a:latin typeface="Arial"/>
                        </a:rPr>
                        <a:t>Datei mit dem Lizenztext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--input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input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path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>
                          <a:latin typeface="Arial"/>
                        </a:rPr>
                        <a:t>Eingabeordner der alle Programmteile enthält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dest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output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path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>
                          <a:latin typeface="Arial"/>
                        </a:rPr>
                        <a:t>Ordner, in dem die Installer gespeichert werden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--icon &lt;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icon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file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path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&gt;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strike="noStrike" spc="-1" dirty="0">
                          <a:latin typeface="Arial"/>
                        </a:rPr>
                        <a:t>Programm-Icon (Dateityp muss .</a:t>
                      </a:r>
                      <a:r>
                        <a:rPr lang="de-DE" sz="1500" b="0" strike="noStrike" spc="-1" dirty="0" err="1">
                          <a:latin typeface="Arial"/>
                        </a:rPr>
                        <a:t>ico</a:t>
                      </a:r>
                      <a:r>
                        <a:rPr lang="de-DE" sz="1500" b="0" strike="noStrike" spc="-1" dirty="0">
                          <a:latin typeface="Arial"/>
                        </a:rPr>
                        <a:t> für Windows, .</a:t>
                      </a:r>
                      <a:r>
                        <a:rPr lang="de-DE" sz="1500" b="0" strike="noStrike" spc="-1" dirty="0" err="1">
                          <a:latin typeface="Arial"/>
                        </a:rPr>
                        <a:t>icns</a:t>
                      </a:r>
                      <a:r>
                        <a:rPr lang="de-DE" sz="1500" b="0" strike="noStrike" spc="-1" dirty="0">
                          <a:latin typeface="Arial"/>
                        </a:rPr>
                        <a:t> für </a:t>
                      </a:r>
                      <a:r>
                        <a:rPr lang="de-DE" sz="1500" b="0" strike="noStrike" spc="-1" dirty="0" err="1">
                          <a:latin typeface="Arial"/>
                        </a:rPr>
                        <a:t>macOS</a:t>
                      </a:r>
                      <a:r>
                        <a:rPr lang="de-DE" sz="1500" b="0" strike="noStrike" spc="-1" dirty="0">
                          <a:latin typeface="Arial"/>
                        </a:rPr>
                        <a:t>, .</a:t>
                      </a:r>
                      <a:r>
                        <a:rPr lang="de-DE" sz="1500" b="0" strike="noStrike" spc="-1" dirty="0" err="1">
                          <a:latin typeface="Arial"/>
                        </a:rPr>
                        <a:t>png</a:t>
                      </a:r>
                      <a:r>
                        <a:rPr lang="de-DE" sz="1500" b="0" strike="noStrike" spc="-1" dirty="0">
                          <a:latin typeface="Arial"/>
                        </a:rPr>
                        <a:t> für Linux sein)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2"/>
          <p:cNvSpPr>
            <a:spLocks noGrp="1"/>
          </p:cNvSpPr>
          <p:nvPr>
            <p:ph type="ftr" idx="65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66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5BF455B-00D2-4DB1-9FB1-818D922EDB5C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19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21" name="Text Box 1_40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- Überblick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Rectangle 3_21"/>
          <p:cNvSpPr/>
          <p:nvPr/>
        </p:nvSpPr>
        <p:spPr>
          <a:xfrm>
            <a:off x="539640" y="1620720"/>
            <a:ext cx="8388000" cy="4571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BO Regular"/>
                <a:ea typeface="Noto Sans CJK SC"/>
              </a:rPr>
              <a:t>Für modulbasierte Projekte sind folgende Angaben wichtig:</a:t>
            </a:r>
            <a:endParaRPr lang="de-DE" sz="2000" b="0" strike="noStrike" spc="-1">
              <a:latin typeface="Arial"/>
              <a:ea typeface="Noto Sans CJK SC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500" b="0" strike="noStrike" spc="-1">
              <a:latin typeface="Arial"/>
              <a:ea typeface="Noto Sans CJK SC"/>
            </a:endParaRPr>
          </a:p>
        </p:txBody>
      </p:sp>
      <p:graphicFrame>
        <p:nvGraphicFramePr>
          <p:cNvPr id="224" name="Tabelle 223"/>
          <p:cNvGraphicFramePr/>
          <p:nvPr>
            <p:extLst>
              <p:ext uri="{D42A27DB-BD31-4B8C-83A1-F6EECF244321}">
                <p14:modId xmlns:p14="http://schemas.microsoft.com/office/powerpoint/2010/main" val="514206018"/>
              </p:ext>
            </p:extLst>
          </p:nvPr>
        </p:nvGraphicFramePr>
        <p:xfrm>
          <a:off x="360000" y="2365560"/>
          <a:ext cx="8496000" cy="2374320"/>
        </p:xfrm>
        <a:graphic>
          <a:graphicData uri="http://schemas.openxmlformats.org/drawingml/2006/table">
            <a:tbl>
              <a:tblPr/>
              <a:tblGrid>
                <a:gridCol w="30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12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Option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200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--module-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path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module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path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strike="noStrike" spc="-1">
                          <a:latin typeface="Arial"/>
                        </a:rPr>
                        <a:t>Pfad zu einem oder mehreren Modulen, die beim Start des Programms dem Modulpfad hinzugefügt werden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add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-modules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module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name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strike="noStrike" spc="-1">
                          <a:latin typeface="Arial"/>
                        </a:rPr>
                        <a:t>Angabe der Module, die beim Start zusätzlich aus dem Modulpfad geladen werden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--module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module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name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strike="noStrike" spc="-1" dirty="0">
                          <a:latin typeface="Arial"/>
                        </a:rPr>
                        <a:t>Angabe des Hauptmoduls mit der Main-Methode (optional kann nach dem Modulnamen ein / und dann der Pfad zu der Hauptklasse angegeben werden)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2"/>
          <p:cNvSpPr>
            <a:spLocks noGrp="1"/>
          </p:cNvSpPr>
          <p:nvPr>
            <p:ph type="ftr" idx="14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15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F3C7D87-67FF-413D-9CBA-B0E8D56C62EA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02" name="Text Box 1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Inhalte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BO Regular"/>
              </a:rPr>
              <a:t>jar-Archive</a:t>
            </a:r>
            <a:endParaRPr lang="de-DE" sz="2000" b="0" strike="noStrike" spc="-1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BO Regular"/>
              </a:rPr>
              <a:t>Build-Tools</a:t>
            </a:r>
            <a:endParaRPr lang="de-DE" sz="2000" b="0" strike="noStrike" spc="-1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BO Regular"/>
              </a:rPr>
              <a:t>Maven</a:t>
            </a:r>
            <a:endParaRPr lang="de-DE" sz="2000" b="0" strike="noStrike" spc="-1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BO Regular"/>
              </a:rPr>
              <a:t>Installer erzeugen mit jpackage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2"/>
          <p:cNvSpPr>
            <a:spLocks noGrp="1"/>
          </p:cNvSpPr>
          <p:nvPr>
            <p:ph type="ftr" idx="68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69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E6977E3-2486-4F1C-A1D6-6FA2163DE639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20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28" name="Text Box 1_38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- Windows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Rectangle 3_20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BO Regular"/>
                <a:ea typeface="Noto Sans CJK SC"/>
              </a:rPr>
              <a:t>Auf Windows-Systemen sind folgende Optionen interessant:</a:t>
            </a:r>
            <a:endParaRPr lang="de-DE" sz="2000" b="0" strike="noStrike" spc="-1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500" b="0" strike="noStrike" spc="-1">
              <a:latin typeface="Arial"/>
            </a:endParaRPr>
          </a:p>
        </p:txBody>
      </p:sp>
      <p:graphicFrame>
        <p:nvGraphicFramePr>
          <p:cNvPr id="231" name="Tabelle 230"/>
          <p:cNvGraphicFramePr/>
          <p:nvPr>
            <p:extLst>
              <p:ext uri="{D42A27DB-BD31-4B8C-83A1-F6EECF244321}">
                <p14:modId xmlns:p14="http://schemas.microsoft.com/office/powerpoint/2010/main" val="3329770983"/>
              </p:ext>
            </p:extLst>
          </p:nvPr>
        </p:nvGraphicFramePr>
        <p:xfrm>
          <a:off x="360360" y="2365920"/>
          <a:ext cx="8496000" cy="2974560"/>
        </p:xfrm>
        <a:graphic>
          <a:graphicData uri="http://schemas.openxmlformats.org/drawingml/2006/table">
            <a:tbl>
              <a:tblPr/>
              <a:tblGrid>
                <a:gridCol w="35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12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Option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200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win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-dir-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chooser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strike="noStrike" spc="-1">
                          <a:latin typeface="Arial"/>
                        </a:rPr>
                        <a:t>Der Nutzer kann den Installationspfad einstellen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win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-menu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strike="noStrike" spc="-1">
                          <a:latin typeface="Arial"/>
                        </a:rPr>
                        <a:t>Das Programm wird im Startmenü angezeigt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win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-menu-group 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&lt;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menu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group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 </a:t>
                      </a:r>
                      <a:r>
                        <a:rPr lang="de-DE" sz="1300" b="0" i="1" strike="noStrike" spc="-1" dirty="0" err="1">
                          <a:latin typeface="Courier" pitchFamily="2" charset="0"/>
                        </a:rPr>
                        <a:t>name</a:t>
                      </a:r>
                      <a:r>
                        <a:rPr lang="de-DE" sz="1300" b="0" i="1" strike="noStrike" spc="-1" dirty="0">
                          <a:latin typeface="Courier" pitchFamily="2" charset="0"/>
                        </a:rPr>
                        <a:t>&gt;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latin typeface="Arial"/>
                          <a:ea typeface="Noto Sans CJK SC"/>
                        </a:rPr>
                        <a:t>Startmenü-Gruppe (Unterordner im Startmenü), in der das Programm durch </a:t>
                      </a:r>
                      <a:r>
                        <a:rPr lang="de-DE" sz="1300" b="0" strike="noStrike" spc="-1">
                          <a:latin typeface="DejaVu Sans Mono"/>
                          <a:ea typeface="Noto Sans CJK SC"/>
                        </a:rPr>
                        <a:t>--</a:t>
                      </a:r>
                      <a:r>
                        <a:rPr lang="de-DE" sz="1600" b="0" strike="noStrike" spc="-1">
                          <a:latin typeface="Arial"/>
                          <a:ea typeface="Noto Sans CJK SC"/>
                        </a:rPr>
                        <a:t>win-menu hinzugefügt wird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win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-per-user-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install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strike="noStrike" spc="-1">
                          <a:latin typeface="Arial"/>
                        </a:rPr>
                        <a:t>Die Installation erfolgt nur für einen Nutzer und nicht systemweit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win-shortcut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strike="noStrike" spc="-1" dirty="0">
                          <a:latin typeface="Arial"/>
                        </a:rPr>
                        <a:t>Es wird ein Link auf dem Desktop angelegt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2"/>
          <p:cNvSpPr>
            <a:spLocks noGrp="1"/>
          </p:cNvSpPr>
          <p:nvPr>
            <p:ph type="ftr" idx="71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72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5D71A90-1DBB-47A7-A14A-C18BEBDD8DF9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21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35" name="Text Box 1_42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  <a:ea typeface="Noto Sans CJK SC"/>
              </a:rPr>
              <a:t>Installer erzeugen mit jPackage - </a:t>
            </a: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macOS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Rectangle 3_22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Bei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macOS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stehen diese zusätzlichen Optionen zur Auswahl: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5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9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Darüber hinaus gibt es weitere Optionen, um den Installer zu „signieren“, also um zu markieren, dass das Paket von einer vertrauenswürdigen Quelle stammt. Dies ist insbesondere bei dem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Pakettyp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dmg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nötig, da sonst die Installation fehlschlägt. Allerdings funktioniert das Signieren nur, wenn man offiziell als Entwickler bei Apple eingetragen ist, was mit einer jährlichen Gebühr verbunden ist.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500" b="0" strike="noStrike" spc="-1" dirty="0">
              <a:latin typeface="Arial"/>
            </a:endParaRPr>
          </a:p>
        </p:txBody>
      </p:sp>
      <p:graphicFrame>
        <p:nvGraphicFramePr>
          <p:cNvPr id="238" name="Tabelle 237"/>
          <p:cNvGraphicFramePr/>
          <p:nvPr>
            <p:extLst>
              <p:ext uri="{D42A27DB-BD31-4B8C-83A1-F6EECF244321}">
                <p14:modId xmlns:p14="http://schemas.microsoft.com/office/powerpoint/2010/main" val="3788580511"/>
              </p:ext>
            </p:extLst>
          </p:nvPr>
        </p:nvGraphicFramePr>
        <p:xfrm>
          <a:off x="360360" y="2365920"/>
          <a:ext cx="8496000" cy="2500920"/>
        </p:xfrm>
        <a:graphic>
          <a:graphicData uri="http://schemas.openxmlformats.org/drawingml/2006/table">
            <a:tbl>
              <a:tblPr/>
              <a:tblGrid>
                <a:gridCol w="344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32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Option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200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--mac-</a:t>
                      </a:r>
                      <a:r>
                        <a:rPr lang="de-DE" sz="1300" b="0" strike="noStrike" spc="-1" dirty="0" err="1">
                          <a:latin typeface="Courier" pitchFamily="2" charset="0"/>
                          <a:ea typeface="Noto Sans CJK SC"/>
                        </a:rPr>
                        <a:t>package</a:t>
                      </a: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-name &lt;</a:t>
                      </a:r>
                      <a:r>
                        <a:rPr lang="de-DE" sz="1300" b="0" strike="noStrike" spc="-1" dirty="0" err="1">
                          <a:latin typeface="Courier" pitchFamily="2" charset="0"/>
                          <a:ea typeface="Noto Sans CJK SC"/>
                        </a:rPr>
                        <a:t>name</a:t>
                      </a: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 </a:t>
                      </a:r>
                      <a:r>
                        <a:rPr lang="de-DE" sz="1300" b="0" strike="noStrike" spc="-1" dirty="0" err="1">
                          <a:latin typeface="Courier" pitchFamily="2" charset="0"/>
                          <a:ea typeface="Noto Sans CJK SC"/>
                        </a:rPr>
                        <a:t>string</a:t>
                      </a: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&gt;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latin typeface="Arial"/>
                          <a:ea typeface="Noto Sans CJK SC"/>
                        </a:rPr>
                        <a:t>Name, der in der macOS Menübar angezeigt wird (darf maximal 16 Zeichen lang sein, standardmäßig der Wert von </a:t>
                      </a:r>
                      <a:r>
                        <a:rPr lang="de-DE" sz="1500" b="0" strike="noStrike" spc="-1">
                          <a:latin typeface="DejaVu Sans Mono"/>
                        </a:rPr>
                        <a:t>--name</a:t>
                      </a:r>
                      <a:r>
                        <a:rPr lang="de-DE" sz="1600" b="0" strike="noStrike" spc="-1">
                          <a:latin typeface="Arial"/>
                        </a:rPr>
                        <a:t>)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--mac-</a:t>
                      </a:r>
                      <a:r>
                        <a:rPr lang="de-DE" sz="1300" b="0" strike="noStrike" spc="-1" dirty="0" err="1">
                          <a:latin typeface="Courier" pitchFamily="2" charset="0"/>
                          <a:ea typeface="Noto Sans CJK SC"/>
                        </a:rPr>
                        <a:t>package</a:t>
                      </a: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-</a:t>
                      </a:r>
                      <a:r>
                        <a:rPr lang="de-DE" sz="1300" b="0" strike="noStrike" spc="-1" dirty="0" err="1">
                          <a:latin typeface="Courier" pitchFamily="2" charset="0"/>
                          <a:ea typeface="Noto Sans CJK SC"/>
                        </a:rPr>
                        <a:t>identifier</a:t>
                      </a: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 &lt;</a:t>
                      </a:r>
                      <a:r>
                        <a:rPr lang="de-DE" sz="1300" b="0" strike="noStrike" spc="-1" dirty="0" err="1">
                          <a:latin typeface="Courier" pitchFamily="2" charset="0"/>
                          <a:ea typeface="Noto Sans CJK SC"/>
                        </a:rPr>
                        <a:t>string</a:t>
                      </a: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&gt;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strike="noStrike" spc="-1" dirty="0">
                          <a:latin typeface="Arial"/>
                        </a:rPr>
                        <a:t>Eindeutige Identifizierung für das Paket. Standardmäßig gleich mit dem Klassennamen inklusive Package-Pfad, darf aber keine Unterstriche enthalten!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2"/>
          <p:cNvSpPr>
            <a:spLocks noGrp="1"/>
          </p:cNvSpPr>
          <p:nvPr>
            <p:ph type="ftr" idx="74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75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891399-D4EE-43D0-A1C9-53BA1FCEDF43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22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42" name="Text Box 1_34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- Linux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Rectangle 3_18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BO Regular"/>
                <a:ea typeface="Noto Sans CJK SC"/>
              </a:rPr>
              <a:t>Für Linux sind folgende Optionen verfügbar:</a:t>
            </a:r>
            <a:endParaRPr lang="de-DE" sz="2000" b="0" strike="noStrike" spc="-1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500" b="0" strike="noStrike" spc="-1">
              <a:latin typeface="Arial"/>
            </a:endParaRPr>
          </a:p>
        </p:txBody>
      </p:sp>
      <p:graphicFrame>
        <p:nvGraphicFramePr>
          <p:cNvPr id="245" name="Tabelle 244"/>
          <p:cNvGraphicFramePr/>
          <p:nvPr>
            <p:extLst>
              <p:ext uri="{D42A27DB-BD31-4B8C-83A1-F6EECF244321}">
                <p14:modId xmlns:p14="http://schemas.microsoft.com/office/powerpoint/2010/main" val="1337375563"/>
              </p:ext>
            </p:extLst>
          </p:nvPr>
        </p:nvGraphicFramePr>
        <p:xfrm>
          <a:off x="360360" y="2365920"/>
          <a:ext cx="8496000" cy="2603520"/>
        </p:xfrm>
        <a:graphic>
          <a:graphicData uri="http://schemas.openxmlformats.org/drawingml/2006/table">
            <a:tbl>
              <a:tblPr/>
              <a:tblGrid>
                <a:gridCol w="333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04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Option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200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04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--linux-menu-group &lt;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group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-name&gt;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strike="noStrike" spc="-1">
                          <a:latin typeface="Arial"/>
                          <a:ea typeface="Noto Sans CJK SC"/>
                        </a:rPr>
                        <a:t>Menügruppe, in der sich diese Anwendung befindet.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52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--linux-app-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category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 &lt;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category</a:t>
                      </a:r>
                      <a:r>
                        <a:rPr lang="de-DE" sz="1300" b="0" strike="noStrike" spc="-1" dirty="0">
                          <a:latin typeface="Courier" pitchFamily="2" charset="0"/>
                        </a:rPr>
                        <a:t>&gt;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latin typeface="Arial"/>
                        </a:rPr>
                        <a:t>Gruppenwert der Datei RPM &lt;Name&gt;.spec oder Sektionswert der DEB-Steuerdatei.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40">
                <a:tc>
                  <a:txBody>
                    <a:bodyPr/>
                    <a:lstStyle/>
                    <a:p>
                      <a:r>
                        <a:rPr lang="de-DE" sz="1300" b="0" strike="noStrike" spc="-1" dirty="0">
                          <a:latin typeface="Courier" pitchFamily="2" charset="0"/>
                        </a:rPr>
                        <a:t>--linux-</a:t>
                      </a:r>
                      <a:r>
                        <a:rPr lang="de-DE" sz="1300" b="0" strike="noStrike" spc="-1" dirty="0" err="1">
                          <a:latin typeface="Courier" pitchFamily="2" charset="0"/>
                        </a:rPr>
                        <a:t>shortcut</a:t>
                      </a:r>
                      <a:endParaRPr lang="de-DE" sz="1300" b="0" strike="noStrike" spc="-1" dirty="0">
                        <a:latin typeface="Courier" pitchFamily="2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latin typeface="Arial"/>
                          <a:ea typeface="Noto Sans CJK SC"/>
                        </a:rPr>
                        <a:t>Erzeugt eine Verknüpfung für die Anwendung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--linux-</a:t>
                      </a:r>
                      <a:r>
                        <a:rPr lang="de-DE" sz="1300" b="0" strike="noStrike" spc="-1" dirty="0" err="1">
                          <a:latin typeface="Courier" pitchFamily="2" charset="0"/>
                          <a:ea typeface="Noto Sans CJK SC"/>
                        </a:rPr>
                        <a:t>rpm</a:t>
                      </a: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-</a:t>
                      </a:r>
                      <a:r>
                        <a:rPr lang="de-DE" sz="1300" b="0" strike="noStrike" spc="-1" dirty="0" err="1">
                          <a:latin typeface="Courier" pitchFamily="2" charset="0"/>
                          <a:ea typeface="Noto Sans CJK SC"/>
                        </a:rPr>
                        <a:t>license</a:t>
                      </a:r>
                      <a:r>
                        <a:rPr lang="de-DE" sz="1300" b="0" strike="noStrike" spc="-1" dirty="0">
                          <a:latin typeface="Courier" pitchFamily="2" charset="0"/>
                          <a:ea typeface="Noto Sans CJK SC"/>
                        </a:rPr>
                        <a:t>-type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 dirty="0">
                          <a:latin typeface="Arial"/>
                          <a:ea typeface="Noto Sans CJK SC"/>
                        </a:rPr>
                        <a:t>Name der Lizenz, unter der das Programm veröffentlicht wird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2"/>
          <p:cNvSpPr>
            <a:spLocks noGrp="1"/>
          </p:cNvSpPr>
          <p:nvPr>
            <p:ph type="ftr" idx="77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78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7B56051-8465-445D-A552-D0F337A00D16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23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49" name="Text Box 1_36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- Beispiel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Rectangle 3_19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3260" indent="-342900">
              <a:lnSpc>
                <a:spcPct val="90000"/>
              </a:lnSpc>
              <a:spcBef>
                <a:spcPts val="842"/>
              </a:spcBef>
              <a:spcAft>
                <a:spcPts val="283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Weitere optionale Parameter sind ausführlich auf der offiziellen Seite dokumentiert:</a:t>
            </a:r>
          </a:p>
          <a:p>
            <a:pPr marL="360">
              <a:lnSpc>
                <a:spcPct val="90000"/>
              </a:lnSpc>
              <a:spcBef>
                <a:spcPts val="842"/>
              </a:spcBef>
              <a:spcAft>
                <a:spcPts val="283"/>
              </a:spcAft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BO Regular"/>
              </a:rPr>
              <a:t>      </a:t>
            </a:r>
            <a:r>
              <a:rPr lang="de-DE" sz="2000" b="0" strike="noStrike" spc="-1" dirty="0">
                <a:solidFill>
                  <a:srgbClr val="0369A3"/>
                </a:solidFill>
                <a:latin typeface="BO Regular"/>
                <a:ea typeface="Noto Sans CJK SC"/>
                <a:hlinkClick r:id="rId3"/>
              </a:rPr>
              <a:t>https://docs.oracle.com/en/java/javase/16/docs/specs/man/jpackage.html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84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In der Praxis ist es nicht sinnvoll den Befehl per Hand mit allen Optionen in die Konsole einzugeben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84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Praktikabler ist es, ein ausführbares Skript für die Konsole zu erstellen (.bat auf Windows, .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command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auf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macOS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, .sh auf Linux)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84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Vorlagen für dieses Beispielprojekt finden Sie auf den nächsten Seiten und auch im bereitgestellten Projektordner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84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In den Vorlagen sind zu Beginn Variablen deklariert, die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jpackage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genutzt werden. So kann das Skript leicht an neue Projekte angepasst werden. </a:t>
            </a:r>
          </a:p>
          <a:p>
            <a:pPr marL="341280" indent="-340920">
              <a:lnSpc>
                <a:spcPct val="90000"/>
              </a:lnSpc>
              <a:spcBef>
                <a:spcPts val="84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Die Versionsnummer im Skript muss immer dem Stand in </a:t>
            </a:r>
            <a:r>
              <a:rPr lang="de-DE" sz="1800" b="1" i="1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pom.xml</a:t>
            </a:r>
            <a:r>
              <a:rPr lang="de-DE" sz="1800" b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entsprechen und daher bei Änderung in allen Skripten und in 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pom.xml</a:t>
            </a:r>
            <a:r>
              <a:rPr lang="de-DE" sz="1800" b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angepasst werden.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2"/>
          <p:cNvSpPr>
            <a:spLocks noGrp="1"/>
          </p:cNvSpPr>
          <p:nvPr>
            <p:ph type="ftr" idx="80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81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E2E67A4-C6F0-44AC-80DA-69B7BFDD0CFA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24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55" name="Text Box 1_44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– Skript Windows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257" name="Objekt 256"/>
          <p:cNvGraphicFramePr/>
          <p:nvPr>
            <p:extLst>
              <p:ext uri="{D42A27DB-BD31-4B8C-83A1-F6EECF244321}">
                <p14:modId xmlns:p14="http://schemas.microsoft.com/office/powerpoint/2010/main" val="3467293735"/>
              </p:ext>
            </p:extLst>
          </p:nvPr>
        </p:nvGraphicFramePr>
        <p:xfrm>
          <a:off x="648000" y="1770796"/>
          <a:ext cx="743585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7556500" imgH="4457700" progId="Word.Document.12">
                  <p:embed/>
                </p:oleObj>
              </mc:Choice>
              <mc:Fallback>
                <p:oleObj name="Dokument" r:id="rId3" imgW="7556500" imgH="4457700" progId="Word.Document.12">
                  <p:embed/>
                  <p:pic>
                    <p:nvPicPr>
                      <p:cNvPr id="258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000" y="1770796"/>
                        <a:ext cx="7435850" cy="4352925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Objekt 258"/>
          <p:cNvGraphicFramePr/>
          <p:nvPr>
            <p:extLst>
              <p:ext uri="{D42A27DB-BD31-4B8C-83A1-F6EECF244321}">
                <p14:modId xmlns:p14="http://schemas.microsoft.com/office/powerpoint/2010/main" val="1300670899"/>
              </p:ext>
            </p:extLst>
          </p:nvPr>
        </p:nvGraphicFramePr>
        <p:xfrm>
          <a:off x="4570920" y="1770796"/>
          <a:ext cx="7435850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5" imgW="7556500" imgH="4749800" progId="Word.Document.12">
                  <p:embed/>
                </p:oleObj>
              </mc:Choice>
              <mc:Fallback>
                <p:oleObj name="Dokument" r:id="rId5" imgW="7556500" imgH="4749800" progId="Word.Document.12">
                  <p:embed/>
                  <p:pic>
                    <p:nvPicPr>
                      <p:cNvPr id="26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0920" y="1770796"/>
                        <a:ext cx="7435850" cy="4640263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" name="Textfeld 260"/>
          <p:cNvSpPr txBox="1"/>
          <p:nvPr/>
        </p:nvSpPr>
        <p:spPr>
          <a:xfrm>
            <a:off x="547200" y="1388520"/>
            <a:ext cx="79488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0" strike="noStrike" spc="-1">
                <a:latin typeface="Arial"/>
              </a:rPr>
              <a:t>Batch-Skript für Windows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2"/>
          <p:cNvSpPr>
            <a:spLocks noGrp="1"/>
          </p:cNvSpPr>
          <p:nvPr>
            <p:ph type="ftr" idx="86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87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805A30-3792-4067-ABC7-90836BE439EE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25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74" name="Text Box 1_50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 dirty="0">
                <a:solidFill>
                  <a:srgbClr val="E2001A"/>
                </a:solidFill>
                <a:latin typeface="BO Regular"/>
              </a:rPr>
              <a:t>Installer erzeugen mit </a:t>
            </a:r>
            <a:r>
              <a:rPr lang="de-DE" sz="3400" b="0" strike="noStrike" spc="-1" dirty="0" err="1">
                <a:solidFill>
                  <a:srgbClr val="E2001A"/>
                </a:solidFill>
                <a:latin typeface="BO Regular"/>
              </a:rPr>
              <a:t>jPackage</a:t>
            </a:r>
            <a:r>
              <a:rPr lang="de-DE" sz="3400" b="0" strike="noStrike" spc="-1" dirty="0">
                <a:solidFill>
                  <a:srgbClr val="E2001A"/>
                </a:solidFill>
                <a:latin typeface="BO Regular"/>
              </a:rPr>
              <a:t> – Skript </a:t>
            </a:r>
            <a:r>
              <a:rPr lang="de-DE" sz="3400" b="0" strike="noStrike" spc="-1" dirty="0" err="1">
                <a:solidFill>
                  <a:srgbClr val="E2001A"/>
                </a:solidFill>
                <a:latin typeface="BO Regular"/>
              </a:rPr>
              <a:t>macOS</a:t>
            </a:r>
            <a:endParaRPr lang="en-GB" sz="3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276" name="Objekt 275"/>
          <p:cNvGraphicFramePr/>
          <p:nvPr>
            <p:extLst>
              <p:ext uri="{D42A27DB-BD31-4B8C-83A1-F6EECF244321}">
                <p14:modId xmlns:p14="http://schemas.microsoft.com/office/powerpoint/2010/main" val="3931350794"/>
              </p:ext>
            </p:extLst>
          </p:nvPr>
        </p:nvGraphicFramePr>
        <p:xfrm>
          <a:off x="687388" y="1830388"/>
          <a:ext cx="7435850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7556500" imgH="4749800" progId="Word.Document.12">
                  <p:embed/>
                </p:oleObj>
              </mc:Choice>
              <mc:Fallback>
                <p:oleObj name="Dokument" r:id="rId3" imgW="7556500" imgH="4749800" progId="Word.Document.12">
                  <p:embed/>
                  <p:pic>
                    <p:nvPicPr>
                      <p:cNvPr id="277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388" y="1830388"/>
                        <a:ext cx="7435850" cy="464185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Objekt 277"/>
          <p:cNvGraphicFramePr/>
          <p:nvPr>
            <p:extLst>
              <p:ext uri="{D42A27DB-BD31-4B8C-83A1-F6EECF244321}">
                <p14:modId xmlns:p14="http://schemas.microsoft.com/office/powerpoint/2010/main" val="1794209663"/>
              </p:ext>
            </p:extLst>
          </p:nvPr>
        </p:nvGraphicFramePr>
        <p:xfrm>
          <a:off x="4738115" y="1830388"/>
          <a:ext cx="743585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5" imgW="7556500" imgH="3708400" progId="Word.Document.12">
                  <p:embed/>
                </p:oleObj>
              </mc:Choice>
              <mc:Fallback>
                <p:oleObj name="Dokument" r:id="rId5" imgW="7556500" imgH="3708400" progId="Word.Document.12">
                  <p:embed/>
                  <p:pic>
                    <p:nvPicPr>
                      <p:cNvPr id="279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8115" y="1830388"/>
                        <a:ext cx="7435850" cy="362585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" name="Textfeld 279"/>
          <p:cNvSpPr txBox="1"/>
          <p:nvPr/>
        </p:nvSpPr>
        <p:spPr>
          <a:xfrm>
            <a:off x="547200" y="1388520"/>
            <a:ext cx="144986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latin typeface="Arial"/>
              </a:rPr>
              <a:t>Skript für </a:t>
            </a:r>
            <a:r>
              <a:rPr lang="de-DE" sz="1800" b="0" strike="noStrike" spc="-1" dirty="0" err="1">
                <a:latin typeface="Arial"/>
              </a:rPr>
              <a:t>macOS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47CD38B-BE2A-8993-AB87-EF7258E091A7}"/>
              </a:ext>
            </a:extLst>
          </p:cNvPr>
          <p:cNvSpPr txBox="1"/>
          <p:nvPr/>
        </p:nvSpPr>
        <p:spPr>
          <a:xfrm>
            <a:off x="4653299" y="5296615"/>
            <a:ext cx="42783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u="sng" spc="-1" dirty="0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Achtung:</a:t>
            </a:r>
            <a:r>
              <a:rPr lang="de-DE" sz="1400" spc="-1" dirty="0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 Die minimale erlaubte Version </a:t>
            </a:r>
            <a:r>
              <a:rPr lang="de-DE" sz="1400" spc="-1" dirty="0" err="1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für</a:t>
            </a:r>
            <a:r>
              <a:rPr lang="de-DE" sz="1400" spc="-1" dirty="0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 </a:t>
            </a:r>
            <a:r>
              <a:rPr lang="de-DE" sz="1400" spc="-1" dirty="0" err="1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macOS</a:t>
            </a:r>
            <a:r>
              <a:rPr lang="de-DE" sz="1400" spc="-1" dirty="0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 ist 1.0.0. Ist die Hauptversion kleiner als 1, wird </a:t>
            </a:r>
            <a:r>
              <a:rPr lang="de-DE" sz="1400" spc="-1" dirty="0" err="1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jPackage</a:t>
            </a:r>
            <a:r>
              <a:rPr lang="de-DE" sz="1400" spc="-1" dirty="0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 mit einem Fehler beendet. Die Version in </a:t>
            </a:r>
            <a:r>
              <a:rPr lang="de-DE" sz="1400" spc="-1" dirty="0" err="1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pom.xml</a:t>
            </a:r>
            <a:r>
              <a:rPr lang="de-DE" sz="1400" spc="-1" dirty="0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 und den verschiedenen Skripten </a:t>
            </a:r>
            <a:r>
              <a:rPr lang="de-DE" sz="1400" spc="-1" dirty="0" err="1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müssen</a:t>
            </a:r>
            <a:r>
              <a:rPr lang="de-DE" sz="1400" spc="-1" dirty="0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 immer </a:t>
            </a:r>
            <a:r>
              <a:rPr lang="de-DE" sz="1400" spc="-1" dirty="0" err="1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übereinstimmen</a:t>
            </a:r>
            <a:r>
              <a:rPr lang="de-DE" sz="1400" spc="-1" dirty="0">
                <a:solidFill>
                  <a:srgbClr val="E2001A"/>
                </a:solidFill>
                <a:latin typeface="BO Regular"/>
                <a:ea typeface="+mj-ea"/>
                <a:cs typeface="+mj-cs"/>
              </a:rPr>
              <a:t>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2"/>
          <p:cNvSpPr>
            <a:spLocks noGrp="1"/>
          </p:cNvSpPr>
          <p:nvPr>
            <p:ph type="ftr" idx="89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90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7D84853-FC47-46EC-AB7C-315179AC4B29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26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84" name="Text Box 1_46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– Skript DEB-Linux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286" name="Objekt 285"/>
          <p:cNvGraphicFramePr/>
          <p:nvPr>
            <p:extLst>
              <p:ext uri="{D42A27DB-BD31-4B8C-83A1-F6EECF244321}">
                <p14:modId xmlns:p14="http://schemas.microsoft.com/office/powerpoint/2010/main" val="1490951480"/>
              </p:ext>
            </p:extLst>
          </p:nvPr>
        </p:nvGraphicFramePr>
        <p:xfrm>
          <a:off x="687964" y="1817312"/>
          <a:ext cx="7435850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7556500" imgH="3187700" progId="Word.Document.12">
                  <p:embed/>
                </p:oleObj>
              </mc:Choice>
              <mc:Fallback>
                <p:oleObj name="Dokument" r:id="rId3" imgW="7556500" imgH="3187700" progId="Word.Document.12">
                  <p:embed/>
                  <p:pic>
                    <p:nvPicPr>
                      <p:cNvPr id="287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964" y="1817312"/>
                        <a:ext cx="7435850" cy="3116263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" name="Objekt 287"/>
          <p:cNvGraphicFramePr/>
          <p:nvPr>
            <p:extLst>
              <p:ext uri="{D42A27DB-BD31-4B8C-83A1-F6EECF244321}">
                <p14:modId xmlns:p14="http://schemas.microsoft.com/office/powerpoint/2010/main" val="1255640330"/>
              </p:ext>
            </p:extLst>
          </p:nvPr>
        </p:nvGraphicFramePr>
        <p:xfrm>
          <a:off x="4738112" y="1817312"/>
          <a:ext cx="7435850" cy="370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5" imgW="7556500" imgH="3797300" progId="Word.Document.12">
                  <p:embed/>
                </p:oleObj>
              </mc:Choice>
              <mc:Fallback>
                <p:oleObj name="Dokument" r:id="rId5" imgW="7556500" imgH="3797300" progId="Word.Document.12">
                  <p:embed/>
                  <p:pic>
                    <p:nvPicPr>
                      <p:cNvPr id="289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8112" y="1817312"/>
                        <a:ext cx="7435850" cy="3709987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" name="Textfeld 289"/>
          <p:cNvSpPr txBox="1"/>
          <p:nvPr/>
        </p:nvSpPr>
        <p:spPr>
          <a:xfrm>
            <a:off x="547200" y="1388520"/>
            <a:ext cx="7247520" cy="54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600" b="0" strike="noStrike" spc="-1" dirty="0">
                <a:latin typeface="Arial"/>
              </a:rPr>
              <a:t>Skript für ein Debian-basiertes Linux (z.B. Mint)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2"/>
          <p:cNvSpPr>
            <a:spLocks noGrp="1"/>
          </p:cNvSpPr>
          <p:nvPr>
            <p:ph type="ftr" idx="92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93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78152FB-456E-4920-8D30-29DDDEB1520D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27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294" name="Text Box 1_48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– Skript RPM-Linux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Textfeld 299"/>
          <p:cNvSpPr txBox="1"/>
          <p:nvPr/>
        </p:nvSpPr>
        <p:spPr>
          <a:xfrm>
            <a:off x="547200" y="1388520"/>
            <a:ext cx="8178840" cy="101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600" b="0" strike="noStrike" spc="-1" dirty="0">
                <a:latin typeface="Arial"/>
              </a:rPr>
              <a:t>Skript für ein auf </a:t>
            </a:r>
            <a:r>
              <a:rPr lang="de-DE" sz="1600" b="0" strike="noStrike" spc="-1" dirty="0" err="1">
                <a:latin typeface="Arial"/>
              </a:rPr>
              <a:t>RedHat</a:t>
            </a:r>
            <a:r>
              <a:rPr lang="de-DE" sz="1600" b="0" strike="noStrike" spc="-1" dirty="0">
                <a:latin typeface="Arial"/>
              </a:rPr>
              <a:t> basierendes Linux (z.B. </a:t>
            </a:r>
            <a:r>
              <a:rPr lang="de-DE" sz="1600" b="0" strike="noStrike" spc="-1" dirty="0" err="1">
                <a:latin typeface="Arial"/>
              </a:rPr>
              <a:t>CentOS</a:t>
            </a:r>
            <a:r>
              <a:rPr lang="de-DE" sz="1600" b="0" strike="noStrike" spc="-1" dirty="0">
                <a:latin typeface="Arial"/>
              </a:rPr>
              <a:t> oder Fedora)</a:t>
            </a:r>
            <a:endParaRPr lang="de-DE" sz="1500" b="0" strike="noStrike" spc="-1" dirty="0">
              <a:latin typeface="Arial"/>
            </a:endParaRP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0FCD3FD-EF57-FE80-AEE6-7BC100DBB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286106"/>
              </p:ext>
            </p:extLst>
          </p:nvPr>
        </p:nvGraphicFramePr>
        <p:xfrm>
          <a:off x="685800" y="1811338"/>
          <a:ext cx="743585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7556500" imgH="3187700" progId="Word.Document.12">
                  <p:embed/>
                </p:oleObj>
              </mc:Choice>
              <mc:Fallback>
                <p:oleObj name="Dokument" r:id="rId3" imgW="7556500" imgH="3187700" progId="Word.Document.12">
                  <p:embed/>
                  <p:pic>
                    <p:nvPicPr>
                      <p:cNvPr id="286" name="Objekt 2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811338"/>
                        <a:ext cx="7435850" cy="3116262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3EDAE2C1-A0F9-D4A2-8645-289D8531B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004790"/>
              </p:ext>
            </p:extLst>
          </p:nvPr>
        </p:nvGraphicFramePr>
        <p:xfrm>
          <a:off x="4738115" y="1811338"/>
          <a:ext cx="7435850" cy="370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5" imgW="7556500" imgH="3797300" progId="Word.Document.12">
                  <p:embed/>
                </p:oleObj>
              </mc:Choice>
              <mc:Fallback>
                <p:oleObj name="Dokument" r:id="rId5" imgW="7556500" imgH="3797300" progId="Word.Document.12">
                  <p:embed/>
                  <p:pic>
                    <p:nvPicPr>
                      <p:cNvPr id="288" name="Objekt 2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8115" y="1811338"/>
                        <a:ext cx="7435850" cy="3709987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2"/>
          <p:cNvSpPr>
            <a:spLocks noGrp="1"/>
          </p:cNvSpPr>
          <p:nvPr>
            <p:ph type="ftr" idx="95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96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5FDFE6-484A-49F0-957B-E136F1FDEF9F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28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04" name="Text Box 1_54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Rectangle 3_23"/>
          <p:cNvSpPr/>
          <p:nvPr/>
        </p:nvSpPr>
        <p:spPr>
          <a:xfrm>
            <a:off x="539640" y="1512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286110" indent="-28575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Diese Skripte müssen in dem Wurzelverzeichnis des Projektes abgelegt werden, in dem sich auch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pom.xml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befindet, damit diese korrekt funktionieren</a:t>
            </a:r>
            <a:endParaRPr lang="de-DE" sz="1800" b="0" strike="noStrike" spc="-1" dirty="0">
              <a:latin typeface="Arial"/>
            </a:endParaRPr>
          </a:p>
          <a:p>
            <a:pPr marL="286110" indent="-28575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Zudem muss in dem Wurzelverzeichnis auch die Datei "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LICENSE.txt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" angelegt werden, die den Lizenztext enthält, der dem Installer hinzugefügt wird</a:t>
            </a:r>
          </a:p>
          <a:p>
            <a:pPr marL="286110" indent="-28575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Dieser Lizenz muss der/die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Nutzer:in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bei der Installation zustimmen </a:t>
            </a:r>
          </a:p>
          <a:p>
            <a:pPr marL="286110" indent="-28575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Im Beispiel wurde die freie Open-Source Lizenz „MIT-License“ gewählt. Eine kompakte Übersicht der gängigsten Open-Source Lizenzen gibt es hier:</a:t>
            </a:r>
          </a:p>
          <a:p>
            <a:pPr marL="36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      </a:t>
            </a:r>
            <a:r>
              <a:rPr lang="de-DE" b="0" strike="noStrike" spc="-1" dirty="0">
                <a:solidFill>
                  <a:srgbClr val="2A6099"/>
                </a:solidFill>
                <a:latin typeface="BO Regular"/>
                <a:ea typeface="Noto Sans CJK SC"/>
                <a:hlinkClick r:id="rId3"/>
              </a:rPr>
              <a:t>https://choosealicense.com/licenses/</a:t>
            </a:r>
            <a:endParaRPr lang="de-DE" b="0" strike="noStrike" spc="-1" dirty="0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  <a:ea typeface="Noto Sans CJK SC"/>
              </a:rPr>
              <a:t>      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Es ist aber auch jede andere Lizenz möglich.</a:t>
            </a:r>
            <a:endParaRPr lang="de-DE" sz="1800" b="0" strike="noStrike" spc="-1" dirty="0">
              <a:latin typeface="Arial"/>
            </a:endParaRPr>
          </a:p>
          <a:p>
            <a:pPr marL="286110" indent="-28575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Achtung bei Wahl einer anderen Lizenz: 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In den Skripten für Linux muss die Variable </a:t>
            </a:r>
            <a:r>
              <a:rPr lang="de-DE" sz="18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LINUX_RPM_LICENSE_TYPE 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an die genutzte Lizenz angepasst werden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2"/>
          <p:cNvSpPr>
            <a:spLocks noGrp="1"/>
          </p:cNvSpPr>
          <p:nvPr>
            <p:ph type="ftr" idx="98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99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CAB5966-D754-4DEB-A015-158376D48026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29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10" name="Text Box 1_60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Rectangle 3_29"/>
          <p:cNvSpPr/>
          <p:nvPr/>
        </p:nvSpPr>
        <p:spPr>
          <a:xfrm>
            <a:off x="539640" y="1512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Je nach System sind ggf. weitere Programme nötig, um die Installer zu erzeugen</a:t>
            </a:r>
            <a:endParaRPr lang="de-DE" sz="1600" b="0" strike="noStrike" spc="-1" dirty="0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Windows: Das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WiX-Toolset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(</a:t>
            </a:r>
            <a:r>
              <a:rPr lang="de-DE" sz="1600" b="0" strike="noStrike" spc="-1" dirty="0">
                <a:solidFill>
                  <a:srgbClr val="2A6099"/>
                </a:solidFill>
                <a:latin typeface="BO Regular"/>
                <a:ea typeface="Noto Sans CJK SC"/>
                <a:hlinkClick r:id="rId3"/>
              </a:rPr>
              <a:t>https://wixtoolset.org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) muss installiert sein</a:t>
            </a:r>
            <a:endParaRPr lang="de-DE" sz="1600" b="0" strike="noStrike" spc="-1" dirty="0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Um dieses installieren zu können muss in Windows das .NET Framework 3.5 aktiviert werden</a:t>
            </a:r>
            <a:endParaRPr lang="de-DE" sz="1600" b="0" strike="noStrike" spc="-1" dirty="0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Dazu müssen über das Startmenü die Windows-Einstellungen geöffnet und dann der Punkt </a:t>
            </a:r>
            <a:r>
              <a:rPr lang="de-DE" sz="16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Apps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gewählt werden</a:t>
            </a:r>
            <a:endParaRPr lang="de-DE" sz="1600" b="0" strike="noStrike" spc="-1" dirty="0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Hier muss unter der Überschrift „Apps und Features“ der Link „</a:t>
            </a:r>
            <a:r>
              <a:rPr lang="de-DE" sz="16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Optionale Features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“ geöffnet werden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313" name="Grafik 312"/>
          <p:cNvPicPr/>
          <p:nvPr/>
        </p:nvPicPr>
        <p:blipFill>
          <a:blip r:embed="rId4"/>
          <a:stretch/>
        </p:blipFill>
        <p:spPr>
          <a:xfrm>
            <a:off x="1518840" y="3955320"/>
            <a:ext cx="3768120" cy="2237040"/>
          </a:xfrm>
          <a:prstGeom prst="rect">
            <a:avLst/>
          </a:prstGeom>
          <a:ln w="0">
            <a:noFill/>
          </a:ln>
        </p:spPr>
      </p:pic>
      <p:sp>
        <p:nvSpPr>
          <p:cNvPr id="314" name="Gerade Verbindung 313"/>
          <p:cNvSpPr/>
          <p:nvPr/>
        </p:nvSpPr>
        <p:spPr>
          <a:xfrm flipH="1" flipV="1">
            <a:off x="3584520" y="5433120"/>
            <a:ext cx="556560" cy="28188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2"/>
          <p:cNvSpPr>
            <a:spLocks noGrp="1"/>
          </p:cNvSpPr>
          <p:nvPr>
            <p:ph type="ftr" idx="17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8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067C698-68D1-4E36-AD35-1C894B1306DC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08" name="Text Box 1_1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Jar-Archive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Rectangle 3_1"/>
          <p:cNvSpPr/>
          <p:nvPr/>
        </p:nvSpPr>
        <p:spPr>
          <a:xfrm>
            <a:off x="539640" y="1620720"/>
            <a:ext cx="8388000" cy="3635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-Dateien (abgeleitet von </a:t>
            </a:r>
            <a:r>
              <a:rPr lang="de-DE" sz="1600" b="1" strike="noStrike" spc="-1" dirty="0">
                <a:solidFill>
                  <a:srgbClr val="000000"/>
                </a:solidFill>
                <a:latin typeface="BO Regular"/>
              </a:rPr>
              <a:t>J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ava-</a:t>
            </a:r>
            <a:r>
              <a:rPr lang="de-DE" sz="1600" b="1" strike="noStrike" spc="-1" dirty="0">
                <a:solidFill>
                  <a:srgbClr val="000000"/>
                </a:solidFill>
                <a:latin typeface="BO Regular"/>
              </a:rPr>
              <a:t>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chiv) sind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z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ip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-ähnliche Dateien mit der Dateiendung '</a:t>
            </a:r>
            <a:r>
              <a:rPr lang="de-DE" sz="1600" b="0" i="1" strike="noStrike" spc="-1" dirty="0">
                <a:solidFill>
                  <a:srgbClr val="000000"/>
                </a:solidFill>
                <a:latin typeface="BO Regular"/>
              </a:rPr>
              <a:t>.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'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Mit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 können die einzelnen Programmteile als eine Datei zusammengepackt werden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Anmerkung: „gepacktes Archiv“ ist nicht gleichbedeutend mit einer Komprimierung, sondern allgemein nur die Zusammenfassung von mehreren Dateien in einer gemeinsamen Datei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-Archive enthalten einen Ordner </a:t>
            </a:r>
            <a:r>
              <a:rPr lang="de-DE" sz="1600" b="0" i="1" strike="noStrike" spc="-1" dirty="0">
                <a:solidFill>
                  <a:srgbClr val="000000"/>
                </a:solidFill>
                <a:latin typeface="BO Regular"/>
              </a:rPr>
              <a:t>META-INF 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mit der Datei</a:t>
            </a:r>
            <a:r>
              <a:rPr lang="de-DE" sz="1600" b="0" i="1" strike="noStrike" spc="-1" dirty="0">
                <a:solidFill>
                  <a:srgbClr val="000000"/>
                </a:solidFill>
                <a:latin typeface="BO Regular"/>
              </a:rPr>
              <a:t> MANIFEST.MF,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 welche Metainformationen über das Archiv enthält. Unter anderem kann hier angegeben werden, wo sich die Main-Methode befindet, um die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-Datei ausführbar zu machen.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Die meisten Betriebssysteme haben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-Dateien, also Dateien mit der Endung .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, oft mit der JRE (Java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Runtime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 Environment) verknüpft. Damit startet bei einem Doppelklick auf die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-Datei automatisch die enthaltene main-Methode (falls 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vorhanden und in MANIFEST.MF richtig eingestellt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).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-Dateien können über die Konsole oder auch mit der Hilfe einer IDE, wie z.B.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</a:rPr>
              <a:t>Eclipse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</a:rPr>
              <a:t>, erzeugt werden</a:t>
            </a:r>
            <a:endParaRPr lang="de-DE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2"/>
          <p:cNvSpPr>
            <a:spLocks noGrp="1"/>
          </p:cNvSpPr>
          <p:nvPr>
            <p:ph type="ftr" idx="101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02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D7AF7C9-1719-489A-8E97-2268C0CB3CC2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30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18" name="Text Box 1_68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Rectangle 3_33"/>
          <p:cNvSpPr/>
          <p:nvPr/>
        </p:nvSpPr>
        <p:spPr>
          <a:xfrm>
            <a:off x="539640" y="1512720"/>
            <a:ext cx="568404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Scrollt man nun nach ganz unten kann der Link „</a:t>
            </a:r>
            <a:r>
              <a:rPr lang="de-DE" sz="16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Mehr Windows-Funktionen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“ geöffnet werden</a:t>
            </a:r>
            <a:endParaRPr lang="de-DE" sz="1600" b="0" strike="noStrike" spc="-1" dirty="0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In dem neuen Fenster muss nun ein Haken bei „.</a:t>
            </a:r>
            <a:r>
              <a:rPr lang="de-DE" sz="16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NET Framework 3.5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“ gesetzt werden</a:t>
            </a:r>
            <a:endParaRPr lang="de-DE" sz="1600" b="0" strike="noStrike" spc="-1" dirty="0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Das Fenster kann mit </a:t>
            </a:r>
            <a:r>
              <a:rPr lang="de-DE" sz="16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OK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geschlossen werden</a:t>
            </a:r>
            <a:endParaRPr lang="de-DE" sz="1600" b="0" strike="noStrike" spc="-1" dirty="0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Die erforderlichen Komponenten werden nun heruntergeladen, dies muss noch einmal bestätigt werden</a:t>
            </a:r>
            <a:endParaRPr lang="de-DE" sz="1600" b="0" strike="noStrike" spc="-1" dirty="0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Danach kann das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WiX-Toolset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installiert werden</a:t>
            </a:r>
            <a:endParaRPr lang="de-DE" sz="1600" b="0" strike="noStrike" spc="-1" dirty="0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Welche Pakete für Linux erforderlich sind, ist von der gewählten Distribution abhängig</a:t>
            </a:r>
            <a:endParaRPr lang="de-DE" sz="1600" b="0" strike="noStrike" spc="-1" dirty="0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Mint benötigt keine weiteren Installationen zum Erzeugen von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deb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-Paketen</a:t>
            </a:r>
            <a:endParaRPr lang="de-DE" sz="1600" b="0" strike="noStrike" spc="-1" dirty="0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Um mit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CentOS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7 einen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rpm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-Installer zu erzeugen, muss zuvor folgender Befehl 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einmlig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im Terminal ausgeführt werden:</a:t>
            </a:r>
            <a:endParaRPr lang="de-DE" sz="1600" b="0" strike="noStrike" spc="-1" dirty="0">
              <a:latin typeface="Arial"/>
            </a:endParaRPr>
          </a:p>
          <a:p>
            <a:pPr marL="648000" lvl="3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Courier" pitchFamily="2" charset="0"/>
              </a:rPr>
              <a:t>sudo</a:t>
            </a:r>
            <a:r>
              <a:rPr lang="de-DE" sz="1400" b="0" strike="noStrike" spc="-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Courier" pitchFamily="2" charset="0"/>
              </a:rPr>
              <a:t>yum</a:t>
            </a:r>
            <a:r>
              <a:rPr lang="de-DE" sz="1400" b="0" strike="noStrike" spc="-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Courier" pitchFamily="2" charset="0"/>
              </a:rPr>
              <a:t>install</a:t>
            </a:r>
            <a:r>
              <a:rPr lang="de-DE" sz="1400" b="0" strike="noStrike" spc="-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Courier" pitchFamily="2" charset="0"/>
              </a:rPr>
              <a:t>rpm-build</a:t>
            </a:r>
            <a:endParaRPr lang="de-DE" sz="1400" b="0" strike="noStrike" spc="-1" dirty="0">
              <a:latin typeface="Courier" pitchFamily="2" charset="0"/>
            </a:endParaRPr>
          </a:p>
        </p:txBody>
      </p:sp>
      <p:pic>
        <p:nvPicPr>
          <p:cNvPr id="321" name="Grafik 320"/>
          <p:cNvPicPr/>
          <p:nvPr/>
        </p:nvPicPr>
        <p:blipFill>
          <a:blip r:embed="rId3"/>
          <a:stretch/>
        </p:blipFill>
        <p:spPr>
          <a:xfrm>
            <a:off x="6171480" y="1481040"/>
            <a:ext cx="2642400" cy="2853720"/>
          </a:xfrm>
          <a:prstGeom prst="rect">
            <a:avLst/>
          </a:prstGeom>
          <a:ln w="0">
            <a:noFill/>
          </a:ln>
        </p:spPr>
      </p:pic>
      <p:sp>
        <p:nvSpPr>
          <p:cNvPr id="322" name="Gerade Verbindung 321"/>
          <p:cNvSpPr/>
          <p:nvPr/>
        </p:nvSpPr>
        <p:spPr>
          <a:xfrm flipH="1" flipV="1">
            <a:off x="7135920" y="3794760"/>
            <a:ext cx="556560" cy="28188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3" name="Grafik 322"/>
          <p:cNvPicPr/>
          <p:nvPr/>
        </p:nvPicPr>
        <p:blipFill>
          <a:blip r:embed="rId4"/>
          <a:stretch/>
        </p:blipFill>
        <p:spPr>
          <a:xfrm>
            <a:off x="6243840" y="4277880"/>
            <a:ext cx="2352240" cy="2080800"/>
          </a:xfrm>
          <a:prstGeom prst="rect">
            <a:avLst/>
          </a:prstGeom>
          <a:ln w="0">
            <a:noFill/>
          </a:ln>
        </p:spPr>
      </p:pic>
      <p:sp>
        <p:nvSpPr>
          <p:cNvPr id="324" name="Gerade Verbindung 323"/>
          <p:cNvSpPr/>
          <p:nvPr/>
        </p:nvSpPr>
        <p:spPr>
          <a:xfrm flipH="1" flipV="1">
            <a:off x="6498360" y="5037840"/>
            <a:ext cx="249480" cy="25776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Gerade Verbindung 324"/>
          <p:cNvSpPr/>
          <p:nvPr/>
        </p:nvSpPr>
        <p:spPr>
          <a:xfrm flipH="1" flipV="1">
            <a:off x="7822440" y="6208560"/>
            <a:ext cx="306360" cy="16848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2"/>
          <p:cNvSpPr>
            <a:spLocks noGrp="1"/>
          </p:cNvSpPr>
          <p:nvPr>
            <p:ph type="ftr" idx="104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105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D945DB2-0861-410D-8B18-694DA3C1F492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31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29" name="Text Box 1_58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1" name="Rectangle 3_25"/>
          <p:cNvSpPr/>
          <p:nvPr/>
        </p:nvSpPr>
        <p:spPr>
          <a:xfrm>
            <a:off x="539640" y="1512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Für</a:t>
            </a:r>
            <a:r>
              <a:rPr lang="de-DE" dirty="0"/>
              <a:t> das Erstellen von </a:t>
            </a:r>
            <a:r>
              <a:rPr lang="de-DE" dirty="0" err="1"/>
              <a:t>pkg-Installern</a:t>
            </a:r>
            <a:r>
              <a:rPr lang="de-DE" dirty="0"/>
              <a:t> mit </a:t>
            </a:r>
            <a:r>
              <a:rPr lang="de-DE" dirty="0" err="1"/>
              <a:t>macOS</a:t>
            </a:r>
            <a:r>
              <a:rPr lang="de-DE" dirty="0"/>
              <a:t> ist keine weitere Software notwendig, es </a:t>
            </a:r>
            <a:r>
              <a:rPr lang="de-DE" dirty="0" err="1"/>
              <a:t>müssen</a:t>
            </a:r>
            <a:r>
              <a:rPr lang="de-DE" dirty="0"/>
              <a:t> aber folgende Punkte beachtet werden: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Die Version (Option </a:t>
            </a:r>
            <a:r>
              <a:rPr lang="de-DE" sz="1600" dirty="0">
                <a:latin typeface="Courier" pitchFamily="2" charset="0"/>
              </a:rPr>
              <a:t>--app-version</a:t>
            </a:r>
            <a:r>
              <a:rPr lang="de-DE" dirty="0"/>
              <a:t>) muss mindestens 1.0.0 sein. Ist die Hauptversion kleiner als 1, wird </a:t>
            </a:r>
            <a:r>
              <a:rPr lang="de-DE" dirty="0" err="1"/>
              <a:t>jPackage</a:t>
            </a:r>
            <a:r>
              <a:rPr lang="de-DE" dirty="0"/>
              <a:t> mit einem Fehler beendet </a:t>
            </a:r>
            <a:endParaRPr lang="de-D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Der Package-Identifier (Option </a:t>
            </a:r>
            <a:r>
              <a:rPr lang="de-DE" sz="1600" dirty="0">
                <a:latin typeface="Courier" pitchFamily="2" charset="0"/>
              </a:rPr>
              <a:t>--mac-</a:t>
            </a:r>
            <a:r>
              <a:rPr lang="de-DE" sz="1600" dirty="0" err="1">
                <a:latin typeface="Courier" pitchFamily="2" charset="0"/>
              </a:rPr>
              <a:t>package</a:t>
            </a:r>
            <a:r>
              <a:rPr lang="de-DE" sz="1600" dirty="0">
                <a:latin typeface="Courier" pitchFamily="2" charset="0"/>
              </a:rPr>
              <a:t>-</a:t>
            </a:r>
            <a:r>
              <a:rPr lang="de-DE" sz="1600" dirty="0" err="1">
                <a:latin typeface="Courier" pitchFamily="2" charset="0"/>
              </a:rPr>
              <a:t>identifier</a:t>
            </a:r>
            <a:r>
              <a:rPr lang="de-DE" dirty="0"/>
              <a:t>) darf im Gegensatz zur </a:t>
            </a:r>
            <a:r>
              <a:rPr lang="de-DE" dirty="0" err="1"/>
              <a:t>Packagebezeichnung</a:t>
            </a:r>
            <a:r>
              <a:rPr lang="de-DE" dirty="0"/>
              <a:t> in Java keine Unterstriche, stattdessen aber Bindestriche enthalten </a:t>
            </a:r>
            <a:endParaRPr lang="de-D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Der Package-Name (Option </a:t>
            </a:r>
            <a:r>
              <a:rPr lang="de-DE" sz="1600" dirty="0">
                <a:latin typeface="Courier" pitchFamily="2" charset="0"/>
              </a:rPr>
              <a:t>--mac-</a:t>
            </a:r>
            <a:r>
              <a:rPr lang="de-DE" sz="1600" dirty="0" err="1">
                <a:latin typeface="Courier" pitchFamily="2" charset="0"/>
              </a:rPr>
              <a:t>package</a:t>
            </a:r>
            <a:r>
              <a:rPr lang="de-DE" sz="1600" dirty="0">
                <a:latin typeface="Courier" pitchFamily="2" charset="0"/>
              </a:rPr>
              <a:t>-name</a:t>
            </a:r>
            <a:r>
              <a:rPr lang="de-DE" dirty="0"/>
              <a:t>) darf maximal 16 Zeichen lang sein. Diese </a:t>
            </a:r>
            <a:r>
              <a:rPr lang="de-DE" dirty="0" err="1"/>
              <a:t>Beschränkung</a:t>
            </a:r>
            <a:r>
              <a:rPr lang="de-DE" dirty="0"/>
              <a:t> wurde von Apple </a:t>
            </a:r>
            <a:r>
              <a:rPr lang="de-DE" dirty="0" err="1"/>
              <a:t>eingeführt</a:t>
            </a:r>
            <a:r>
              <a:rPr lang="de-DE" dirty="0"/>
              <a:t>, da der Name in der nativen </a:t>
            </a:r>
            <a:r>
              <a:rPr lang="de-DE" dirty="0" err="1"/>
              <a:t>macOS-Menübar</a:t>
            </a:r>
            <a:r>
              <a:rPr lang="de-DE" dirty="0"/>
              <a:t> angezeigt wird und dort nicht zu viel Platz einnehmen soll. </a:t>
            </a:r>
            <a:endParaRPr lang="de-D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macOS</a:t>
            </a:r>
            <a:r>
              <a:rPr lang="de-DE" dirty="0"/>
              <a:t> </a:t>
            </a:r>
            <a:r>
              <a:rPr lang="de-DE" dirty="0" err="1"/>
              <a:t>dmg</a:t>
            </a:r>
            <a:r>
              <a:rPr lang="de-DE" dirty="0"/>
              <a:t>-Installer sind ohne Signierung nicht </a:t>
            </a:r>
            <a:r>
              <a:rPr lang="de-DE" dirty="0" err="1"/>
              <a:t>funktionsfähig</a:t>
            </a:r>
            <a:r>
              <a:rPr lang="de-DE" dirty="0"/>
              <a:t>, </a:t>
            </a:r>
            <a:r>
              <a:rPr lang="de-DE" dirty="0" err="1"/>
              <a:t>würden</a:t>
            </a:r>
            <a:r>
              <a:rPr lang="de-DE" dirty="0"/>
              <a:t> aber weitere Entwickler-Tools von Apple </a:t>
            </a:r>
            <a:r>
              <a:rPr lang="de-DE" dirty="0" err="1"/>
              <a:t>benötigen</a:t>
            </a:r>
            <a:r>
              <a:rPr lang="de-DE" dirty="0"/>
              <a:t>. Diese </a:t>
            </a:r>
            <a:r>
              <a:rPr lang="de-DE" dirty="0" err="1"/>
              <a:t>können</a:t>
            </a:r>
            <a:r>
              <a:rPr lang="de-DE" dirty="0"/>
              <a:t> entweder beim ersten Versuch einen </a:t>
            </a:r>
            <a:r>
              <a:rPr lang="de-DE" dirty="0" err="1"/>
              <a:t>dmg</a:t>
            </a:r>
            <a:r>
              <a:rPr lang="de-DE" dirty="0"/>
              <a:t>-Installer zu erzeugen oder durch die Installation von </a:t>
            </a:r>
            <a:r>
              <a:rPr lang="de-DE" dirty="0" err="1"/>
              <a:t>Xcode</a:t>
            </a:r>
            <a:r>
              <a:rPr lang="de-DE" dirty="0"/>
              <a:t> (Apples IDE) installiert werden. </a:t>
            </a:r>
            <a:endParaRPr lang="de-DE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effectLst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2"/>
          <p:cNvSpPr>
            <a:spLocks noGrp="1"/>
          </p:cNvSpPr>
          <p:nvPr>
            <p:ph type="ftr" idx="104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105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D945DB2-0861-410D-8B18-694DA3C1F492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32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29" name="Text Box 1_58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1" name="Rectangle 3_25"/>
          <p:cNvSpPr/>
          <p:nvPr/>
        </p:nvSpPr>
        <p:spPr>
          <a:xfrm>
            <a:off x="539640" y="1512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Wie bereits erwähnt muss jedes Skript auf der jeweiligen Zielplattform ausgeführt werden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Eine mögliche Lösung ist es, die Installer innerhalb einer virtuellen Maschine (z.B. über VirtualBox oder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VMWare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) zu erzeugen, damit nicht jedes Mal der PC oder das Betriebssystem gewechselt werden muss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Auf Linux muss das Skript nach dem Erstellen zunächst mit dem Befehl </a:t>
            </a:r>
          </a:p>
          <a:p>
            <a:pPr marL="36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  <a:ea typeface="Noto Sans CJK SC"/>
              </a:rPr>
              <a:t>       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Courier" pitchFamily="2" charset="0"/>
                <a:ea typeface="Noto Sans CJK SC"/>
              </a:rPr>
              <a:t>chmod</a:t>
            </a:r>
            <a:r>
              <a:rPr lang="de-DE" sz="1400" b="0" strike="noStrike" spc="-1" dirty="0">
                <a:solidFill>
                  <a:srgbClr val="000000"/>
                </a:solidFill>
                <a:latin typeface="Courier" pitchFamily="2" charset="0"/>
                <a:ea typeface="Noto Sans CJK SC"/>
              </a:rPr>
              <a:t> +x </a:t>
            </a:r>
            <a:r>
              <a:rPr lang="de-DE" sz="1400" b="0" i="1" strike="noStrike" spc="-1" dirty="0" err="1">
                <a:solidFill>
                  <a:srgbClr val="000000"/>
                </a:solidFill>
                <a:latin typeface="Courier" pitchFamily="2" charset="0"/>
                <a:ea typeface="Noto Sans CJK SC"/>
              </a:rPr>
              <a:t>dateiname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Courier" pitchFamily="2" charset="0"/>
                <a:ea typeface="Noto Sans CJK SC"/>
              </a:rPr>
              <a:t>.sh</a:t>
            </a:r>
            <a:endParaRPr lang="de-DE" sz="1600" spc="-1" dirty="0">
              <a:solidFill>
                <a:srgbClr val="000000"/>
              </a:solidFill>
              <a:latin typeface="BO Regular"/>
              <a:ea typeface="Noto Sans CJK SC"/>
            </a:endParaRPr>
          </a:p>
          <a:p>
            <a:pPr marL="36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       ausführbar gemacht werden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Unter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macOS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ist dazu </a:t>
            </a:r>
            <a:endParaRPr lang="de-DE" sz="1600" spc="-1" dirty="0">
              <a:solidFill>
                <a:srgbClr val="000000"/>
              </a:solidFill>
              <a:latin typeface="BO Regular"/>
              <a:ea typeface="Noto Sans CJK SC"/>
            </a:endParaRPr>
          </a:p>
          <a:p>
            <a:pPr marL="36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400" spc="-1" dirty="0">
                <a:solidFill>
                  <a:srgbClr val="000000"/>
                </a:solidFill>
                <a:latin typeface="BO Regular"/>
                <a:ea typeface="Noto Sans CJK SC"/>
              </a:rPr>
              <a:t>        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Courier" pitchFamily="2" charset="0"/>
                <a:ea typeface="Noto Sans CJK SC"/>
              </a:rPr>
              <a:t>chmod</a:t>
            </a:r>
            <a:r>
              <a:rPr lang="de-DE" sz="1400" b="0" strike="noStrike" spc="-1" dirty="0">
                <a:solidFill>
                  <a:srgbClr val="000000"/>
                </a:solidFill>
                <a:latin typeface="Courier" pitchFamily="2" charset="0"/>
                <a:ea typeface="Noto Sans CJK SC"/>
              </a:rPr>
              <a:t> +x </a:t>
            </a:r>
            <a:r>
              <a:rPr lang="de-DE" sz="1400" b="0" i="1" strike="noStrike" spc="-1" dirty="0" err="1">
                <a:solidFill>
                  <a:srgbClr val="000000"/>
                </a:solidFill>
                <a:latin typeface="Courier" pitchFamily="2" charset="0"/>
                <a:ea typeface="Noto Sans CJK SC"/>
              </a:rPr>
              <a:t>dateiname</a:t>
            </a:r>
            <a:r>
              <a:rPr lang="de-DE" sz="1400" i="1" spc="-1" dirty="0" err="1">
                <a:solidFill>
                  <a:srgbClr val="000000"/>
                </a:solidFill>
                <a:latin typeface="Courier" pitchFamily="2" charset="0"/>
                <a:ea typeface="Noto Sans CJK SC"/>
              </a:rPr>
              <a:t>.command</a:t>
            </a:r>
            <a:endParaRPr lang="de-DE" sz="1400" b="0" strike="noStrike" spc="-1" dirty="0">
              <a:solidFill>
                <a:srgbClr val="000000"/>
              </a:solidFill>
              <a:latin typeface="Courier" pitchFamily="2" charset="0"/>
              <a:ea typeface="Noto Sans CJK SC"/>
            </a:endParaRPr>
          </a:p>
          <a:p>
            <a:pPr marL="36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       nötig</a:t>
            </a:r>
            <a:endParaRPr lang="de-DE" sz="16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Die Skripte können entweder mit einem Doppelklick oder über die Konsole ausgeführt werden. 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Befindet man sich mit der Konsole im Stammverzeichnis des Projektes (in dem sich die Installer-Skripte und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pom.xml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befinden), lauten die Befehle zum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Ausführen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der Skripte wie folgt: </a:t>
            </a:r>
            <a:endParaRPr lang="de-DE" sz="1600" b="0" strike="noStrike" spc="-1" dirty="0">
              <a:latin typeface="Arial"/>
            </a:endParaRPr>
          </a:p>
          <a:p>
            <a:pPr marL="8892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Mit der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cmd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oder PowerShell in Windows: "</a:t>
            </a:r>
            <a:r>
              <a:rPr lang="de-DE" sz="1400" spc="-1" dirty="0">
                <a:solidFill>
                  <a:srgbClr val="000000"/>
                </a:solidFill>
                <a:latin typeface="Courier" pitchFamily="2" charset="0"/>
              </a:rPr>
              <a:t>.\</a:t>
            </a:r>
            <a:r>
              <a:rPr lang="de-DE" sz="1400" i="1" spc="-1" dirty="0" err="1">
                <a:solidFill>
                  <a:srgbClr val="000000"/>
                </a:solidFill>
                <a:latin typeface="Courier" pitchFamily="2" charset="0"/>
              </a:rPr>
              <a:t>dateiname</a:t>
            </a:r>
            <a:r>
              <a:rPr lang="de-DE" sz="1400" spc="-1" dirty="0" err="1">
                <a:solidFill>
                  <a:srgbClr val="000000"/>
                </a:solidFill>
                <a:latin typeface="Courier" pitchFamily="2" charset="0"/>
              </a:rPr>
              <a:t>.bat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"</a:t>
            </a:r>
            <a:endParaRPr lang="de-DE" sz="1600" b="0" strike="noStrike" spc="-1" dirty="0">
              <a:latin typeface="Arial"/>
            </a:endParaRPr>
          </a:p>
          <a:p>
            <a:pPr marL="8892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Mit einem Linux Terminal: "</a:t>
            </a:r>
            <a:r>
              <a:rPr lang="de-DE" sz="1400" spc="-1" dirty="0">
                <a:solidFill>
                  <a:srgbClr val="000000"/>
                </a:solidFill>
                <a:latin typeface="Courier" pitchFamily="2" charset="0"/>
              </a:rPr>
              <a:t>./</a:t>
            </a:r>
            <a:r>
              <a:rPr lang="de-DE" sz="1400" i="1" spc="-1" dirty="0" err="1">
                <a:solidFill>
                  <a:srgbClr val="000000"/>
                </a:solidFill>
                <a:latin typeface="Courier" pitchFamily="2" charset="0"/>
              </a:rPr>
              <a:t>dateiname</a:t>
            </a:r>
            <a:r>
              <a:rPr lang="de-DE" sz="1400" spc="-1" dirty="0" err="1">
                <a:solidFill>
                  <a:srgbClr val="000000"/>
                </a:solidFill>
                <a:latin typeface="Courier" pitchFamily="2" charset="0"/>
              </a:rPr>
              <a:t>.sh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"</a:t>
            </a:r>
            <a:endParaRPr lang="de-DE" sz="1600" b="0" strike="noStrike" spc="-1" dirty="0">
              <a:latin typeface="Arial"/>
            </a:endParaRPr>
          </a:p>
          <a:p>
            <a:pPr marL="8892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Mit einem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macOS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Terminal: "</a:t>
            </a:r>
            <a:r>
              <a:rPr lang="de-DE" sz="1400" spc="-1" dirty="0">
                <a:solidFill>
                  <a:srgbClr val="000000"/>
                </a:solidFill>
                <a:latin typeface="Courier" pitchFamily="2" charset="0"/>
              </a:rPr>
              <a:t>./</a:t>
            </a:r>
            <a:r>
              <a:rPr lang="de-DE" sz="1400" i="1" spc="-1" dirty="0" err="1">
                <a:solidFill>
                  <a:srgbClr val="000000"/>
                </a:solidFill>
                <a:latin typeface="Courier" pitchFamily="2" charset="0"/>
              </a:rPr>
              <a:t>dateiname</a:t>
            </a:r>
            <a:r>
              <a:rPr lang="de-DE" sz="1400" spc="-1" dirty="0" err="1">
                <a:solidFill>
                  <a:srgbClr val="000000"/>
                </a:solidFill>
                <a:latin typeface="Courier" pitchFamily="2" charset="0"/>
              </a:rPr>
              <a:t>.command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"</a:t>
            </a:r>
            <a:endParaRPr lang="de-DE" sz="1600" b="0" strike="noStrike" spc="-1" dirty="0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       Statt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dateiname</a:t>
            </a:r>
            <a:r>
              <a:rPr lang="de-DE" sz="16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muss der korrekte Name des Skriptes eingegeben werden!</a:t>
            </a:r>
            <a:endParaRPr lang="de-DE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156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2"/>
          <p:cNvSpPr>
            <a:spLocks noGrp="1"/>
          </p:cNvSpPr>
          <p:nvPr>
            <p:ph type="ftr" idx="107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108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A0C24EF-0C82-4700-B44B-35D8D49F44FB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33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35" name="Text Box 1_56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– Das Ergebnis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Rectangle 3_24"/>
          <p:cNvSpPr/>
          <p:nvPr/>
        </p:nvSpPr>
        <p:spPr>
          <a:xfrm>
            <a:off x="539640" y="1512720"/>
            <a:ext cx="5030280" cy="47998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0000"/>
              </a:lnSpc>
              <a:spcBef>
                <a:spcPts val="558"/>
              </a:spcBef>
              <a:buNone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Beim Ausführen der Skripte werden im Stamm-ordner des Projektes verschiedene Ordner erzeugt: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Maven legt den Ordner </a:t>
            </a:r>
            <a:r>
              <a:rPr lang="de-DE" i="1" spc="-1" dirty="0" err="1">
                <a:solidFill>
                  <a:srgbClr val="000000"/>
                </a:solidFill>
                <a:latin typeface="BO Regular"/>
              </a:rPr>
              <a:t>target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an, dieser ist nur für Maven und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Eclipse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wichtig.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Der Unterordner </a:t>
            </a:r>
            <a:r>
              <a:rPr lang="de-DE" i="1" spc="-1" dirty="0" err="1">
                <a:solidFill>
                  <a:srgbClr val="000000"/>
                </a:solidFill>
                <a:latin typeface="BO Regular"/>
              </a:rPr>
              <a:t>input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in </a:t>
            </a:r>
            <a:r>
              <a:rPr lang="de-DE" i="1" spc="-1" dirty="0" err="1">
                <a:solidFill>
                  <a:srgbClr val="000000"/>
                </a:solidFill>
                <a:latin typeface="BO Regular"/>
              </a:rPr>
              <a:t>installers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enthält einen zur Version passenden Ordner mit der von Maven erzeugten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-Datei und dem Ordner </a:t>
            </a:r>
            <a:r>
              <a:rPr lang="de-DE" i="1" spc="-1" dirty="0" err="1">
                <a:solidFill>
                  <a:srgbClr val="000000"/>
                </a:solidFill>
                <a:latin typeface="BO Regular"/>
              </a:rPr>
              <a:t>lib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mit Kopien der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Dependencies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.  Dies ist der Eingabeordner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für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jPackage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und wird zur Sicherheit zu Beginn des Skriptes vor dem Maven-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Build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geleert.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Die gezeigte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-Datei </a:t>
            </a:r>
            <a:r>
              <a:rPr lang="de-DE" i="1" spc="-1" dirty="0">
                <a:solidFill>
                  <a:srgbClr val="000000"/>
                </a:solidFill>
                <a:latin typeface="BO Regular"/>
              </a:rPr>
              <a:t>testmodul-0.0.1.jar 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kann mit dem Befehl von Folie 16 ausgeführt werden. Es wäre also möglich die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-Datei mit dem Ordner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lib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weiterzugeben. Es ist aber zu beachten, dass die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Dependencies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in </a:t>
            </a:r>
            <a:r>
              <a:rPr lang="de-DE" i="1" spc="-1" dirty="0" err="1">
                <a:solidFill>
                  <a:srgbClr val="000000"/>
                </a:solidFill>
                <a:latin typeface="BO Regular"/>
              </a:rPr>
              <a:t>lib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plattformabhängig sind.</a:t>
            </a:r>
          </a:p>
        </p:txBody>
      </p:sp>
      <p:pic>
        <p:nvPicPr>
          <p:cNvPr id="338" name="Grafik 337"/>
          <p:cNvPicPr/>
          <p:nvPr/>
        </p:nvPicPr>
        <p:blipFill>
          <a:blip r:embed="rId3"/>
          <a:stretch/>
        </p:blipFill>
        <p:spPr>
          <a:xfrm>
            <a:off x="5619240" y="1540080"/>
            <a:ext cx="3151080" cy="478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2"/>
          <p:cNvSpPr>
            <a:spLocks noGrp="1"/>
          </p:cNvSpPr>
          <p:nvPr>
            <p:ph type="ftr" idx="110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111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70DB3BF-8272-4301-9362-3B02EE6F5F21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34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42" name="Text Box 1_62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– Das Ergebnis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Rectangle 3_26"/>
          <p:cNvSpPr/>
          <p:nvPr/>
        </p:nvSpPr>
        <p:spPr>
          <a:xfrm>
            <a:off x="539640" y="1512720"/>
            <a:ext cx="5030280" cy="47998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Im Ordner </a:t>
            </a:r>
            <a:r>
              <a:rPr lang="de-DE" i="1" spc="-1" dirty="0" err="1">
                <a:solidFill>
                  <a:srgbClr val="000000"/>
                </a:solidFill>
                <a:latin typeface="BO Regular"/>
              </a:rPr>
              <a:t>installers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gibt es nun einen Ordner, der nach der im Skript eingestellten Versionsnummer benannt ist. </a:t>
            </a:r>
          </a:p>
          <a:p>
            <a:pPr marL="36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	Dieser enthält einen Unterordner für das 	Betriebssystem, in dem sich der/die von 	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jPackage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erzeugten Installer-Dateien befinden.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pc="-1" dirty="0">
                <a:solidFill>
                  <a:srgbClr val="000000"/>
                </a:solidFill>
                <a:latin typeface="BO Regular"/>
              </a:rPr>
              <a:t>Diese Installer können nun an die </a:t>
            </a:r>
            <a:r>
              <a:rPr lang="de-DE" spc="-1" dirty="0" err="1">
                <a:solidFill>
                  <a:srgbClr val="000000"/>
                </a:solidFill>
                <a:latin typeface="BO Regular"/>
              </a:rPr>
              <a:t>Endnutzer:innen</a:t>
            </a:r>
            <a:r>
              <a:rPr lang="de-DE" spc="-1" dirty="0">
                <a:solidFill>
                  <a:srgbClr val="000000"/>
                </a:solidFill>
                <a:latin typeface="BO Regular"/>
              </a:rPr>
              <a:t> weitergeben und plattformabhängig installiert werden</a:t>
            </a:r>
          </a:p>
        </p:txBody>
      </p:sp>
      <p:pic>
        <p:nvPicPr>
          <p:cNvPr id="345" name="Grafik 344"/>
          <p:cNvPicPr/>
          <p:nvPr/>
        </p:nvPicPr>
        <p:blipFill>
          <a:blip r:embed="rId3"/>
          <a:stretch/>
        </p:blipFill>
        <p:spPr>
          <a:xfrm>
            <a:off x="5619240" y="1540080"/>
            <a:ext cx="3151080" cy="478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2"/>
          <p:cNvSpPr>
            <a:spLocks noGrp="1"/>
          </p:cNvSpPr>
          <p:nvPr>
            <p:ph type="ftr" idx="113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14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9A86B0D-CFC9-44BB-9023-C1A2391F758A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35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49" name="Text Box 1_64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– Installation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Rectangle 3_27"/>
          <p:cNvSpPr/>
          <p:nvPr/>
        </p:nvSpPr>
        <p:spPr>
          <a:xfrm>
            <a:off x="539640" y="1512720"/>
            <a:ext cx="8105760" cy="47998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Beim Ausführen der Installer auf Windows und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macOS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können den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Nutzer:innen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Warnungen angezeigt werden, da das Programm nicht von Microsoft bzw. Apple verifiziert ist</a:t>
            </a:r>
          </a:p>
          <a:p>
            <a:pPr marL="6480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Auf Windows genügt es die Meldung zu bestätigen und die Installation trotzdem auszuführen</a:t>
            </a:r>
          </a:p>
          <a:p>
            <a:pPr marL="6480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Die nötigen Schritte für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macOS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werden auf den nächsten Folien gezeigt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Bei Linux kann die graphische Installation unter Umständen fehlschlagen (in bisherigen Tests besonders bei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rpm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)</a:t>
            </a:r>
          </a:p>
          <a:p>
            <a:pPr marL="6480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Das Paket kann aber trotzdem über das Terminal installiert werden</a:t>
            </a:r>
          </a:p>
          <a:p>
            <a:pPr marL="6480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Der nötige Befehl ist je nach Distribution verschieden</a:t>
            </a:r>
          </a:p>
          <a:p>
            <a:pPr marL="6480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Es empfiehlt sich daher auch statt oder zusätzlich zu den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rpm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/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deb-Installern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das sogenannte App-Image weiterzugeben. Dieses enthält Grundlegend die selben Bestandteile, die von den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Installern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in den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Installationpfad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kopiert werden. Die darin enthaltene ausführbare Datei im Unterverzeichnis </a:t>
            </a:r>
            <a:r>
              <a:rPr lang="de-DE" sz="1600" i="1" spc="-1" dirty="0">
                <a:solidFill>
                  <a:srgbClr val="000000"/>
                </a:solidFill>
                <a:latin typeface="BO Regular"/>
              </a:rPr>
              <a:t>bin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kann auf allen Linux-Distributionen ausgeführt werden, wenn die nötigen Pakete installiert sind. </a:t>
            </a:r>
          </a:p>
          <a:p>
            <a:pPr marL="648000" lvl="2" indent="-21600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600" b="1" u="sng" spc="-1" dirty="0">
                <a:solidFill>
                  <a:srgbClr val="000000"/>
                </a:solidFill>
                <a:latin typeface="BO Regular"/>
              </a:rPr>
              <a:t>Achtung: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Für den </a:t>
            </a:r>
            <a:r>
              <a:rPr lang="de-DE" sz="1600" spc="-1" dirty="0" err="1">
                <a:solidFill>
                  <a:srgbClr val="000000"/>
                </a:solidFill>
                <a:latin typeface="BO Regular"/>
              </a:rPr>
              <a:t>Build</a:t>
            </a:r>
            <a:r>
              <a:rPr lang="de-DE" sz="1600" spc="-1" dirty="0">
                <a:solidFill>
                  <a:srgbClr val="000000"/>
                </a:solidFill>
                <a:latin typeface="BO Regular"/>
              </a:rPr>
              <a:t> lieber ein älteres Linux mit älteren Paketen nutzen, da sonst die Versionsnummern der nötigen Pakete für LTS-Distributionen mit „älteren“ Paketquellen zu hoch sein können und das Programm dann nicht ausgeführt werden kann. Eine höhere installierte Version der nötigen Pakete auf dem Zielsystem ist dahingegen meist unproblematisch.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2"/>
          <p:cNvSpPr>
            <a:spLocks noGrp="1"/>
          </p:cNvSpPr>
          <p:nvPr>
            <p:ph type="ftr" idx="116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17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570676-54DC-4A53-9499-91ACFF4FF23E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36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55" name="Text Box 1_66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– Installation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Rectangle 3_28"/>
          <p:cNvSpPr/>
          <p:nvPr/>
        </p:nvSpPr>
        <p:spPr>
          <a:xfrm>
            <a:off x="539640" y="1512720"/>
            <a:ext cx="8105760" cy="47998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latin typeface="Arial"/>
              </a:rPr>
              <a:t>Auf </a:t>
            </a:r>
            <a:r>
              <a:rPr lang="de-DE" sz="1800" b="0" strike="noStrike" spc="-1" dirty="0" err="1">
                <a:latin typeface="Arial"/>
              </a:rPr>
              <a:t>macOS</a:t>
            </a:r>
            <a:r>
              <a:rPr lang="de-DE" sz="1800" b="0" strike="noStrike" spc="-1" dirty="0">
                <a:latin typeface="Arial"/>
              </a:rPr>
              <a:t> wird beim ersten Öffnen des </a:t>
            </a:r>
            <a:r>
              <a:rPr lang="de-DE" sz="1800" b="0" strike="noStrike" spc="-1" dirty="0" err="1">
                <a:latin typeface="Arial"/>
              </a:rPr>
              <a:t>Installers</a:t>
            </a:r>
            <a:r>
              <a:rPr lang="de-DE" sz="1800" b="0" strike="noStrike" spc="-1" dirty="0">
                <a:latin typeface="Arial"/>
              </a:rPr>
              <a:t> diese Meldung angezeigt: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latin typeface="Arial"/>
              </a:rPr>
              <a:t>Hier muss mit OK bestätigt werden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latin typeface="Arial"/>
              </a:rPr>
              <a:t>Danach müssen oben links im Apple-Menü die Systemeinstellungen geöffnet werden</a:t>
            </a:r>
          </a:p>
        </p:txBody>
      </p:sp>
      <p:pic>
        <p:nvPicPr>
          <p:cNvPr id="358" name="Grafik 357"/>
          <p:cNvPicPr/>
          <p:nvPr/>
        </p:nvPicPr>
        <p:blipFill>
          <a:blip r:embed="rId3"/>
          <a:stretch/>
        </p:blipFill>
        <p:spPr>
          <a:xfrm>
            <a:off x="994680" y="2095920"/>
            <a:ext cx="1699920" cy="1762560"/>
          </a:xfrm>
          <a:prstGeom prst="rect">
            <a:avLst/>
          </a:prstGeom>
          <a:ln w="0">
            <a:noFill/>
          </a:ln>
        </p:spPr>
      </p:pic>
      <p:pic>
        <p:nvPicPr>
          <p:cNvPr id="359" name="Grafik 358"/>
          <p:cNvPicPr/>
          <p:nvPr/>
        </p:nvPicPr>
        <p:blipFill>
          <a:blip r:embed="rId4"/>
          <a:stretch/>
        </p:blipFill>
        <p:spPr>
          <a:xfrm>
            <a:off x="982080" y="4979880"/>
            <a:ext cx="2199960" cy="1066320"/>
          </a:xfrm>
          <a:prstGeom prst="rect">
            <a:avLst/>
          </a:prstGeom>
          <a:ln w="0">
            <a:noFill/>
          </a:ln>
        </p:spPr>
      </p:pic>
      <p:sp>
        <p:nvSpPr>
          <p:cNvPr id="360" name="Gerade Verbindung 359"/>
          <p:cNvSpPr/>
          <p:nvPr/>
        </p:nvSpPr>
        <p:spPr>
          <a:xfrm flipV="1">
            <a:off x="718560" y="5109480"/>
            <a:ext cx="363240" cy="23400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Gerade Verbindung 360"/>
          <p:cNvSpPr/>
          <p:nvPr/>
        </p:nvSpPr>
        <p:spPr>
          <a:xfrm flipH="1" flipV="1">
            <a:off x="2914200" y="5699160"/>
            <a:ext cx="395280" cy="26604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2"/>
          <p:cNvSpPr>
            <a:spLocks noGrp="1"/>
          </p:cNvSpPr>
          <p:nvPr>
            <p:ph type="ftr" idx="119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120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CEB9749-788E-4591-854E-1443677D5C8E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37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65" name="Text Box 1_70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– Installation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Rectangle 3_30"/>
          <p:cNvSpPr/>
          <p:nvPr/>
        </p:nvSpPr>
        <p:spPr>
          <a:xfrm>
            <a:off x="539640" y="1512720"/>
            <a:ext cx="4174560" cy="47998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>
                <a:latin typeface="Arial"/>
              </a:rPr>
              <a:t>In den Einstellungen muss der Punkt „</a:t>
            </a:r>
            <a:r>
              <a:rPr lang="de-DE" sz="1800" b="0" i="1" strike="noStrike" spc="-1">
                <a:latin typeface="Arial"/>
              </a:rPr>
              <a:t>Sicherheit und Datenschutz</a:t>
            </a:r>
            <a:r>
              <a:rPr lang="de-DE" sz="1800" b="0" strike="noStrike" spc="-1">
                <a:latin typeface="Arial"/>
              </a:rPr>
              <a:t>“ ausgewählt werden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>
                <a:latin typeface="Arial"/>
              </a:rPr>
              <a:t>Ggf. muss der Tab </a:t>
            </a:r>
            <a:r>
              <a:rPr lang="de-DE" sz="1800" b="0" i="1" strike="noStrike" spc="-1">
                <a:latin typeface="Arial"/>
              </a:rPr>
              <a:t>Allgemein</a:t>
            </a:r>
            <a:r>
              <a:rPr lang="de-DE" sz="1800" b="0" strike="noStrike" spc="-1">
                <a:latin typeface="Arial"/>
              </a:rPr>
              <a:t> angewählt</a:t>
            </a:r>
          </a:p>
        </p:txBody>
      </p:sp>
      <p:pic>
        <p:nvPicPr>
          <p:cNvPr id="368" name="Grafik 367"/>
          <p:cNvPicPr/>
          <p:nvPr/>
        </p:nvPicPr>
        <p:blipFill>
          <a:blip r:embed="rId3"/>
          <a:stretch/>
        </p:blipFill>
        <p:spPr>
          <a:xfrm>
            <a:off x="5085360" y="1573560"/>
            <a:ext cx="3713400" cy="2765520"/>
          </a:xfrm>
          <a:prstGeom prst="rect">
            <a:avLst/>
          </a:prstGeom>
          <a:ln w="0">
            <a:noFill/>
          </a:ln>
        </p:spPr>
      </p:pic>
      <p:sp>
        <p:nvSpPr>
          <p:cNvPr id="369" name="Gerade Verbindung 368"/>
          <p:cNvSpPr/>
          <p:nvPr/>
        </p:nvSpPr>
        <p:spPr>
          <a:xfrm flipH="1" flipV="1">
            <a:off x="7636320" y="2672280"/>
            <a:ext cx="395280" cy="26604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0" name="Grafik 369"/>
          <p:cNvPicPr/>
          <p:nvPr/>
        </p:nvPicPr>
        <p:blipFill>
          <a:blip r:embed="rId4"/>
          <a:stretch/>
        </p:blipFill>
        <p:spPr>
          <a:xfrm>
            <a:off x="981000" y="3139920"/>
            <a:ext cx="3655080" cy="2817720"/>
          </a:xfrm>
          <a:prstGeom prst="rect">
            <a:avLst/>
          </a:prstGeom>
          <a:ln w="0">
            <a:noFill/>
          </a:ln>
        </p:spPr>
      </p:pic>
      <p:sp>
        <p:nvSpPr>
          <p:cNvPr id="371" name="Rectangle 3_31"/>
          <p:cNvSpPr/>
          <p:nvPr/>
        </p:nvSpPr>
        <p:spPr>
          <a:xfrm>
            <a:off x="4634280" y="4658760"/>
            <a:ext cx="4301640" cy="1719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>
                <a:latin typeface="Arial"/>
              </a:rPr>
              <a:t>Unten gibt es die Meldung, dass der Installer blockiert wurde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>
                <a:latin typeface="Arial"/>
              </a:rPr>
              <a:t>Mit einem Klick auf „</a:t>
            </a:r>
            <a:r>
              <a:rPr lang="de-DE" sz="1800" b="0" i="1" strike="noStrike" spc="-1">
                <a:latin typeface="Arial"/>
              </a:rPr>
              <a:t>Dennoch öffnen</a:t>
            </a:r>
            <a:r>
              <a:rPr lang="de-DE" sz="1800" b="0" strike="noStrike" spc="-1">
                <a:latin typeface="Arial"/>
              </a:rPr>
              <a:t>“ neben der Meldung kann der Installer trotzdem ausgeführt werden</a:t>
            </a:r>
          </a:p>
        </p:txBody>
      </p:sp>
      <p:sp>
        <p:nvSpPr>
          <p:cNvPr id="372" name="Gerade Verbindung 371"/>
          <p:cNvSpPr/>
          <p:nvPr/>
        </p:nvSpPr>
        <p:spPr>
          <a:xfrm flipH="1" flipV="1">
            <a:off x="2401560" y="3552480"/>
            <a:ext cx="395280" cy="26604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erade Verbindung 372"/>
          <p:cNvSpPr/>
          <p:nvPr/>
        </p:nvSpPr>
        <p:spPr>
          <a:xfrm flipH="1" flipV="1">
            <a:off x="4391280" y="5158080"/>
            <a:ext cx="354960" cy="45180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2"/>
          <p:cNvSpPr>
            <a:spLocks noGrp="1"/>
          </p:cNvSpPr>
          <p:nvPr>
            <p:ph type="ftr" idx="122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23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9383857-07ED-42EB-8E3E-92CF63C66D81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38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377" name="Text Box 1_72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Installer erzeugen mit jPackage – Installation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" name="Rectangle 3_32"/>
          <p:cNvSpPr/>
          <p:nvPr/>
        </p:nvSpPr>
        <p:spPr>
          <a:xfrm>
            <a:off x="539640" y="1512720"/>
            <a:ext cx="8105760" cy="47998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latin typeface="Arial"/>
              </a:rPr>
              <a:t>Zum Schluss wird eine letzte Warnmeldung angezeigt, die mit öffnen bestätigt werden muss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b="1" dirty="0"/>
              <a:t>Hinweis: </a:t>
            </a:r>
            <a:r>
              <a:rPr lang="de-DE" dirty="0"/>
              <a:t>Auf dem System, mit dem der Installer erzeugt wurde, sind diese Schritte meistens nicht notwendig, da das System wiedererkennt, dass es selber diesen Installer erzeugt hat </a:t>
            </a:r>
          </a:p>
          <a:p>
            <a:pPr marL="341280" indent="-340920">
              <a:lnSpc>
                <a:spcPct val="90000"/>
              </a:lnSpc>
              <a:spcBef>
                <a:spcPts val="558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</p:txBody>
      </p:sp>
      <p:pic>
        <p:nvPicPr>
          <p:cNvPr id="380" name="Grafik 379"/>
          <p:cNvPicPr/>
          <p:nvPr/>
        </p:nvPicPr>
        <p:blipFill>
          <a:blip r:embed="rId3"/>
          <a:stretch/>
        </p:blipFill>
        <p:spPr>
          <a:xfrm>
            <a:off x="962280" y="2193120"/>
            <a:ext cx="2170440" cy="2658240"/>
          </a:xfrm>
          <a:prstGeom prst="rect">
            <a:avLst/>
          </a:prstGeom>
          <a:ln w="0">
            <a:noFill/>
          </a:ln>
        </p:spPr>
      </p:pic>
      <p:sp>
        <p:nvSpPr>
          <p:cNvPr id="381" name="Gerade Verbindung 380"/>
          <p:cNvSpPr/>
          <p:nvPr/>
        </p:nvSpPr>
        <p:spPr>
          <a:xfrm flipH="1" flipV="1">
            <a:off x="1856520" y="4657680"/>
            <a:ext cx="395280" cy="266040"/>
          </a:xfrm>
          <a:prstGeom prst="line">
            <a:avLst/>
          </a:prstGeom>
          <a:ln w="0">
            <a:solidFill>
              <a:srgbClr val="E2001A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2"/>
          <p:cNvSpPr>
            <a:spLocks noGrp="1"/>
          </p:cNvSpPr>
          <p:nvPr>
            <p:ph type="ftr" idx="125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126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24D8C5E-2CCA-4450-9026-4304107D1262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39</a:t>
            </a:fld>
            <a:endParaRPr lang="de-DE" sz="1100" b="0" strike="noStrike" spc="-1" dirty="0">
              <a:latin typeface="Times New Roman"/>
            </a:endParaRPr>
          </a:p>
        </p:txBody>
      </p:sp>
      <p:sp>
        <p:nvSpPr>
          <p:cNvPr id="385" name="Text Box 1_10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Quellen und weiterführende Links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Rectangle 3_6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Zu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Jar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-Archiven:</a:t>
            </a:r>
            <a:endParaRPr lang="de-DE" sz="2000" b="0" strike="noStrike" spc="-1" dirty="0">
              <a:latin typeface="Arial"/>
            </a:endParaRPr>
          </a:p>
          <a:p>
            <a:pPr marL="360000" lvl="1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369A3"/>
                </a:solidFill>
                <a:latin typeface="BO Regular"/>
                <a:ea typeface="Noto Sans CJK SC"/>
                <a:hlinkClick r:id="rId3"/>
              </a:rPr>
              <a:t>https://openbook.rheinwerk-verlag.de/javainsel9/javainsel_26_003.htm#mjf3bbdf106879ed579fef84173ca9be20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Zu Maven:</a:t>
            </a:r>
            <a:endParaRPr lang="de-DE" sz="2000" b="0" strike="noStrike" spc="-1" dirty="0">
              <a:latin typeface="Arial"/>
            </a:endParaRPr>
          </a:p>
          <a:p>
            <a:pPr marL="360000" lvl="1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369A3"/>
                </a:solidFill>
                <a:latin typeface="BO Regular"/>
                <a:ea typeface="Noto Sans CJK SC"/>
                <a:hlinkClick r:id="rId4"/>
              </a:rPr>
              <a:t>http://home.edvsz.fh-osnabrueck.de/skleuker/CSI/Werkzeuge/Maven/</a:t>
            </a:r>
            <a:endParaRPr lang="de-DE" sz="2000" b="0" strike="noStrike" spc="-1" dirty="0">
              <a:latin typeface="Arial"/>
            </a:endParaRPr>
          </a:p>
          <a:p>
            <a:pPr marL="360000" lvl="1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369A3"/>
                </a:solidFill>
                <a:latin typeface="BO Regular"/>
                <a:ea typeface="Noto Sans CJK SC"/>
                <a:hlinkClick r:id="rId5"/>
              </a:rPr>
              <a:t>https://www.youtube.com/watch?v=Wm4OHUw954o&amp;list=PLxXRtbg-a3UoZESWi1qwQieWfa5y4tsUl&amp;index=2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Zu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jpackage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:</a:t>
            </a:r>
            <a:endParaRPr lang="de-DE" sz="2000" b="0" strike="noStrike" spc="-1" dirty="0">
              <a:latin typeface="Arial"/>
            </a:endParaRPr>
          </a:p>
          <a:p>
            <a:pPr marL="360000" lvl="1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369A3"/>
                </a:solidFill>
                <a:latin typeface="BO Regular"/>
                <a:ea typeface="Noto Sans CJK SC"/>
                <a:hlinkClick r:id="rId6"/>
              </a:rPr>
              <a:t>https://docs.oracle.com/en/java/javase/16/docs/specs/man/jpackage.html</a:t>
            </a:r>
            <a:endParaRPr lang="de-DE" sz="2000" b="0" strike="noStrike" spc="-1" dirty="0">
              <a:latin typeface="Arial"/>
            </a:endParaRPr>
          </a:p>
          <a:p>
            <a:pPr marL="360000" lvl="1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369A3"/>
                </a:solidFill>
                <a:latin typeface="BO Regular"/>
                <a:ea typeface="Noto Sans CJK SC"/>
                <a:hlinkClick r:id="rId7"/>
              </a:rPr>
              <a:t>https://github.com/dlemmermann/JPackageScriptFX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2"/>
          <p:cNvSpPr>
            <a:spLocks noGrp="1"/>
          </p:cNvSpPr>
          <p:nvPr>
            <p:ph type="ftr" idx="20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21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A76CF11-0B9D-4EDD-B6F8-615A5A9D39E9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4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14" name="Text Box 1_2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Build-Tools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Rectangle 3_2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Besonders bei größeren Software-Projekten ist es nicht mehr praktikabel alle extern benötigten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Jar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-Dateien (Abhängigkeiten) manuell zu organisieren 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Auch das Erstellen eigener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Jar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-Dateien „per Hand“ ist bei entsprechender Häufigkeit ein aufwändiger Arbeitsschritt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Build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Tools sind Werkzeuge, die diese und andere Aufgaben automatisieren und erleichtern können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Mit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Build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-Tools können z.B.</a:t>
            </a:r>
            <a:endParaRPr lang="de-DE" sz="2000" b="0" strike="noStrike" spc="-1" dirty="0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buSzPct val="45000"/>
              <a:buFont typeface="Wingdings" charset="2"/>
              <a:buChar char="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Abhängigkeiten verwaltet werden (bekannt von JavaFX)</a:t>
            </a:r>
            <a:endParaRPr lang="de-DE" sz="2000" b="0" strike="noStrike" spc="-1" dirty="0">
              <a:latin typeface="Arial"/>
            </a:endParaRPr>
          </a:p>
          <a:p>
            <a:pPr marL="648000" lvl="2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buSzPct val="45000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Vorteil: auch weitere benötigte Abhängigkeiten der eigenen Abhängigkeiten werden rekursiv aufgelöst (bindet man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z.B.nur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javafx.graphics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ein, wird automatisch auch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javafx.base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heruntergeladen)</a:t>
            </a:r>
            <a:endParaRPr lang="de-DE" sz="2000" b="0" strike="noStrike" spc="-1" dirty="0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buSzPct val="45000"/>
              <a:buFont typeface="Wingdings" charset="2"/>
              <a:buChar char="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der Code automatisch kompiliert und zusammen mit weiteren Ressourcen als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Jar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gepackt werden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2"/>
          <p:cNvSpPr>
            <a:spLocks noGrp="1"/>
          </p:cNvSpPr>
          <p:nvPr>
            <p:ph type="ftr" idx="23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24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C9ACED3-9170-49A1-B30A-CF561C076AF7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5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20" name="Text Box 1_4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" name="Rectangle 3_3"/>
          <p:cNvSpPr/>
          <p:nvPr/>
        </p:nvSpPr>
        <p:spPr>
          <a:xfrm>
            <a:off x="539640" y="1620720"/>
            <a:ext cx="838800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1280" indent="-340920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Bekannte Vertreter für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Build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-Tools sind </a:t>
            </a:r>
            <a:r>
              <a:rPr lang="de-DE" sz="20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Ant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, </a:t>
            </a:r>
            <a:r>
              <a:rPr lang="de-DE" sz="20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Maven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und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Gradle</a:t>
            </a:r>
            <a:endParaRPr lang="de-DE" sz="2000" spc="-1" dirty="0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lang="de-DE" sz="20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Im Weiteren soll hier näher auf das bereits bekannte Maven eingegangen 	werden. Die folgenden Schritte wären aber auch mit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Gradle</a:t>
            </a:r>
            <a:r>
              <a:rPr lang="de-DE" sz="20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umsetzbar.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</a:rPr>
              <a:t>Maven ist ein weit verbreitetes und kostenloses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</a:rPr>
              <a:t>Build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</a:rPr>
              <a:t>-Tool, welches von der Apache Software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</a:rPr>
              <a:t>Foundation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</a:rPr>
              <a:t> entwickelt wird und durch die freie Open-Source-Lizenz </a:t>
            </a:r>
            <a:r>
              <a:rPr lang="de-DE" sz="2000" b="0" i="1" strike="noStrike" spc="-1" dirty="0">
                <a:solidFill>
                  <a:srgbClr val="000000"/>
                </a:solidFill>
                <a:latin typeface="BO Regular"/>
              </a:rPr>
              <a:t>Apache License 2.0 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</a:rPr>
              <a:t>geschützt ist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</a:rPr>
              <a:t>Bisher haben wir Maven genutzt, um die benötigten Abhängigkeiten („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</a:rPr>
              <a:t>Dependencies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</a:rPr>
              <a:t>“) für JavaFX 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</a:rPr>
              <a:t>Eclipse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</a:rPr>
              <a:t> zu integrieren</a:t>
            </a:r>
            <a:endParaRPr lang="de-DE" sz="20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Arial"/>
              <a:buChar char="•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Zudem kann Maven auch das Projekt durch Plugins als ausführbare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Jar</a:t>
            </a:r>
            <a:r>
              <a:rPr lang="de-DE" sz="20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-Datei packen. Das nötige Vorgehen wird auf den folgenden Folien beschrieben.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2"/>
          <p:cNvSpPr>
            <a:spLocks noGrp="1"/>
          </p:cNvSpPr>
          <p:nvPr>
            <p:ph type="ftr" idx="26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7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838CE33-8892-4BD1-895D-7414223E46EF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6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26" name="Text Box 1_8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Rectangle 3_5"/>
          <p:cNvSpPr/>
          <p:nvPr/>
        </p:nvSpPr>
        <p:spPr>
          <a:xfrm>
            <a:off x="539640" y="1620720"/>
            <a:ext cx="464436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6800" rIns="90000" bIns="46800" anchor="t">
            <a:noAutofit/>
          </a:bodyPr>
          <a:lstStyle/>
          <a:p>
            <a:pPr marL="36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Das folgende Beispielprojekt wird Ihnen als </a:t>
            </a:r>
            <a:r>
              <a:rPr lang="de-DE" sz="15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zip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-Datei zur Verfügung gestellt.</a:t>
            </a:r>
            <a:endParaRPr lang="de-DE" sz="15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Das Projekt muss wie bekannt in </a:t>
            </a:r>
            <a:r>
              <a:rPr lang="de-DE" sz="15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Eclipse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zu einem Maven-Projekt umgewandelt werden</a:t>
            </a:r>
            <a:endParaRPr lang="de-DE" sz="15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Für die „</a:t>
            </a:r>
            <a:r>
              <a:rPr lang="de-DE" sz="15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Group ID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“ sollte nach Konvention die eigene Internet-Domain rückwärts angegeben werden, dies ist aber nicht zwingend erforderlich. Im Beispiel:</a:t>
            </a:r>
            <a:endParaRPr lang="de-DE" sz="1500" b="0" strike="noStrike" spc="-1" dirty="0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i="1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	</a:t>
            </a:r>
            <a:r>
              <a:rPr lang="de-DE" sz="1500" b="0" i="1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de.hochschule_bochum.aid</a:t>
            </a:r>
            <a:endParaRPr lang="de-DE" sz="1500" i="1" spc="-1" dirty="0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(Bindestriche sind problematisch, da diese bei 	</a:t>
            </a:r>
            <a:r>
              <a:rPr lang="de-DE" sz="1500" b="0" strike="noStrike" spc="-1" dirty="0" err="1">
                <a:solidFill>
                  <a:srgbClr val="000000"/>
                </a:solidFill>
                <a:latin typeface="BO Regular"/>
                <a:ea typeface="Noto Sans CJK SC"/>
              </a:rPr>
              <a:t>Packagebezeichnungen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 nicht erlaubt sind)</a:t>
            </a:r>
            <a:endParaRPr lang="de-DE" sz="15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 startAt="3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spc="-1" dirty="0">
                <a:solidFill>
                  <a:srgbClr val="000000"/>
                </a:solidFill>
                <a:latin typeface="BO Regular"/>
              </a:rPr>
              <a:t>Die „</a:t>
            </a:r>
            <a:r>
              <a:rPr lang="de-DE" sz="1500" spc="-1" dirty="0" err="1">
                <a:solidFill>
                  <a:srgbClr val="000000"/>
                </a:solidFill>
                <a:latin typeface="BO Regular"/>
              </a:rPr>
              <a:t>Artifact</a:t>
            </a:r>
            <a:r>
              <a:rPr lang="de-DE" sz="1500" spc="-1" dirty="0">
                <a:solidFill>
                  <a:srgbClr val="000000"/>
                </a:solidFill>
                <a:latin typeface="BO Regular"/>
              </a:rPr>
              <a:t> ID“ sollte dem Modulname des Projektes entsprechen</a:t>
            </a:r>
          </a:p>
          <a:p>
            <a:pPr marL="341280" indent="-340920">
              <a:lnSpc>
                <a:spcPct val="90000"/>
              </a:lnSpc>
              <a:spcBef>
                <a:spcPts val="1409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 startAt="3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539640" y="5448600"/>
            <a:ext cx="8271720" cy="94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260" indent="-3429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+mj-lt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Die Version sollte mindestens 1.0.0 sein, um später auf allen Systemen Installer </a:t>
            </a:r>
            <a:r>
              <a:rPr lang="de-DE" sz="1500" spc="-1" dirty="0">
                <a:solidFill>
                  <a:srgbClr val="000000"/>
                </a:solidFill>
                <a:latin typeface="BO Regular"/>
                <a:ea typeface="Noto Sans CJK SC"/>
              </a:rPr>
              <a:t>erzeugen zu können</a:t>
            </a:r>
            <a:endParaRPr lang="de-DE" sz="15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strike="noStrike" spc="-1" dirty="0">
                <a:solidFill>
                  <a:srgbClr val="000000"/>
                </a:solidFill>
                <a:latin typeface="BO Regular"/>
                <a:ea typeface="Noto Sans CJK SC"/>
              </a:rPr>
              <a:t>Bei Interesse für die Vergabe von Versionsnummern sei folgende Seite empfohlen: </a:t>
            </a:r>
            <a:r>
              <a:rPr lang="de-DE" sz="1500" b="0" strike="noStrike" spc="-1" dirty="0">
                <a:solidFill>
                  <a:srgbClr val="0369A3"/>
                </a:solidFill>
                <a:latin typeface="BO Regular"/>
                <a:ea typeface="Noto Sans CJK SC"/>
                <a:hlinkClick r:id="rId3"/>
              </a:rPr>
              <a:t>https://semver.org/lang/de/</a:t>
            </a:r>
            <a:endParaRPr lang="de-DE" sz="1500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0D221F1-029F-DCBA-1960-59F68501B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60" y="1620720"/>
            <a:ext cx="344170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ftr" idx="29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30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292B600-3B68-48C1-9B25-FC7C4701B48A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7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34" name="Text Box 1_26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Rectangle 3_14"/>
          <p:cNvSpPr/>
          <p:nvPr/>
        </p:nvSpPr>
        <p:spPr>
          <a:xfrm>
            <a:off x="539640" y="1620720"/>
            <a:ext cx="781236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3260" indent="-3429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+mj-lt"/>
              <a:buAutoNum type="arabicParenR" startAt="6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Anlegen der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O Regular"/>
              </a:rPr>
              <a:t>Projekstruktur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:</a:t>
            </a: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4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3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37" name="Rectangle 3_0"/>
          <p:cNvSpPr/>
          <p:nvPr/>
        </p:nvSpPr>
        <p:spPr>
          <a:xfrm>
            <a:off x="899640" y="1983600"/>
            <a:ext cx="781236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Die Package-Hierarchie beginnt nach Konvention ebenfalls mit dem umgekehrten Domainnamen und das Hauptpaket sollte den Modulnamen haben. Im Beispiel ergibt sich also folgendes: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i="1" strike="noStrike" spc="-1" dirty="0">
                <a:solidFill>
                  <a:srgbClr val="000000"/>
                </a:solidFill>
                <a:latin typeface="BO Regular"/>
              </a:rPr>
              <a:t>	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BO Regular"/>
              </a:rPr>
              <a:t>de.hochschule_bochum.aid.testmodul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 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	(Bindestriche sind hier nicht erlaubt!)</a:t>
            </a:r>
            <a:endParaRPr lang="de-DE" sz="18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Die Hauptklasse mit der main-Methode soll im Beispiel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BO Regular"/>
              </a:rPr>
              <a:t>FXApp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 heißen und im Paket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BO Regular"/>
              </a:rPr>
              <a:t>main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 liegen</a:t>
            </a: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3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899640" y="4303800"/>
            <a:ext cx="5024082" cy="230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Innerhalb des Projektes wird zusätzlich der Unterordner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BO Regular"/>
              </a:rPr>
              <a:t>ressourcen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 für alle Dateien angelegt, die kein Programmcode sind. Beispielsweise können hier Bilder oder CSS-Dateien gespeichert werden.</a:t>
            </a: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400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76990D4-3383-03D2-41D0-35EE8BE1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796" y="4134678"/>
            <a:ext cx="2842543" cy="2245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3_7"/>
          <p:cNvSpPr/>
          <p:nvPr/>
        </p:nvSpPr>
        <p:spPr>
          <a:xfrm>
            <a:off x="539640" y="1620720"/>
            <a:ext cx="781236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3260" indent="-3429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+mj-lt"/>
              <a:buAutoNum type="arabicParenR" startAt="7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Hinzufügen von Einstellungen in „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BO Regular"/>
              </a:rPr>
              <a:t>pom.xml</a:t>
            </a:r>
            <a:r>
              <a:rPr lang="de-DE" sz="1800" b="0" strike="noStrike" spc="-1" dirty="0">
                <a:solidFill>
                  <a:srgbClr val="000000"/>
                </a:solidFill>
                <a:latin typeface="BO Regular"/>
              </a:rPr>
              <a:t>“:</a:t>
            </a:r>
            <a:endParaRPr lang="de-DE" spc="-1" dirty="0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de-DE" b="0" strike="noStrike" spc="-1" dirty="0">
                <a:solidFill>
                  <a:srgbClr val="000000"/>
                </a:solidFill>
                <a:latin typeface="BO Regular"/>
              </a:rPr>
              <a:t>Zwischen der </a:t>
            </a:r>
            <a:r>
              <a:rPr lang="de-DE" b="0" i="1" strike="noStrike" spc="-1" dirty="0" err="1">
                <a:solidFill>
                  <a:srgbClr val="000000"/>
                </a:solidFill>
                <a:latin typeface="BO Regular"/>
              </a:rPr>
              <a:t>description</a:t>
            </a:r>
            <a:r>
              <a:rPr lang="de-DE" b="0" strike="noStrike" spc="-1" dirty="0">
                <a:solidFill>
                  <a:srgbClr val="000000"/>
                </a:solidFill>
                <a:latin typeface="BO Regular"/>
              </a:rPr>
              <a:t> und den </a:t>
            </a:r>
            <a:r>
              <a:rPr lang="de-DE" b="0" i="1" strike="noStrike" spc="-1" dirty="0" err="1">
                <a:solidFill>
                  <a:srgbClr val="000000"/>
                </a:solidFill>
                <a:latin typeface="BO Regular"/>
              </a:rPr>
              <a:t>build</a:t>
            </a:r>
            <a:r>
              <a:rPr lang="de-DE" b="0" strike="noStrike" spc="-1" dirty="0">
                <a:solidFill>
                  <a:srgbClr val="000000"/>
                </a:solidFill>
                <a:latin typeface="BO Regular"/>
              </a:rPr>
              <a:t>-Anweisungen werden einige 	Eigenschaften hinzugefügt:</a:t>
            </a:r>
            <a:endParaRPr lang="de-DE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i="1" strike="noStrike" spc="-1" dirty="0" err="1">
                <a:solidFill>
                  <a:srgbClr val="000000"/>
                </a:solidFill>
                <a:latin typeface="BO Regular"/>
              </a:rPr>
              <a:t>javafx.version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 ist die Variable für die gewünschte JavaFX (Haupt-)Version</a:t>
            </a:r>
            <a:endParaRPr lang="de-DE" sz="15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Bei </a:t>
            </a:r>
            <a:r>
              <a:rPr lang="de-DE" sz="1500" b="0" i="1" strike="noStrike" spc="-1" dirty="0" err="1">
                <a:solidFill>
                  <a:srgbClr val="000000"/>
                </a:solidFill>
                <a:latin typeface="BO Regular"/>
              </a:rPr>
              <a:t>mainClass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 muss bekanntgegeben werden, welche Klasse die main-Methode enthält, es müssen alle Pakete angegeben werden und die Endung .</a:t>
            </a:r>
            <a:r>
              <a:rPr lang="de-DE" sz="1500" b="0" i="1" strike="noStrike" spc="-1" dirty="0" err="1">
                <a:solidFill>
                  <a:srgbClr val="000000"/>
                </a:solidFill>
                <a:latin typeface="BO Regular"/>
              </a:rPr>
              <a:t>java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 entfällt</a:t>
            </a:r>
          </a:p>
          <a:p>
            <a:pPr marL="432000" lvl="1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i="1" spc="-1" dirty="0" err="1">
                <a:solidFill>
                  <a:srgbClr val="000000"/>
                </a:solidFill>
                <a:latin typeface="BO Regular"/>
              </a:rPr>
              <a:t>dependenciesDir</a:t>
            </a:r>
            <a:r>
              <a:rPr lang="de-DE" sz="1500" spc="-1" dirty="0">
                <a:solidFill>
                  <a:srgbClr val="000000"/>
                </a:solidFill>
                <a:latin typeface="BO Regular"/>
              </a:rPr>
              <a:t> ist der Ordner, in den die </a:t>
            </a:r>
            <a:r>
              <a:rPr lang="de-DE" sz="1500" spc="-1" dirty="0" err="1">
                <a:solidFill>
                  <a:srgbClr val="000000"/>
                </a:solidFill>
                <a:latin typeface="BO Regular"/>
              </a:rPr>
              <a:t>Abhängigkeiten</a:t>
            </a:r>
            <a:r>
              <a:rPr lang="de-DE" sz="1500" spc="-1" dirty="0">
                <a:solidFill>
                  <a:srgbClr val="000000"/>
                </a:solidFill>
                <a:latin typeface="BO Regular"/>
              </a:rPr>
              <a:t> kopiert werden, damit diese </a:t>
            </a:r>
            <a:r>
              <a:rPr lang="de-DE" sz="1500" spc="-1" dirty="0" err="1">
                <a:solidFill>
                  <a:srgbClr val="000000"/>
                </a:solidFill>
                <a:latin typeface="BO Regular"/>
              </a:rPr>
              <a:t>später</a:t>
            </a:r>
            <a:r>
              <a:rPr lang="de-DE" sz="1500" spc="-1" dirty="0">
                <a:solidFill>
                  <a:srgbClr val="000000"/>
                </a:solidFill>
                <a:latin typeface="BO Regular"/>
              </a:rPr>
              <a:t> genutzt werden </a:t>
            </a:r>
            <a:r>
              <a:rPr lang="de-DE" sz="1500" spc="-1" dirty="0" err="1">
                <a:solidFill>
                  <a:srgbClr val="000000"/>
                </a:solidFill>
                <a:latin typeface="BO Regular"/>
              </a:rPr>
              <a:t>können</a:t>
            </a:r>
            <a:r>
              <a:rPr lang="de-DE" sz="1500" spc="-1" dirty="0">
                <a:solidFill>
                  <a:srgbClr val="000000"/>
                </a:solidFill>
                <a:latin typeface="BO Regular"/>
              </a:rPr>
              <a:t> </a:t>
            </a:r>
          </a:p>
          <a:p>
            <a:pPr marL="432000" lvl="1" indent="-2160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500" spc="-1" dirty="0">
              <a:solidFill>
                <a:srgbClr val="000000"/>
              </a:solidFill>
              <a:latin typeface="BO Regular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4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4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3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ftr" idx="32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33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5B65C14-5487-4218-9DA9-30137CFAB2C6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8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43" name="Text Box 1_12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899640" y="2644200"/>
            <a:ext cx="7812360" cy="2572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1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de-DE" sz="11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DE" sz="11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&gt;Beispiel Projekt zur Erzeugung von </a:t>
            </a:r>
            <a:r>
              <a:rPr lang="de-DE" sz="11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de-DE" sz="11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Dateien und </a:t>
            </a:r>
            <a:r>
              <a:rPr lang="de-DE" sz="11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Installern</a:t>
            </a:r>
            <a:r>
              <a:rPr lang="de-DE" sz="11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DE" sz="11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javafx.version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javafx.version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de.hochschule_bochum.aid.testmodul.main.FXApp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dependenciesDir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project.basedir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installers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/${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dependenciesDir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1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DE" sz="11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1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1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de-DE" sz="1100" b="0" strike="noStrike" spc="-1" dirty="0">
                <a:latin typeface="DejaVu Sans Mono"/>
              </a:rPr>
              <a:t>       ...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2"/>
          <p:cNvSpPr>
            <a:spLocks noGrp="1"/>
          </p:cNvSpPr>
          <p:nvPr>
            <p:ph type="ftr" idx="35"/>
          </p:nvPr>
        </p:nvSpPr>
        <p:spPr>
          <a:xfrm>
            <a:off x="3124080" y="6553080"/>
            <a:ext cx="2893680" cy="366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100" b="0" strike="noStrike" spc="-1">
                <a:solidFill>
                  <a:srgbClr val="E2001A"/>
                </a:solidFill>
                <a:latin typeface="BO Regular"/>
              </a:rPr>
              <a:t>Hochschule Bochum</a:t>
            </a:r>
            <a:endParaRPr lang="de-DE" sz="11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900" b="0" strike="noStrike" spc="-1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36"/>
          </p:nvPr>
        </p:nvSpPr>
        <p:spPr>
          <a:xfrm>
            <a:off x="6553080" y="6553080"/>
            <a:ext cx="1902960" cy="302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100" b="0" strike="noStrike" spc="-1">
                <a:solidFill>
                  <a:srgbClr val="E2001A"/>
                </a:solidFill>
                <a:latin typeface="BO Regular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6A0782D-8DA2-4C8D-B765-A6E8BCE58DAC}" type="slidenum">
              <a:rPr lang="de-DE" sz="1100" b="0" strike="noStrike" spc="-1">
                <a:solidFill>
                  <a:srgbClr val="E2001A"/>
                </a:solidFill>
                <a:latin typeface="BO Regular"/>
              </a:rPr>
              <a:t>9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150" name="Text Box 1_14"/>
          <p:cNvSpPr/>
          <p:nvPr/>
        </p:nvSpPr>
        <p:spPr>
          <a:xfrm>
            <a:off x="746280" y="65088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533520" y="380880"/>
            <a:ext cx="66290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3400" b="0" strike="noStrike" spc="-1">
                <a:solidFill>
                  <a:srgbClr val="E2001A"/>
                </a:solidFill>
                <a:latin typeface="BO Regular"/>
              </a:rPr>
              <a:t>Maven</a:t>
            </a:r>
            <a:endParaRPr lang="en-GB" sz="3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Rectangle 3_8"/>
          <p:cNvSpPr/>
          <p:nvPr/>
        </p:nvSpPr>
        <p:spPr>
          <a:xfrm>
            <a:off x="539640" y="1620720"/>
            <a:ext cx="8100360" cy="356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marL="343260" indent="-34290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+mj-lt"/>
              <a:buAutoNum type="arabicParenR" startAt="8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Anpassungen der </a:t>
            </a:r>
            <a:r>
              <a:rPr lang="de-DE" sz="1500" b="0" strike="noStrike" spc="-1" dirty="0" err="1">
                <a:solidFill>
                  <a:srgbClr val="000000"/>
                </a:solidFill>
                <a:latin typeface="BO Regular"/>
              </a:rPr>
              <a:t>Build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-Anweisungen in „</a:t>
            </a:r>
            <a:r>
              <a:rPr lang="de-DE" sz="1500" b="0" i="1" strike="noStrike" spc="-1" dirty="0" err="1">
                <a:solidFill>
                  <a:srgbClr val="000000"/>
                </a:solidFill>
                <a:latin typeface="BO Regular"/>
              </a:rPr>
              <a:t>pom.xml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“:</a:t>
            </a:r>
            <a:endParaRPr lang="de-DE" sz="1500" b="0" strike="noStrike" spc="-1" dirty="0">
              <a:latin typeface="Arial"/>
            </a:endParaRPr>
          </a:p>
          <a:p>
            <a:pPr marL="457560" lvl="1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Um den Ordner </a:t>
            </a:r>
            <a:r>
              <a:rPr lang="de-DE" sz="1500" b="0" i="1" strike="noStrike" spc="-1" dirty="0" err="1">
                <a:solidFill>
                  <a:srgbClr val="000000"/>
                </a:solidFill>
                <a:latin typeface="BO Regular"/>
              </a:rPr>
              <a:t>ressourcen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 als zusätzliche Ressource hinzuzufügen, muss dieser innerhalb von </a:t>
            </a:r>
            <a:r>
              <a:rPr lang="de-DE" sz="1500" b="0" i="1" strike="noStrike" spc="-1" dirty="0" err="1">
                <a:solidFill>
                  <a:srgbClr val="000000"/>
                </a:solidFill>
                <a:latin typeface="BO Regular"/>
              </a:rPr>
              <a:t>build</a:t>
            </a:r>
            <a:r>
              <a:rPr lang="de-DE" sz="1500" b="0" i="1" strike="noStrike" spc="-1" dirty="0">
                <a:solidFill>
                  <a:srgbClr val="000000"/>
                </a:solidFill>
                <a:latin typeface="BO Regular"/>
              </a:rPr>
              <a:t> 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unterhalb von </a:t>
            </a:r>
            <a:r>
              <a:rPr lang="de-DE" sz="1500" b="0" i="1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500" b="0" i="1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sourceDirectory</a:t>
            </a:r>
            <a:r>
              <a:rPr lang="de-DE" sz="1500" b="0" i="1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500" b="0" i="1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500" b="0" i="1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500" b="0" i="1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sourceDirectory</a:t>
            </a:r>
            <a:r>
              <a:rPr lang="de-DE" sz="1500" b="0" i="1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500" b="0" strike="noStrike" spc="-1" dirty="0">
                <a:solidFill>
                  <a:srgbClr val="000000"/>
                </a:solidFill>
                <a:latin typeface="BO Regular"/>
              </a:rPr>
              <a:t> ergänzt werden:</a:t>
            </a:r>
            <a:endParaRPr lang="de-DE" sz="15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5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5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3200" b="0" strike="noStrike" spc="-1" dirty="0">
              <a:latin typeface="Arial"/>
            </a:endParaRPr>
          </a:p>
          <a:p>
            <a:pPr marL="341280" indent="-340920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buFont typeface="StarSymbol"/>
              <a:buAutoNum type="arabicParenR" startAt="5"/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endParaRPr lang="de-DE" sz="3600" b="0" strike="noStrike" spc="-1" dirty="0">
              <a:latin typeface="Arial"/>
            </a:endParaRPr>
          </a:p>
          <a:p>
            <a:pPr marL="457560" lvl="1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BO Regular"/>
              </a:rPr>
              <a:t>Die Angabe zwischen den </a:t>
            </a:r>
            <a:r>
              <a:rPr lang="de-DE" sz="1400" b="0" i="1" strike="noStrike" spc="-1" dirty="0" err="1">
                <a:solidFill>
                  <a:srgbClr val="000000"/>
                </a:solidFill>
                <a:latin typeface="BO Regular"/>
              </a:rPr>
              <a:t>directory</a:t>
            </a:r>
            <a:r>
              <a:rPr lang="de-DE" sz="1400" b="0" strike="noStrike" spc="-1" dirty="0">
                <a:solidFill>
                  <a:srgbClr val="000000"/>
                </a:solidFill>
                <a:latin typeface="BO Regular"/>
              </a:rPr>
              <a:t>-Tags ist dabei der Pfad zum gewünschten Ordner ausgehend vom Projekt-Ordner. Da der Ordner </a:t>
            </a:r>
            <a:r>
              <a:rPr lang="de-DE" sz="1400" b="0" i="1" strike="noStrike" spc="-1" dirty="0" err="1">
                <a:solidFill>
                  <a:srgbClr val="000000"/>
                </a:solidFill>
                <a:latin typeface="BO Regular"/>
              </a:rPr>
              <a:t>ressourcen</a:t>
            </a:r>
            <a:r>
              <a:rPr lang="de-DE" sz="1400" b="0" strike="noStrike" spc="-1" dirty="0">
                <a:solidFill>
                  <a:srgbClr val="000000"/>
                </a:solidFill>
                <a:latin typeface="BO Regular"/>
              </a:rPr>
              <a:t> bereits im Wurzelverzeichnis des Projektes liegt, genügt hier der Ordnername.</a:t>
            </a:r>
            <a:endParaRPr lang="de-DE" sz="1400" b="0" strike="noStrike" spc="-1" dirty="0">
              <a:latin typeface="Arial"/>
            </a:endParaRPr>
          </a:p>
          <a:p>
            <a:pPr marL="457560" lvl="1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400" spc="-1" dirty="0">
                <a:solidFill>
                  <a:srgbClr val="000000"/>
                </a:solidFill>
                <a:latin typeface="BO Regular"/>
              </a:rPr>
              <a:t>Durch diese Einstellung in der </a:t>
            </a:r>
            <a:r>
              <a:rPr lang="de-DE" sz="1400" i="1" spc="-1" dirty="0" err="1">
                <a:solidFill>
                  <a:srgbClr val="000000"/>
                </a:solidFill>
                <a:latin typeface="BO Regular"/>
              </a:rPr>
              <a:t>pom.xml</a:t>
            </a:r>
            <a:r>
              <a:rPr lang="de-DE" sz="1400" spc="-1" dirty="0">
                <a:solidFill>
                  <a:srgbClr val="000000"/>
                </a:solidFill>
                <a:latin typeface="BO Regular"/>
              </a:rPr>
              <a:t> werden die im Ordner </a:t>
            </a:r>
            <a:r>
              <a:rPr lang="de-DE" sz="1400" i="1" spc="-1" dirty="0" err="1">
                <a:solidFill>
                  <a:srgbClr val="000000"/>
                </a:solidFill>
                <a:latin typeface="BO Regular"/>
              </a:rPr>
              <a:t>ressourcen</a:t>
            </a:r>
            <a:r>
              <a:rPr lang="de-DE" sz="1400" i="1" spc="-1" dirty="0">
                <a:solidFill>
                  <a:srgbClr val="000000"/>
                </a:solidFill>
                <a:latin typeface="BO Regular"/>
              </a:rPr>
              <a:t> </a:t>
            </a:r>
            <a:r>
              <a:rPr lang="de-DE" sz="1400" spc="-1" dirty="0">
                <a:solidFill>
                  <a:srgbClr val="000000"/>
                </a:solidFill>
                <a:latin typeface="BO Regular"/>
              </a:rPr>
              <a:t>gespeicherten Dateien (z.B. eine CSS-Datei) mit in die erzeugte </a:t>
            </a:r>
            <a:r>
              <a:rPr lang="de-DE" sz="1400" spc="-1" dirty="0" err="1">
                <a:solidFill>
                  <a:srgbClr val="000000"/>
                </a:solidFill>
                <a:latin typeface="BO Regular"/>
              </a:rPr>
              <a:t>Jar</a:t>
            </a:r>
            <a:r>
              <a:rPr lang="de-DE" sz="1400" spc="-1" dirty="0">
                <a:solidFill>
                  <a:srgbClr val="000000"/>
                </a:solidFill>
                <a:latin typeface="BO Regular"/>
              </a:rPr>
              <a:t>-Datei gepackt. Somit können diese Dateien direkt über den Dateinamen ohne Pfadangabe in Java genutzt werden.</a:t>
            </a:r>
          </a:p>
          <a:p>
            <a:pPr marL="457560" lvl="1">
              <a:lnSpc>
                <a:spcPct val="90000"/>
              </a:lnSpc>
              <a:spcBef>
                <a:spcPts val="1125"/>
              </a:spcBef>
              <a:buClr>
                <a:srgbClr val="000000"/>
              </a:buClr>
              <a:tabLst>
                <a:tab pos="341280" algn="l"/>
                <a:tab pos="1255680" algn="l"/>
                <a:tab pos="2170080" algn="l"/>
                <a:tab pos="3084480" algn="l"/>
                <a:tab pos="3998880" algn="l"/>
                <a:tab pos="4913280" algn="l"/>
                <a:tab pos="5827680" algn="l"/>
                <a:tab pos="6742080" algn="l"/>
                <a:tab pos="7656480" algn="l"/>
                <a:tab pos="8570880" algn="l"/>
                <a:tab pos="9485280" algn="l"/>
                <a:tab pos="1039968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BO Regular"/>
              </a:rPr>
              <a:t>Es wäre auch möglich mehrere Ordner als Ressource hinzuzufügen, z.B. um Bilder und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BO Regular"/>
              </a:rPr>
              <a:t>css</a:t>
            </a:r>
            <a:r>
              <a:rPr lang="de-DE" sz="1400" b="0" strike="noStrike" spc="-1" dirty="0">
                <a:solidFill>
                  <a:srgbClr val="000000"/>
                </a:solidFill>
                <a:latin typeface="BO Regular"/>
              </a:rPr>
              <a:t>-Dateien zu trennen. Dann müssen entsprechend mehrere </a:t>
            </a:r>
            <a:r>
              <a:rPr lang="de-DE" sz="1400" b="0" i="1" strike="noStrike" spc="-1" dirty="0" err="1">
                <a:solidFill>
                  <a:srgbClr val="000000"/>
                </a:solidFill>
                <a:latin typeface="BO Regular"/>
              </a:rPr>
              <a:t>resource</a:t>
            </a:r>
            <a:r>
              <a:rPr lang="de-DE" sz="1400" b="0" strike="noStrike" spc="-1" dirty="0">
                <a:solidFill>
                  <a:srgbClr val="000000"/>
                </a:solidFill>
                <a:latin typeface="BO Regular"/>
              </a:rPr>
              <a:t>-Tags mit der Angabe der </a:t>
            </a:r>
            <a:r>
              <a:rPr lang="de-DE" sz="1400" b="0" i="1" strike="noStrike" spc="-1" dirty="0" err="1">
                <a:solidFill>
                  <a:srgbClr val="000000"/>
                </a:solidFill>
                <a:latin typeface="BO Regular"/>
              </a:rPr>
              <a:t>directory</a:t>
            </a:r>
            <a:r>
              <a:rPr lang="de-DE" sz="1400" b="0" strike="noStrike" spc="-1" dirty="0">
                <a:solidFill>
                  <a:srgbClr val="000000"/>
                </a:solidFill>
                <a:latin typeface="BO Regular"/>
              </a:rPr>
              <a:t> innerhalb des Blocks </a:t>
            </a:r>
            <a:r>
              <a:rPr lang="de-DE" sz="1400" b="0" i="1" strike="noStrike" spc="-1" dirty="0" err="1">
                <a:solidFill>
                  <a:srgbClr val="000000"/>
                </a:solidFill>
                <a:latin typeface="BO Regular"/>
              </a:rPr>
              <a:t>resources</a:t>
            </a:r>
            <a:r>
              <a:rPr lang="de-DE" sz="1400" b="0" strike="noStrike" spc="-1" dirty="0">
                <a:solidFill>
                  <a:srgbClr val="000000"/>
                </a:solidFill>
                <a:latin typeface="BO Regular"/>
              </a:rPr>
              <a:t> hinzugefügt werden.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001801" y="2495583"/>
            <a:ext cx="6048000" cy="201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3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de-DE" sz="13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sourceDirectory</a:t>
            </a:r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3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3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sourceDirectory</a:t>
            </a:r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300" b="0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3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300" b="0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3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300" b="0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300" b="1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ressourcen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300" b="0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3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300" b="0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3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300" b="0" strike="noStrike" spc="-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de-DE" sz="1300" b="0" strike="noStrike" spc="-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3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3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4503</Words>
  <Application>Microsoft Macintosh PowerPoint</Application>
  <PresentationFormat>Bildschirmpräsentation (4:3)</PresentationFormat>
  <Paragraphs>576</Paragraphs>
  <Slides>39</Slides>
  <Notes>39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52" baseType="lpstr">
      <vt:lpstr>Arial</vt:lpstr>
      <vt:lpstr>BO Regular</vt:lpstr>
      <vt:lpstr>Courier</vt:lpstr>
      <vt:lpstr>Courier New</vt:lpstr>
      <vt:lpstr>DejaVu Sans Mono</vt:lpstr>
      <vt:lpstr>Nimbus Mono PS</vt:lpstr>
      <vt:lpstr>StarSymbol</vt:lpstr>
      <vt:lpstr>Symbol</vt:lpstr>
      <vt:lpstr>Times New Roman</vt:lpstr>
      <vt:lpstr>Wingdings</vt:lpstr>
      <vt:lpstr>Office Theme</vt:lpstr>
      <vt:lpstr>Office Theme</vt:lpstr>
      <vt:lpstr>Dokument</vt:lpstr>
      <vt:lpstr>PowerPoint-Präsentation</vt:lpstr>
      <vt:lpstr>Inhalte</vt:lpstr>
      <vt:lpstr>Jar-Archive</vt:lpstr>
      <vt:lpstr>Build-Tools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Installer erzeugen mit jPackage</vt:lpstr>
      <vt:lpstr>Installer erzeugen mit jPackage - Überblick</vt:lpstr>
      <vt:lpstr>Installer erzeugen mit jPackage - Überblick</vt:lpstr>
      <vt:lpstr>Installer erzeugen mit jPackage - Windows</vt:lpstr>
      <vt:lpstr>Installer erzeugen mit jPackage - macOS</vt:lpstr>
      <vt:lpstr>Installer erzeugen mit jPackage - Linux</vt:lpstr>
      <vt:lpstr>Installer erzeugen mit jPackage - Beispiel</vt:lpstr>
      <vt:lpstr>Installer erzeugen mit jPackage – Skript Windows</vt:lpstr>
      <vt:lpstr>Installer erzeugen mit jPackage – Skript macOS</vt:lpstr>
      <vt:lpstr>Installer erzeugen mit jPackage – Skript DEB-Linux</vt:lpstr>
      <vt:lpstr>Installer erzeugen mit jPackage – Skript RPM-Linux</vt:lpstr>
      <vt:lpstr>Installer erzeugen mit jPackage</vt:lpstr>
      <vt:lpstr>Installer erzeugen mit jPackage</vt:lpstr>
      <vt:lpstr>Installer erzeugen mit jPackage</vt:lpstr>
      <vt:lpstr>Installer erzeugen mit jPackage</vt:lpstr>
      <vt:lpstr>Installer erzeugen mit jPackage</vt:lpstr>
      <vt:lpstr>Installer erzeugen mit jPackage – Das Ergebnis</vt:lpstr>
      <vt:lpstr>Installer erzeugen mit jPackage – Das Ergebnis</vt:lpstr>
      <vt:lpstr>Installer erzeugen mit jPackage – Installation</vt:lpstr>
      <vt:lpstr>Installer erzeugen mit jPackage – Installation</vt:lpstr>
      <vt:lpstr>Installer erzeugen mit jPackage – Installation</vt:lpstr>
      <vt:lpstr>Installer erzeugen mit jPackage – Installation</vt:lpstr>
      <vt:lpstr>Quellen und weiterführende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Dohms</dc:creator>
  <dc:description/>
  <cp:lastModifiedBy>Tim Mühle</cp:lastModifiedBy>
  <cp:revision>250</cp:revision>
  <cp:lastPrinted>1601-01-01T00:00:00Z</cp:lastPrinted>
  <dcterms:created xsi:type="dcterms:W3CDTF">2010-03-13T09:25:33Z</dcterms:created>
  <dcterms:modified xsi:type="dcterms:W3CDTF">2022-06-22T13:03:42Z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r8>5</vt:r8>
  </property>
  <property fmtid="{D5CDD505-2E9C-101B-9397-08002B2CF9AE}" pid="7" name="PresentationFormat">
    <vt:lpwstr>Bildschirmpräsentation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5</vt:r8>
  </property>
</Properties>
</file>