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56" r:id="rId3"/>
    <p:sldId id="265" r:id="rId4"/>
    <p:sldId id="266" r:id="rId5"/>
    <p:sldId id="268" r:id="rId6"/>
    <p:sldId id="270" r:id="rId7"/>
    <p:sldId id="269" r:id="rId8"/>
    <p:sldId id="272" r:id="rId9"/>
    <p:sldId id="271" r:id="rId10"/>
    <p:sldId id="273" r:id="rId11"/>
    <p:sldId id="274" r:id="rId12"/>
    <p:sldId id="275" r:id="rId13"/>
    <p:sldId id="276" r:id="rId14"/>
    <p:sldId id="278" r:id="rId15"/>
    <p:sldId id="279" r:id="rId16"/>
    <p:sldId id="280" r:id="rId17"/>
    <p:sldId id="281" r:id="rId18"/>
    <p:sldId id="283" r:id="rId19"/>
    <p:sldId id="286" r:id="rId20"/>
    <p:sldId id="284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74" d="100"/>
          <a:sy n="74" d="100"/>
        </p:scale>
        <p:origin x="60" y="1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5/4/2016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9 Presentation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Val Hahn, Derek Vogel, and </a:t>
            </a:r>
            <a:r>
              <a:rPr lang="en-US" dirty="0" err="1" smtClean="0"/>
              <a:t>Ja’lon</a:t>
            </a:r>
            <a:r>
              <a:rPr lang="en-US" dirty="0" smtClean="0"/>
              <a:t> Clark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Components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002060"/>
              </a:buClr>
            </a:pPr>
            <a:r>
              <a:rPr lang="en-US" sz="3600" b="1" dirty="0" smtClean="0"/>
              <a:t>IO Interface</a:t>
            </a:r>
          </a:p>
          <a:p>
            <a:pPr lvl="1">
              <a:buClr>
                <a:srgbClr val="002060"/>
              </a:buClr>
            </a:pPr>
            <a:r>
              <a:rPr lang="en-US" sz="3400" dirty="0" smtClean="0"/>
              <a:t>Where IO devices are stored and loaded from</a:t>
            </a:r>
          </a:p>
          <a:p>
            <a:pPr lvl="1">
              <a:buClr>
                <a:srgbClr val="002060"/>
              </a:buClr>
            </a:pPr>
            <a:r>
              <a:rPr lang="en-US" sz="3400" dirty="0" smtClean="0"/>
              <a:t>IO components include switches, push buttons, LEDs, and 7-segment display</a:t>
            </a:r>
          </a:p>
          <a:p>
            <a:pPr marL="365760" lvl="1" indent="0">
              <a:buClr>
                <a:srgbClr val="002060"/>
              </a:buClr>
              <a:buNone/>
            </a:pPr>
            <a:r>
              <a:rPr lang="en-US" sz="2800" dirty="0" smtClean="0"/>
              <a:t>	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94909" y="1825625"/>
            <a:ext cx="3202781" cy="42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7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Instructions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2060"/>
              </a:buClr>
            </a:pPr>
            <a:r>
              <a:rPr lang="en-US" sz="3600" b="1" dirty="0"/>
              <a:t>D</a:t>
            </a:r>
            <a:r>
              <a:rPr lang="en-US" sz="3600" b="1" dirty="0" smtClean="0"/>
              <a:t>-Type Instructions</a:t>
            </a:r>
          </a:p>
          <a:p>
            <a:pPr>
              <a:buClr>
                <a:srgbClr val="002060"/>
              </a:buClr>
            </a:pPr>
            <a:r>
              <a:rPr lang="en-US" sz="3600" b="1" dirty="0"/>
              <a:t>S</a:t>
            </a:r>
            <a:r>
              <a:rPr lang="en-US" sz="3600" b="1" dirty="0" smtClean="0"/>
              <a:t>-Type Instructions</a:t>
            </a:r>
          </a:p>
          <a:p>
            <a:pPr>
              <a:buClr>
                <a:srgbClr val="002060"/>
              </a:buClr>
            </a:pPr>
            <a:r>
              <a:rPr lang="en-US" sz="3600" b="1" dirty="0" smtClean="0"/>
              <a:t>J-Type Instructions</a:t>
            </a:r>
            <a:endParaRPr lang="en-US" sz="2800" dirty="0"/>
          </a:p>
          <a:p>
            <a:pPr>
              <a:buClr>
                <a:srgbClr val="002060"/>
              </a:buClr>
            </a:pP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56139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95000"/>
                  </a:schemeClr>
                </a:solidFill>
              </a:rPr>
              <a:t>D</a:t>
            </a:r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-Type Instructions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51317"/>
            <a:ext cx="9144000" cy="3810000"/>
          </a:xfrm>
        </p:spPr>
        <p:txBody>
          <a:bodyPr>
            <a:noAutofit/>
          </a:bodyPr>
          <a:lstStyle/>
          <a:p>
            <a:pPr>
              <a:buClr>
                <a:srgbClr val="002060"/>
              </a:buClr>
            </a:pPr>
            <a:r>
              <a:rPr lang="en-US" sz="2400" dirty="0" smtClean="0"/>
              <a:t>Add </a:t>
            </a:r>
            <a:r>
              <a:rPr lang="en-US" sz="2400" dirty="0"/>
              <a:t>&amp; Sub</a:t>
            </a:r>
          </a:p>
          <a:p>
            <a:pPr lvl="1">
              <a:buClr>
                <a:srgbClr val="002060"/>
              </a:buClr>
            </a:pPr>
            <a:r>
              <a:rPr lang="en-US" sz="2400" dirty="0"/>
              <a:t>Done in the ALU</a:t>
            </a:r>
          </a:p>
          <a:p>
            <a:pPr lvl="1">
              <a:buClr>
                <a:srgbClr val="002060"/>
              </a:buClr>
            </a:pPr>
            <a:r>
              <a:rPr lang="en-US" sz="2400" dirty="0"/>
              <a:t>Result value saved to register file</a:t>
            </a:r>
          </a:p>
          <a:p>
            <a:pPr lvl="1">
              <a:buClr>
                <a:srgbClr val="002060"/>
              </a:buClr>
            </a:pPr>
            <a:r>
              <a:rPr lang="en-US" sz="2400" dirty="0"/>
              <a:t>Sub inverts the number before computation to subtract</a:t>
            </a:r>
          </a:p>
          <a:p>
            <a:pPr>
              <a:buClr>
                <a:srgbClr val="002060"/>
              </a:buClr>
            </a:pPr>
            <a:r>
              <a:rPr lang="en-US" sz="2400" dirty="0" smtClean="0"/>
              <a:t>And, Or, </a:t>
            </a:r>
            <a:r>
              <a:rPr lang="en-US" sz="2400" dirty="0" err="1" smtClean="0"/>
              <a:t>Xor</a:t>
            </a:r>
            <a:endParaRPr lang="en-US" sz="2400" dirty="0" smtClean="0"/>
          </a:p>
          <a:p>
            <a:pPr marL="548640" lvl="2">
              <a:spcBef>
                <a:spcPts val="1800"/>
              </a:spcBef>
              <a:buClr>
                <a:srgbClr val="002060"/>
              </a:buClr>
            </a:pPr>
            <a:r>
              <a:rPr lang="en-US" sz="2400" dirty="0"/>
              <a:t>Computes in the ALU to their specific logic </a:t>
            </a:r>
            <a:r>
              <a:rPr lang="en-US" sz="2400" dirty="0" smtClean="0"/>
              <a:t>gate</a:t>
            </a:r>
          </a:p>
          <a:p>
            <a:pPr>
              <a:buClr>
                <a:srgbClr val="002060"/>
              </a:buClr>
            </a:pPr>
            <a:r>
              <a:rPr lang="en-US" sz="2400" dirty="0" smtClean="0"/>
              <a:t>Load, Store &amp; Compare</a:t>
            </a:r>
          </a:p>
          <a:p>
            <a:pPr lvl="1">
              <a:buClr>
                <a:srgbClr val="002060"/>
              </a:buClr>
            </a:pPr>
            <a:r>
              <a:rPr lang="en-US" sz="2400" dirty="0" smtClean="0"/>
              <a:t>Deals with memory interface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638800"/>
            <a:ext cx="9601200" cy="84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5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S-Type Instructions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64257"/>
            <a:ext cx="9144000" cy="3657600"/>
          </a:xfrm>
        </p:spPr>
        <p:txBody>
          <a:bodyPr>
            <a:noAutofit/>
          </a:bodyPr>
          <a:lstStyle/>
          <a:p>
            <a:pPr>
              <a:buClr>
                <a:srgbClr val="002060"/>
              </a:buClr>
            </a:pPr>
            <a:r>
              <a:rPr lang="en-US" sz="3200" dirty="0" err="1" smtClean="0"/>
              <a:t>Inc</a:t>
            </a:r>
            <a:r>
              <a:rPr lang="en-US" sz="3200" dirty="0" smtClean="0"/>
              <a:t> &amp; Dec</a:t>
            </a:r>
          </a:p>
          <a:p>
            <a:pPr lvl="1">
              <a:buClr>
                <a:srgbClr val="002060"/>
              </a:buClr>
            </a:pPr>
            <a:r>
              <a:rPr lang="en-US" sz="3200" dirty="0" smtClean="0"/>
              <a:t>Adds/Subtract immediate value of 1</a:t>
            </a:r>
          </a:p>
          <a:p>
            <a:pPr>
              <a:buClr>
                <a:srgbClr val="002060"/>
              </a:buClr>
            </a:pPr>
            <a:r>
              <a:rPr lang="en-US" sz="3200" dirty="0" smtClean="0"/>
              <a:t>Jr (Jump replace)</a:t>
            </a:r>
          </a:p>
          <a:p>
            <a:pPr lvl="1">
              <a:buClr>
                <a:srgbClr val="002060"/>
              </a:buClr>
            </a:pPr>
            <a:r>
              <a:rPr lang="en-US" sz="3200" dirty="0" smtClean="0"/>
              <a:t>Sets PC to destination register</a:t>
            </a:r>
            <a:endParaRPr lang="en-US" sz="3200" dirty="0"/>
          </a:p>
          <a:p>
            <a:pPr>
              <a:buClr>
                <a:srgbClr val="002060"/>
              </a:buClr>
            </a:pPr>
            <a:r>
              <a:rPr lang="en-US" sz="3200" dirty="0" err="1"/>
              <a:t>Clr</a:t>
            </a:r>
            <a:endParaRPr lang="en-US" sz="3200" dirty="0"/>
          </a:p>
          <a:p>
            <a:pPr lvl="1">
              <a:buClr>
                <a:srgbClr val="002060"/>
              </a:buClr>
            </a:pPr>
            <a:r>
              <a:rPr lang="en-US" sz="3200" dirty="0"/>
              <a:t>Clears all bits of destination register to 0</a:t>
            </a:r>
          </a:p>
          <a:p>
            <a:pPr lvl="1">
              <a:buClr>
                <a:srgbClr val="002060"/>
              </a:buClr>
            </a:pPr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89" y="5486400"/>
            <a:ext cx="10020822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95000"/>
                  </a:schemeClr>
                </a:solidFill>
              </a:rPr>
              <a:t>J</a:t>
            </a:r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-Type Instructions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64257"/>
            <a:ext cx="9144000" cy="2474343"/>
          </a:xfrm>
        </p:spPr>
        <p:txBody>
          <a:bodyPr>
            <a:noAutofit/>
          </a:bodyPr>
          <a:lstStyle/>
          <a:p>
            <a:pPr>
              <a:buClr>
                <a:srgbClr val="002060"/>
              </a:buClr>
            </a:pPr>
            <a:r>
              <a:rPr lang="en-US" sz="3200" dirty="0" smtClean="0"/>
              <a:t>J</a:t>
            </a:r>
          </a:p>
          <a:p>
            <a:pPr lvl="1">
              <a:buClr>
                <a:srgbClr val="002060"/>
              </a:buClr>
            </a:pPr>
            <a:r>
              <a:rPr lang="en-US" sz="3000" dirty="0" smtClean="0"/>
              <a:t>Jumps to relative address</a:t>
            </a:r>
          </a:p>
          <a:p>
            <a:pPr lvl="1">
              <a:buClr>
                <a:srgbClr val="002060"/>
              </a:buClr>
            </a:pPr>
            <a:r>
              <a:rPr lang="en-US" sz="3000" dirty="0" smtClean="0"/>
              <a:t>Does not return anything</a:t>
            </a:r>
          </a:p>
          <a:p>
            <a:pPr>
              <a:buClr>
                <a:srgbClr val="002060"/>
              </a:buClr>
            </a:pPr>
            <a:r>
              <a:rPr lang="en-US" sz="3200" dirty="0" smtClean="0"/>
              <a:t>JL</a:t>
            </a:r>
          </a:p>
          <a:p>
            <a:pPr lvl="1">
              <a:buClr>
                <a:srgbClr val="002060"/>
              </a:buClr>
            </a:pPr>
            <a:r>
              <a:rPr lang="en-US" sz="2800" dirty="0" smtClean="0"/>
              <a:t>Same as J, but returns address in RA</a:t>
            </a:r>
            <a:endParaRPr lang="en-US" sz="2800" dirty="0"/>
          </a:p>
          <a:p>
            <a:pPr lvl="1">
              <a:buClr>
                <a:srgbClr val="002060"/>
              </a:buClr>
            </a:pPr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89" y="4648200"/>
            <a:ext cx="10020822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2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Speed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64257"/>
            <a:ext cx="9144000" cy="3083943"/>
          </a:xfrm>
        </p:spPr>
        <p:txBody>
          <a:bodyPr>
            <a:noAutofit/>
          </a:bodyPr>
          <a:lstStyle/>
          <a:p>
            <a:pPr>
              <a:buClr>
                <a:srgbClr val="002060"/>
              </a:buClr>
            </a:pPr>
            <a:endParaRPr lang="en-US" sz="3200" dirty="0" smtClean="0"/>
          </a:p>
          <a:p>
            <a:pPr>
              <a:buClr>
                <a:srgbClr val="002060"/>
              </a:buClr>
            </a:pPr>
            <a:r>
              <a:rPr lang="en-US" sz="3200" dirty="0"/>
              <a:t>Base clock speed of 2000 </a:t>
            </a:r>
            <a:r>
              <a:rPr lang="en-US" sz="3200" dirty="0" err="1"/>
              <a:t>ps</a:t>
            </a:r>
            <a:r>
              <a:rPr lang="en-US" sz="3200" dirty="0"/>
              <a:t> per </a:t>
            </a:r>
            <a:r>
              <a:rPr lang="en-US" sz="3200" dirty="0" smtClean="0"/>
              <a:t>cycle</a:t>
            </a:r>
          </a:p>
          <a:p>
            <a:pPr lvl="1">
              <a:buClr>
                <a:srgbClr val="002060"/>
              </a:buClr>
            </a:pPr>
            <a:r>
              <a:rPr lang="en-US" sz="3000" dirty="0" smtClean="0"/>
              <a:t>Works perfectly</a:t>
            </a:r>
            <a:endParaRPr lang="en-US" sz="3000" dirty="0"/>
          </a:p>
          <a:p>
            <a:pPr>
              <a:buClr>
                <a:srgbClr val="002060"/>
              </a:buClr>
            </a:pPr>
            <a:r>
              <a:rPr lang="en-US" sz="3200" dirty="0" smtClean="0"/>
              <a:t>Doubling speed to 1000 </a:t>
            </a:r>
            <a:r>
              <a:rPr lang="en-US" sz="3200" dirty="0" err="1" smtClean="0"/>
              <a:t>ps</a:t>
            </a:r>
            <a:r>
              <a:rPr lang="en-US" sz="3200" dirty="0" smtClean="0"/>
              <a:t> per cycle crashes</a:t>
            </a:r>
          </a:p>
          <a:p>
            <a:pPr lvl="1">
              <a:buClr>
                <a:srgbClr val="002060"/>
              </a:buClr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82477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Testing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Clr>
                <a:srgbClr val="002060"/>
              </a:buClr>
            </a:pPr>
            <a:r>
              <a:rPr lang="en-US" sz="2400" dirty="0" smtClean="0"/>
              <a:t>First tested Add, Sub, And, Or, and </a:t>
            </a:r>
            <a:r>
              <a:rPr lang="en-US" sz="2400" dirty="0" err="1" smtClean="0"/>
              <a:t>Xor</a:t>
            </a:r>
            <a:endParaRPr lang="en-US" sz="2400" dirty="0"/>
          </a:p>
          <a:p>
            <a:pPr>
              <a:buClr>
                <a:srgbClr val="002060"/>
              </a:buClr>
            </a:pPr>
            <a:r>
              <a:rPr lang="en-US" sz="2400" dirty="0" smtClean="0"/>
              <a:t>Load, Store, Branch, and were tested together</a:t>
            </a:r>
          </a:p>
          <a:p>
            <a:pPr lvl="1">
              <a:buClr>
                <a:srgbClr val="002060"/>
              </a:buClr>
            </a:pPr>
            <a:r>
              <a:rPr lang="en-US" sz="2400" dirty="0" smtClean="0"/>
              <a:t>Used that to test IO components</a:t>
            </a:r>
          </a:p>
          <a:p>
            <a:pPr lvl="1">
              <a:buClr>
                <a:srgbClr val="002060"/>
              </a:buClr>
            </a:pPr>
            <a:r>
              <a:rPr lang="en-US" sz="2400" dirty="0" smtClean="0"/>
              <a:t>Tested green LEDs, red LEDs, pushbuttons, switches, and drum kit. </a:t>
            </a:r>
            <a:endParaRPr lang="en-US" sz="2400" dirty="0"/>
          </a:p>
          <a:p>
            <a:pPr lvl="2">
              <a:buClr>
                <a:srgbClr val="002060"/>
              </a:buClr>
            </a:pPr>
            <a:r>
              <a:rPr lang="en-US" sz="2200" dirty="0"/>
              <a:t>S</a:t>
            </a:r>
            <a:r>
              <a:rPr lang="en-US" sz="2200" dirty="0" smtClean="0"/>
              <a:t>uccessfully works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97194" y="1825625"/>
            <a:ext cx="3198212" cy="42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4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8626"/>
            <a:ext cx="9144000" cy="1066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LED Demonstration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219200"/>
            <a:ext cx="4343400" cy="4270375"/>
          </a:xfrm>
        </p:spPr>
        <p:txBody>
          <a:bodyPr>
            <a:noAutofit/>
          </a:bodyPr>
          <a:lstStyle/>
          <a:p>
            <a:pPr>
              <a:buClr>
                <a:srgbClr val="002060"/>
              </a:buClr>
            </a:pPr>
            <a:r>
              <a:rPr lang="en-US" sz="2800" dirty="0" err="1"/>
              <a:t>vsim</a:t>
            </a:r>
            <a:r>
              <a:rPr lang="en-US" sz="2800" dirty="0"/>
              <a:t> Team9_FinalProject</a:t>
            </a:r>
            <a:br>
              <a:rPr lang="en-US" sz="2800" dirty="0"/>
            </a:br>
            <a:r>
              <a:rPr lang="en-US" sz="2800" dirty="0"/>
              <a:t>view wave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add wave Clock</a:t>
            </a:r>
            <a:br>
              <a:rPr lang="en-US" sz="2800" dirty="0"/>
            </a:br>
            <a:r>
              <a:rPr lang="en-US" sz="2800" dirty="0"/>
              <a:t>add wave RA</a:t>
            </a:r>
            <a:br>
              <a:rPr lang="en-US" sz="2800" dirty="0"/>
            </a:br>
            <a:r>
              <a:rPr lang="en-US" sz="2800" dirty="0"/>
              <a:t>add wave RB</a:t>
            </a:r>
            <a:br>
              <a:rPr lang="en-US" sz="2800" dirty="0"/>
            </a:br>
            <a:r>
              <a:rPr lang="en-US" sz="2800" dirty="0"/>
              <a:t>add wave RZ</a:t>
            </a:r>
            <a:br>
              <a:rPr lang="en-US" sz="2800" dirty="0"/>
            </a:br>
            <a:r>
              <a:rPr lang="en-US" sz="2800" dirty="0"/>
              <a:t>add wave RY</a:t>
            </a:r>
            <a:br>
              <a:rPr lang="en-US" sz="2800" dirty="0"/>
            </a:br>
            <a:r>
              <a:rPr lang="en-US" sz="2800" dirty="0"/>
              <a:t>add wave IR</a:t>
            </a:r>
            <a:br>
              <a:rPr lang="en-US" sz="2800" dirty="0"/>
            </a:br>
            <a:r>
              <a:rPr lang="en-US" sz="2800" dirty="0"/>
              <a:t>add wave </a:t>
            </a:r>
            <a:r>
              <a:rPr lang="en-US" sz="2800" dirty="0" err="1"/>
              <a:t>BugAddress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add wave </a:t>
            </a:r>
            <a:r>
              <a:rPr lang="en-US" sz="2800" dirty="0" err="1"/>
              <a:t>BugDOut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324600" y="1219199"/>
            <a:ext cx="4343400" cy="4270375"/>
          </a:xfrm>
        </p:spPr>
        <p:txBody>
          <a:bodyPr/>
          <a:lstStyle/>
          <a:p>
            <a:r>
              <a:rPr lang="en-US" dirty="0"/>
              <a:t>add wave </a:t>
            </a:r>
            <a:r>
              <a:rPr lang="en-US" dirty="0" err="1"/>
              <a:t>Bugmem_writeIO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 wave </a:t>
            </a:r>
            <a:r>
              <a:rPr lang="en-US" dirty="0" err="1"/>
              <a:t>Bugmem_writeMAIN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 wave </a:t>
            </a:r>
            <a:r>
              <a:rPr lang="en-US" dirty="0" err="1"/>
              <a:t>ZBug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 wave LEDG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force Clock 1 0, 0 1000 -repeat 2000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force NKEY 0001 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run 400000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3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8626"/>
            <a:ext cx="9144000" cy="1066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Demonstration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Clr>
                <a:srgbClr val="002060"/>
              </a:buClr>
            </a:pPr>
            <a:endParaRPr lang="en-US" sz="28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1058174"/>
            <a:ext cx="12192000" cy="578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2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8626"/>
            <a:ext cx="9144000" cy="1066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LED Demonstration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Clr>
                <a:srgbClr val="002060"/>
              </a:buClr>
            </a:pPr>
            <a:r>
              <a:rPr lang="en-US" sz="2800" dirty="0" err="1"/>
              <a:t>vsim</a:t>
            </a:r>
            <a:r>
              <a:rPr lang="en-US" sz="2800" dirty="0"/>
              <a:t> Team9_FinalProject</a:t>
            </a:r>
            <a:br>
              <a:rPr lang="en-US" sz="2800" dirty="0"/>
            </a:br>
            <a:r>
              <a:rPr lang="en-US" sz="2800" dirty="0"/>
              <a:t>view wave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add wave Clock</a:t>
            </a:r>
            <a:br>
              <a:rPr lang="en-US" sz="2800" dirty="0"/>
            </a:br>
            <a:r>
              <a:rPr lang="en-US" sz="2800" dirty="0"/>
              <a:t>add wave RA</a:t>
            </a:r>
            <a:br>
              <a:rPr lang="en-US" sz="2800" dirty="0"/>
            </a:br>
            <a:r>
              <a:rPr lang="en-US" sz="2800" dirty="0"/>
              <a:t>add wave RB</a:t>
            </a:r>
            <a:br>
              <a:rPr lang="en-US" sz="2800" dirty="0"/>
            </a:br>
            <a:r>
              <a:rPr lang="en-US" sz="2800" dirty="0"/>
              <a:t>add wave RZ</a:t>
            </a:r>
            <a:br>
              <a:rPr lang="en-US" sz="2800" dirty="0"/>
            </a:br>
            <a:r>
              <a:rPr lang="en-US" sz="2800" dirty="0"/>
              <a:t>add wave RY</a:t>
            </a:r>
            <a:br>
              <a:rPr lang="en-US" sz="2800" dirty="0"/>
            </a:br>
            <a:r>
              <a:rPr lang="en-US" sz="2800" dirty="0"/>
              <a:t>add wave IR</a:t>
            </a:r>
            <a:br>
              <a:rPr lang="en-US" sz="2800" dirty="0"/>
            </a:br>
            <a:r>
              <a:rPr lang="en-US" sz="2800" dirty="0"/>
              <a:t>add wave </a:t>
            </a:r>
            <a:r>
              <a:rPr lang="en-US" sz="2800" dirty="0" err="1"/>
              <a:t>BugAddress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add wave </a:t>
            </a:r>
            <a:r>
              <a:rPr lang="en-US" sz="2800" dirty="0" err="1"/>
              <a:t>BugDOut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 wave </a:t>
            </a:r>
            <a:r>
              <a:rPr lang="en-US" dirty="0" err="1"/>
              <a:t>Bugmem_writeIO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 wave </a:t>
            </a:r>
            <a:r>
              <a:rPr lang="en-US" dirty="0" err="1"/>
              <a:t>Bugmem_writeMAIN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 wave </a:t>
            </a:r>
            <a:r>
              <a:rPr lang="en-US" dirty="0" err="1"/>
              <a:t>ZBug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 wave LEDG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force Clock 1 0, 0 1000 -repeat 2000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force NKEY 0111 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run 400000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4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Overview</a:t>
            </a:r>
            <a:endParaRPr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2060"/>
              </a:buClr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Processor Size and Composition</a:t>
            </a:r>
            <a:endParaRPr sz="28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buClr>
                <a:srgbClr val="002060"/>
              </a:buClr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Components</a:t>
            </a:r>
          </a:p>
          <a:p>
            <a:pPr>
              <a:buClr>
                <a:srgbClr val="002060"/>
              </a:buClr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Utilities</a:t>
            </a:r>
          </a:p>
          <a:p>
            <a:pPr>
              <a:buClr>
                <a:srgbClr val="002060"/>
              </a:buClr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Testing Process</a:t>
            </a:r>
          </a:p>
          <a:p>
            <a:pPr>
              <a:buClr>
                <a:srgbClr val="002060"/>
              </a:buClr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Demonstration</a:t>
            </a:r>
            <a:endParaRPr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8626"/>
            <a:ext cx="9144000" cy="1066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Demonstration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174"/>
            <a:ext cx="12245556" cy="4123426"/>
          </a:xfrm>
        </p:spPr>
      </p:pic>
    </p:spTree>
    <p:extLst>
      <p:ext uri="{BB962C8B-B14F-4D97-AF65-F5344CB8AC3E}">
        <p14:creationId xmlns:p14="http://schemas.microsoft.com/office/powerpoint/2010/main" val="8065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Processor Size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2060"/>
              </a:buClr>
            </a:pPr>
            <a:r>
              <a:rPr lang="en-US" sz="2800" b="1" dirty="0" smtClean="0"/>
              <a:t>16-bit processor</a:t>
            </a:r>
          </a:p>
          <a:p>
            <a:pPr lvl="1">
              <a:buClr>
                <a:srgbClr val="002060"/>
              </a:buClr>
            </a:pPr>
            <a:r>
              <a:rPr lang="en-US" sz="2800" dirty="0" smtClean="0"/>
              <a:t>Register files are limited to 16-bits</a:t>
            </a:r>
          </a:p>
          <a:p>
            <a:pPr>
              <a:buClr>
                <a:srgbClr val="002060"/>
              </a:buClr>
            </a:pPr>
            <a:r>
              <a:rPr lang="en-US" sz="2800" b="1" dirty="0" smtClean="0"/>
              <a:t>24-bit instruction size</a:t>
            </a:r>
          </a:p>
          <a:p>
            <a:pPr lvl="1">
              <a:buClr>
                <a:srgbClr val="002060"/>
              </a:buClr>
            </a:pPr>
            <a:r>
              <a:rPr lang="en-US" sz="2800" dirty="0" smtClean="0"/>
              <a:t>Contains Opcode, Cond, S, Source, Destination, Immediate, and T</a:t>
            </a:r>
            <a:endParaRPr lang="en-US" sz="3400" dirty="0" smtClean="0"/>
          </a:p>
          <a:p>
            <a:pPr lvl="1">
              <a:buClr>
                <a:srgbClr val="002060"/>
              </a:buClr>
            </a:pPr>
            <a:r>
              <a:rPr lang="en-US" sz="2800" dirty="0" smtClean="0"/>
              <a:t>Works for D-type, S-type, J-type</a:t>
            </a:r>
          </a:p>
        </p:txBody>
      </p:sp>
    </p:spTree>
    <p:extLst>
      <p:ext uri="{BB962C8B-B14F-4D97-AF65-F5344CB8AC3E}">
        <p14:creationId xmlns:p14="http://schemas.microsoft.com/office/powerpoint/2010/main" val="110640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5 Stages of the Processor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rgbClr val="002060"/>
              </a:buClr>
            </a:pPr>
            <a:r>
              <a:rPr lang="en-US" sz="2800" dirty="0" smtClean="0"/>
              <a:t>Fetch</a:t>
            </a:r>
          </a:p>
          <a:p>
            <a:pPr>
              <a:buClr>
                <a:srgbClr val="002060"/>
              </a:buClr>
            </a:pPr>
            <a:r>
              <a:rPr lang="en-US" sz="2800" dirty="0" smtClean="0"/>
              <a:t>Decode</a:t>
            </a:r>
          </a:p>
          <a:p>
            <a:pPr>
              <a:buClr>
                <a:srgbClr val="002060"/>
              </a:buClr>
            </a:pPr>
            <a:r>
              <a:rPr lang="en-US" sz="2800" dirty="0" smtClean="0"/>
              <a:t>Executes</a:t>
            </a:r>
          </a:p>
          <a:p>
            <a:pPr>
              <a:buClr>
                <a:srgbClr val="002060"/>
              </a:buClr>
            </a:pPr>
            <a:r>
              <a:rPr lang="en-US" sz="2800" dirty="0" smtClean="0"/>
              <a:t>Memory</a:t>
            </a:r>
          </a:p>
          <a:p>
            <a:pPr>
              <a:buClr>
                <a:srgbClr val="002060"/>
              </a:buClr>
            </a:pPr>
            <a:r>
              <a:rPr lang="en-US" sz="2800" dirty="0" smtClean="0"/>
              <a:t>Write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5315" y="1818286"/>
            <a:ext cx="4076934" cy="42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7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Components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rgbClr val="002060"/>
              </a:buClr>
            </a:pPr>
            <a:r>
              <a:rPr lang="en-US" sz="3600" b="1" dirty="0" smtClean="0"/>
              <a:t>ALU</a:t>
            </a:r>
          </a:p>
          <a:p>
            <a:pPr lvl="1">
              <a:buClr>
                <a:srgbClr val="002060"/>
              </a:buClr>
            </a:pPr>
            <a:r>
              <a:rPr lang="en-US" sz="2800" dirty="0" smtClean="0"/>
              <a:t>Handles arithmetic of selected operations</a:t>
            </a:r>
          </a:p>
          <a:p>
            <a:pPr lvl="1">
              <a:buClr>
                <a:srgbClr val="002060"/>
              </a:buClr>
            </a:pPr>
            <a:r>
              <a:rPr lang="en-US" sz="2800" dirty="0" smtClean="0"/>
              <a:t>Can operate ADD, SUB, AND, OR, and XOR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4472" y="2362200"/>
            <a:ext cx="43434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9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Components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Clr>
                <a:srgbClr val="002060"/>
              </a:buClr>
            </a:pPr>
            <a:r>
              <a:rPr lang="en-US" sz="3600" b="1" dirty="0"/>
              <a:t>Control Unit</a:t>
            </a:r>
          </a:p>
          <a:p>
            <a:pPr lvl="1">
              <a:buClr>
                <a:srgbClr val="002060"/>
              </a:buClr>
            </a:pPr>
            <a:r>
              <a:rPr lang="en-US" sz="3100" dirty="0"/>
              <a:t>Takes the instructions and sends the op-code to the ALU</a:t>
            </a:r>
          </a:p>
          <a:p>
            <a:pPr lvl="1">
              <a:buClr>
                <a:srgbClr val="002060"/>
              </a:buClr>
            </a:pPr>
            <a:r>
              <a:rPr lang="en-US" sz="3100" dirty="0"/>
              <a:t>Controls the path of processor and stages</a:t>
            </a:r>
          </a:p>
          <a:p>
            <a:pPr lvl="1">
              <a:buClr>
                <a:srgbClr val="002060"/>
              </a:buClr>
            </a:pPr>
            <a:r>
              <a:rPr lang="en-US" sz="3100" dirty="0"/>
              <a:t>Sets the condition </a:t>
            </a:r>
            <a:r>
              <a:rPr lang="en-US" sz="3100" dirty="0" smtClean="0"/>
              <a:t>flags</a:t>
            </a:r>
          </a:p>
          <a:p>
            <a:pPr>
              <a:buClr>
                <a:srgbClr val="002060"/>
              </a:buClr>
            </a:pPr>
            <a:r>
              <a:rPr lang="en-US" sz="3600" b="1" dirty="0" smtClean="0"/>
              <a:t>PS </a:t>
            </a:r>
            <a:r>
              <a:rPr lang="en-US" sz="3600" b="1" dirty="0"/>
              <a:t>Register</a:t>
            </a:r>
          </a:p>
          <a:p>
            <a:pPr lvl="1">
              <a:buClr>
                <a:srgbClr val="002060"/>
              </a:buClr>
            </a:pPr>
            <a:r>
              <a:rPr lang="en-US" sz="3100" dirty="0" smtClean="0"/>
              <a:t>Holds temporary conditional flags AFTER ALU operation</a:t>
            </a:r>
          </a:p>
          <a:p>
            <a:pPr lvl="1">
              <a:buClr>
                <a:srgbClr val="002060"/>
              </a:buClr>
            </a:pPr>
            <a:r>
              <a:rPr lang="en-US" sz="3100" dirty="0" smtClean="0"/>
              <a:t>Won’t update unless told so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9000" y="1600200"/>
            <a:ext cx="3794303" cy="2177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926" y="3960812"/>
            <a:ext cx="4362450" cy="188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0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Components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rgbClr val="002060"/>
              </a:buClr>
            </a:pPr>
            <a:r>
              <a:rPr lang="en-US" sz="3600" b="1" dirty="0" smtClean="0"/>
              <a:t>Memory Interface</a:t>
            </a:r>
          </a:p>
          <a:p>
            <a:pPr lvl="1">
              <a:buClr>
                <a:srgbClr val="002060"/>
              </a:buClr>
            </a:pPr>
            <a:r>
              <a:rPr lang="en-US" sz="2900" dirty="0" smtClean="0"/>
              <a:t>Stores and retrieves values in main memory</a:t>
            </a:r>
          </a:p>
          <a:p>
            <a:pPr lvl="1">
              <a:buClr>
                <a:srgbClr val="002060"/>
              </a:buClr>
            </a:pPr>
            <a:r>
              <a:rPr lang="en-US" sz="2900" dirty="0" smtClean="0"/>
              <a:t>Accessed only by load and store instructions</a:t>
            </a:r>
          </a:p>
          <a:p>
            <a:pPr marL="365760" lvl="1" indent="0">
              <a:buClr>
                <a:srgbClr val="002060"/>
              </a:buClr>
              <a:buNone/>
            </a:pPr>
            <a:endParaRPr lang="en-US" sz="2800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29400" y="2609226"/>
            <a:ext cx="4343400" cy="133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5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Components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002060"/>
              </a:buClr>
            </a:pPr>
            <a:r>
              <a:rPr lang="en-US" sz="3600" b="1" dirty="0" smtClean="0"/>
              <a:t>Instruction Address Generator</a:t>
            </a:r>
            <a:endParaRPr lang="en-US" sz="3600" dirty="0" smtClean="0"/>
          </a:p>
          <a:p>
            <a:pPr lvl="1">
              <a:buClr>
                <a:srgbClr val="002060"/>
              </a:buClr>
            </a:pPr>
            <a:r>
              <a:rPr lang="en-US" sz="3400" dirty="0" smtClean="0"/>
              <a:t>Program Counter</a:t>
            </a:r>
          </a:p>
          <a:p>
            <a:pPr lvl="1">
              <a:buClr>
                <a:srgbClr val="002060"/>
              </a:buClr>
            </a:pPr>
            <a:r>
              <a:rPr lang="en-US" sz="3400" dirty="0" smtClean="0"/>
              <a:t>Helps determine execution of instructions</a:t>
            </a:r>
          </a:p>
          <a:p>
            <a:pPr lvl="1">
              <a:buClr>
                <a:srgbClr val="002060"/>
              </a:buClr>
            </a:pPr>
            <a:r>
              <a:rPr lang="en-US" sz="3400" dirty="0" smtClean="0"/>
              <a:t>Contains Adder</a:t>
            </a:r>
          </a:p>
          <a:p>
            <a:pPr lvl="2">
              <a:buClr>
                <a:srgbClr val="002060"/>
              </a:buClr>
            </a:pPr>
            <a:r>
              <a:rPr lang="en-US" sz="3200" dirty="0" smtClean="0"/>
              <a:t>Assists with offsets and jumps</a:t>
            </a:r>
            <a:endParaRPr lang="en-US" sz="3200" dirty="0"/>
          </a:p>
          <a:p>
            <a:pPr marL="365760" lvl="1" indent="0">
              <a:buClr>
                <a:srgbClr val="002060"/>
              </a:buClr>
              <a:buNone/>
            </a:pPr>
            <a:endParaRPr lang="en-US" sz="2800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1350" y="1865312"/>
            <a:ext cx="3009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8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Components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rgbClr val="002060"/>
              </a:buClr>
            </a:pPr>
            <a:r>
              <a:rPr lang="en-US" sz="3600" b="1" dirty="0" smtClean="0"/>
              <a:t>Instruction Register</a:t>
            </a:r>
          </a:p>
          <a:p>
            <a:pPr lvl="1">
              <a:buClr>
                <a:srgbClr val="002060"/>
              </a:buClr>
            </a:pPr>
            <a:r>
              <a:rPr lang="en-US" sz="3400" dirty="0" smtClean="0"/>
              <a:t>Directly stores instructions</a:t>
            </a:r>
          </a:p>
          <a:p>
            <a:pPr marL="365760" lvl="1" indent="0">
              <a:buClr>
                <a:srgbClr val="002060"/>
              </a:buClr>
              <a:buNone/>
            </a:pPr>
            <a:r>
              <a:rPr lang="en-US" sz="2800" dirty="0" smtClean="0"/>
              <a:t>	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2618174"/>
            <a:ext cx="4343400" cy="268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5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374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Candara</vt:lpstr>
      <vt:lpstr>Consolas</vt:lpstr>
      <vt:lpstr>Tech Computer 16x9</vt:lpstr>
      <vt:lpstr>Team 9 Presentation</vt:lpstr>
      <vt:lpstr>Overview</vt:lpstr>
      <vt:lpstr>Processor Size</vt:lpstr>
      <vt:lpstr>5 Stages of the Processor</vt:lpstr>
      <vt:lpstr>Components</vt:lpstr>
      <vt:lpstr>Components</vt:lpstr>
      <vt:lpstr>Components</vt:lpstr>
      <vt:lpstr>Components</vt:lpstr>
      <vt:lpstr>Components</vt:lpstr>
      <vt:lpstr>Components</vt:lpstr>
      <vt:lpstr>Instructions</vt:lpstr>
      <vt:lpstr>D-Type Instructions</vt:lpstr>
      <vt:lpstr>S-Type Instructions</vt:lpstr>
      <vt:lpstr>J-Type Instructions</vt:lpstr>
      <vt:lpstr>Speed</vt:lpstr>
      <vt:lpstr>Testing</vt:lpstr>
      <vt:lpstr>LED Demonstration</vt:lpstr>
      <vt:lpstr>Demonstration</vt:lpstr>
      <vt:lpstr>LED Demonstration</vt:lpstr>
      <vt:lpstr>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2016-05-04T17:55:57Z</dcterms:created>
  <dcterms:modified xsi:type="dcterms:W3CDTF">2016-05-04T20:01:54Z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