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6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C75D-A6C0-47EE-998C-AB6070E2B23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0D31-29AF-4786-89CC-35477C5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5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448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63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6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295FA97-9653-4723-98EB-E221B5F0BCD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DEE8C5B-5D4A-4BEB-AD36-F1631F2259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lideplayer.biz.tr/slide/9480146/" TargetMode="External"/><Relationship Id="rId3" Type="http://schemas.openxmlformats.org/officeDocument/2006/relationships/hyperlink" Target="http://docs.opencv.org/3.1.0/de/da9/tutorial_template_matching.html" TargetMode="External"/><Relationship Id="rId7" Type="http://schemas.openxmlformats.org/officeDocument/2006/relationships/hyperlink" Target="http://docs.opencv.org/2.4/modules/objdetect/doc/cascade_classification.html" TargetMode="External"/><Relationship Id="rId2" Type="http://schemas.openxmlformats.org/officeDocument/2006/relationships/hyperlink" Target="http://docs.opencv.org/3.1.0/d4/dc6/tutorial_py_template_match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sutpiskin.com/blog/opencv-matris-uzerinde-cizim-islemleri.html" TargetMode="External"/><Relationship Id="rId5" Type="http://schemas.openxmlformats.org/officeDocument/2006/relationships/hyperlink" Target="http://docs.opencv.org/2.4/modules/core/doc/operations_on_arrays.html" TargetMode="External"/><Relationship Id="rId4" Type="http://schemas.openxmlformats.org/officeDocument/2006/relationships/hyperlink" Target="http://stackoverflow.com/questions/31919094/template-matching-in-opencv-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fros/courses/LBMV07/Papers/viola-cvpr-01.pdf" TargetMode="External"/><Relationship Id="rId7" Type="http://schemas.openxmlformats.org/officeDocument/2006/relationships/hyperlink" Target="http://yusuftas.com/face-detection-ve-integral-image/" TargetMode="External"/><Relationship Id="rId2" Type="http://schemas.openxmlformats.org/officeDocument/2006/relationships/hyperlink" Target="http://www.derinogren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usuftas.com/face-detection-boosting-ve-cascading/" TargetMode="External"/><Relationship Id="rId5" Type="http://schemas.openxmlformats.org/officeDocument/2006/relationships/hyperlink" Target="https://www.youtube.com/watch?v=nVbaNcRldmw" TargetMode="External"/><Relationship Id="rId4" Type="http://schemas.openxmlformats.org/officeDocument/2006/relationships/hyperlink" Target="http://talhakoc.net/haar-cascade-egitim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36" y="1863188"/>
            <a:ext cx="9910391" cy="4268965"/>
          </a:xfrm>
        </p:spPr>
        <p:txBody>
          <a:bodyPr>
            <a:normAutofit/>
          </a:bodyPr>
          <a:lstStyle/>
          <a:p>
            <a:pPr algn="ctr"/>
            <a:r>
              <a:rPr lang="en-US" sz="4400" i="0" dirty="0" err="1">
                <a:solidFill>
                  <a:srgbClr val="FF0000"/>
                </a:solidFill>
                <a:latin typeface="Corbel (Body)"/>
              </a:rPr>
              <a:t>Nesne</a:t>
            </a:r>
            <a:r>
              <a:rPr lang="en-US" sz="4400" i="0" dirty="0">
                <a:solidFill>
                  <a:srgbClr val="FF0000"/>
                </a:solidFill>
                <a:latin typeface="Corbel (Body)"/>
              </a:rPr>
              <a:t> </a:t>
            </a:r>
            <a:r>
              <a:rPr lang="en-US" sz="4400" i="0" dirty="0" err="1">
                <a:solidFill>
                  <a:srgbClr val="FF0000"/>
                </a:solidFill>
                <a:latin typeface="Corbel (Body)"/>
              </a:rPr>
              <a:t>tespİtİ</a:t>
            </a:r>
            <a:br>
              <a:rPr lang="en-US" sz="4400" i="0" dirty="0">
                <a:latin typeface="Corbel (Body)"/>
              </a:rPr>
            </a:br>
            <a:br>
              <a:rPr lang="en-US" sz="4400" i="0" dirty="0">
                <a:latin typeface="Corbel (Body)"/>
              </a:rPr>
            </a:br>
            <a:r>
              <a:rPr lang="en-US" sz="4400" i="0" dirty="0">
                <a:latin typeface="Corbel (Body)"/>
              </a:rPr>
              <a:t>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51116"/>
            <a:ext cx="12192000" cy="489929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00B0F0"/>
                </a:solidFill>
              </a:rPr>
              <a:t>mesutpiskin.com</a:t>
            </a:r>
            <a:r>
              <a:rPr lang="en-US" i="0" dirty="0">
                <a:solidFill>
                  <a:schemeClr val="tx1">
                    <a:lumMod val="95000"/>
                  </a:schemeClr>
                </a:solidFill>
              </a:rPr>
              <a:t>   github.com/mesutpiskin  </a:t>
            </a:r>
            <a:r>
              <a:rPr lang="en-US" i="0" dirty="0">
                <a:solidFill>
                  <a:srgbClr val="FFC000"/>
                </a:solidFill>
              </a:rPr>
              <a:t>linkedin.com/in/mesutpiskin</a:t>
            </a:r>
            <a:r>
              <a:rPr lang="en-US" i="0" u="sng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026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085" y="5300325"/>
            <a:ext cx="928884" cy="1121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4" name="Picture 2" descr="https://www.di.ens.fr/~laptev/objectdetection/detsample_catf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9" y="4575115"/>
            <a:ext cx="1906863" cy="1429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s.bris.ac.uk/~damen/resultsTexturel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8" y="2966133"/>
            <a:ext cx="1906863" cy="135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CV Face and eyes detection with Java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8" y="1349132"/>
            <a:ext cx="1906863" cy="14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6496" y="2394129"/>
            <a:ext cx="60195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/>
              <a:t>Haar Cascade Classifier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252" y="587071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2/4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294" y="5485937"/>
            <a:ext cx="12192000" cy="4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mesutpiskin.com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github.com/mesutpiskin  </a:t>
            </a:r>
            <a:r>
              <a:rPr lang="en-US" dirty="0">
                <a:solidFill>
                  <a:srgbClr val="FFC000"/>
                </a:solidFill>
              </a:rPr>
              <a:t>linkedin.com/in/mesutpiskin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25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739" y="3044108"/>
            <a:ext cx="6338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Beyaz</a:t>
            </a:r>
            <a:r>
              <a:rPr lang="en-US" dirty="0"/>
              <a:t> </a:t>
            </a:r>
            <a:r>
              <a:rPr lang="en-US" dirty="0" err="1"/>
              <a:t>kısımlarındaki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toplanıp</a:t>
            </a:r>
            <a:r>
              <a:rPr lang="en-US" dirty="0"/>
              <a:t> </a:t>
            </a:r>
            <a:r>
              <a:rPr lang="en-US" dirty="0" err="1"/>
              <a:t>siyah</a:t>
            </a:r>
            <a:r>
              <a:rPr lang="en-US" dirty="0"/>
              <a:t> </a:t>
            </a:r>
            <a:r>
              <a:rPr lang="en-US" dirty="0" err="1"/>
              <a:t>kısımdakilerden</a:t>
            </a:r>
            <a:r>
              <a:rPr lang="en-US" dirty="0"/>
              <a:t> </a:t>
            </a:r>
            <a:r>
              <a:rPr lang="en-US" dirty="0" err="1"/>
              <a:t>çıkarılıp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Bu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geçiyorsa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</a:t>
            </a:r>
            <a:r>
              <a:rPr lang="en-US" dirty="0" err="1"/>
              <a:t>geçmiyorsa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yoktur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/>
          </a:bodyPr>
          <a:lstStyle/>
          <a:p>
            <a:pPr algn="ctr"/>
            <a:r>
              <a:rPr lang="en-US" sz="2000" i="0" dirty="0">
                <a:cs typeface="Arial" panose="020B0604020202020204" pitchFamily="34" charset="0"/>
              </a:rPr>
              <a:t>Haar Cascade Sınıflandırıcısı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252" y="5870713"/>
            <a:ext cx="237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Haar Cascade Classifier</a:t>
            </a:r>
          </a:p>
          <a:p>
            <a:endParaRPr lang="en-US" dirty="0"/>
          </a:p>
        </p:txBody>
      </p:sp>
      <p:pic>
        <p:nvPicPr>
          <p:cNvPr id="9" name="Picture 2" descr="https://www.researchgate.net/profile/Tomas_Proscevicius2/publication/237049645/figure/fig1/AS:299454470082567@1448406917463/Fig-2-Haar-features-examples-for-face-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86" y="561975"/>
            <a:ext cx="3371850" cy="24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86" y="3099285"/>
            <a:ext cx="3371850" cy="2413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1728" y="1725571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Viola </a:t>
            </a:r>
            <a:r>
              <a:rPr lang="en-US" dirty="0" err="1"/>
              <a:t>ve</a:t>
            </a:r>
            <a:r>
              <a:rPr lang="en-US" dirty="0"/>
              <a:t> Michael Jones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246" y="1225532"/>
            <a:ext cx="680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“Rapid Object Detection using a Boosted Cascade of Simple Feature”</a:t>
            </a:r>
          </a:p>
        </p:txBody>
      </p:sp>
    </p:spTree>
    <p:extLst>
      <p:ext uri="{BB962C8B-B14F-4D97-AF65-F5344CB8AC3E}">
        <p14:creationId xmlns:p14="http://schemas.microsoft.com/office/powerpoint/2010/main" val="337901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252" y="5870713"/>
            <a:ext cx="237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Haar Cascade Classifier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/>
          </a:bodyPr>
          <a:lstStyle/>
          <a:p>
            <a:pPr algn="ctr"/>
            <a:r>
              <a:rPr lang="en-US" sz="2000" i="0" dirty="0">
                <a:cs typeface="Arial" panose="020B0604020202020204" pitchFamily="34" charset="0"/>
              </a:rPr>
              <a:t>Haar Cascade Sınıflandırıcısı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246" y="3057709"/>
            <a:ext cx="62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resimlerden</a:t>
            </a:r>
            <a:r>
              <a:rPr lang="en-US" dirty="0"/>
              <a:t> </a:t>
            </a:r>
            <a:r>
              <a:rPr lang="en-US" dirty="0" err="1"/>
              <a:t>yararlanılarak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sınıflandırılır</a:t>
            </a:r>
            <a:r>
              <a:rPr lang="en-US" dirty="0"/>
              <a:t>.</a:t>
            </a:r>
          </a:p>
        </p:txBody>
      </p:sp>
      <p:pic>
        <p:nvPicPr>
          <p:cNvPr id="12" name="Picture 2" descr="http://www.antmarin.com.tr/images/transfers_vito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12" y="769041"/>
            <a:ext cx="3040751" cy="22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ruyaarsivi.com/uploads/haberler/2013/01/26/15308a0_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12" y="3264775"/>
            <a:ext cx="3040751" cy="2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/>
          </a:bodyPr>
          <a:lstStyle/>
          <a:p>
            <a:pPr algn="ctr"/>
            <a:r>
              <a:rPr lang="en-US" sz="2000" i="0" dirty="0" err="1">
                <a:cs typeface="Arial" panose="020B0604020202020204" pitchFamily="34" charset="0"/>
              </a:rPr>
              <a:t>Sınıflandırıcı</a:t>
            </a:r>
            <a:r>
              <a:rPr lang="en-US" sz="2000" i="0" dirty="0">
                <a:cs typeface="Arial" panose="020B0604020202020204" pitchFamily="34" charset="0"/>
              </a:rPr>
              <a:t> </a:t>
            </a:r>
            <a:r>
              <a:rPr lang="en-US" sz="2000" i="0" dirty="0" err="1">
                <a:cs typeface="Arial" panose="020B0604020202020204" pitchFamily="34" charset="0"/>
              </a:rPr>
              <a:t>Eğitimi</a:t>
            </a:r>
            <a:endParaRPr lang="en-US" sz="2000" i="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252" y="5870713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Sınıflandırcı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Eğitimi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3212" y="2040835"/>
            <a:ext cx="334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Öğrenme</a:t>
            </a:r>
            <a:endParaRPr lang="en-US" dirty="0"/>
          </a:p>
          <a:p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(Deep Learning)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8043" y="2687166"/>
            <a:ext cx="190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NVIDIA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</a:t>
            </a:r>
          </a:p>
          <a:p>
            <a:r>
              <a:rPr lang="en-US" dirty="0"/>
              <a:t>       …</a:t>
            </a:r>
          </a:p>
        </p:txBody>
      </p:sp>
      <p:pic>
        <p:nvPicPr>
          <p:cNvPr id="4098" name="Picture 2" descr="http://www.kdnuggets.com/wp-content/uploads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87" y="2040835"/>
            <a:ext cx="4667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3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5739" y="147918"/>
            <a:ext cx="10667998" cy="414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0" dirty="0" err="1">
                <a:cs typeface="Arial" panose="020B0604020202020204" pitchFamily="34" charset="0"/>
              </a:rPr>
              <a:t>Sınıflandırıcı</a:t>
            </a:r>
            <a:r>
              <a:rPr lang="en-US" sz="2000" i="0" dirty="0">
                <a:cs typeface="Arial" panose="020B0604020202020204" pitchFamily="34" charset="0"/>
              </a:rPr>
              <a:t> </a:t>
            </a:r>
            <a:r>
              <a:rPr lang="en-US" sz="2000" i="0" dirty="0" err="1">
                <a:cs typeface="Arial" panose="020B0604020202020204" pitchFamily="34" charset="0"/>
              </a:rPr>
              <a:t>Eğitimi</a:t>
            </a:r>
            <a:endParaRPr lang="en-US" sz="2000" i="0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84" y="1702658"/>
            <a:ext cx="7105650" cy="237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3252" y="5870713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Sınıflandırcı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Eğitimi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766059"/>
            <a:ext cx="18010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Yüz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Göz</a:t>
            </a:r>
            <a:r>
              <a:rPr lang="en-US" dirty="0"/>
              <a:t> (Sol, </a:t>
            </a:r>
            <a:r>
              <a:rPr lang="en-US" dirty="0" err="1"/>
              <a:t>Sağ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Burun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Gözlük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Vücudu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Gülümseme</a:t>
            </a:r>
            <a:endParaRPr lang="en-US" dirty="0"/>
          </a:p>
          <a:p>
            <a:r>
              <a:rPr lang="en-US" dirty="0"/>
              <a:t>      ….</a:t>
            </a:r>
          </a:p>
        </p:txBody>
      </p:sp>
    </p:spTree>
    <p:extLst>
      <p:ext uri="{BB962C8B-B14F-4D97-AF65-F5344CB8AC3E}">
        <p14:creationId xmlns:p14="http://schemas.microsoft.com/office/powerpoint/2010/main" val="21078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5739" y="147918"/>
            <a:ext cx="10667998" cy="414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0" dirty="0" err="1">
                <a:latin typeface="Century Schoolbook (Headings)"/>
                <a:cs typeface="Arial" panose="020B0604020202020204" pitchFamily="34" charset="0"/>
              </a:rPr>
              <a:t>CascadeClassifier</a:t>
            </a:r>
            <a:r>
              <a:rPr lang="en-US" sz="2000" i="0" dirty="0">
                <a:latin typeface="Century Schoolbook (Headings)"/>
                <a:cs typeface="Arial" panose="020B0604020202020204" pitchFamily="34" charset="0"/>
              </a:rPr>
              <a:t> </a:t>
            </a:r>
            <a:r>
              <a:rPr lang="en-US" sz="2000" i="0" dirty="0" err="1">
                <a:latin typeface="Century Schoolbook (Headings)"/>
                <a:cs typeface="Arial" panose="020B0604020202020204" pitchFamily="34" charset="0"/>
              </a:rPr>
              <a:t>Kullanımı</a:t>
            </a:r>
            <a:endParaRPr lang="en-US" sz="2000" i="0" dirty="0">
              <a:latin typeface="Century Schoolbook (Headings)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252" y="5870713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CascadeClassifier</a:t>
            </a:r>
            <a:r>
              <a:rPr lang="en-US" dirty="0"/>
              <a:t> </a:t>
            </a:r>
            <a:r>
              <a:rPr lang="en-US" dirty="0" err="1"/>
              <a:t>Sınıfı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739" y="1508945"/>
            <a:ext cx="37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CascadeClassifier.detectMultiScale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804" y="2131871"/>
            <a:ext cx="11099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cascade</a:t>
            </a:r>
            <a:r>
              <a:rPr lang="en-US" dirty="0"/>
              <a:t> – Haar classifier cascade (</a:t>
            </a:r>
            <a:r>
              <a:rPr lang="en-US" dirty="0" err="1"/>
              <a:t>OpenCV</a:t>
            </a:r>
            <a:r>
              <a:rPr lang="en-US" dirty="0"/>
              <a:t> 1.x API only). It can be loaded from XML or YAML file using Load(). When the cascade is not needed anymore, release it using </a:t>
            </a:r>
            <a:r>
              <a:rPr lang="en-US" dirty="0" err="1"/>
              <a:t>cvReleaseHaarClassifierCascade</a:t>
            </a:r>
            <a:r>
              <a:rPr lang="en-US" dirty="0"/>
              <a:t>(&amp;cascade)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image</a:t>
            </a:r>
            <a:r>
              <a:rPr lang="en-US" dirty="0"/>
              <a:t> – Matrix of the type CV_8U containing an image where objects are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objects</a:t>
            </a:r>
            <a:r>
              <a:rPr lang="en-US" dirty="0"/>
              <a:t> – Vector of rectangles where each rectangle contains the detected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scaleFactor</a:t>
            </a:r>
            <a:r>
              <a:rPr lang="en-US" dirty="0"/>
              <a:t> – Parameter specifying how much the image size is reduced at each image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minNeighbors</a:t>
            </a:r>
            <a:r>
              <a:rPr lang="en-US" dirty="0"/>
              <a:t>– Parameter specifying how many neighbors each candidate rectangle should have to retain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flags</a:t>
            </a:r>
            <a:r>
              <a:rPr lang="en-US" dirty="0"/>
              <a:t> – Parameter with the same meaning for an old cascade as in the function </a:t>
            </a:r>
            <a:r>
              <a:rPr lang="en-US" dirty="0" err="1"/>
              <a:t>cvHaarDetectObjects</a:t>
            </a:r>
            <a:r>
              <a:rPr lang="en-US" dirty="0"/>
              <a:t>. It is not used for a new cascade.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minSize</a:t>
            </a:r>
            <a:r>
              <a:rPr lang="en-US" dirty="0"/>
              <a:t> – Minimum possible object size. Objects smaller than that are ignored.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maxSize</a:t>
            </a:r>
            <a:r>
              <a:rPr lang="en-US" dirty="0"/>
              <a:t> – Maximum possible object size. Objects larger than that are ignored</a:t>
            </a:r>
          </a:p>
        </p:txBody>
      </p:sp>
    </p:spTree>
    <p:extLst>
      <p:ext uri="{BB962C8B-B14F-4D97-AF65-F5344CB8AC3E}">
        <p14:creationId xmlns:p14="http://schemas.microsoft.com/office/powerpoint/2010/main" val="258534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252" y="587071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Demo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6392" y="1814396"/>
            <a:ext cx="3306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16391" y="3023541"/>
            <a:ext cx="3306203" cy="1054870"/>
            <a:chOff x="7857039" y="5620967"/>
            <a:chExt cx="3306203" cy="1054870"/>
          </a:xfrm>
        </p:grpSpPr>
        <p:pic>
          <p:nvPicPr>
            <p:cNvPr id="5124" name="Picture 4" descr="http://3.bp.blogspot.com/-wPBas1oOhOQ/VmyCxcHXLTI/AAAAAAAAAf8/yf90_30ipMo/s1600/opencv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894" y="5620967"/>
              <a:ext cx="2514495" cy="81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857039" y="6029506"/>
              <a:ext cx="330620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3.1</a:t>
              </a:r>
              <a:endPara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91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569066"/>
            <a:ext cx="11270972" cy="56551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http://docs.opencv.org/3.1.0/d4/dc6/tutorial_py_template_matching.html</a:t>
            </a:r>
            <a:endParaRPr lang="en-US" dirty="0"/>
          </a:p>
          <a:p>
            <a:r>
              <a:rPr lang="en-US" dirty="0">
                <a:hlinkClick r:id="rId3"/>
              </a:rPr>
              <a:t>http://docs.opencv.org/3.1.0/de/da9/tutorial_template_matching.html</a:t>
            </a:r>
            <a:endParaRPr lang="en-US" dirty="0"/>
          </a:p>
          <a:p>
            <a:r>
              <a:rPr lang="en-US" dirty="0">
                <a:hlinkClick r:id="rId4"/>
              </a:rPr>
              <a:t>http://stackoverflow.com/questions/31919094/template-matching-in-opencv-java</a:t>
            </a:r>
            <a:endParaRPr lang="en-US" dirty="0"/>
          </a:p>
          <a:p>
            <a:r>
              <a:rPr lang="en-US" dirty="0">
                <a:hlinkClick r:id="rId5"/>
              </a:rPr>
              <a:t>http://docs.opencv.org/2.4/modules/core/doc/operations_on_arrays.html</a:t>
            </a:r>
            <a:endParaRPr lang="en-US" dirty="0"/>
          </a:p>
          <a:p>
            <a:r>
              <a:rPr lang="en-US" dirty="0">
                <a:hlinkClick r:id="rId6"/>
              </a:rPr>
              <a:t>http://mesutpiskin.com/blog/opencv-matris-uzerinde-cizim-islemleri.html</a:t>
            </a:r>
            <a:endParaRPr lang="en-US" dirty="0"/>
          </a:p>
          <a:p>
            <a:r>
              <a:rPr lang="en-US" dirty="0">
                <a:hlinkClick r:id="rId7"/>
              </a:rPr>
              <a:t>http://docs.opencv.org/2.4/modules/objdetect/doc/cascade_classification.html</a:t>
            </a:r>
            <a:endParaRPr lang="en-US" dirty="0"/>
          </a:p>
          <a:p>
            <a:r>
              <a:rPr lang="en-US" dirty="0">
                <a:hlinkClick r:id="rId8"/>
              </a:rPr>
              <a:t>http://slideplayer.biz.tr/slide/9480146/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52" y="5870713"/>
            <a:ext cx="11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Kaynakça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22" y="848139"/>
            <a:ext cx="82899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http://www.derinogrenme.com/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https://www.cs.cmu.edu/~efros/courses/LBMV07/Papers/viola-cvpr-01.pdf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http://talhakoc.net/haar-cascade-egitimi/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https://www.youtube.com/watch?v=nVbaNcRldmw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http://yusuftas.com/face-detection-boosting-ve-cascading/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http://yusuftas.com/face-detection-ve-integral-image/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3252" y="5870713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Ayrıca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Bakınız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2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1" y="997000"/>
            <a:ext cx="5970102" cy="5137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i="0" dirty="0">
                <a:solidFill>
                  <a:schemeClr val="tx1"/>
                </a:solidFill>
              </a:rPr>
              <a:t>YÖNTEMLER</a:t>
            </a:r>
            <a:br>
              <a:rPr lang="en-US" sz="2400" i="0" u="sng" dirty="0">
                <a:solidFill>
                  <a:srgbClr val="FF0000"/>
                </a:solidFill>
              </a:rPr>
            </a:br>
            <a:br>
              <a:rPr lang="en-US" sz="2400" i="0" u="sng" dirty="0">
                <a:solidFill>
                  <a:srgbClr val="FF0000"/>
                </a:solidFill>
              </a:rPr>
            </a:br>
            <a:endParaRPr lang="en-US" sz="2400" i="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6" y="1510748"/>
            <a:ext cx="6248398" cy="2332383"/>
          </a:xfrm>
        </p:spPr>
        <p:txBody>
          <a:bodyPr/>
          <a:lstStyle/>
          <a:p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(Template Matching)</a:t>
            </a:r>
          </a:p>
          <a:p>
            <a:r>
              <a:rPr lang="en-US" dirty="0"/>
              <a:t>HAAR Cascade </a:t>
            </a:r>
          </a:p>
          <a:p>
            <a:r>
              <a:rPr lang="en-US" dirty="0"/>
              <a:t>LBP Local Binary Pattern</a:t>
            </a:r>
          </a:p>
          <a:p>
            <a:r>
              <a:rPr lang="en-US" dirty="0"/>
              <a:t>HOG Histogram of Oriented Gradients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8782" y="585746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en-US" dirty="0"/>
          </a:p>
        </p:txBody>
      </p:sp>
      <p:pic>
        <p:nvPicPr>
          <p:cNvPr id="2050" name="Picture 2" descr="https://www.eitdigital.eu/uploads/pics/byu_pattern_recogniti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3" y="781879"/>
            <a:ext cx="5455697" cy="30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44" y="2380877"/>
            <a:ext cx="109046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err="1">
                <a:latin typeface="Corbel (Body)"/>
              </a:rPr>
              <a:t>Şablon</a:t>
            </a:r>
            <a:r>
              <a:rPr lang="en-US" sz="4800" dirty="0">
                <a:latin typeface="Corbel (Body)"/>
              </a:rPr>
              <a:t> </a:t>
            </a:r>
            <a:r>
              <a:rPr lang="en-US" sz="4800" dirty="0" err="1">
                <a:latin typeface="Corbel (Body)"/>
              </a:rPr>
              <a:t>Eşleştirme</a:t>
            </a:r>
            <a:r>
              <a:rPr lang="en-US" sz="4800" dirty="0">
                <a:latin typeface="Corbel (Body)"/>
              </a:rPr>
              <a:t> (Template Matching)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85530" y="58574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1/4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155985"/>
            <a:ext cx="12192000" cy="4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mesutpiskin.com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github.com/mesutpiskin  </a:t>
            </a:r>
            <a:r>
              <a:rPr lang="en-US" dirty="0">
                <a:solidFill>
                  <a:srgbClr val="FFC000"/>
                </a:solidFill>
              </a:rPr>
              <a:t>linkedin.com/in/mesutpiskin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0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14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i="0" dirty="0" err="1">
                <a:cs typeface="Arial" panose="020B0604020202020204" pitchFamily="34" charset="0"/>
              </a:rPr>
              <a:t>Şablon</a:t>
            </a:r>
            <a:r>
              <a:rPr lang="en-US" sz="2200" i="0" dirty="0">
                <a:cs typeface="Arial" panose="020B0604020202020204" pitchFamily="34" charset="0"/>
              </a:rPr>
              <a:t> </a:t>
            </a:r>
            <a:r>
              <a:rPr lang="en-US" sz="2200" i="0" dirty="0" err="1">
                <a:cs typeface="Arial" panose="020B0604020202020204" pitchFamily="34" charset="0"/>
              </a:rPr>
              <a:t>Eşleştirme</a:t>
            </a:r>
            <a:r>
              <a:rPr lang="en-US" sz="2200" i="0" dirty="0">
                <a:cs typeface="Arial" panose="020B0604020202020204" pitchFamily="34" charset="0"/>
              </a:rPr>
              <a:t> (</a:t>
            </a:r>
            <a:r>
              <a:rPr lang="en-US" sz="2400" i="0" dirty="0">
                <a:cs typeface="Arial" panose="020B0604020202020204" pitchFamily="34" charset="0"/>
              </a:rPr>
              <a:t>Template</a:t>
            </a:r>
            <a:r>
              <a:rPr lang="en-US" sz="2200" i="0" dirty="0">
                <a:cs typeface="Arial" panose="020B0604020202020204" pitchFamily="34" charset="0"/>
              </a:rPr>
              <a:t> Matching)</a:t>
            </a:r>
            <a:br>
              <a:rPr lang="en-US" sz="2200" i="0" dirty="0">
                <a:cs typeface="Arial" panose="020B0604020202020204" pitchFamily="34" charset="0"/>
              </a:rPr>
            </a:br>
            <a:endParaRPr lang="en-US" sz="2200" i="0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05" y="5845687"/>
            <a:ext cx="45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(Template Matching)</a:t>
            </a:r>
          </a:p>
        </p:txBody>
      </p:sp>
      <p:pic>
        <p:nvPicPr>
          <p:cNvPr id="3074" name="Picture 2" descr="Template_Matching_Template_Theory_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11" y="1459491"/>
            <a:ext cx="3810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1335" y="278749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Kaynak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0357" y="278346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Şablon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26373" y="1279044"/>
            <a:ext cx="656569" cy="20275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3349" y="1279044"/>
            <a:ext cx="1690016" cy="20275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17636" y="1270799"/>
            <a:ext cx="1552968" cy="202758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8124" y="278749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Sonuç</a:t>
            </a:r>
            <a:endParaRPr lang="en-US" dirty="0"/>
          </a:p>
        </p:txBody>
      </p:sp>
      <p:pic>
        <p:nvPicPr>
          <p:cNvPr id="3076" name="Picture 4" descr="Template_Matching_Template_Theory_Sli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11" y="3460799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3825" y="2099924"/>
            <a:ext cx="47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 window (</a:t>
            </a:r>
            <a:r>
              <a:rPr lang="en-US" dirty="0" err="1"/>
              <a:t>Kayan,sürgülü</a:t>
            </a:r>
            <a:r>
              <a:rPr lang="en-US" dirty="0"/>
              <a:t> </a:t>
            </a:r>
            <a:r>
              <a:rPr lang="en-US" dirty="0" err="1"/>
              <a:t>pencere</a:t>
            </a:r>
            <a:r>
              <a:rPr lang="en-US" dirty="0"/>
              <a:t>) </a:t>
            </a:r>
            <a:r>
              <a:rPr lang="en-US" dirty="0" err="1"/>
              <a:t>Metodu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40" y="628235"/>
            <a:ext cx="5734050" cy="5124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i="0" dirty="0" err="1">
                <a:cs typeface="Arial" panose="020B0604020202020204" pitchFamily="34" charset="0"/>
              </a:rPr>
              <a:t>Eşleştirme</a:t>
            </a:r>
            <a:r>
              <a:rPr lang="en-US" sz="2200" i="0" dirty="0">
                <a:cs typeface="Arial" panose="020B0604020202020204" pitchFamily="34" charset="0"/>
              </a:rPr>
              <a:t> </a:t>
            </a:r>
            <a:r>
              <a:rPr lang="en-US" sz="2200" i="0" dirty="0" err="1">
                <a:cs typeface="Arial" panose="020B0604020202020204" pitchFamily="34" charset="0"/>
              </a:rPr>
              <a:t>Yöntemleri</a:t>
            </a:r>
            <a:r>
              <a:rPr lang="en-US" sz="2200" i="0" dirty="0">
                <a:cs typeface="Arial" panose="020B0604020202020204" pitchFamily="34" charset="0"/>
              </a:rPr>
              <a:t> (Matching Methods)</a:t>
            </a:r>
            <a:br>
              <a:rPr lang="en-US" sz="2200" i="0" dirty="0">
                <a:cs typeface="Arial" panose="020B0604020202020204" pitchFamily="34" charset="0"/>
              </a:rPr>
            </a:br>
            <a:endParaRPr lang="en-US" sz="2200" i="0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739" y="1620799"/>
            <a:ext cx="4691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TM_CCOEFF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TM_CCOEFF_NORMED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TM_CCORR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TM_CCORR_NORMED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TM_SQDIFF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 (Headings)"/>
              </a:rPr>
              <a:t>TM_SQDIFF_NORMED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entury Schoolbook (Headings)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3252" y="5870713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Eşleştirme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Yöntemleri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ssi_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" y="1328567"/>
            <a:ext cx="381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337" y="182386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Şablon</a:t>
            </a:r>
            <a:endParaRPr lang="en-US" dirty="0"/>
          </a:p>
        </p:txBody>
      </p:sp>
      <p:pic>
        <p:nvPicPr>
          <p:cNvPr id="1028" name="Picture 4" descr="template_ccoeff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28" y="888931"/>
            <a:ext cx="4286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mplate_ccoeff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45" y="888931"/>
            <a:ext cx="4286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mplate_ccor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28" y="3455091"/>
            <a:ext cx="4286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mplate_ccorrn_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45" y="3474141"/>
            <a:ext cx="4286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i="0" dirty="0" err="1">
                <a:cs typeface="Arial" panose="020B0604020202020204" pitchFamily="34" charset="0"/>
              </a:rPr>
              <a:t>Eşleştirme</a:t>
            </a:r>
            <a:r>
              <a:rPr lang="en-US" sz="2200" i="0" dirty="0">
                <a:cs typeface="Arial" panose="020B0604020202020204" pitchFamily="34" charset="0"/>
              </a:rPr>
              <a:t> </a:t>
            </a:r>
            <a:r>
              <a:rPr lang="en-US" sz="2200" i="0" dirty="0" err="1">
                <a:cs typeface="Arial" panose="020B0604020202020204" pitchFamily="34" charset="0"/>
              </a:rPr>
              <a:t>Yöntemleri</a:t>
            </a:r>
            <a:r>
              <a:rPr lang="en-US" sz="2200" i="0" dirty="0">
                <a:cs typeface="Arial" panose="020B0604020202020204" pitchFamily="34" charset="0"/>
              </a:rPr>
              <a:t> (Matching Methods)</a:t>
            </a:r>
            <a:br>
              <a:rPr lang="en-US" sz="2200" i="0" dirty="0">
                <a:cs typeface="Arial" panose="020B0604020202020204" pitchFamily="34" charset="0"/>
              </a:rPr>
            </a:br>
            <a:endParaRPr lang="en-US" sz="2200" i="0" dirty="0"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3252" y="5870713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Eşleştirme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Yöntemleri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4089" y="2966309"/>
            <a:ext cx="141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TM_CCOEFF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44492" y="2966308"/>
            <a:ext cx="246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TM_CCOEFF_NORMED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75" y="573221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TM_CCORR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44491" y="5717135"/>
            <a:ext cx="23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TM_CCORR_NORMED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5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i="0" dirty="0" err="1">
                <a:cs typeface="Arial" panose="020B0604020202020204" pitchFamily="34" charset="0"/>
              </a:rPr>
              <a:t>Eşleştirme</a:t>
            </a:r>
            <a:r>
              <a:rPr lang="en-US" sz="2200" i="0" dirty="0">
                <a:cs typeface="Arial" panose="020B0604020202020204" pitchFamily="34" charset="0"/>
              </a:rPr>
              <a:t> </a:t>
            </a:r>
            <a:r>
              <a:rPr lang="en-US" sz="2200" i="0" dirty="0" err="1">
                <a:cs typeface="Arial" panose="020B0604020202020204" pitchFamily="34" charset="0"/>
              </a:rPr>
              <a:t>Yöntemleri</a:t>
            </a:r>
            <a:r>
              <a:rPr lang="en-US" sz="2200" i="0" dirty="0">
                <a:cs typeface="Arial" panose="020B0604020202020204" pitchFamily="34" charset="0"/>
              </a:rPr>
              <a:t> (Matching Methods)</a:t>
            </a:r>
            <a:br>
              <a:rPr lang="en-US" sz="2200" i="0" dirty="0">
                <a:cs typeface="Arial" panose="020B0604020202020204" pitchFamily="34" charset="0"/>
              </a:rPr>
            </a:br>
            <a:endParaRPr lang="en-US" sz="2200" i="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252" y="5870713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Eşleştirme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Yöntemleri</a:t>
            </a:r>
            <a:endParaRPr lang="en-US" dirty="0"/>
          </a:p>
        </p:txBody>
      </p:sp>
      <p:pic>
        <p:nvPicPr>
          <p:cNvPr id="2050" name="Picture 2" descr="template_sqdiff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8" y="1328567"/>
            <a:ext cx="4286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mplate_sqdiffn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23" y="1328567"/>
            <a:ext cx="4286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0763" y="356121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TM_SQDIFF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8735" y="356121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TM_SQDIFF_NORMED</a:t>
            </a:r>
          </a:p>
        </p:txBody>
      </p:sp>
      <p:pic>
        <p:nvPicPr>
          <p:cNvPr id="10" name="Picture 2" descr="messi_f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2" y="1328567"/>
            <a:ext cx="381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6718" y="182386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Şablon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5739" y="147918"/>
            <a:ext cx="10667998" cy="414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i="0" dirty="0" err="1">
                <a:cs typeface="Arial" panose="020B0604020202020204" pitchFamily="34" charset="0"/>
              </a:rPr>
              <a:t>Eşleştirme</a:t>
            </a:r>
            <a:r>
              <a:rPr lang="en-US" sz="2200" i="0" dirty="0">
                <a:cs typeface="Arial" panose="020B0604020202020204" pitchFamily="34" charset="0"/>
              </a:rPr>
              <a:t> </a:t>
            </a:r>
            <a:r>
              <a:rPr lang="en-US" sz="2200" i="0" dirty="0" err="1">
                <a:cs typeface="Arial" panose="020B0604020202020204" pitchFamily="34" charset="0"/>
              </a:rPr>
              <a:t>Yöntemleri</a:t>
            </a:r>
            <a:r>
              <a:rPr lang="en-US" sz="2200" i="0" dirty="0">
                <a:cs typeface="Arial" panose="020B0604020202020204" pitchFamily="34" charset="0"/>
              </a:rPr>
              <a:t> (Matching Methods)</a:t>
            </a:r>
            <a:br>
              <a:rPr lang="en-US" sz="2200" i="0" dirty="0">
                <a:cs typeface="Arial" panose="020B0604020202020204" pitchFamily="34" charset="0"/>
              </a:rPr>
            </a:br>
            <a:endParaRPr lang="en-US" sz="2200" i="0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252" y="5870713"/>
            <a:ext cx="299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En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Küçük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Büyük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Konum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2316" y="1563407"/>
            <a:ext cx="232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Core.minMaxLoc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316" y="2256757"/>
            <a:ext cx="9974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src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Kaynak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dizisi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– input single-channel array.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minVal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küçük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değer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dirty="0"/>
              <a:t>– pointer to the returned minimum value; NULL is used if not required.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maxVal</a:t>
            </a:r>
            <a:r>
              <a:rPr lang="en-US" b="1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büyük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değer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 </a:t>
            </a:r>
            <a:r>
              <a:rPr lang="en-US" dirty="0"/>
              <a:t>– pointer to the returned maximum value; NULL is used if not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minLoc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küçük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dirty="0"/>
              <a:t>– pointer to the returned minimum location ; NULL is used if not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maxLoc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büyük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dirty="0"/>
              <a:t>– pointer to the returned maximum location ; NULL is used if not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252" y="587071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Demo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6392" y="1814396"/>
            <a:ext cx="3306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16391" y="3023541"/>
            <a:ext cx="3306203" cy="1054870"/>
            <a:chOff x="7857039" y="5620967"/>
            <a:chExt cx="3306203" cy="1054870"/>
          </a:xfrm>
        </p:grpSpPr>
        <p:pic>
          <p:nvPicPr>
            <p:cNvPr id="5124" name="Picture 4" descr="http://3.bp.blogspot.com/-wPBas1oOhOQ/VmyCxcHXLTI/AAAAAAAAAf8/yf90_30ipMo/s1600/opencv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894" y="5620967"/>
              <a:ext cx="2514495" cy="81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857039" y="6029506"/>
              <a:ext cx="330620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3.1</a:t>
              </a:r>
              <a:endPara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40942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408</TotalTime>
  <Words>403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Century Schoolbook (Headings)</vt:lpstr>
      <vt:lpstr>Corbel</vt:lpstr>
      <vt:lpstr>Corbel (Body)</vt:lpstr>
      <vt:lpstr>Headlines</vt:lpstr>
      <vt:lpstr>Nesne tespİtİ  Object Detection</vt:lpstr>
      <vt:lpstr>YÖNTEMLER  </vt:lpstr>
      <vt:lpstr>PowerPoint Presentation</vt:lpstr>
      <vt:lpstr>Şablon Eşleştirme (Template Matching) </vt:lpstr>
      <vt:lpstr>Eşleştirme Yöntemleri (Matching Methods) </vt:lpstr>
      <vt:lpstr>Eşleştirme Yöntemleri (Matching Methods) </vt:lpstr>
      <vt:lpstr>Eşleştirme Yöntemleri (Matching Methods) </vt:lpstr>
      <vt:lpstr>Eşleştirme Yöntemleri (Matching Methods) </vt:lpstr>
      <vt:lpstr>PowerPoint Presentation</vt:lpstr>
      <vt:lpstr>PowerPoint Presentation</vt:lpstr>
      <vt:lpstr>Haar Cascade Sınıflandırıcısı</vt:lpstr>
      <vt:lpstr>Haar Cascade Sınıflandırıcısı</vt:lpstr>
      <vt:lpstr>Sınıflandırıcı Eğitimi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tespıtı  Object Detection</dc:title>
  <dc:creator>mesutpiskin</dc:creator>
  <cp:lastModifiedBy>mesutpiskin</cp:lastModifiedBy>
  <cp:revision>31</cp:revision>
  <dcterms:created xsi:type="dcterms:W3CDTF">2016-09-03T06:05:38Z</dcterms:created>
  <dcterms:modified xsi:type="dcterms:W3CDTF">2016-09-05T17:56:12Z</dcterms:modified>
</cp:coreProperties>
</file>