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Arial" charset="1" panose="020B0502020202020204"/>
      <p:regular r:id="rId18"/>
    </p:embeddedFont>
    <p:embeddedFont>
      <p:font typeface="Arimo" charset="1" panose="020B0604020202020204"/>
      <p:regular r:id="rId19"/>
    </p:embeddedFont>
    <p:embeddedFont>
      <p:font typeface="Arial Bold" charset="1" panose="020B0802020202020204"/>
      <p:regular r:id="rId20"/>
    </p:embeddedFont>
    <p:embeddedFont>
      <p:font typeface="Arimo Bold" charset="1" panose="020B0704020202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2.pn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8681040" y="5596560"/>
            <a:ext cx="925200" cy="76320"/>
            <a:chOff x="0" y="0"/>
            <a:chExt cx="1233600" cy="101760"/>
          </a:xfrm>
        </p:grpSpPr>
        <p:sp>
          <p:nvSpPr>
            <p:cNvPr name="Freeform 4" id="4"/>
            <p:cNvSpPr/>
            <p:nvPr/>
          </p:nvSpPr>
          <p:spPr>
            <a:xfrm flipH="false" flipV="false" rot="0">
              <a:off x="50927" y="0"/>
              <a:ext cx="1131824" cy="101727"/>
            </a:xfrm>
            <a:custGeom>
              <a:avLst/>
              <a:gdLst/>
              <a:ahLst/>
              <a:cxnLst/>
              <a:rect r="r" b="b" t="t" l="l"/>
              <a:pathLst>
                <a:path h="101727" w="1131824">
                  <a:moveTo>
                    <a:pt x="0" y="0"/>
                  </a:moveTo>
                  <a:lnTo>
                    <a:pt x="1131824" y="0"/>
                  </a:lnTo>
                  <a:lnTo>
                    <a:pt x="1131824" y="101727"/>
                  </a:lnTo>
                  <a:lnTo>
                    <a:pt x="0" y="101727"/>
                  </a:lnTo>
                  <a:close/>
                </a:path>
              </a:pathLst>
            </a:custGeom>
            <a:solidFill>
              <a:srgbClr val="029BE5"/>
            </a:solidFill>
          </p:spPr>
        </p:sp>
      </p:grpSp>
      <p:sp>
        <p:nvSpPr>
          <p:cNvPr name="TextBox 5" id="5"/>
          <p:cNvSpPr txBox="true"/>
          <p:nvPr/>
        </p:nvSpPr>
        <p:spPr>
          <a:xfrm rot="0">
            <a:off x="3083040" y="751125"/>
            <a:ext cx="12597840" cy="1833315"/>
          </a:xfrm>
          <a:prstGeom prst="rect">
            <a:avLst/>
          </a:prstGeom>
        </p:spPr>
        <p:txBody>
          <a:bodyPr anchor="t" rtlCol="false" tIns="0" lIns="0" bIns="0" rIns="0">
            <a:spAutoFit/>
          </a:bodyPr>
          <a:lstStyle/>
          <a:p>
            <a:pPr algn="ctr">
              <a:lnSpc>
                <a:spcPts val="8280"/>
              </a:lnSpc>
            </a:pPr>
            <a:r>
              <a:rPr lang="en-US" sz="6000" spc="-1">
                <a:solidFill>
                  <a:srgbClr val="FFFFFF"/>
                </a:solidFill>
                <a:latin typeface="Arial"/>
                <a:ea typeface="Arial"/>
                <a:cs typeface="Arial"/>
                <a:sym typeface="Arial"/>
              </a:rPr>
              <a:t>Prototype Submission Phase</a:t>
            </a:r>
          </a:p>
        </p:txBody>
      </p:sp>
      <p:sp>
        <p:nvSpPr>
          <p:cNvPr name="Freeform 6" id="6"/>
          <p:cNvSpPr/>
          <p:nvPr/>
        </p:nvSpPr>
        <p:spPr>
          <a:xfrm flipH="false" flipV="false" rot="0">
            <a:off x="16979760" y="357840"/>
            <a:ext cx="943200" cy="943200"/>
          </a:xfrm>
          <a:custGeom>
            <a:avLst/>
            <a:gdLst/>
            <a:ahLst/>
            <a:cxnLst/>
            <a:rect r="r" b="b" t="t" l="l"/>
            <a:pathLst>
              <a:path h="943200" w="943200">
                <a:moveTo>
                  <a:pt x="0" y="0"/>
                </a:moveTo>
                <a:lnTo>
                  <a:pt x="943200" y="0"/>
                </a:lnTo>
                <a:lnTo>
                  <a:pt x="943200" y="943200"/>
                </a:lnTo>
                <a:lnTo>
                  <a:pt x="0" y="943200"/>
                </a:lnTo>
                <a:lnTo>
                  <a:pt x="0" y="0"/>
                </a:lnTo>
                <a:close/>
              </a:path>
            </a:pathLst>
          </a:custGeom>
          <a:blipFill>
            <a:blip r:embed="rId3"/>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3245" y="10152104"/>
            <a:ext cx="18421245" cy="134896"/>
            <a:chOff x="0" y="0"/>
            <a:chExt cx="24384000" cy="178560"/>
          </a:xfrm>
        </p:grpSpPr>
        <p:sp>
          <p:nvSpPr>
            <p:cNvPr name="Freeform 3" id="3"/>
            <p:cNvSpPr/>
            <p:nvPr/>
          </p:nvSpPr>
          <p:spPr>
            <a:xfrm flipH="false" flipV="false" rot="0">
              <a:off x="0" y="0"/>
              <a:ext cx="24384000" cy="178562"/>
            </a:xfrm>
            <a:custGeom>
              <a:avLst/>
              <a:gdLst/>
              <a:ahLst/>
              <a:cxnLst/>
              <a:rect r="r" b="b" t="t" l="l"/>
              <a:pathLst>
                <a:path h="178562" w="24384000">
                  <a:moveTo>
                    <a:pt x="0" y="0"/>
                  </a:moveTo>
                  <a:lnTo>
                    <a:pt x="24384000" y="0"/>
                  </a:lnTo>
                  <a:lnTo>
                    <a:pt x="24384000" y="178562"/>
                  </a:lnTo>
                  <a:lnTo>
                    <a:pt x="0" y="178562"/>
                  </a:lnTo>
                  <a:lnTo>
                    <a:pt x="0" y="0"/>
                  </a:lnTo>
                  <a:close/>
                </a:path>
              </a:pathLst>
            </a:custGeom>
            <a:solidFill>
              <a:srgbClr val="029BE5"/>
            </a:solidFill>
          </p:spPr>
        </p:sp>
      </p:grpSp>
      <p:grpSp>
        <p:nvGrpSpPr>
          <p:cNvPr name="Group 4" id="4"/>
          <p:cNvGrpSpPr/>
          <p:nvPr/>
        </p:nvGrpSpPr>
        <p:grpSpPr>
          <a:xfrm rot="0">
            <a:off x="16817934" y="460617"/>
            <a:ext cx="1061210" cy="1136166"/>
            <a:chOff x="0" y="0"/>
            <a:chExt cx="1414946" cy="1514888"/>
          </a:xfrm>
        </p:grpSpPr>
        <p:grpSp>
          <p:nvGrpSpPr>
            <p:cNvPr name="Group 5" id="5"/>
            <p:cNvGrpSpPr/>
            <p:nvPr/>
          </p:nvGrpSpPr>
          <p:grpSpPr>
            <a:xfrm rot="0">
              <a:off x="0" y="0"/>
              <a:ext cx="1414946" cy="1514888"/>
              <a:chOff x="0" y="0"/>
              <a:chExt cx="279496" cy="299237"/>
            </a:xfrm>
          </p:grpSpPr>
          <p:sp>
            <p:nvSpPr>
              <p:cNvPr name="Freeform 6" id="6"/>
              <p:cNvSpPr/>
              <p:nvPr/>
            </p:nvSpPr>
            <p:spPr>
              <a:xfrm flipH="false" flipV="false" rot="0">
                <a:off x="0" y="0"/>
                <a:ext cx="279496" cy="299237"/>
              </a:xfrm>
              <a:custGeom>
                <a:avLst/>
                <a:gdLst/>
                <a:ahLst/>
                <a:cxnLst/>
                <a:rect r="r" b="b" t="t" l="l"/>
                <a:pathLst>
                  <a:path h="299237" w="279496">
                    <a:moveTo>
                      <a:pt x="0" y="0"/>
                    </a:moveTo>
                    <a:lnTo>
                      <a:pt x="279496" y="0"/>
                    </a:lnTo>
                    <a:lnTo>
                      <a:pt x="279496" y="299237"/>
                    </a:lnTo>
                    <a:lnTo>
                      <a:pt x="0" y="299237"/>
                    </a:lnTo>
                    <a:close/>
                  </a:path>
                </a:pathLst>
              </a:custGeom>
              <a:solidFill>
                <a:srgbClr val="0074C4"/>
              </a:solidFill>
            </p:spPr>
          </p:sp>
          <p:sp>
            <p:nvSpPr>
              <p:cNvPr name="TextBox 7" id="7"/>
              <p:cNvSpPr txBox="true"/>
              <p:nvPr/>
            </p:nvSpPr>
            <p:spPr>
              <a:xfrm>
                <a:off x="0" y="-38100"/>
                <a:ext cx="279496" cy="33733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46193" y="296164"/>
              <a:ext cx="922561" cy="922561"/>
            </a:xfrm>
            <a:custGeom>
              <a:avLst/>
              <a:gdLst/>
              <a:ahLst/>
              <a:cxnLst/>
              <a:rect r="r" b="b" t="t" l="l"/>
              <a:pathLst>
                <a:path h="922561" w="922561">
                  <a:moveTo>
                    <a:pt x="0" y="0"/>
                  </a:moveTo>
                  <a:lnTo>
                    <a:pt x="922561" y="0"/>
                  </a:lnTo>
                  <a:lnTo>
                    <a:pt x="922561" y="922561"/>
                  </a:lnTo>
                  <a:lnTo>
                    <a:pt x="0" y="922561"/>
                  </a:lnTo>
                  <a:lnTo>
                    <a:pt x="0" y="0"/>
                  </a:lnTo>
                  <a:close/>
                </a:path>
              </a:pathLst>
            </a:custGeom>
            <a:blipFill>
              <a:blip r:embed="rId2"/>
              <a:stretch>
                <a:fillRect l="0" t="0" r="0" b="0"/>
              </a:stretch>
            </a:blipFill>
          </p:spPr>
        </p:sp>
      </p:grpSp>
      <p:grpSp>
        <p:nvGrpSpPr>
          <p:cNvPr name="Group 9" id="9"/>
          <p:cNvGrpSpPr/>
          <p:nvPr/>
        </p:nvGrpSpPr>
        <p:grpSpPr>
          <a:xfrm rot="0">
            <a:off x="-1435279" y="9606173"/>
            <a:ext cx="21611814" cy="3086100"/>
            <a:chOff x="0" y="0"/>
            <a:chExt cx="28815752" cy="4114800"/>
          </a:xfrm>
        </p:grpSpPr>
        <p:grpSp>
          <p:nvGrpSpPr>
            <p:cNvPr name="Group 10" id="10"/>
            <p:cNvGrpSpPr/>
            <p:nvPr/>
          </p:nvGrpSpPr>
          <p:grpSpPr>
            <a:xfrm rot="0">
              <a:off x="0" y="0"/>
              <a:ext cx="26439859" cy="4114800"/>
              <a:chOff x="0" y="0"/>
              <a:chExt cx="5222688" cy="812800"/>
            </a:xfrm>
          </p:grpSpPr>
          <p:sp>
            <p:nvSpPr>
              <p:cNvPr name="Freeform 11" id="11"/>
              <p:cNvSpPr/>
              <p:nvPr/>
            </p:nvSpPr>
            <p:spPr>
              <a:xfrm flipH="false" flipV="false" rot="0">
                <a:off x="0" y="0"/>
                <a:ext cx="5222688" cy="812800"/>
              </a:xfrm>
              <a:custGeom>
                <a:avLst/>
                <a:gdLst/>
                <a:ahLst/>
                <a:cxnLst/>
                <a:rect r="r" b="b" t="t" l="l"/>
                <a:pathLst>
                  <a:path h="812800" w="5222688">
                    <a:moveTo>
                      <a:pt x="0" y="0"/>
                    </a:moveTo>
                    <a:lnTo>
                      <a:pt x="5222688" y="0"/>
                    </a:lnTo>
                    <a:lnTo>
                      <a:pt x="5222688" y="812800"/>
                    </a:lnTo>
                    <a:lnTo>
                      <a:pt x="0" y="812800"/>
                    </a:lnTo>
                    <a:close/>
                  </a:path>
                </a:pathLst>
              </a:custGeom>
              <a:solidFill>
                <a:srgbClr val="0074C4"/>
              </a:solidFill>
            </p:spPr>
          </p:sp>
          <p:sp>
            <p:nvSpPr>
              <p:cNvPr name="TextBox 12" id="12"/>
              <p:cNvSpPr txBox="true"/>
              <p:nvPr/>
            </p:nvSpPr>
            <p:spPr>
              <a:xfrm>
                <a:off x="0" y="-38100"/>
                <a:ext cx="5222688"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10932872" y="278738"/>
              <a:ext cx="17882880" cy="629031"/>
            </a:xfrm>
            <a:prstGeom prst="rect">
              <a:avLst/>
            </a:prstGeom>
          </p:spPr>
          <p:txBody>
            <a:bodyPr anchor="t" rtlCol="false" tIns="0" lIns="0" bIns="0" rIns="0">
              <a:spAutoFit/>
            </a:bodyPr>
            <a:lstStyle/>
            <a:p>
              <a:pPr algn="l">
                <a:lnSpc>
                  <a:spcPts val="3863"/>
                </a:lnSpc>
              </a:pPr>
              <a:r>
                <a:rPr lang="en-US" b="true" sz="2799" spc="-1">
                  <a:solidFill>
                    <a:srgbClr val="FFFFFF"/>
                  </a:solidFill>
                  <a:latin typeface="Arimo Bold"/>
                  <a:ea typeface="Arimo Bold"/>
                  <a:cs typeface="Arimo Bold"/>
                  <a:sym typeface="Arimo Bold"/>
                </a:rPr>
                <a:t>hackerearth.com</a:t>
              </a:r>
            </a:p>
          </p:txBody>
        </p:sp>
      </p:grpSp>
      <p:sp>
        <p:nvSpPr>
          <p:cNvPr name="TextBox 14" id="14"/>
          <p:cNvSpPr txBox="true"/>
          <p:nvPr/>
        </p:nvSpPr>
        <p:spPr>
          <a:xfrm rot="0">
            <a:off x="5154308" y="183427"/>
            <a:ext cx="8432640" cy="1908660"/>
          </a:xfrm>
          <a:prstGeom prst="rect">
            <a:avLst/>
          </a:prstGeom>
        </p:spPr>
        <p:txBody>
          <a:bodyPr anchor="t" rtlCol="false" tIns="0" lIns="0" bIns="0" rIns="0">
            <a:spAutoFit/>
          </a:bodyPr>
          <a:lstStyle/>
          <a:p>
            <a:pPr algn="l">
              <a:lnSpc>
                <a:spcPts val="6719"/>
              </a:lnSpc>
            </a:pPr>
            <a:r>
              <a:rPr lang="en-US" sz="5599" spc="-1">
                <a:solidFill>
                  <a:srgbClr val="040606"/>
                </a:solidFill>
                <a:latin typeface="Arimo"/>
                <a:ea typeface="Arimo"/>
                <a:cs typeface="Arimo"/>
                <a:sym typeface="Arimo"/>
              </a:rPr>
              <a:t>METHODOLOGY</a:t>
            </a:r>
          </a:p>
        </p:txBody>
      </p:sp>
      <p:sp>
        <p:nvSpPr>
          <p:cNvPr name="TextBox 15" id="15"/>
          <p:cNvSpPr txBox="true"/>
          <p:nvPr/>
        </p:nvSpPr>
        <p:spPr>
          <a:xfrm rot="0">
            <a:off x="354037" y="1611894"/>
            <a:ext cx="16556400" cy="676275"/>
          </a:xfrm>
          <a:prstGeom prst="rect">
            <a:avLst/>
          </a:prstGeom>
        </p:spPr>
        <p:txBody>
          <a:bodyPr anchor="t" rtlCol="false" tIns="0" lIns="0" bIns="0" rIns="0">
            <a:spAutoFit/>
          </a:bodyPr>
          <a:lstStyle/>
          <a:p>
            <a:pPr algn="l">
              <a:lnSpc>
                <a:spcPts val="4799"/>
              </a:lnSpc>
            </a:pPr>
            <a:r>
              <a:rPr lang="en-US" sz="3999" b="true">
                <a:solidFill>
                  <a:srgbClr val="041040"/>
                </a:solidFill>
                <a:latin typeface="Arial Bold"/>
                <a:ea typeface="Arial Bold"/>
                <a:cs typeface="Arial Bold"/>
                <a:sym typeface="Arial Bold"/>
              </a:rPr>
              <a:t>Concept</a:t>
            </a:r>
          </a:p>
        </p:txBody>
      </p:sp>
      <p:sp>
        <p:nvSpPr>
          <p:cNvPr name="TextBox 16" id="16"/>
          <p:cNvSpPr txBox="true"/>
          <p:nvPr/>
        </p:nvSpPr>
        <p:spPr>
          <a:xfrm rot="0">
            <a:off x="531989" y="2259842"/>
            <a:ext cx="17111824" cy="4565622"/>
          </a:xfrm>
          <a:prstGeom prst="rect">
            <a:avLst/>
          </a:prstGeom>
        </p:spPr>
        <p:txBody>
          <a:bodyPr anchor="t" rtlCol="false" tIns="0" lIns="0" bIns="0" rIns="0">
            <a:spAutoFit/>
          </a:bodyPr>
          <a:lstStyle/>
          <a:p>
            <a:pPr algn="just" marL="621784" indent="-310892" lvl="1">
              <a:lnSpc>
                <a:spcPts val="4492"/>
              </a:lnSpc>
              <a:buFont typeface="Arial"/>
              <a:buChar char="•"/>
            </a:pPr>
            <a:r>
              <a:rPr lang="en-US" sz="2879">
                <a:solidFill>
                  <a:srgbClr val="000000"/>
                </a:solidFill>
                <a:latin typeface="Arial"/>
                <a:ea typeface="Arial"/>
                <a:cs typeface="Arial"/>
                <a:sym typeface="Arial"/>
              </a:rPr>
              <a:t>Technology Choices: FLAN-T5, Falcon-7B, Roberta QA, and VirusTotal API were selected for their performance in fact-checking and URL analysis. Streamlit provides a user-friendly interface, while PyTorch ensures seamless model integration. Modularity: The pipeline design supports future expansion, including new models, APIs, and multilingual capabilities. Resource Optimization: Lightweight models and parallel processing balance accuracy and latency within computational constraints. Transparency: Outputs include detailed scores and URL safety statuses to enhance explainability and user trust.</a:t>
            </a:r>
          </a:p>
          <a:p>
            <a:pPr algn="just">
              <a:lnSpc>
                <a:spcPts val="4492"/>
              </a:lnSpc>
            </a:pPr>
          </a:p>
        </p:txBody>
      </p:sp>
      <p:sp>
        <p:nvSpPr>
          <p:cNvPr name="TextBox 17" id="17"/>
          <p:cNvSpPr txBox="true"/>
          <p:nvPr/>
        </p:nvSpPr>
        <p:spPr>
          <a:xfrm rot="0">
            <a:off x="767320" y="6551501"/>
            <a:ext cx="17111824" cy="2864858"/>
          </a:xfrm>
          <a:prstGeom prst="rect">
            <a:avLst/>
          </a:prstGeom>
        </p:spPr>
        <p:txBody>
          <a:bodyPr anchor="t" rtlCol="false" tIns="0" lIns="0" bIns="0" rIns="0">
            <a:spAutoFit/>
          </a:bodyPr>
          <a:lstStyle/>
          <a:p>
            <a:pPr algn="just" marL="621784" indent="-310892" lvl="1">
              <a:lnSpc>
                <a:spcPts val="4492"/>
              </a:lnSpc>
              <a:buFont typeface="Arial"/>
              <a:buChar char="•"/>
            </a:pPr>
            <a:r>
              <a:rPr lang="en-US" sz="2879">
                <a:solidFill>
                  <a:srgbClr val="000000"/>
                </a:solidFill>
                <a:latin typeface="Arial"/>
                <a:ea typeface="Arial"/>
                <a:cs typeface="Arial"/>
                <a:sym typeface="Arial"/>
              </a:rPr>
              <a:t>  Accuracy: Ensure high precision in misinformation classification and URL safety detection.</a:t>
            </a:r>
          </a:p>
          <a:p>
            <a:pPr algn="just" marL="621784" indent="-310892" lvl="1">
              <a:lnSpc>
                <a:spcPts val="4492"/>
              </a:lnSpc>
              <a:buFont typeface="Arial"/>
              <a:buChar char="•"/>
            </a:pPr>
            <a:r>
              <a:rPr lang="en-US" sz="2879">
                <a:solidFill>
                  <a:srgbClr val="000000"/>
                </a:solidFill>
                <a:latin typeface="Arial"/>
                <a:ea typeface="Arial"/>
                <a:cs typeface="Arial"/>
                <a:sym typeface="Arial"/>
              </a:rPr>
              <a:t>    Transparency: Provide explainable results to build user trust.</a:t>
            </a:r>
          </a:p>
          <a:p>
            <a:pPr algn="just" marL="621784" indent="-310892" lvl="1">
              <a:lnSpc>
                <a:spcPts val="4492"/>
              </a:lnSpc>
              <a:buFont typeface="Arial"/>
              <a:buChar char="•"/>
            </a:pPr>
            <a:r>
              <a:rPr lang="en-US" sz="2879">
                <a:solidFill>
                  <a:srgbClr val="000000"/>
                </a:solidFill>
                <a:latin typeface="Arial"/>
                <a:ea typeface="Arial"/>
                <a:cs typeface="Arial"/>
                <a:sym typeface="Arial"/>
              </a:rPr>
              <a:t>    Scalability: Design modular components for future expansion.</a:t>
            </a:r>
          </a:p>
          <a:p>
            <a:pPr algn="just" marL="621784" indent="-310892" lvl="1">
              <a:lnSpc>
                <a:spcPts val="4492"/>
              </a:lnSpc>
              <a:buFont typeface="Arial"/>
              <a:buChar char="•"/>
            </a:pPr>
            <a:r>
              <a:rPr lang="en-US" sz="2879">
                <a:solidFill>
                  <a:srgbClr val="000000"/>
                </a:solidFill>
                <a:latin typeface="Arial"/>
                <a:ea typeface="Arial"/>
                <a:cs typeface="Arial"/>
                <a:sym typeface="Arial"/>
              </a:rPr>
              <a:t>    Efficiency: Optimize processing time for real-time applications.</a:t>
            </a:r>
          </a:p>
          <a:p>
            <a:pPr algn="just">
              <a:lnSpc>
                <a:spcPts val="4492"/>
              </a:lnSpc>
            </a:pP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3245" y="10152104"/>
            <a:ext cx="18421245" cy="134896"/>
            <a:chOff x="0" y="0"/>
            <a:chExt cx="24384000" cy="178560"/>
          </a:xfrm>
        </p:grpSpPr>
        <p:sp>
          <p:nvSpPr>
            <p:cNvPr name="Freeform 3" id="3"/>
            <p:cNvSpPr/>
            <p:nvPr/>
          </p:nvSpPr>
          <p:spPr>
            <a:xfrm flipH="false" flipV="false" rot="0">
              <a:off x="0" y="0"/>
              <a:ext cx="24384000" cy="178562"/>
            </a:xfrm>
            <a:custGeom>
              <a:avLst/>
              <a:gdLst/>
              <a:ahLst/>
              <a:cxnLst/>
              <a:rect r="r" b="b" t="t" l="l"/>
              <a:pathLst>
                <a:path h="178562" w="24384000">
                  <a:moveTo>
                    <a:pt x="0" y="0"/>
                  </a:moveTo>
                  <a:lnTo>
                    <a:pt x="24384000" y="0"/>
                  </a:lnTo>
                  <a:lnTo>
                    <a:pt x="24384000" y="178562"/>
                  </a:lnTo>
                  <a:lnTo>
                    <a:pt x="0" y="178562"/>
                  </a:lnTo>
                  <a:lnTo>
                    <a:pt x="0" y="0"/>
                  </a:lnTo>
                  <a:close/>
                </a:path>
              </a:pathLst>
            </a:custGeom>
            <a:solidFill>
              <a:srgbClr val="029BE5"/>
            </a:solidFill>
          </p:spPr>
        </p:sp>
      </p:grpSp>
      <p:grpSp>
        <p:nvGrpSpPr>
          <p:cNvPr name="Group 4" id="4"/>
          <p:cNvGrpSpPr/>
          <p:nvPr/>
        </p:nvGrpSpPr>
        <p:grpSpPr>
          <a:xfrm rot="0">
            <a:off x="16817934" y="460617"/>
            <a:ext cx="1061210" cy="1136166"/>
            <a:chOff x="0" y="0"/>
            <a:chExt cx="1414946" cy="1514888"/>
          </a:xfrm>
        </p:grpSpPr>
        <p:grpSp>
          <p:nvGrpSpPr>
            <p:cNvPr name="Group 5" id="5"/>
            <p:cNvGrpSpPr/>
            <p:nvPr/>
          </p:nvGrpSpPr>
          <p:grpSpPr>
            <a:xfrm rot="0">
              <a:off x="0" y="0"/>
              <a:ext cx="1414946" cy="1514888"/>
              <a:chOff x="0" y="0"/>
              <a:chExt cx="279496" cy="299237"/>
            </a:xfrm>
          </p:grpSpPr>
          <p:sp>
            <p:nvSpPr>
              <p:cNvPr name="Freeform 6" id="6"/>
              <p:cNvSpPr/>
              <p:nvPr/>
            </p:nvSpPr>
            <p:spPr>
              <a:xfrm flipH="false" flipV="false" rot="0">
                <a:off x="0" y="0"/>
                <a:ext cx="279496" cy="299237"/>
              </a:xfrm>
              <a:custGeom>
                <a:avLst/>
                <a:gdLst/>
                <a:ahLst/>
                <a:cxnLst/>
                <a:rect r="r" b="b" t="t" l="l"/>
                <a:pathLst>
                  <a:path h="299237" w="279496">
                    <a:moveTo>
                      <a:pt x="0" y="0"/>
                    </a:moveTo>
                    <a:lnTo>
                      <a:pt x="279496" y="0"/>
                    </a:lnTo>
                    <a:lnTo>
                      <a:pt x="279496" y="299237"/>
                    </a:lnTo>
                    <a:lnTo>
                      <a:pt x="0" y="299237"/>
                    </a:lnTo>
                    <a:close/>
                  </a:path>
                </a:pathLst>
              </a:custGeom>
              <a:solidFill>
                <a:srgbClr val="0074C4"/>
              </a:solidFill>
            </p:spPr>
          </p:sp>
          <p:sp>
            <p:nvSpPr>
              <p:cNvPr name="TextBox 7" id="7"/>
              <p:cNvSpPr txBox="true"/>
              <p:nvPr/>
            </p:nvSpPr>
            <p:spPr>
              <a:xfrm>
                <a:off x="0" y="-38100"/>
                <a:ext cx="279496" cy="33733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46193" y="296164"/>
              <a:ext cx="922561" cy="922561"/>
            </a:xfrm>
            <a:custGeom>
              <a:avLst/>
              <a:gdLst/>
              <a:ahLst/>
              <a:cxnLst/>
              <a:rect r="r" b="b" t="t" l="l"/>
              <a:pathLst>
                <a:path h="922561" w="922561">
                  <a:moveTo>
                    <a:pt x="0" y="0"/>
                  </a:moveTo>
                  <a:lnTo>
                    <a:pt x="922561" y="0"/>
                  </a:lnTo>
                  <a:lnTo>
                    <a:pt x="922561" y="922561"/>
                  </a:lnTo>
                  <a:lnTo>
                    <a:pt x="0" y="922561"/>
                  </a:lnTo>
                  <a:lnTo>
                    <a:pt x="0" y="0"/>
                  </a:lnTo>
                  <a:close/>
                </a:path>
              </a:pathLst>
            </a:custGeom>
            <a:blipFill>
              <a:blip r:embed="rId2"/>
              <a:stretch>
                <a:fillRect l="0" t="0" r="0" b="0"/>
              </a:stretch>
            </a:blipFill>
          </p:spPr>
        </p:sp>
      </p:grpSp>
      <p:grpSp>
        <p:nvGrpSpPr>
          <p:cNvPr name="Group 9" id="9"/>
          <p:cNvGrpSpPr/>
          <p:nvPr/>
        </p:nvGrpSpPr>
        <p:grpSpPr>
          <a:xfrm rot="0">
            <a:off x="-1435279" y="9606173"/>
            <a:ext cx="21611814" cy="3086100"/>
            <a:chOff x="0" y="0"/>
            <a:chExt cx="28815752" cy="4114800"/>
          </a:xfrm>
        </p:grpSpPr>
        <p:grpSp>
          <p:nvGrpSpPr>
            <p:cNvPr name="Group 10" id="10"/>
            <p:cNvGrpSpPr/>
            <p:nvPr/>
          </p:nvGrpSpPr>
          <p:grpSpPr>
            <a:xfrm rot="0">
              <a:off x="0" y="0"/>
              <a:ext cx="26439859" cy="4114800"/>
              <a:chOff x="0" y="0"/>
              <a:chExt cx="5222688" cy="812800"/>
            </a:xfrm>
          </p:grpSpPr>
          <p:sp>
            <p:nvSpPr>
              <p:cNvPr name="Freeform 11" id="11"/>
              <p:cNvSpPr/>
              <p:nvPr/>
            </p:nvSpPr>
            <p:spPr>
              <a:xfrm flipH="false" flipV="false" rot="0">
                <a:off x="0" y="0"/>
                <a:ext cx="5222688" cy="812800"/>
              </a:xfrm>
              <a:custGeom>
                <a:avLst/>
                <a:gdLst/>
                <a:ahLst/>
                <a:cxnLst/>
                <a:rect r="r" b="b" t="t" l="l"/>
                <a:pathLst>
                  <a:path h="812800" w="5222688">
                    <a:moveTo>
                      <a:pt x="0" y="0"/>
                    </a:moveTo>
                    <a:lnTo>
                      <a:pt x="5222688" y="0"/>
                    </a:lnTo>
                    <a:lnTo>
                      <a:pt x="5222688" y="812800"/>
                    </a:lnTo>
                    <a:lnTo>
                      <a:pt x="0" y="812800"/>
                    </a:lnTo>
                    <a:close/>
                  </a:path>
                </a:pathLst>
              </a:custGeom>
              <a:solidFill>
                <a:srgbClr val="0074C4"/>
              </a:solidFill>
            </p:spPr>
          </p:sp>
          <p:sp>
            <p:nvSpPr>
              <p:cNvPr name="TextBox 12" id="12"/>
              <p:cNvSpPr txBox="true"/>
              <p:nvPr/>
            </p:nvSpPr>
            <p:spPr>
              <a:xfrm>
                <a:off x="0" y="-38100"/>
                <a:ext cx="5222688"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10932872" y="278738"/>
              <a:ext cx="17882880" cy="629031"/>
            </a:xfrm>
            <a:prstGeom prst="rect">
              <a:avLst/>
            </a:prstGeom>
          </p:spPr>
          <p:txBody>
            <a:bodyPr anchor="t" rtlCol="false" tIns="0" lIns="0" bIns="0" rIns="0">
              <a:spAutoFit/>
            </a:bodyPr>
            <a:lstStyle/>
            <a:p>
              <a:pPr algn="l">
                <a:lnSpc>
                  <a:spcPts val="3863"/>
                </a:lnSpc>
              </a:pPr>
              <a:r>
                <a:rPr lang="en-US" b="true" sz="2799" spc="-1">
                  <a:solidFill>
                    <a:srgbClr val="FFFFFF"/>
                  </a:solidFill>
                  <a:latin typeface="Arimo Bold"/>
                  <a:ea typeface="Arimo Bold"/>
                  <a:cs typeface="Arimo Bold"/>
                  <a:sym typeface="Arimo Bold"/>
                </a:rPr>
                <a:t>hackerearth.com</a:t>
              </a:r>
            </a:p>
          </p:txBody>
        </p:sp>
      </p:grpSp>
      <p:sp>
        <p:nvSpPr>
          <p:cNvPr name="TextBox 14" id="14"/>
          <p:cNvSpPr txBox="true"/>
          <p:nvPr/>
        </p:nvSpPr>
        <p:spPr>
          <a:xfrm rot="0">
            <a:off x="4719074" y="731138"/>
            <a:ext cx="16556400" cy="1876425"/>
          </a:xfrm>
          <a:prstGeom prst="rect">
            <a:avLst/>
          </a:prstGeom>
        </p:spPr>
        <p:txBody>
          <a:bodyPr anchor="t" rtlCol="false" tIns="0" lIns="0" bIns="0" rIns="0">
            <a:spAutoFit/>
          </a:bodyPr>
          <a:lstStyle/>
          <a:p>
            <a:pPr algn="l">
              <a:lnSpc>
                <a:spcPts val="4799"/>
              </a:lnSpc>
            </a:pPr>
            <a:r>
              <a:rPr lang="en-US" sz="3999" b="true">
                <a:solidFill>
                  <a:srgbClr val="041040"/>
                </a:solidFill>
                <a:latin typeface="Arial Bold"/>
                <a:ea typeface="Arial Bold"/>
                <a:cs typeface="Arial Bold"/>
                <a:sym typeface="Arial Bold"/>
              </a:rPr>
              <a:t>Elements and Components</a:t>
            </a:r>
          </a:p>
          <a:p>
            <a:pPr algn="l">
              <a:lnSpc>
                <a:spcPts val="4799"/>
              </a:lnSpc>
            </a:pPr>
          </a:p>
          <a:p>
            <a:pPr algn="l">
              <a:lnSpc>
                <a:spcPts val="4799"/>
              </a:lnSpc>
            </a:pPr>
          </a:p>
        </p:txBody>
      </p:sp>
      <p:sp>
        <p:nvSpPr>
          <p:cNvPr name="TextBox 15" id="15"/>
          <p:cNvSpPr txBox="true"/>
          <p:nvPr/>
        </p:nvSpPr>
        <p:spPr>
          <a:xfrm rot="0">
            <a:off x="0" y="3024072"/>
            <a:ext cx="18604413" cy="5570220"/>
          </a:xfrm>
          <a:prstGeom prst="rect">
            <a:avLst/>
          </a:prstGeom>
        </p:spPr>
        <p:txBody>
          <a:bodyPr anchor="t" rtlCol="false" tIns="0" lIns="0" bIns="0" rIns="0">
            <a:spAutoFit/>
          </a:bodyPr>
          <a:lstStyle/>
          <a:p>
            <a:pPr algn="just">
              <a:lnSpc>
                <a:spcPts val="6239"/>
              </a:lnSpc>
            </a:pPr>
          </a:p>
          <a:p>
            <a:pPr algn="just" marL="863599" indent="-431800" lvl="1">
              <a:lnSpc>
                <a:spcPts val="6239"/>
              </a:lnSpc>
              <a:buFont typeface="Arial"/>
              <a:buChar char="•"/>
            </a:pPr>
            <a:r>
              <a:rPr lang="en-US" sz="3999">
                <a:solidFill>
                  <a:srgbClr val="000000"/>
                </a:solidFill>
                <a:latin typeface="Arial"/>
                <a:ea typeface="Arial"/>
                <a:cs typeface="Arial"/>
                <a:sym typeface="Arial"/>
              </a:rPr>
              <a:t>    Preprocessing: Text normalization, spell-checking, and cleaning.</a:t>
            </a:r>
          </a:p>
          <a:p>
            <a:pPr algn="just" marL="863599" indent="-431800" lvl="1">
              <a:lnSpc>
                <a:spcPts val="6239"/>
              </a:lnSpc>
              <a:buFont typeface="Arial"/>
              <a:buChar char="•"/>
            </a:pPr>
            <a:r>
              <a:rPr lang="en-US" sz="3999">
                <a:solidFill>
                  <a:srgbClr val="000000"/>
                </a:solidFill>
                <a:latin typeface="Arial"/>
                <a:ea typeface="Arial"/>
                <a:cs typeface="Arial"/>
                <a:sym typeface="Arial"/>
              </a:rPr>
              <a:t>    Fact-Checking: Using APIs like Google Fact Check and Wikipedia.</a:t>
            </a:r>
          </a:p>
          <a:p>
            <a:pPr algn="just" marL="863599" indent="-431800" lvl="1">
              <a:lnSpc>
                <a:spcPts val="6239"/>
              </a:lnSpc>
              <a:buFont typeface="Arial"/>
              <a:buChar char="•"/>
            </a:pPr>
            <a:r>
              <a:rPr lang="en-US" sz="3999">
                <a:solidFill>
                  <a:srgbClr val="000000"/>
                </a:solidFill>
                <a:latin typeface="Arial"/>
                <a:ea typeface="Arial"/>
                <a:cs typeface="Arial"/>
                <a:sym typeface="Arial"/>
              </a:rPr>
              <a:t>    Model Integration: Combining Falcon-7B, FLAN-T5, and Roberta QA.</a:t>
            </a:r>
          </a:p>
          <a:p>
            <a:pPr algn="just" marL="863599" indent="-431800" lvl="1">
              <a:lnSpc>
                <a:spcPts val="6239"/>
              </a:lnSpc>
              <a:buFont typeface="Arial"/>
              <a:buChar char="•"/>
            </a:pPr>
            <a:r>
              <a:rPr lang="en-US" sz="3999">
                <a:solidFill>
                  <a:srgbClr val="000000"/>
                </a:solidFill>
                <a:latin typeface="Arial"/>
                <a:ea typeface="Arial"/>
                <a:cs typeface="Arial"/>
                <a:sym typeface="Arial"/>
              </a:rPr>
              <a:t>    Malicious URL Detection: VirusTotal and Google Safe Browsing APIs.</a:t>
            </a:r>
          </a:p>
          <a:p>
            <a:pPr algn="just" marL="863599" indent="-431800" lvl="1">
              <a:lnSpc>
                <a:spcPts val="6239"/>
              </a:lnSpc>
              <a:buFont typeface="Arial"/>
              <a:buChar char="•"/>
            </a:pPr>
            <a:r>
              <a:rPr lang="en-US" sz="3999">
                <a:solidFill>
                  <a:srgbClr val="000000"/>
                </a:solidFill>
                <a:latin typeface="Arial"/>
                <a:ea typeface="Arial"/>
                <a:cs typeface="Arial"/>
                <a:sym typeface="Arial"/>
              </a:rPr>
              <a:t>    User Interface: Streamlit-based frontend for input and output visualization.</a:t>
            </a:r>
          </a:p>
          <a:p>
            <a:pPr algn="just">
              <a:lnSpc>
                <a:spcPts val="6239"/>
              </a:lnSpc>
            </a:pPr>
            <a:r>
              <a:rPr lang="en-US" sz="3999">
                <a:solidFill>
                  <a:srgbClr val="000000"/>
                </a:solidFill>
                <a:latin typeface="Arial"/>
                <a:ea typeface="Arial"/>
                <a:cs typeface="Arial"/>
                <a:sym typeface="Arial"/>
              </a:rPr>
              <a:t> </a:t>
            </a: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3245" y="10152104"/>
            <a:ext cx="18421245" cy="134896"/>
            <a:chOff x="0" y="0"/>
            <a:chExt cx="24384000" cy="178560"/>
          </a:xfrm>
        </p:grpSpPr>
        <p:sp>
          <p:nvSpPr>
            <p:cNvPr name="Freeform 3" id="3"/>
            <p:cNvSpPr/>
            <p:nvPr/>
          </p:nvSpPr>
          <p:spPr>
            <a:xfrm flipH="false" flipV="false" rot="0">
              <a:off x="0" y="0"/>
              <a:ext cx="24384000" cy="178562"/>
            </a:xfrm>
            <a:custGeom>
              <a:avLst/>
              <a:gdLst/>
              <a:ahLst/>
              <a:cxnLst/>
              <a:rect r="r" b="b" t="t" l="l"/>
              <a:pathLst>
                <a:path h="178562" w="24384000">
                  <a:moveTo>
                    <a:pt x="0" y="0"/>
                  </a:moveTo>
                  <a:lnTo>
                    <a:pt x="24384000" y="0"/>
                  </a:lnTo>
                  <a:lnTo>
                    <a:pt x="24384000" y="178562"/>
                  </a:lnTo>
                  <a:lnTo>
                    <a:pt x="0" y="178562"/>
                  </a:lnTo>
                  <a:lnTo>
                    <a:pt x="0" y="0"/>
                  </a:lnTo>
                  <a:close/>
                </a:path>
              </a:pathLst>
            </a:custGeom>
            <a:solidFill>
              <a:srgbClr val="029BE5"/>
            </a:solidFill>
          </p:spPr>
        </p:sp>
      </p:grpSp>
      <p:grpSp>
        <p:nvGrpSpPr>
          <p:cNvPr name="Group 4" id="4"/>
          <p:cNvGrpSpPr/>
          <p:nvPr/>
        </p:nvGrpSpPr>
        <p:grpSpPr>
          <a:xfrm rot="0">
            <a:off x="16817934" y="460617"/>
            <a:ext cx="1061210" cy="1136166"/>
            <a:chOff x="0" y="0"/>
            <a:chExt cx="1414946" cy="1514888"/>
          </a:xfrm>
        </p:grpSpPr>
        <p:grpSp>
          <p:nvGrpSpPr>
            <p:cNvPr name="Group 5" id="5"/>
            <p:cNvGrpSpPr/>
            <p:nvPr/>
          </p:nvGrpSpPr>
          <p:grpSpPr>
            <a:xfrm rot="0">
              <a:off x="0" y="0"/>
              <a:ext cx="1414946" cy="1514888"/>
              <a:chOff x="0" y="0"/>
              <a:chExt cx="279496" cy="299237"/>
            </a:xfrm>
          </p:grpSpPr>
          <p:sp>
            <p:nvSpPr>
              <p:cNvPr name="Freeform 6" id="6"/>
              <p:cNvSpPr/>
              <p:nvPr/>
            </p:nvSpPr>
            <p:spPr>
              <a:xfrm flipH="false" flipV="false" rot="0">
                <a:off x="0" y="0"/>
                <a:ext cx="279496" cy="299237"/>
              </a:xfrm>
              <a:custGeom>
                <a:avLst/>
                <a:gdLst/>
                <a:ahLst/>
                <a:cxnLst/>
                <a:rect r="r" b="b" t="t" l="l"/>
                <a:pathLst>
                  <a:path h="299237" w="279496">
                    <a:moveTo>
                      <a:pt x="0" y="0"/>
                    </a:moveTo>
                    <a:lnTo>
                      <a:pt x="279496" y="0"/>
                    </a:lnTo>
                    <a:lnTo>
                      <a:pt x="279496" y="299237"/>
                    </a:lnTo>
                    <a:lnTo>
                      <a:pt x="0" y="299237"/>
                    </a:lnTo>
                    <a:close/>
                  </a:path>
                </a:pathLst>
              </a:custGeom>
              <a:solidFill>
                <a:srgbClr val="0074C4"/>
              </a:solidFill>
            </p:spPr>
          </p:sp>
          <p:sp>
            <p:nvSpPr>
              <p:cNvPr name="TextBox 7" id="7"/>
              <p:cNvSpPr txBox="true"/>
              <p:nvPr/>
            </p:nvSpPr>
            <p:spPr>
              <a:xfrm>
                <a:off x="0" y="-38100"/>
                <a:ext cx="279496" cy="33733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46193" y="296164"/>
              <a:ext cx="922561" cy="922561"/>
            </a:xfrm>
            <a:custGeom>
              <a:avLst/>
              <a:gdLst/>
              <a:ahLst/>
              <a:cxnLst/>
              <a:rect r="r" b="b" t="t" l="l"/>
              <a:pathLst>
                <a:path h="922561" w="922561">
                  <a:moveTo>
                    <a:pt x="0" y="0"/>
                  </a:moveTo>
                  <a:lnTo>
                    <a:pt x="922561" y="0"/>
                  </a:lnTo>
                  <a:lnTo>
                    <a:pt x="922561" y="922561"/>
                  </a:lnTo>
                  <a:lnTo>
                    <a:pt x="0" y="922561"/>
                  </a:lnTo>
                  <a:lnTo>
                    <a:pt x="0" y="0"/>
                  </a:lnTo>
                  <a:close/>
                </a:path>
              </a:pathLst>
            </a:custGeom>
            <a:blipFill>
              <a:blip r:embed="rId2"/>
              <a:stretch>
                <a:fillRect l="0" t="0" r="0" b="0"/>
              </a:stretch>
            </a:blipFill>
          </p:spPr>
        </p:sp>
      </p:grpSp>
      <p:grpSp>
        <p:nvGrpSpPr>
          <p:cNvPr name="Group 9" id="9"/>
          <p:cNvGrpSpPr/>
          <p:nvPr/>
        </p:nvGrpSpPr>
        <p:grpSpPr>
          <a:xfrm rot="0">
            <a:off x="-1435279" y="9606173"/>
            <a:ext cx="21611814" cy="3086100"/>
            <a:chOff x="0" y="0"/>
            <a:chExt cx="28815752" cy="4114800"/>
          </a:xfrm>
        </p:grpSpPr>
        <p:grpSp>
          <p:nvGrpSpPr>
            <p:cNvPr name="Group 10" id="10"/>
            <p:cNvGrpSpPr/>
            <p:nvPr/>
          </p:nvGrpSpPr>
          <p:grpSpPr>
            <a:xfrm rot="0">
              <a:off x="0" y="0"/>
              <a:ext cx="26439859" cy="4114800"/>
              <a:chOff x="0" y="0"/>
              <a:chExt cx="5222688" cy="812800"/>
            </a:xfrm>
          </p:grpSpPr>
          <p:sp>
            <p:nvSpPr>
              <p:cNvPr name="Freeform 11" id="11"/>
              <p:cNvSpPr/>
              <p:nvPr/>
            </p:nvSpPr>
            <p:spPr>
              <a:xfrm flipH="false" flipV="false" rot="0">
                <a:off x="0" y="0"/>
                <a:ext cx="5222688" cy="812800"/>
              </a:xfrm>
              <a:custGeom>
                <a:avLst/>
                <a:gdLst/>
                <a:ahLst/>
                <a:cxnLst/>
                <a:rect r="r" b="b" t="t" l="l"/>
                <a:pathLst>
                  <a:path h="812800" w="5222688">
                    <a:moveTo>
                      <a:pt x="0" y="0"/>
                    </a:moveTo>
                    <a:lnTo>
                      <a:pt x="5222688" y="0"/>
                    </a:lnTo>
                    <a:lnTo>
                      <a:pt x="5222688" y="812800"/>
                    </a:lnTo>
                    <a:lnTo>
                      <a:pt x="0" y="812800"/>
                    </a:lnTo>
                    <a:close/>
                  </a:path>
                </a:pathLst>
              </a:custGeom>
              <a:solidFill>
                <a:srgbClr val="0074C4"/>
              </a:solidFill>
            </p:spPr>
          </p:sp>
          <p:sp>
            <p:nvSpPr>
              <p:cNvPr name="TextBox 12" id="12"/>
              <p:cNvSpPr txBox="true"/>
              <p:nvPr/>
            </p:nvSpPr>
            <p:spPr>
              <a:xfrm>
                <a:off x="0" y="-38100"/>
                <a:ext cx="5222688"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10932872" y="278738"/>
              <a:ext cx="17882880" cy="629031"/>
            </a:xfrm>
            <a:prstGeom prst="rect">
              <a:avLst/>
            </a:prstGeom>
          </p:spPr>
          <p:txBody>
            <a:bodyPr anchor="t" rtlCol="false" tIns="0" lIns="0" bIns="0" rIns="0">
              <a:spAutoFit/>
            </a:bodyPr>
            <a:lstStyle/>
            <a:p>
              <a:pPr algn="l">
                <a:lnSpc>
                  <a:spcPts val="3863"/>
                </a:lnSpc>
              </a:pPr>
              <a:r>
                <a:rPr lang="en-US" b="true" sz="2799" spc="-1">
                  <a:solidFill>
                    <a:srgbClr val="FFFFFF"/>
                  </a:solidFill>
                  <a:latin typeface="Arimo Bold"/>
                  <a:ea typeface="Arimo Bold"/>
                  <a:cs typeface="Arimo Bold"/>
                  <a:sym typeface="Arimo Bold"/>
                </a:rPr>
                <a:t>hackerearth.com</a:t>
              </a:r>
            </a:p>
          </p:txBody>
        </p:sp>
      </p:grpSp>
      <p:sp>
        <p:nvSpPr>
          <p:cNvPr name="TextBox 14" id="14"/>
          <p:cNvSpPr txBox="true"/>
          <p:nvPr/>
        </p:nvSpPr>
        <p:spPr>
          <a:xfrm rot="0">
            <a:off x="6299519" y="4287315"/>
            <a:ext cx="16556400" cy="1038225"/>
          </a:xfrm>
          <a:prstGeom prst="rect">
            <a:avLst/>
          </a:prstGeom>
        </p:spPr>
        <p:txBody>
          <a:bodyPr anchor="t" rtlCol="false" tIns="0" lIns="0" bIns="0" rIns="0">
            <a:spAutoFit/>
          </a:bodyPr>
          <a:lstStyle/>
          <a:p>
            <a:pPr algn="l">
              <a:lnSpc>
                <a:spcPts val="7200"/>
              </a:lnSpc>
            </a:pPr>
            <a:r>
              <a:rPr lang="en-US" sz="6000" b="true">
                <a:solidFill>
                  <a:srgbClr val="041040"/>
                </a:solidFill>
                <a:latin typeface="Arial Bold"/>
                <a:ea typeface="Arial Bold"/>
                <a:cs typeface="Arial Bold"/>
                <a:sym typeface="Arial Bold"/>
              </a:rPr>
              <a:t>THANK YOU</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595085" y="0"/>
            <a:ext cx="1383841" cy="1383841"/>
          </a:xfrm>
          <a:custGeom>
            <a:avLst/>
            <a:gdLst/>
            <a:ahLst/>
            <a:cxnLst/>
            <a:rect r="r" b="b" t="t" l="l"/>
            <a:pathLst>
              <a:path h="1383841" w="1383841">
                <a:moveTo>
                  <a:pt x="0" y="0"/>
                </a:moveTo>
                <a:lnTo>
                  <a:pt x="1383841" y="0"/>
                </a:lnTo>
                <a:lnTo>
                  <a:pt x="1383841" y="1383841"/>
                </a:lnTo>
                <a:lnTo>
                  <a:pt x="0" y="13838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84002" y="3043804"/>
            <a:ext cx="9641935" cy="4415028"/>
          </a:xfrm>
          <a:prstGeom prst="rect">
            <a:avLst/>
          </a:prstGeom>
        </p:spPr>
        <p:txBody>
          <a:bodyPr anchor="t" rtlCol="false" tIns="0" lIns="0" bIns="0" rIns="0">
            <a:spAutoFit/>
          </a:bodyPr>
          <a:lstStyle/>
          <a:p>
            <a:pPr algn="just" marL="777240" indent="-388620" lvl="1">
              <a:lnSpc>
                <a:spcPts val="7056"/>
              </a:lnSpc>
              <a:buAutoNum type="arabicPeriod" startAt="1"/>
            </a:pPr>
            <a:r>
              <a:rPr lang="en-US" sz="3600" spc="-2">
                <a:solidFill>
                  <a:srgbClr val="041040"/>
                </a:solidFill>
                <a:latin typeface="Arimo"/>
                <a:ea typeface="Arimo"/>
                <a:cs typeface="Arimo"/>
                <a:sym typeface="Arimo"/>
              </a:rPr>
              <a:t>GOKULAN  V - TEAM LEADER</a:t>
            </a:r>
          </a:p>
          <a:p>
            <a:pPr algn="just" marL="777240" indent="-388620" lvl="1">
              <a:lnSpc>
                <a:spcPts val="7056"/>
              </a:lnSpc>
              <a:buAutoNum type="arabicPeriod" startAt="1"/>
            </a:pPr>
            <a:r>
              <a:rPr lang="en-US" sz="3600" spc="-2">
                <a:solidFill>
                  <a:srgbClr val="041040"/>
                </a:solidFill>
                <a:latin typeface="Arimo"/>
                <a:ea typeface="Arimo"/>
                <a:cs typeface="Arimo"/>
                <a:sym typeface="Arimo"/>
              </a:rPr>
              <a:t>KARTHIKHA SHREE S M</a:t>
            </a:r>
          </a:p>
          <a:p>
            <a:pPr algn="just" marL="777240" indent="-388620" lvl="1">
              <a:lnSpc>
                <a:spcPts val="7056"/>
              </a:lnSpc>
              <a:buAutoNum type="arabicPeriod" startAt="1"/>
            </a:pPr>
            <a:r>
              <a:rPr lang="en-US" sz="3600" spc="-2">
                <a:solidFill>
                  <a:srgbClr val="041040"/>
                </a:solidFill>
                <a:latin typeface="Arimo"/>
                <a:ea typeface="Arimo"/>
                <a:cs typeface="Arimo"/>
                <a:sym typeface="Arimo"/>
              </a:rPr>
              <a:t>KIRAN P</a:t>
            </a:r>
          </a:p>
          <a:p>
            <a:pPr algn="just" marL="777240" indent="-388620" lvl="1">
              <a:lnSpc>
                <a:spcPts val="7056"/>
              </a:lnSpc>
              <a:buAutoNum type="arabicPeriod" startAt="1"/>
            </a:pPr>
            <a:r>
              <a:rPr lang="en-US" sz="3600" spc="-2">
                <a:solidFill>
                  <a:srgbClr val="041040"/>
                </a:solidFill>
                <a:latin typeface="Arimo"/>
                <a:ea typeface="Arimo"/>
                <a:cs typeface="Arimo"/>
                <a:sym typeface="Arimo"/>
              </a:rPr>
              <a:t>J ENISH S</a:t>
            </a:r>
          </a:p>
          <a:p>
            <a:pPr algn="just" marL="777240" indent="-388620" lvl="1">
              <a:lnSpc>
                <a:spcPts val="7056"/>
              </a:lnSpc>
              <a:buAutoNum type="arabicPeriod" startAt="1"/>
            </a:pPr>
            <a:r>
              <a:rPr lang="en-US" sz="3600" spc="-2">
                <a:solidFill>
                  <a:srgbClr val="041040"/>
                </a:solidFill>
                <a:latin typeface="Arimo"/>
                <a:ea typeface="Arimo"/>
                <a:cs typeface="Arimo"/>
                <a:sym typeface="Arimo"/>
              </a:rPr>
              <a:t>ARUN A</a:t>
            </a:r>
          </a:p>
        </p:txBody>
      </p:sp>
      <p:sp>
        <p:nvSpPr>
          <p:cNvPr name="Freeform 4" id="4"/>
          <p:cNvSpPr/>
          <p:nvPr/>
        </p:nvSpPr>
        <p:spPr>
          <a:xfrm flipH="false" flipV="false" rot="0">
            <a:off x="10868193" y="2194389"/>
            <a:ext cx="7200900" cy="7200900"/>
          </a:xfrm>
          <a:custGeom>
            <a:avLst/>
            <a:gdLst/>
            <a:ahLst/>
            <a:cxnLst/>
            <a:rect r="r" b="b" t="t" l="l"/>
            <a:pathLst>
              <a:path h="7200900" w="7200900">
                <a:moveTo>
                  <a:pt x="0" y="0"/>
                </a:moveTo>
                <a:lnTo>
                  <a:pt x="7200900" y="0"/>
                </a:lnTo>
                <a:lnTo>
                  <a:pt x="7200900" y="7200900"/>
                </a:lnTo>
                <a:lnTo>
                  <a:pt x="0" y="7200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6817934" y="460617"/>
            <a:ext cx="1061210" cy="1136166"/>
            <a:chOff x="0" y="0"/>
            <a:chExt cx="1414946" cy="1514888"/>
          </a:xfrm>
        </p:grpSpPr>
        <p:grpSp>
          <p:nvGrpSpPr>
            <p:cNvPr name="Group 6" id="6"/>
            <p:cNvGrpSpPr/>
            <p:nvPr/>
          </p:nvGrpSpPr>
          <p:grpSpPr>
            <a:xfrm rot="0">
              <a:off x="0" y="0"/>
              <a:ext cx="1414946" cy="1514888"/>
              <a:chOff x="0" y="0"/>
              <a:chExt cx="279496" cy="299237"/>
            </a:xfrm>
          </p:grpSpPr>
          <p:sp>
            <p:nvSpPr>
              <p:cNvPr name="Freeform 7" id="7"/>
              <p:cNvSpPr/>
              <p:nvPr/>
            </p:nvSpPr>
            <p:spPr>
              <a:xfrm flipH="false" flipV="false" rot="0">
                <a:off x="0" y="0"/>
                <a:ext cx="279496" cy="299237"/>
              </a:xfrm>
              <a:custGeom>
                <a:avLst/>
                <a:gdLst/>
                <a:ahLst/>
                <a:cxnLst/>
                <a:rect r="r" b="b" t="t" l="l"/>
                <a:pathLst>
                  <a:path h="299237" w="279496">
                    <a:moveTo>
                      <a:pt x="0" y="0"/>
                    </a:moveTo>
                    <a:lnTo>
                      <a:pt x="279496" y="0"/>
                    </a:lnTo>
                    <a:lnTo>
                      <a:pt x="279496" y="299237"/>
                    </a:lnTo>
                    <a:lnTo>
                      <a:pt x="0" y="299237"/>
                    </a:lnTo>
                    <a:close/>
                  </a:path>
                </a:pathLst>
              </a:custGeom>
              <a:solidFill>
                <a:srgbClr val="0074C4"/>
              </a:solidFill>
            </p:spPr>
          </p:sp>
          <p:sp>
            <p:nvSpPr>
              <p:cNvPr name="TextBox 8" id="8"/>
              <p:cNvSpPr txBox="true"/>
              <p:nvPr/>
            </p:nvSpPr>
            <p:spPr>
              <a:xfrm>
                <a:off x="0" y="-38100"/>
                <a:ext cx="279496" cy="337337"/>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246193" y="296164"/>
              <a:ext cx="922561" cy="922561"/>
            </a:xfrm>
            <a:custGeom>
              <a:avLst/>
              <a:gdLst/>
              <a:ahLst/>
              <a:cxnLst/>
              <a:rect r="r" b="b" t="t" l="l"/>
              <a:pathLst>
                <a:path h="922561" w="922561">
                  <a:moveTo>
                    <a:pt x="0" y="0"/>
                  </a:moveTo>
                  <a:lnTo>
                    <a:pt x="922561" y="0"/>
                  </a:lnTo>
                  <a:lnTo>
                    <a:pt x="922561" y="922561"/>
                  </a:lnTo>
                  <a:lnTo>
                    <a:pt x="0" y="922561"/>
                  </a:lnTo>
                  <a:lnTo>
                    <a:pt x="0" y="0"/>
                  </a:lnTo>
                  <a:close/>
                </a:path>
              </a:pathLst>
            </a:custGeom>
            <a:blipFill>
              <a:blip r:embed="rId6"/>
              <a:stretch>
                <a:fillRect l="0" t="0" r="0" b="0"/>
              </a:stretch>
            </a:blipFill>
          </p:spPr>
        </p:sp>
      </p:grpSp>
      <p:sp>
        <p:nvSpPr>
          <p:cNvPr name="TextBox 10" id="10"/>
          <p:cNvSpPr txBox="true"/>
          <p:nvPr/>
        </p:nvSpPr>
        <p:spPr>
          <a:xfrm rot="0">
            <a:off x="1205148" y="212954"/>
            <a:ext cx="14549040" cy="1038225"/>
          </a:xfrm>
          <a:prstGeom prst="rect">
            <a:avLst/>
          </a:prstGeom>
        </p:spPr>
        <p:txBody>
          <a:bodyPr anchor="t" rtlCol="false" tIns="0" lIns="0" bIns="0" rIns="0">
            <a:spAutoFit/>
          </a:bodyPr>
          <a:lstStyle/>
          <a:p>
            <a:pPr algn="ctr">
              <a:lnSpc>
                <a:spcPts val="7200"/>
              </a:lnSpc>
            </a:pPr>
            <a:r>
              <a:rPr lang="en-US" b="true" sz="6000" spc="-1">
                <a:solidFill>
                  <a:srgbClr val="041040"/>
                </a:solidFill>
                <a:latin typeface="Arial Bold"/>
                <a:ea typeface="Arial Bold"/>
                <a:cs typeface="Arial Bold"/>
                <a:sym typeface="Arial Bold"/>
              </a:rPr>
              <a:t>FALO </a:t>
            </a:r>
          </a:p>
        </p:txBody>
      </p:sp>
      <p:sp>
        <p:nvSpPr>
          <p:cNvPr name="TextBox 11" id="11"/>
          <p:cNvSpPr txBox="true"/>
          <p:nvPr/>
        </p:nvSpPr>
        <p:spPr>
          <a:xfrm rot="0">
            <a:off x="0" y="9051056"/>
            <a:ext cx="1773588" cy="679704"/>
          </a:xfrm>
          <a:prstGeom prst="rect">
            <a:avLst/>
          </a:prstGeom>
        </p:spPr>
        <p:txBody>
          <a:bodyPr anchor="t" rtlCol="false" tIns="0" lIns="0" bIns="0" rIns="0">
            <a:spAutoFit/>
          </a:bodyPr>
          <a:lstStyle/>
          <a:p>
            <a:pPr algn="l">
              <a:lnSpc>
                <a:spcPts val="4967"/>
              </a:lnSpc>
            </a:pPr>
            <a:r>
              <a:rPr lang="en-US" sz="3600" spc="-1">
                <a:solidFill>
                  <a:srgbClr val="0098FF"/>
                </a:solidFill>
                <a:latin typeface="Arial"/>
                <a:ea typeface="Arial"/>
                <a:cs typeface="Arial"/>
                <a:sym typeface="Arial"/>
              </a:rPr>
              <a:t>THEME:</a:t>
            </a:r>
          </a:p>
        </p:txBody>
      </p:sp>
      <p:sp>
        <p:nvSpPr>
          <p:cNvPr name="TextBox 12" id="12"/>
          <p:cNvSpPr txBox="true"/>
          <p:nvPr/>
        </p:nvSpPr>
        <p:spPr>
          <a:xfrm rot="0">
            <a:off x="1773588" y="9117731"/>
            <a:ext cx="2573010" cy="488442"/>
          </a:xfrm>
          <a:prstGeom prst="rect">
            <a:avLst/>
          </a:prstGeom>
        </p:spPr>
        <p:txBody>
          <a:bodyPr anchor="t" rtlCol="false" tIns="0" lIns="0" bIns="0" rIns="0">
            <a:spAutoFit/>
          </a:bodyPr>
          <a:lstStyle/>
          <a:p>
            <a:pPr algn="l">
              <a:lnSpc>
                <a:spcPts val="3863"/>
              </a:lnSpc>
            </a:pPr>
            <a:r>
              <a:rPr lang="en-US" b="true" sz="2799" spc="-1">
                <a:solidFill>
                  <a:srgbClr val="041040"/>
                </a:solidFill>
                <a:latin typeface="Arimo Bold"/>
                <a:ea typeface="Arimo Bold"/>
                <a:cs typeface="Arimo Bold"/>
                <a:sym typeface="Arimo Bold"/>
              </a:rPr>
              <a:t>Hack the Hoax</a:t>
            </a:r>
          </a:p>
        </p:txBody>
      </p:sp>
      <p:grpSp>
        <p:nvGrpSpPr>
          <p:cNvPr name="Group 13" id="13"/>
          <p:cNvGrpSpPr/>
          <p:nvPr/>
        </p:nvGrpSpPr>
        <p:grpSpPr>
          <a:xfrm rot="0">
            <a:off x="-1435279" y="9606173"/>
            <a:ext cx="21611814" cy="3086100"/>
            <a:chOff x="0" y="0"/>
            <a:chExt cx="28815752" cy="4114800"/>
          </a:xfrm>
        </p:grpSpPr>
        <p:grpSp>
          <p:nvGrpSpPr>
            <p:cNvPr name="Group 14" id="14"/>
            <p:cNvGrpSpPr/>
            <p:nvPr/>
          </p:nvGrpSpPr>
          <p:grpSpPr>
            <a:xfrm rot="0">
              <a:off x="0" y="0"/>
              <a:ext cx="26439859" cy="4114800"/>
              <a:chOff x="0" y="0"/>
              <a:chExt cx="5222688" cy="812800"/>
            </a:xfrm>
          </p:grpSpPr>
          <p:sp>
            <p:nvSpPr>
              <p:cNvPr name="Freeform 15" id="15"/>
              <p:cNvSpPr/>
              <p:nvPr/>
            </p:nvSpPr>
            <p:spPr>
              <a:xfrm flipH="false" flipV="false" rot="0">
                <a:off x="0" y="0"/>
                <a:ext cx="5222688" cy="812800"/>
              </a:xfrm>
              <a:custGeom>
                <a:avLst/>
                <a:gdLst/>
                <a:ahLst/>
                <a:cxnLst/>
                <a:rect r="r" b="b" t="t" l="l"/>
                <a:pathLst>
                  <a:path h="812800" w="5222688">
                    <a:moveTo>
                      <a:pt x="0" y="0"/>
                    </a:moveTo>
                    <a:lnTo>
                      <a:pt x="5222688" y="0"/>
                    </a:lnTo>
                    <a:lnTo>
                      <a:pt x="5222688" y="812800"/>
                    </a:lnTo>
                    <a:lnTo>
                      <a:pt x="0" y="812800"/>
                    </a:lnTo>
                    <a:close/>
                  </a:path>
                </a:pathLst>
              </a:custGeom>
              <a:solidFill>
                <a:srgbClr val="0074C4"/>
              </a:solidFill>
            </p:spPr>
          </p:sp>
          <p:sp>
            <p:nvSpPr>
              <p:cNvPr name="TextBox 16" id="16"/>
              <p:cNvSpPr txBox="true"/>
              <p:nvPr/>
            </p:nvSpPr>
            <p:spPr>
              <a:xfrm>
                <a:off x="0" y="-38100"/>
                <a:ext cx="5222688"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10932872" y="278738"/>
              <a:ext cx="17882880" cy="629031"/>
            </a:xfrm>
            <a:prstGeom prst="rect">
              <a:avLst/>
            </a:prstGeom>
          </p:spPr>
          <p:txBody>
            <a:bodyPr anchor="t" rtlCol="false" tIns="0" lIns="0" bIns="0" rIns="0">
              <a:spAutoFit/>
            </a:bodyPr>
            <a:lstStyle/>
            <a:p>
              <a:pPr algn="l">
                <a:lnSpc>
                  <a:spcPts val="3863"/>
                </a:lnSpc>
              </a:pPr>
              <a:r>
                <a:rPr lang="en-US" b="true" sz="2799" spc="-1">
                  <a:solidFill>
                    <a:srgbClr val="FFFFFF"/>
                  </a:solidFill>
                  <a:latin typeface="Arimo Bold"/>
                  <a:ea typeface="Arimo Bold"/>
                  <a:cs typeface="Arimo Bold"/>
                  <a:sym typeface="Arimo Bold"/>
                </a:rPr>
                <a:t>hackerearth.com</a:t>
              </a:r>
            </a:p>
          </p:txBody>
        </p:sp>
      </p:gr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3245" y="10152104"/>
            <a:ext cx="18421245" cy="134896"/>
            <a:chOff x="0" y="0"/>
            <a:chExt cx="24384000" cy="178560"/>
          </a:xfrm>
        </p:grpSpPr>
        <p:sp>
          <p:nvSpPr>
            <p:cNvPr name="Freeform 3" id="3"/>
            <p:cNvSpPr/>
            <p:nvPr/>
          </p:nvSpPr>
          <p:spPr>
            <a:xfrm flipH="false" flipV="false" rot="0">
              <a:off x="0" y="0"/>
              <a:ext cx="24384000" cy="178562"/>
            </a:xfrm>
            <a:custGeom>
              <a:avLst/>
              <a:gdLst/>
              <a:ahLst/>
              <a:cxnLst/>
              <a:rect r="r" b="b" t="t" l="l"/>
              <a:pathLst>
                <a:path h="178562" w="24384000">
                  <a:moveTo>
                    <a:pt x="0" y="0"/>
                  </a:moveTo>
                  <a:lnTo>
                    <a:pt x="24384000" y="0"/>
                  </a:lnTo>
                  <a:lnTo>
                    <a:pt x="24384000" y="178562"/>
                  </a:lnTo>
                  <a:lnTo>
                    <a:pt x="0" y="178562"/>
                  </a:lnTo>
                  <a:lnTo>
                    <a:pt x="0" y="0"/>
                  </a:lnTo>
                  <a:close/>
                </a:path>
              </a:pathLst>
            </a:custGeom>
            <a:solidFill>
              <a:srgbClr val="029BE5"/>
            </a:solidFill>
          </p:spPr>
        </p:sp>
      </p:grpSp>
      <p:sp>
        <p:nvSpPr>
          <p:cNvPr name="Freeform 4" id="4"/>
          <p:cNvSpPr/>
          <p:nvPr/>
        </p:nvSpPr>
        <p:spPr>
          <a:xfrm flipH="false" flipV="false" rot="0">
            <a:off x="5061961" y="2250528"/>
            <a:ext cx="1472150" cy="1989391"/>
          </a:xfrm>
          <a:custGeom>
            <a:avLst/>
            <a:gdLst/>
            <a:ahLst/>
            <a:cxnLst/>
            <a:rect r="r" b="b" t="t" l="l"/>
            <a:pathLst>
              <a:path h="1989391" w="1472150">
                <a:moveTo>
                  <a:pt x="0" y="0"/>
                </a:moveTo>
                <a:lnTo>
                  <a:pt x="1472149" y="0"/>
                </a:lnTo>
                <a:lnTo>
                  <a:pt x="1472149" y="1989391"/>
                </a:lnTo>
                <a:lnTo>
                  <a:pt x="0" y="1989391"/>
                </a:lnTo>
                <a:lnTo>
                  <a:pt x="0" y="0"/>
                </a:lnTo>
                <a:close/>
              </a:path>
            </a:pathLst>
          </a:custGeom>
          <a:blipFill>
            <a:blip r:embed="rId2"/>
            <a:stretch>
              <a:fillRect l="0" t="0" r="0" b="0"/>
            </a:stretch>
          </a:blipFill>
        </p:spPr>
      </p:sp>
      <p:sp>
        <p:nvSpPr>
          <p:cNvPr name="Freeform 5" id="5"/>
          <p:cNvSpPr/>
          <p:nvPr/>
        </p:nvSpPr>
        <p:spPr>
          <a:xfrm flipH="false" flipV="false" rot="0">
            <a:off x="1036054" y="2279843"/>
            <a:ext cx="1789015" cy="1960076"/>
          </a:xfrm>
          <a:custGeom>
            <a:avLst/>
            <a:gdLst/>
            <a:ahLst/>
            <a:cxnLst/>
            <a:rect r="r" b="b" t="t" l="l"/>
            <a:pathLst>
              <a:path h="1960076" w="1789015">
                <a:moveTo>
                  <a:pt x="0" y="0"/>
                </a:moveTo>
                <a:lnTo>
                  <a:pt x="1789015" y="0"/>
                </a:lnTo>
                <a:lnTo>
                  <a:pt x="1789015" y="1960076"/>
                </a:lnTo>
                <a:lnTo>
                  <a:pt x="0" y="19600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8701560" y="2630491"/>
            <a:ext cx="16556400" cy="1038225"/>
          </a:xfrm>
          <a:prstGeom prst="rect">
            <a:avLst/>
          </a:prstGeom>
        </p:spPr>
        <p:txBody>
          <a:bodyPr anchor="t" rtlCol="false" tIns="0" lIns="0" bIns="0" rIns="0">
            <a:spAutoFit/>
          </a:bodyPr>
          <a:lstStyle/>
          <a:p>
            <a:pPr algn="l">
              <a:lnSpc>
                <a:spcPts val="7200"/>
              </a:lnSpc>
            </a:pPr>
            <a:r>
              <a:rPr lang="en-US" sz="6000" spc="-1">
                <a:solidFill>
                  <a:srgbClr val="041040"/>
                </a:solidFill>
                <a:latin typeface="Arial"/>
                <a:ea typeface="Arial"/>
                <a:cs typeface="Arial"/>
                <a:sym typeface="Arial"/>
              </a:rPr>
              <a:t>FALO AI</a:t>
            </a:r>
          </a:p>
        </p:txBody>
      </p:sp>
      <p:sp>
        <p:nvSpPr>
          <p:cNvPr name="AutoShape 7" id="7"/>
          <p:cNvSpPr/>
          <p:nvPr/>
        </p:nvSpPr>
        <p:spPr>
          <a:xfrm>
            <a:off x="3310844" y="3245224"/>
            <a:ext cx="1195900" cy="0"/>
          </a:xfrm>
          <a:prstGeom prst="line">
            <a:avLst/>
          </a:prstGeom>
          <a:ln cap="flat" w="38100">
            <a:solidFill>
              <a:srgbClr val="041040"/>
            </a:solidFill>
            <a:prstDash val="solid"/>
            <a:headEnd type="none" len="sm" w="sm"/>
            <a:tailEnd type="arrow" len="sm" w="med"/>
          </a:ln>
        </p:spPr>
      </p:sp>
      <p:sp>
        <p:nvSpPr>
          <p:cNvPr name="AutoShape 8" id="8"/>
          <p:cNvSpPr/>
          <p:nvPr/>
        </p:nvSpPr>
        <p:spPr>
          <a:xfrm>
            <a:off x="7019885" y="3230566"/>
            <a:ext cx="1195900" cy="0"/>
          </a:xfrm>
          <a:prstGeom prst="line">
            <a:avLst/>
          </a:prstGeom>
          <a:ln cap="flat" w="38100">
            <a:solidFill>
              <a:srgbClr val="041040"/>
            </a:solidFill>
            <a:prstDash val="solid"/>
            <a:headEnd type="none" len="sm" w="sm"/>
            <a:tailEnd type="arrow" len="sm" w="med"/>
          </a:ln>
        </p:spPr>
      </p:sp>
      <p:sp>
        <p:nvSpPr>
          <p:cNvPr name="AutoShape 9" id="9"/>
          <p:cNvSpPr/>
          <p:nvPr/>
        </p:nvSpPr>
        <p:spPr>
          <a:xfrm>
            <a:off x="12186994" y="3211516"/>
            <a:ext cx="1195900" cy="0"/>
          </a:xfrm>
          <a:prstGeom prst="line">
            <a:avLst/>
          </a:prstGeom>
          <a:ln cap="flat" w="38100">
            <a:solidFill>
              <a:srgbClr val="041040"/>
            </a:solidFill>
            <a:prstDash val="solid"/>
            <a:headEnd type="none" len="sm" w="sm"/>
            <a:tailEnd type="arrow" len="sm" w="med"/>
          </a:ln>
        </p:spPr>
      </p:sp>
      <p:sp>
        <p:nvSpPr>
          <p:cNvPr name="Freeform 10" id="10"/>
          <p:cNvSpPr/>
          <p:nvPr/>
        </p:nvSpPr>
        <p:spPr>
          <a:xfrm flipH="false" flipV="false" rot="0">
            <a:off x="13865363" y="1504637"/>
            <a:ext cx="2588914" cy="3406466"/>
          </a:xfrm>
          <a:custGeom>
            <a:avLst/>
            <a:gdLst/>
            <a:ahLst/>
            <a:cxnLst/>
            <a:rect r="r" b="b" t="t" l="l"/>
            <a:pathLst>
              <a:path h="3406466" w="2588914">
                <a:moveTo>
                  <a:pt x="0" y="0"/>
                </a:moveTo>
                <a:lnTo>
                  <a:pt x="2588914" y="0"/>
                </a:lnTo>
                <a:lnTo>
                  <a:pt x="2588914" y="3406466"/>
                </a:lnTo>
                <a:lnTo>
                  <a:pt x="0" y="3406466"/>
                </a:lnTo>
                <a:lnTo>
                  <a:pt x="0" y="0"/>
                </a:lnTo>
                <a:close/>
              </a:path>
            </a:pathLst>
          </a:custGeom>
          <a:blipFill>
            <a:blip r:embed="rId5"/>
            <a:stretch>
              <a:fillRect l="0" t="0" r="0" b="0"/>
            </a:stretch>
          </a:blipFill>
        </p:spPr>
      </p:sp>
      <p:sp>
        <p:nvSpPr>
          <p:cNvPr name="TextBox 11" id="11"/>
          <p:cNvSpPr txBox="true"/>
          <p:nvPr/>
        </p:nvSpPr>
        <p:spPr>
          <a:xfrm rot="0">
            <a:off x="3310844" y="447675"/>
            <a:ext cx="16556400" cy="1038225"/>
          </a:xfrm>
          <a:prstGeom prst="rect">
            <a:avLst/>
          </a:prstGeom>
        </p:spPr>
        <p:txBody>
          <a:bodyPr anchor="t" rtlCol="false" tIns="0" lIns="0" bIns="0" rIns="0">
            <a:spAutoFit/>
          </a:bodyPr>
          <a:lstStyle/>
          <a:p>
            <a:pPr algn="l">
              <a:lnSpc>
                <a:spcPts val="7200"/>
              </a:lnSpc>
            </a:pPr>
            <a:r>
              <a:rPr lang="en-US" b="true" sz="6000" spc="-1">
                <a:solidFill>
                  <a:srgbClr val="041040"/>
                </a:solidFill>
                <a:latin typeface="Arial Bold"/>
                <a:ea typeface="Arial Bold"/>
                <a:cs typeface="Arial Bold"/>
                <a:sym typeface="Arial Bold"/>
              </a:rPr>
              <a:t>PROBLEM STATEMENT</a:t>
            </a:r>
          </a:p>
        </p:txBody>
      </p:sp>
      <p:sp>
        <p:nvSpPr>
          <p:cNvPr name="TextBox 12" id="12"/>
          <p:cNvSpPr txBox="true"/>
          <p:nvPr/>
        </p:nvSpPr>
        <p:spPr>
          <a:xfrm rot="0">
            <a:off x="233460" y="4908509"/>
            <a:ext cx="17025840" cy="3829050"/>
          </a:xfrm>
          <a:prstGeom prst="rect">
            <a:avLst/>
          </a:prstGeom>
        </p:spPr>
        <p:txBody>
          <a:bodyPr anchor="t" rtlCol="false" tIns="0" lIns="0" bIns="0" rIns="0">
            <a:spAutoFit/>
          </a:bodyPr>
          <a:lstStyle/>
          <a:p>
            <a:pPr algn="just">
              <a:lnSpc>
                <a:spcPts val="6120"/>
              </a:lnSpc>
            </a:pPr>
            <a:r>
              <a:rPr lang="en-US" sz="3600">
                <a:solidFill>
                  <a:srgbClr val="041040"/>
                </a:solidFill>
                <a:latin typeface="Arimo"/>
                <a:ea typeface="Arimo"/>
                <a:cs typeface="Arimo"/>
                <a:sym typeface="Arimo"/>
              </a:rPr>
              <a:t> 1. Misinformation spreads quickly during live broadcasts, influencing how people think, vote, and make decisions.</a:t>
            </a:r>
          </a:p>
          <a:p>
            <a:pPr algn="just">
              <a:lnSpc>
                <a:spcPts val="6120"/>
              </a:lnSpc>
            </a:pPr>
          </a:p>
          <a:p>
            <a:pPr algn="just">
              <a:lnSpc>
                <a:spcPts val="6120"/>
              </a:lnSpc>
            </a:pPr>
          </a:p>
          <a:p>
            <a:pPr algn="just">
              <a:lnSpc>
                <a:spcPts val="6120"/>
              </a:lnSpc>
            </a:pPr>
          </a:p>
        </p:txBody>
      </p:sp>
      <p:sp>
        <p:nvSpPr>
          <p:cNvPr name="TextBox 13" id="13"/>
          <p:cNvSpPr txBox="true"/>
          <p:nvPr/>
        </p:nvSpPr>
        <p:spPr>
          <a:xfrm rot="0">
            <a:off x="233460" y="6097426"/>
            <a:ext cx="17025840" cy="3829050"/>
          </a:xfrm>
          <a:prstGeom prst="rect">
            <a:avLst/>
          </a:prstGeom>
        </p:spPr>
        <p:txBody>
          <a:bodyPr anchor="t" rtlCol="false" tIns="0" lIns="0" bIns="0" rIns="0">
            <a:spAutoFit/>
          </a:bodyPr>
          <a:lstStyle/>
          <a:p>
            <a:pPr algn="just">
              <a:lnSpc>
                <a:spcPts val="6120"/>
              </a:lnSpc>
            </a:pPr>
          </a:p>
          <a:p>
            <a:pPr algn="just">
              <a:lnSpc>
                <a:spcPts val="6120"/>
              </a:lnSpc>
            </a:pPr>
            <a:r>
              <a:rPr lang="en-US" sz="3600">
                <a:solidFill>
                  <a:srgbClr val="041040"/>
                </a:solidFill>
                <a:latin typeface="Arimo"/>
                <a:ea typeface="Arimo"/>
                <a:cs typeface="Arimo"/>
                <a:sym typeface="Arimo"/>
              </a:rPr>
              <a:t> 2. Detecting false content in real-time across text, images, and videos is incredibly challenging, making it difficult to stop its spread..</a:t>
            </a:r>
          </a:p>
          <a:p>
            <a:pPr algn="just">
              <a:lnSpc>
                <a:spcPts val="6120"/>
              </a:lnSpc>
            </a:pPr>
          </a:p>
          <a:p>
            <a:pPr algn="just">
              <a:lnSpc>
                <a:spcPts val="6120"/>
              </a:lnSpc>
            </a:pPr>
          </a:p>
        </p:txBody>
      </p:sp>
      <p:grpSp>
        <p:nvGrpSpPr>
          <p:cNvPr name="Group 14" id="14"/>
          <p:cNvGrpSpPr/>
          <p:nvPr/>
        </p:nvGrpSpPr>
        <p:grpSpPr>
          <a:xfrm rot="0">
            <a:off x="16817934" y="460617"/>
            <a:ext cx="1061210" cy="1136166"/>
            <a:chOff x="0" y="0"/>
            <a:chExt cx="1414946" cy="1514888"/>
          </a:xfrm>
        </p:grpSpPr>
        <p:grpSp>
          <p:nvGrpSpPr>
            <p:cNvPr name="Group 15" id="15"/>
            <p:cNvGrpSpPr/>
            <p:nvPr/>
          </p:nvGrpSpPr>
          <p:grpSpPr>
            <a:xfrm rot="0">
              <a:off x="0" y="0"/>
              <a:ext cx="1414946" cy="1514888"/>
              <a:chOff x="0" y="0"/>
              <a:chExt cx="279496" cy="299237"/>
            </a:xfrm>
          </p:grpSpPr>
          <p:sp>
            <p:nvSpPr>
              <p:cNvPr name="Freeform 16" id="16"/>
              <p:cNvSpPr/>
              <p:nvPr/>
            </p:nvSpPr>
            <p:spPr>
              <a:xfrm flipH="false" flipV="false" rot="0">
                <a:off x="0" y="0"/>
                <a:ext cx="279496" cy="299237"/>
              </a:xfrm>
              <a:custGeom>
                <a:avLst/>
                <a:gdLst/>
                <a:ahLst/>
                <a:cxnLst/>
                <a:rect r="r" b="b" t="t" l="l"/>
                <a:pathLst>
                  <a:path h="299237" w="279496">
                    <a:moveTo>
                      <a:pt x="0" y="0"/>
                    </a:moveTo>
                    <a:lnTo>
                      <a:pt x="279496" y="0"/>
                    </a:lnTo>
                    <a:lnTo>
                      <a:pt x="279496" y="299237"/>
                    </a:lnTo>
                    <a:lnTo>
                      <a:pt x="0" y="299237"/>
                    </a:lnTo>
                    <a:close/>
                  </a:path>
                </a:pathLst>
              </a:custGeom>
              <a:solidFill>
                <a:srgbClr val="0074C4"/>
              </a:solidFill>
            </p:spPr>
          </p:sp>
          <p:sp>
            <p:nvSpPr>
              <p:cNvPr name="TextBox 17" id="17"/>
              <p:cNvSpPr txBox="true"/>
              <p:nvPr/>
            </p:nvSpPr>
            <p:spPr>
              <a:xfrm>
                <a:off x="0" y="-38100"/>
                <a:ext cx="279496" cy="337337"/>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246193" y="296164"/>
              <a:ext cx="922561" cy="922561"/>
            </a:xfrm>
            <a:custGeom>
              <a:avLst/>
              <a:gdLst/>
              <a:ahLst/>
              <a:cxnLst/>
              <a:rect r="r" b="b" t="t" l="l"/>
              <a:pathLst>
                <a:path h="922561" w="922561">
                  <a:moveTo>
                    <a:pt x="0" y="0"/>
                  </a:moveTo>
                  <a:lnTo>
                    <a:pt x="922561" y="0"/>
                  </a:lnTo>
                  <a:lnTo>
                    <a:pt x="922561" y="922561"/>
                  </a:lnTo>
                  <a:lnTo>
                    <a:pt x="0" y="922561"/>
                  </a:lnTo>
                  <a:lnTo>
                    <a:pt x="0" y="0"/>
                  </a:lnTo>
                  <a:close/>
                </a:path>
              </a:pathLst>
            </a:custGeom>
            <a:blipFill>
              <a:blip r:embed="rId6"/>
              <a:stretch>
                <a:fillRect l="0" t="0" r="0" b="0"/>
              </a:stretch>
            </a:blipFill>
          </p:spPr>
        </p:sp>
      </p:grpSp>
      <p:grpSp>
        <p:nvGrpSpPr>
          <p:cNvPr name="Group 19" id="19"/>
          <p:cNvGrpSpPr/>
          <p:nvPr/>
        </p:nvGrpSpPr>
        <p:grpSpPr>
          <a:xfrm rot="0">
            <a:off x="-1435279" y="9606173"/>
            <a:ext cx="21611814" cy="3086100"/>
            <a:chOff x="0" y="0"/>
            <a:chExt cx="28815752" cy="4114800"/>
          </a:xfrm>
        </p:grpSpPr>
        <p:grpSp>
          <p:nvGrpSpPr>
            <p:cNvPr name="Group 20" id="20"/>
            <p:cNvGrpSpPr/>
            <p:nvPr/>
          </p:nvGrpSpPr>
          <p:grpSpPr>
            <a:xfrm rot="0">
              <a:off x="0" y="0"/>
              <a:ext cx="26439859" cy="4114800"/>
              <a:chOff x="0" y="0"/>
              <a:chExt cx="5222688" cy="812800"/>
            </a:xfrm>
          </p:grpSpPr>
          <p:sp>
            <p:nvSpPr>
              <p:cNvPr name="Freeform 21" id="21"/>
              <p:cNvSpPr/>
              <p:nvPr/>
            </p:nvSpPr>
            <p:spPr>
              <a:xfrm flipH="false" flipV="false" rot="0">
                <a:off x="0" y="0"/>
                <a:ext cx="5222688" cy="812800"/>
              </a:xfrm>
              <a:custGeom>
                <a:avLst/>
                <a:gdLst/>
                <a:ahLst/>
                <a:cxnLst/>
                <a:rect r="r" b="b" t="t" l="l"/>
                <a:pathLst>
                  <a:path h="812800" w="5222688">
                    <a:moveTo>
                      <a:pt x="0" y="0"/>
                    </a:moveTo>
                    <a:lnTo>
                      <a:pt x="5222688" y="0"/>
                    </a:lnTo>
                    <a:lnTo>
                      <a:pt x="5222688" y="812800"/>
                    </a:lnTo>
                    <a:lnTo>
                      <a:pt x="0" y="812800"/>
                    </a:lnTo>
                    <a:close/>
                  </a:path>
                </a:pathLst>
              </a:custGeom>
              <a:solidFill>
                <a:srgbClr val="0074C4"/>
              </a:solidFill>
            </p:spPr>
          </p:sp>
          <p:sp>
            <p:nvSpPr>
              <p:cNvPr name="TextBox 22" id="22"/>
              <p:cNvSpPr txBox="true"/>
              <p:nvPr/>
            </p:nvSpPr>
            <p:spPr>
              <a:xfrm>
                <a:off x="0" y="-38100"/>
                <a:ext cx="5222688" cy="850900"/>
              </a:xfrm>
              <a:prstGeom prst="rect">
                <a:avLst/>
              </a:prstGeom>
            </p:spPr>
            <p:txBody>
              <a:bodyPr anchor="ctr" rtlCol="false" tIns="50800" lIns="50800" bIns="50800" rIns="50800"/>
              <a:lstStyle/>
              <a:p>
                <a:pPr algn="ctr">
                  <a:lnSpc>
                    <a:spcPts val="2659"/>
                  </a:lnSpc>
                  <a:spcBef>
                    <a:spcPct val="0"/>
                  </a:spcBef>
                </a:pPr>
              </a:p>
            </p:txBody>
          </p:sp>
        </p:grpSp>
        <p:sp>
          <p:nvSpPr>
            <p:cNvPr name="TextBox 23" id="23"/>
            <p:cNvSpPr txBox="true"/>
            <p:nvPr/>
          </p:nvSpPr>
          <p:spPr>
            <a:xfrm rot="0">
              <a:off x="10932872" y="278738"/>
              <a:ext cx="17882880" cy="629031"/>
            </a:xfrm>
            <a:prstGeom prst="rect">
              <a:avLst/>
            </a:prstGeom>
          </p:spPr>
          <p:txBody>
            <a:bodyPr anchor="t" rtlCol="false" tIns="0" lIns="0" bIns="0" rIns="0">
              <a:spAutoFit/>
            </a:bodyPr>
            <a:lstStyle/>
            <a:p>
              <a:pPr algn="l">
                <a:lnSpc>
                  <a:spcPts val="3863"/>
                </a:lnSpc>
              </a:pPr>
              <a:r>
                <a:rPr lang="en-US" b="true" sz="2799" spc="-1">
                  <a:solidFill>
                    <a:srgbClr val="FFFFFF"/>
                  </a:solidFill>
                  <a:latin typeface="Arimo Bold"/>
                  <a:ea typeface="Arimo Bold"/>
                  <a:cs typeface="Arimo Bold"/>
                  <a:sym typeface="Arimo Bold"/>
                </a:rPr>
                <a:t>hackerearth.com</a:t>
              </a:r>
            </a:p>
          </p:txBody>
        </p:sp>
      </p:grpSp>
      <p:sp>
        <p:nvSpPr>
          <p:cNvPr name="Freeform 24" id="24"/>
          <p:cNvSpPr/>
          <p:nvPr/>
        </p:nvSpPr>
        <p:spPr>
          <a:xfrm flipH="false" flipV="false" rot="0">
            <a:off x="12472768" y="144404"/>
            <a:ext cx="1030646" cy="1587751"/>
          </a:xfrm>
          <a:custGeom>
            <a:avLst/>
            <a:gdLst/>
            <a:ahLst/>
            <a:cxnLst/>
            <a:rect r="r" b="b" t="t" l="l"/>
            <a:pathLst>
              <a:path h="1587751" w="1030646">
                <a:moveTo>
                  <a:pt x="0" y="0"/>
                </a:moveTo>
                <a:lnTo>
                  <a:pt x="1030645" y="0"/>
                </a:lnTo>
                <a:lnTo>
                  <a:pt x="1030645" y="1587751"/>
                </a:lnTo>
                <a:lnTo>
                  <a:pt x="0" y="158775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3245" y="10152104"/>
            <a:ext cx="18421245" cy="134896"/>
            <a:chOff x="0" y="0"/>
            <a:chExt cx="24384000" cy="178560"/>
          </a:xfrm>
        </p:grpSpPr>
        <p:sp>
          <p:nvSpPr>
            <p:cNvPr name="Freeform 3" id="3"/>
            <p:cNvSpPr/>
            <p:nvPr/>
          </p:nvSpPr>
          <p:spPr>
            <a:xfrm flipH="false" flipV="false" rot="0">
              <a:off x="0" y="0"/>
              <a:ext cx="24384000" cy="178562"/>
            </a:xfrm>
            <a:custGeom>
              <a:avLst/>
              <a:gdLst/>
              <a:ahLst/>
              <a:cxnLst/>
              <a:rect r="r" b="b" t="t" l="l"/>
              <a:pathLst>
                <a:path h="178562" w="24384000">
                  <a:moveTo>
                    <a:pt x="0" y="0"/>
                  </a:moveTo>
                  <a:lnTo>
                    <a:pt x="24384000" y="0"/>
                  </a:lnTo>
                  <a:lnTo>
                    <a:pt x="24384000" y="178562"/>
                  </a:lnTo>
                  <a:lnTo>
                    <a:pt x="0" y="178562"/>
                  </a:lnTo>
                  <a:lnTo>
                    <a:pt x="0" y="0"/>
                  </a:lnTo>
                  <a:close/>
                </a:path>
              </a:pathLst>
            </a:custGeom>
            <a:solidFill>
              <a:srgbClr val="029BE5"/>
            </a:solidFill>
          </p:spPr>
        </p:sp>
      </p:grpSp>
      <p:grpSp>
        <p:nvGrpSpPr>
          <p:cNvPr name="Group 4" id="4"/>
          <p:cNvGrpSpPr/>
          <p:nvPr/>
        </p:nvGrpSpPr>
        <p:grpSpPr>
          <a:xfrm rot="0">
            <a:off x="16906647" y="460617"/>
            <a:ext cx="1061210" cy="1136166"/>
            <a:chOff x="0" y="0"/>
            <a:chExt cx="1414946" cy="1514888"/>
          </a:xfrm>
        </p:grpSpPr>
        <p:grpSp>
          <p:nvGrpSpPr>
            <p:cNvPr name="Group 5" id="5"/>
            <p:cNvGrpSpPr/>
            <p:nvPr/>
          </p:nvGrpSpPr>
          <p:grpSpPr>
            <a:xfrm rot="0">
              <a:off x="0" y="0"/>
              <a:ext cx="1414946" cy="1514888"/>
              <a:chOff x="0" y="0"/>
              <a:chExt cx="279496" cy="299237"/>
            </a:xfrm>
          </p:grpSpPr>
          <p:sp>
            <p:nvSpPr>
              <p:cNvPr name="Freeform 6" id="6"/>
              <p:cNvSpPr/>
              <p:nvPr/>
            </p:nvSpPr>
            <p:spPr>
              <a:xfrm flipH="false" flipV="false" rot="0">
                <a:off x="0" y="0"/>
                <a:ext cx="279496" cy="299237"/>
              </a:xfrm>
              <a:custGeom>
                <a:avLst/>
                <a:gdLst/>
                <a:ahLst/>
                <a:cxnLst/>
                <a:rect r="r" b="b" t="t" l="l"/>
                <a:pathLst>
                  <a:path h="299237" w="279496">
                    <a:moveTo>
                      <a:pt x="0" y="0"/>
                    </a:moveTo>
                    <a:lnTo>
                      <a:pt x="279496" y="0"/>
                    </a:lnTo>
                    <a:lnTo>
                      <a:pt x="279496" y="299237"/>
                    </a:lnTo>
                    <a:lnTo>
                      <a:pt x="0" y="299237"/>
                    </a:lnTo>
                    <a:close/>
                  </a:path>
                </a:pathLst>
              </a:custGeom>
              <a:solidFill>
                <a:srgbClr val="0074C4"/>
              </a:solidFill>
            </p:spPr>
          </p:sp>
          <p:sp>
            <p:nvSpPr>
              <p:cNvPr name="TextBox 7" id="7"/>
              <p:cNvSpPr txBox="true"/>
              <p:nvPr/>
            </p:nvSpPr>
            <p:spPr>
              <a:xfrm>
                <a:off x="0" y="-38100"/>
                <a:ext cx="279496" cy="33733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46193" y="296164"/>
              <a:ext cx="922561" cy="922561"/>
            </a:xfrm>
            <a:custGeom>
              <a:avLst/>
              <a:gdLst/>
              <a:ahLst/>
              <a:cxnLst/>
              <a:rect r="r" b="b" t="t" l="l"/>
              <a:pathLst>
                <a:path h="922561" w="922561">
                  <a:moveTo>
                    <a:pt x="0" y="0"/>
                  </a:moveTo>
                  <a:lnTo>
                    <a:pt x="922561" y="0"/>
                  </a:lnTo>
                  <a:lnTo>
                    <a:pt x="922561" y="922561"/>
                  </a:lnTo>
                  <a:lnTo>
                    <a:pt x="0" y="922561"/>
                  </a:lnTo>
                  <a:lnTo>
                    <a:pt x="0" y="0"/>
                  </a:lnTo>
                  <a:close/>
                </a:path>
              </a:pathLst>
            </a:custGeom>
            <a:blipFill>
              <a:blip r:embed="rId2"/>
              <a:stretch>
                <a:fillRect l="0" t="0" r="0" b="0"/>
              </a:stretch>
            </a:blipFill>
          </p:spPr>
        </p:sp>
      </p:grpSp>
      <p:grpSp>
        <p:nvGrpSpPr>
          <p:cNvPr name="Group 9" id="9"/>
          <p:cNvGrpSpPr/>
          <p:nvPr/>
        </p:nvGrpSpPr>
        <p:grpSpPr>
          <a:xfrm rot="0">
            <a:off x="-1435279" y="9606173"/>
            <a:ext cx="21611814" cy="3086100"/>
            <a:chOff x="0" y="0"/>
            <a:chExt cx="28815752" cy="4114800"/>
          </a:xfrm>
        </p:grpSpPr>
        <p:grpSp>
          <p:nvGrpSpPr>
            <p:cNvPr name="Group 10" id="10"/>
            <p:cNvGrpSpPr/>
            <p:nvPr/>
          </p:nvGrpSpPr>
          <p:grpSpPr>
            <a:xfrm rot="0">
              <a:off x="0" y="0"/>
              <a:ext cx="26439859" cy="4114800"/>
              <a:chOff x="0" y="0"/>
              <a:chExt cx="5222688" cy="812800"/>
            </a:xfrm>
          </p:grpSpPr>
          <p:sp>
            <p:nvSpPr>
              <p:cNvPr name="Freeform 11" id="11"/>
              <p:cNvSpPr/>
              <p:nvPr/>
            </p:nvSpPr>
            <p:spPr>
              <a:xfrm flipH="false" flipV="false" rot="0">
                <a:off x="0" y="0"/>
                <a:ext cx="5222688" cy="812800"/>
              </a:xfrm>
              <a:custGeom>
                <a:avLst/>
                <a:gdLst/>
                <a:ahLst/>
                <a:cxnLst/>
                <a:rect r="r" b="b" t="t" l="l"/>
                <a:pathLst>
                  <a:path h="812800" w="5222688">
                    <a:moveTo>
                      <a:pt x="0" y="0"/>
                    </a:moveTo>
                    <a:lnTo>
                      <a:pt x="5222688" y="0"/>
                    </a:lnTo>
                    <a:lnTo>
                      <a:pt x="5222688" y="812800"/>
                    </a:lnTo>
                    <a:lnTo>
                      <a:pt x="0" y="812800"/>
                    </a:lnTo>
                    <a:close/>
                  </a:path>
                </a:pathLst>
              </a:custGeom>
              <a:solidFill>
                <a:srgbClr val="0074C4"/>
              </a:solidFill>
            </p:spPr>
          </p:sp>
          <p:sp>
            <p:nvSpPr>
              <p:cNvPr name="TextBox 12" id="12"/>
              <p:cNvSpPr txBox="true"/>
              <p:nvPr/>
            </p:nvSpPr>
            <p:spPr>
              <a:xfrm>
                <a:off x="0" y="-38100"/>
                <a:ext cx="5222688"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10932872" y="278738"/>
              <a:ext cx="17882880" cy="629031"/>
            </a:xfrm>
            <a:prstGeom prst="rect">
              <a:avLst/>
            </a:prstGeom>
          </p:spPr>
          <p:txBody>
            <a:bodyPr anchor="t" rtlCol="false" tIns="0" lIns="0" bIns="0" rIns="0">
              <a:spAutoFit/>
            </a:bodyPr>
            <a:lstStyle/>
            <a:p>
              <a:pPr algn="l">
                <a:lnSpc>
                  <a:spcPts val="3863"/>
                </a:lnSpc>
              </a:pPr>
              <a:r>
                <a:rPr lang="en-US" b="true" sz="2799" spc="-1">
                  <a:solidFill>
                    <a:srgbClr val="FFFFFF"/>
                  </a:solidFill>
                  <a:latin typeface="Arimo Bold"/>
                  <a:ea typeface="Arimo Bold"/>
                  <a:cs typeface="Arimo Bold"/>
                  <a:sym typeface="Arimo Bold"/>
                </a:rPr>
                <a:t>hackerearth.com</a:t>
              </a:r>
            </a:p>
          </p:txBody>
        </p:sp>
      </p:grpSp>
      <p:sp>
        <p:nvSpPr>
          <p:cNvPr name="TextBox 14" id="14"/>
          <p:cNvSpPr txBox="true"/>
          <p:nvPr/>
        </p:nvSpPr>
        <p:spPr>
          <a:xfrm rot="0">
            <a:off x="494903" y="1439672"/>
            <a:ext cx="17751450" cy="7255256"/>
          </a:xfrm>
          <a:prstGeom prst="rect">
            <a:avLst/>
          </a:prstGeom>
        </p:spPr>
        <p:txBody>
          <a:bodyPr anchor="t" rtlCol="false" tIns="0" lIns="0" bIns="0" rIns="0">
            <a:spAutoFit/>
          </a:bodyPr>
          <a:lstStyle/>
          <a:p>
            <a:pPr algn="l">
              <a:lnSpc>
                <a:spcPts val="5280"/>
              </a:lnSpc>
            </a:pPr>
          </a:p>
          <a:p>
            <a:pPr algn="l">
              <a:lnSpc>
                <a:spcPts val="4927"/>
              </a:lnSpc>
            </a:pPr>
          </a:p>
          <a:p>
            <a:pPr algn="l">
              <a:lnSpc>
                <a:spcPts val="4927"/>
              </a:lnSpc>
            </a:pPr>
            <a:r>
              <a:rPr lang="en-US" sz="2799">
                <a:solidFill>
                  <a:srgbClr val="000000"/>
                </a:solidFill>
                <a:latin typeface="Arial"/>
                <a:ea typeface="Arial"/>
                <a:cs typeface="Arial"/>
                <a:sym typeface="Arial"/>
              </a:rPr>
              <a:t>We aim to address the challenge of detecting misinformation by building a multi-stage pipeline leveraging state-of-the-art NLP models and a comprehensive ensemble strategy. The system processes user-provided text or URLs, applies advanced text cleaning and preprocessing, evaluates claims against multiple credible sources, and classifies the input into predefined categories like hoax, truth, opinion, uncertain, verified, and fake. For URLs, the system also performs malicious URL detection using threat intelligence APIs as a secondary feature to ensure safety and security.</a:t>
            </a:r>
          </a:p>
          <a:p>
            <a:pPr algn="l">
              <a:lnSpc>
                <a:spcPts val="4927"/>
              </a:lnSpc>
            </a:pPr>
          </a:p>
          <a:p>
            <a:pPr algn="l">
              <a:lnSpc>
                <a:spcPts val="4927"/>
              </a:lnSpc>
            </a:pPr>
            <a:r>
              <a:rPr lang="en-US" sz="2799">
                <a:solidFill>
                  <a:srgbClr val="000000"/>
                </a:solidFill>
                <a:latin typeface="Arial"/>
                <a:ea typeface="Arial"/>
                <a:cs typeface="Arial"/>
                <a:sym typeface="Arial"/>
              </a:rPr>
              <a:t>This approach ensures a holistic, evidence-backed analysis of information with detailed accuracy scoring and insights, while also protecting users from potential threats when interacting with URLs.</a:t>
            </a:r>
          </a:p>
          <a:p>
            <a:pPr algn="l">
              <a:lnSpc>
                <a:spcPts val="3343"/>
              </a:lnSpc>
            </a:pPr>
          </a:p>
        </p:txBody>
      </p:sp>
      <p:sp>
        <p:nvSpPr>
          <p:cNvPr name="TextBox 15" id="15"/>
          <p:cNvSpPr txBox="true"/>
          <p:nvPr/>
        </p:nvSpPr>
        <p:spPr>
          <a:xfrm rot="0">
            <a:off x="1889326" y="920508"/>
            <a:ext cx="16556400" cy="1276350"/>
          </a:xfrm>
          <a:prstGeom prst="rect">
            <a:avLst/>
          </a:prstGeom>
        </p:spPr>
        <p:txBody>
          <a:bodyPr anchor="t" rtlCol="false" tIns="0" lIns="0" bIns="0" rIns="0">
            <a:spAutoFit/>
          </a:bodyPr>
          <a:lstStyle/>
          <a:p>
            <a:pPr algn="l">
              <a:lnSpc>
                <a:spcPts val="4799"/>
              </a:lnSpc>
            </a:pPr>
            <a:r>
              <a:rPr lang="en-US" sz="3999" b="true">
                <a:solidFill>
                  <a:srgbClr val="041040"/>
                </a:solidFill>
                <a:latin typeface="Arial Bold"/>
                <a:ea typeface="Arial Bold"/>
                <a:cs typeface="Arial Bold"/>
                <a:sym typeface="Arial Bold"/>
              </a:rPr>
              <a:t>Brief Explanation of How We Intend to Solve the Problem</a:t>
            </a:r>
          </a:p>
          <a:p>
            <a:pPr algn="l">
              <a:lnSpc>
                <a:spcPts val="4799"/>
              </a:lnSpc>
            </a:pP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3245" y="10152104"/>
            <a:ext cx="18421245" cy="134896"/>
            <a:chOff x="0" y="0"/>
            <a:chExt cx="24384000" cy="178560"/>
          </a:xfrm>
        </p:grpSpPr>
        <p:sp>
          <p:nvSpPr>
            <p:cNvPr name="Freeform 3" id="3"/>
            <p:cNvSpPr/>
            <p:nvPr/>
          </p:nvSpPr>
          <p:spPr>
            <a:xfrm flipH="false" flipV="false" rot="0">
              <a:off x="0" y="0"/>
              <a:ext cx="24384000" cy="178562"/>
            </a:xfrm>
            <a:custGeom>
              <a:avLst/>
              <a:gdLst/>
              <a:ahLst/>
              <a:cxnLst/>
              <a:rect r="r" b="b" t="t" l="l"/>
              <a:pathLst>
                <a:path h="178562" w="24384000">
                  <a:moveTo>
                    <a:pt x="0" y="0"/>
                  </a:moveTo>
                  <a:lnTo>
                    <a:pt x="24384000" y="0"/>
                  </a:lnTo>
                  <a:lnTo>
                    <a:pt x="24384000" y="178562"/>
                  </a:lnTo>
                  <a:lnTo>
                    <a:pt x="0" y="178562"/>
                  </a:lnTo>
                  <a:lnTo>
                    <a:pt x="0" y="0"/>
                  </a:lnTo>
                  <a:close/>
                </a:path>
              </a:pathLst>
            </a:custGeom>
            <a:solidFill>
              <a:srgbClr val="029BE5"/>
            </a:solidFill>
          </p:spPr>
        </p:sp>
      </p:grpSp>
      <p:grpSp>
        <p:nvGrpSpPr>
          <p:cNvPr name="Group 4" id="4"/>
          <p:cNvGrpSpPr/>
          <p:nvPr/>
        </p:nvGrpSpPr>
        <p:grpSpPr>
          <a:xfrm rot="0">
            <a:off x="16906647" y="460617"/>
            <a:ext cx="1061210" cy="1136166"/>
            <a:chOff x="0" y="0"/>
            <a:chExt cx="1414946" cy="1514888"/>
          </a:xfrm>
        </p:grpSpPr>
        <p:grpSp>
          <p:nvGrpSpPr>
            <p:cNvPr name="Group 5" id="5"/>
            <p:cNvGrpSpPr/>
            <p:nvPr/>
          </p:nvGrpSpPr>
          <p:grpSpPr>
            <a:xfrm rot="0">
              <a:off x="0" y="0"/>
              <a:ext cx="1414946" cy="1514888"/>
              <a:chOff x="0" y="0"/>
              <a:chExt cx="279496" cy="299237"/>
            </a:xfrm>
          </p:grpSpPr>
          <p:sp>
            <p:nvSpPr>
              <p:cNvPr name="Freeform 6" id="6"/>
              <p:cNvSpPr/>
              <p:nvPr/>
            </p:nvSpPr>
            <p:spPr>
              <a:xfrm flipH="false" flipV="false" rot="0">
                <a:off x="0" y="0"/>
                <a:ext cx="279496" cy="299237"/>
              </a:xfrm>
              <a:custGeom>
                <a:avLst/>
                <a:gdLst/>
                <a:ahLst/>
                <a:cxnLst/>
                <a:rect r="r" b="b" t="t" l="l"/>
                <a:pathLst>
                  <a:path h="299237" w="279496">
                    <a:moveTo>
                      <a:pt x="0" y="0"/>
                    </a:moveTo>
                    <a:lnTo>
                      <a:pt x="279496" y="0"/>
                    </a:lnTo>
                    <a:lnTo>
                      <a:pt x="279496" y="299237"/>
                    </a:lnTo>
                    <a:lnTo>
                      <a:pt x="0" y="299237"/>
                    </a:lnTo>
                    <a:close/>
                  </a:path>
                </a:pathLst>
              </a:custGeom>
              <a:solidFill>
                <a:srgbClr val="0074C4"/>
              </a:solidFill>
            </p:spPr>
          </p:sp>
          <p:sp>
            <p:nvSpPr>
              <p:cNvPr name="TextBox 7" id="7"/>
              <p:cNvSpPr txBox="true"/>
              <p:nvPr/>
            </p:nvSpPr>
            <p:spPr>
              <a:xfrm>
                <a:off x="0" y="-38100"/>
                <a:ext cx="279496" cy="33733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46193" y="296164"/>
              <a:ext cx="922561" cy="922561"/>
            </a:xfrm>
            <a:custGeom>
              <a:avLst/>
              <a:gdLst/>
              <a:ahLst/>
              <a:cxnLst/>
              <a:rect r="r" b="b" t="t" l="l"/>
              <a:pathLst>
                <a:path h="922561" w="922561">
                  <a:moveTo>
                    <a:pt x="0" y="0"/>
                  </a:moveTo>
                  <a:lnTo>
                    <a:pt x="922561" y="0"/>
                  </a:lnTo>
                  <a:lnTo>
                    <a:pt x="922561" y="922561"/>
                  </a:lnTo>
                  <a:lnTo>
                    <a:pt x="0" y="922561"/>
                  </a:lnTo>
                  <a:lnTo>
                    <a:pt x="0" y="0"/>
                  </a:lnTo>
                  <a:close/>
                </a:path>
              </a:pathLst>
            </a:custGeom>
            <a:blipFill>
              <a:blip r:embed="rId2"/>
              <a:stretch>
                <a:fillRect l="0" t="0" r="0" b="0"/>
              </a:stretch>
            </a:blipFill>
          </p:spPr>
        </p:sp>
      </p:grpSp>
      <p:grpSp>
        <p:nvGrpSpPr>
          <p:cNvPr name="Group 9" id="9"/>
          <p:cNvGrpSpPr/>
          <p:nvPr/>
        </p:nvGrpSpPr>
        <p:grpSpPr>
          <a:xfrm rot="0">
            <a:off x="-1435279" y="9606173"/>
            <a:ext cx="21611814" cy="3086100"/>
            <a:chOff x="0" y="0"/>
            <a:chExt cx="28815752" cy="4114800"/>
          </a:xfrm>
        </p:grpSpPr>
        <p:grpSp>
          <p:nvGrpSpPr>
            <p:cNvPr name="Group 10" id="10"/>
            <p:cNvGrpSpPr/>
            <p:nvPr/>
          </p:nvGrpSpPr>
          <p:grpSpPr>
            <a:xfrm rot="0">
              <a:off x="0" y="0"/>
              <a:ext cx="26439859" cy="4114800"/>
              <a:chOff x="0" y="0"/>
              <a:chExt cx="5222688" cy="812800"/>
            </a:xfrm>
          </p:grpSpPr>
          <p:sp>
            <p:nvSpPr>
              <p:cNvPr name="Freeform 11" id="11"/>
              <p:cNvSpPr/>
              <p:nvPr/>
            </p:nvSpPr>
            <p:spPr>
              <a:xfrm flipH="false" flipV="false" rot="0">
                <a:off x="0" y="0"/>
                <a:ext cx="5222688" cy="812800"/>
              </a:xfrm>
              <a:custGeom>
                <a:avLst/>
                <a:gdLst/>
                <a:ahLst/>
                <a:cxnLst/>
                <a:rect r="r" b="b" t="t" l="l"/>
                <a:pathLst>
                  <a:path h="812800" w="5222688">
                    <a:moveTo>
                      <a:pt x="0" y="0"/>
                    </a:moveTo>
                    <a:lnTo>
                      <a:pt x="5222688" y="0"/>
                    </a:lnTo>
                    <a:lnTo>
                      <a:pt x="5222688" y="812800"/>
                    </a:lnTo>
                    <a:lnTo>
                      <a:pt x="0" y="812800"/>
                    </a:lnTo>
                    <a:close/>
                  </a:path>
                </a:pathLst>
              </a:custGeom>
              <a:solidFill>
                <a:srgbClr val="0074C4"/>
              </a:solidFill>
            </p:spPr>
          </p:sp>
          <p:sp>
            <p:nvSpPr>
              <p:cNvPr name="TextBox 12" id="12"/>
              <p:cNvSpPr txBox="true"/>
              <p:nvPr/>
            </p:nvSpPr>
            <p:spPr>
              <a:xfrm>
                <a:off x="0" y="-38100"/>
                <a:ext cx="5222688"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10932872" y="278738"/>
              <a:ext cx="17882880" cy="629031"/>
            </a:xfrm>
            <a:prstGeom prst="rect">
              <a:avLst/>
            </a:prstGeom>
          </p:spPr>
          <p:txBody>
            <a:bodyPr anchor="t" rtlCol="false" tIns="0" lIns="0" bIns="0" rIns="0">
              <a:spAutoFit/>
            </a:bodyPr>
            <a:lstStyle/>
            <a:p>
              <a:pPr algn="l">
                <a:lnSpc>
                  <a:spcPts val="3863"/>
                </a:lnSpc>
              </a:pPr>
              <a:r>
                <a:rPr lang="en-US" b="true" sz="2799" spc="-1">
                  <a:solidFill>
                    <a:srgbClr val="FFFFFF"/>
                  </a:solidFill>
                  <a:latin typeface="Arimo Bold"/>
                  <a:ea typeface="Arimo Bold"/>
                  <a:cs typeface="Arimo Bold"/>
                  <a:sym typeface="Arimo Bold"/>
                </a:rPr>
                <a:t>hackerearth.com</a:t>
              </a:r>
            </a:p>
          </p:txBody>
        </p:sp>
      </p:grpSp>
      <p:sp>
        <p:nvSpPr>
          <p:cNvPr name="TextBox 14" id="14"/>
          <p:cNvSpPr txBox="true"/>
          <p:nvPr/>
        </p:nvSpPr>
        <p:spPr>
          <a:xfrm rot="0">
            <a:off x="331141" y="1810501"/>
            <a:ext cx="17821393" cy="8409051"/>
          </a:xfrm>
          <a:prstGeom prst="rect">
            <a:avLst/>
          </a:prstGeom>
        </p:spPr>
        <p:txBody>
          <a:bodyPr anchor="t" rtlCol="false" tIns="0" lIns="0" bIns="0" rIns="0">
            <a:spAutoFit/>
          </a:bodyPr>
          <a:lstStyle/>
          <a:p>
            <a:pPr algn="just">
              <a:lnSpc>
                <a:spcPts val="4752"/>
              </a:lnSpc>
            </a:pPr>
            <a:r>
              <a:rPr lang="en-US" sz="2700">
                <a:solidFill>
                  <a:srgbClr val="000000"/>
                </a:solidFill>
                <a:latin typeface="Arial"/>
                <a:ea typeface="Arial"/>
                <a:cs typeface="Arial"/>
                <a:sym typeface="Arial"/>
              </a:rPr>
              <a:t>The solution addresses misinformation detection and user safety through the following mechanisms:</a:t>
            </a:r>
          </a:p>
          <a:p>
            <a:pPr algn="l" marL="582930" indent="-291465" lvl="1">
              <a:lnSpc>
                <a:spcPts val="4752"/>
              </a:lnSpc>
              <a:buFont typeface="Arial"/>
              <a:buChar char="•"/>
            </a:pPr>
            <a:r>
              <a:rPr lang="en-US" sz="2700">
                <a:solidFill>
                  <a:srgbClr val="000000"/>
                </a:solidFill>
                <a:latin typeface="Arial"/>
                <a:ea typeface="Arial"/>
                <a:cs typeface="Arial"/>
                <a:sym typeface="Arial"/>
              </a:rPr>
              <a:t>    Data Integrity: Preprocessing ensures clean, normalized inputs for better analysis.</a:t>
            </a:r>
          </a:p>
          <a:p>
            <a:pPr algn="l" marL="582930" indent="-291465" lvl="1">
              <a:lnSpc>
                <a:spcPts val="4752"/>
              </a:lnSpc>
              <a:buFont typeface="Arial"/>
              <a:buChar char="•"/>
            </a:pPr>
            <a:r>
              <a:rPr lang="en-US" sz="2700">
                <a:solidFill>
                  <a:srgbClr val="000000"/>
                </a:solidFill>
                <a:latin typeface="Arial"/>
                <a:ea typeface="Arial"/>
                <a:cs typeface="Arial"/>
                <a:sym typeface="Arial"/>
              </a:rPr>
              <a:t>    Multimodel Verification: Models like FLAN-T5, Falcon-7B, and Roberta QA analyze claims from diverse perspectives.</a:t>
            </a:r>
          </a:p>
          <a:p>
            <a:pPr algn="l" marL="582930" indent="-291465" lvl="1">
              <a:lnSpc>
                <a:spcPts val="4752"/>
              </a:lnSpc>
              <a:buFont typeface="Arial"/>
              <a:buChar char="•"/>
            </a:pPr>
            <a:r>
              <a:rPr lang="en-US" sz="2700">
                <a:solidFill>
                  <a:srgbClr val="000000"/>
                </a:solidFill>
                <a:latin typeface="Arial"/>
                <a:ea typeface="Arial"/>
                <a:cs typeface="Arial"/>
                <a:sym typeface="Arial"/>
              </a:rPr>
              <a:t>    Source Credibility: Claims are cross-validated using trusted sources like Wikipedia and the Google Fact Check API.</a:t>
            </a:r>
          </a:p>
          <a:p>
            <a:pPr algn="l" marL="582930" indent="-291465" lvl="1">
              <a:lnSpc>
                <a:spcPts val="4752"/>
              </a:lnSpc>
              <a:buFont typeface="Arial"/>
              <a:buChar char="•"/>
            </a:pPr>
            <a:r>
              <a:rPr lang="en-US" sz="2700">
                <a:solidFill>
                  <a:srgbClr val="000000"/>
                </a:solidFill>
                <a:latin typeface="Arial"/>
                <a:ea typeface="Arial"/>
                <a:cs typeface="Arial"/>
                <a:sym typeface="Arial"/>
              </a:rPr>
              <a:t>    Ensemble Decision-Making: Weighted scoring combines model outputs to produce accurate and explainable classifications.</a:t>
            </a:r>
          </a:p>
          <a:p>
            <a:pPr algn="just" marL="582930" indent="-291465" lvl="1">
              <a:lnSpc>
                <a:spcPts val="4752"/>
              </a:lnSpc>
              <a:buFont typeface="Arial"/>
              <a:buChar char="•"/>
            </a:pPr>
            <a:r>
              <a:rPr lang="en-US" sz="2700">
                <a:solidFill>
                  <a:srgbClr val="000000"/>
                </a:solidFill>
                <a:latin typeface="Arial"/>
                <a:ea typeface="Arial"/>
                <a:cs typeface="Arial"/>
                <a:sym typeface="Arial"/>
              </a:rPr>
              <a:t>    Malicious URL Detection: URLs are analyzed for safety using APIs like VirusTotal or Google Safe Browsing. Malicious links are flagged, and safe links undergo content scraping for misinformation detection.</a:t>
            </a:r>
          </a:p>
          <a:p>
            <a:pPr algn="just" marL="582930" indent="-291465" lvl="1">
              <a:lnSpc>
                <a:spcPts val="4752"/>
              </a:lnSpc>
              <a:buFont typeface="Arial"/>
              <a:buChar char="•"/>
            </a:pPr>
            <a:r>
              <a:rPr lang="en-US" sz="2700">
                <a:solidFill>
                  <a:srgbClr val="000000"/>
                </a:solidFill>
                <a:latin typeface="Arial"/>
                <a:ea typeface="Arial"/>
                <a:cs typeface="Arial"/>
                <a:sym typeface="Arial"/>
              </a:rPr>
              <a:t>    Explainability: Detailed accuracy scores, cross-source comparisons, and clear URL safety status build user trust.</a:t>
            </a:r>
          </a:p>
          <a:p>
            <a:pPr algn="l">
              <a:lnSpc>
                <a:spcPts val="4752"/>
              </a:lnSpc>
            </a:pPr>
          </a:p>
          <a:p>
            <a:pPr algn="l">
              <a:lnSpc>
                <a:spcPts val="4752"/>
              </a:lnSpc>
            </a:pPr>
          </a:p>
        </p:txBody>
      </p:sp>
      <p:sp>
        <p:nvSpPr>
          <p:cNvPr name="TextBox 15" id="15"/>
          <p:cNvSpPr txBox="true"/>
          <p:nvPr/>
        </p:nvSpPr>
        <p:spPr>
          <a:xfrm rot="0">
            <a:off x="4252467" y="384417"/>
            <a:ext cx="16556400" cy="1276350"/>
          </a:xfrm>
          <a:prstGeom prst="rect">
            <a:avLst/>
          </a:prstGeom>
        </p:spPr>
        <p:txBody>
          <a:bodyPr anchor="t" rtlCol="false" tIns="0" lIns="0" bIns="0" rIns="0">
            <a:spAutoFit/>
          </a:bodyPr>
          <a:lstStyle/>
          <a:p>
            <a:pPr algn="l">
              <a:lnSpc>
                <a:spcPts val="4799"/>
              </a:lnSpc>
            </a:pPr>
            <a:r>
              <a:rPr lang="en-US" sz="3999" b="true">
                <a:solidFill>
                  <a:srgbClr val="041040"/>
                </a:solidFill>
                <a:latin typeface="Arial Bold"/>
                <a:ea typeface="Arial Bold"/>
                <a:cs typeface="Arial Bold"/>
                <a:sym typeface="Arial Bold"/>
              </a:rPr>
              <a:t>How It Helps Solve the Problem</a:t>
            </a:r>
          </a:p>
          <a:p>
            <a:pPr algn="l">
              <a:lnSpc>
                <a:spcPts val="4799"/>
              </a:lnSpc>
            </a:pP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3245" y="10152104"/>
            <a:ext cx="18421245" cy="134896"/>
            <a:chOff x="0" y="0"/>
            <a:chExt cx="24384000" cy="178560"/>
          </a:xfrm>
        </p:grpSpPr>
        <p:sp>
          <p:nvSpPr>
            <p:cNvPr name="Freeform 3" id="3"/>
            <p:cNvSpPr/>
            <p:nvPr/>
          </p:nvSpPr>
          <p:spPr>
            <a:xfrm flipH="false" flipV="false" rot="0">
              <a:off x="0" y="0"/>
              <a:ext cx="24384000" cy="178562"/>
            </a:xfrm>
            <a:custGeom>
              <a:avLst/>
              <a:gdLst/>
              <a:ahLst/>
              <a:cxnLst/>
              <a:rect r="r" b="b" t="t" l="l"/>
              <a:pathLst>
                <a:path h="178562" w="24384000">
                  <a:moveTo>
                    <a:pt x="0" y="0"/>
                  </a:moveTo>
                  <a:lnTo>
                    <a:pt x="24384000" y="0"/>
                  </a:lnTo>
                  <a:lnTo>
                    <a:pt x="24384000" y="178562"/>
                  </a:lnTo>
                  <a:lnTo>
                    <a:pt x="0" y="178562"/>
                  </a:lnTo>
                  <a:lnTo>
                    <a:pt x="0" y="0"/>
                  </a:lnTo>
                  <a:close/>
                </a:path>
              </a:pathLst>
            </a:custGeom>
            <a:solidFill>
              <a:srgbClr val="029BE5"/>
            </a:solidFill>
          </p:spPr>
        </p:sp>
      </p:grpSp>
      <p:grpSp>
        <p:nvGrpSpPr>
          <p:cNvPr name="Group 4" id="4"/>
          <p:cNvGrpSpPr/>
          <p:nvPr/>
        </p:nvGrpSpPr>
        <p:grpSpPr>
          <a:xfrm rot="0">
            <a:off x="16906647" y="460617"/>
            <a:ext cx="1061210" cy="1136166"/>
            <a:chOff x="0" y="0"/>
            <a:chExt cx="1414946" cy="1514888"/>
          </a:xfrm>
        </p:grpSpPr>
        <p:grpSp>
          <p:nvGrpSpPr>
            <p:cNvPr name="Group 5" id="5"/>
            <p:cNvGrpSpPr/>
            <p:nvPr/>
          </p:nvGrpSpPr>
          <p:grpSpPr>
            <a:xfrm rot="0">
              <a:off x="0" y="0"/>
              <a:ext cx="1414946" cy="1514888"/>
              <a:chOff x="0" y="0"/>
              <a:chExt cx="279496" cy="299237"/>
            </a:xfrm>
          </p:grpSpPr>
          <p:sp>
            <p:nvSpPr>
              <p:cNvPr name="Freeform 6" id="6"/>
              <p:cNvSpPr/>
              <p:nvPr/>
            </p:nvSpPr>
            <p:spPr>
              <a:xfrm flipH="false" flipV="false" rot="0">
                <a:off x="0" y="0"/>
                <a:ext cx="279496" cy="299237"/>
              </a:xfrm>
              <a:custGeom>
                <a:avLst/>
                <a:gdLst/>
                <a:ahLst/>
                <a:cxnLst/>
                <a:rect r="r" b="b" t="t" l="l"/>
                <a:pathLst>
                  <a:path h="299237" w="279496">
                    <a:moveTo>
                      <a:pt x="0" y="0"/>
                    </a:moveTo>
                    <a:lnTo>
                      <a:pt x="279496" y="0"/>
                    </a:lnTo>
                    <a:lnTo>
                      <a:pt x="279496" y="299237"/>
                    </a:lnTo>
                    <a:lnTo>
                      <a:pt x="0" y="299237"/>
                    </a:lnTo>
                    <a:close/>
                  </a:path>
                </a:pathLst>
              </a:custGeom>
              <a:solidFill>
                <a:srgbClr val="0074C4"/>
              </a:solidFill>
            </p:spPr>
          </p:sp>
          <p:sp>
            <p:nvSpPr>
              <p:cNvPr name="TextBox 7" id="7"/>
              <p:cNvSpPr txBox="true"/>
              <p:nvPr/>
            </p:nvSpPr>
            <p:spPr>
              <a:xfrm>
                <a:off x="0" y="-38100"/>
                <a:ext cx="279496" cy="33733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46193" y="296164"/>
              <a:ext cx="922561" cy="922561"/>
            </a:xfrm>
            <a:custGeom>
              <a:avLst/>
              <a:gdLst/>
              <a:ahLst/>
              <a:cxnLst/>
              <a:rect r="r" b="b" t="t" l="l"/>
              <a:pathLst>
                <a:path h="922561" w="922561">
                  <a:moveTo>
                    <a:pt x="0" y="0"/>
                  </a:moveTo>
                  <a:lnTo>
                    <a:pt x="922561" y="0"/>
                  </a:lnTo>
                  <a:lnTo>
                    <a:pt x="922561" y="922561"/>
                  </a:lnTo>
                  <a:lnTo>
                    <a:pt x="0" y="922561"/>
                  </a:lnTo>
                  <a:lnTo>
                    <a:pt x="0" y="0"/>
                  </a:lnTo>
                  <a:close/>
                </a:path>
              </a:pathLst>
            </a:custGeom>
            <a:blipFill>
              <a:blip r:embed="rId2"/>
              <a:stretch>
                <a:fillRect l="0" t="0" r="0" b="0"/>
              </a:stretch>
            </a:blipFill>
          </p:spPr>
        </p:sp>
      </p:grpSp>
      <p:grpSp>
        <p:nvGrpSpPr>
          <p:cNvPr name="Group 9" id="9"/>
          <p:cNvGrpSpPr/>
          <p:nvPr/>
        </p:nvGrpSpPr>
        <p:grpSpPr>
          <a:xfrm rot="0">
            <a:off x="-1435279" y="9606173"/>
            <a:ext cx="21611814" cy="3086100"/>
            <a:chOff x="0" y="0"/>
            <a:chExt cx="28815752" cy="4114800"/>
          </a:xfrm>
        </p:grpSpPr>
        <p:grpSp>
          <p:nvGrpSpPr>
            <p:cNvPr name="Group 10" id="10"/>
            <p:cNvGrpSpPr/>
            <p:nvPr/>
          </p:nvGrpSpPr>
          <p:grpSpPr>
            <a:xfrm rot="0">
              <a:off x="0" y="0"/>
              <a:ext cx="26439859" cy="4114800"/>
              <a:chOff x="0" y="0"/>
              <a:chExt cx="5222688" cy="812800"/>
            </a:xfrm>
          </p:grpSpPr>
          <p:sp>
            <p:nvSpPr>
              <p:cNvPr name="Freeform 11" id="11"/>
              <p:cNvSpPr/>
              <p:nvPr/>
            </p:nvSpPr>
            <p:spPr>
              <a:xfrm flipH="false" flipV="false" rot="0">
                <a:off x="0" y="0"/>
                <a:ext cx="5222688" cy="812800"/>
              </a:xfrm>
              <a:custGeom>
                <a:avLst/>
                <a:gdLst/>
                <a:ahLst/>
                <a:cxnLst/>
                <a:rect r="r" b="b" t="t" l="l"/>
                <a:pathLst>
                  <a:path h="812800" w="5222688">
                    <a:moveTo>
                      <a:pt x="0" y="0"/>
                    </a:moveTo>
                    <a:lnTo>
                      <a:pt x="5222688" y="0"/>
                    </a:lnTo>
                    <a:lnTo>
                      <a:pt x="5222688" y="812800"/>
                    </a:lnTo>
                    <a:lnTo>
                      <a:pt x="0" y="812800"/>
                    </a:lnTo>
                    <a:close/>
                  </a:path>
                </a:pathLst>
              </a:custGeom>
              <a:solidFill>
                <a:srgbClr val="0074C4"/>
              </a:solidFill>
            </p:spPr>
          </p:sp>
          <p:sp>
            <p:nvSpPr>
              <p:cNvPr name="TextBox 12" id="12"/>
              <p:cNvSpPr txBox="true"/>
              <p:nvPr/>
            </p:nvSpPr>
            <p:spPr>
              <a:xfrm>
                <a:off x="0" y="-38100"/>
                <a:ext cx="5222688"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10932872" y="278738"/>
              <a:ext cx="17882880" cy="629031"/>
            </a:xfrm>
            <a:prstGeom prst="rect">
              <a:avLst/>
            </a:prstGeom>
          </p:spPr>
          <p:txBody>
            <a:bodyPr anchor="t" rtlCol="false" tIns="0" lIns="0" bIns="0" rIns="0">
              <a:spAutoFit/>
            </a:bodyPr>
            <a:lstStyle/>
            <a:p>
              <a:pPr algn="l">
                <a:lnSpc>
                  <a:spcPts val="3863"/>
                </a:lnSpc>
              </a:pPr>
              <a:r>
                <a:rPr lang="en-US" b="true" sz="2799" spc="-1">
                  <a:solidFill>
                    <a:srgbClr val="FFFFFF"/>
                  </a:solidFill>
                  <a:latin typeface="Arimo Bold"/>
                  <a:ea typeface="Arimo Bold"/>
                  <a:cs typeface="Arimo Bold"/>
                  <a:sym typeface="Arimo Bold"/>
                </a:rPr>
                <a:t>hackerearth.com</a:t>
              </a:r>
            </a:p>
          </p:txBody>
        </p:sp>
      </p:grpSp>
      <p:sp>
        <p:nvSpPr>
          <p:cNvPr name="TextBox 14" id="14"/>
          <p:cNvSpPr txBox="true"/>
          <p:nvPr/>
        </p:nvSpPr>
        <p:spPr>
          <a:xfrm rot="0">
            <a:off x="166681" y="2043700"/>
            <a:ext cx="17821393" cy="6963156"/>
          </a:xfrm>
          <a:prstGeom prst="rect">
            <a:avLst/>
          </a:prstGeom>
        </p:spPr>
        <p:txBody>
          <a:bodyPr anchor="t" rtlCol="false" tIns="0" lIns="0" bIns="0" rIns="0">
            <a:spAutoFit/>
          </a:bodyPr>
          <a:lstStyle/>
          <a:p>
            <a:pPr algn="just">
              <a:lnSpc>
                <a:spcPts val="4212"/>
              </a:lnSpc>
            </a:pPr>
            <a:r>
              <a:rPr lang="en-US" sz="2700">
                <a:solidFill>
                  <a:srgbClr val="000000"/>
                </a:solidFill>
                <a:latin typeface="Arial"/>
                <a:ea typeface="Arial"/>
                <a:cs typeface="Arial"/>
                <a:sym typeface="Arial"/>
              </a:rPr>
              <a:t>The effectiveness of the solution will be assessed using the following key metrics:</a:t>
            </a:r>
          </a:p>
          <a:p>
            <a:pPr algn="just" marL="582930" indent="-291465" lvl="1">
              <a:lnSpc>
                <a:spcPts val="4212"/>
              </a:lnSpc>
              <a:buFont typeface="Arial"/>
              <a:buChar char="•"/>
            </a:pPr>
            <a:r>
              <a:rPr lang="en-US" sz="2700">
                <a:solidFill>
                  <a:srgbClr val="000000"/>
                </a:solidFill>
                <a:latin typeface="Arial"/>
                <a:ea typeface="Arial"/>
                <a:cs typeface="Arial"/>
                <a:sym typeface="Arial"/>
              </a:rPr>
              <a:t>    Classification Accuracy: Measures the proportion of correctly identified inputs, whether text-based claims or URLs, across all categories (e.g., hoax, truth, malicious).</a:t>
            </a:r>
          </a:p>
          <a:p>
            <a:pPr algn="just" marL="582930" indent="-291465" lvl="1">
              <a:lnSpc>
                <a:spcPts val="4212"/>
              </a:lnSpc>
              <a:buFont typeface="Arial"/>
              <a:buChar char="•"/>
            </a:pPr>
            <a:r>
              <a:rPr lang="en-US" sz="2700">
                <a:solidFill>
                  <a:srgbClr val="000000"/>
                </a:solidFill>
                <a:latin typeface="Arial"/>
                <a:ea typeface="Arial"/>
                <a:cs typeface="Arial"/>
                <a:sym typeface="Arial"/>
              </a:rPr>
              <a:t>    Error Rates: Tracks the frequency of false positives (misclassifying truthful content as false) and false negatives (failing to detect misinformation or malicious URLs), emphasizing system reliability.</a:t>
            </a:r>
          </a:p>
          <a:p>
            <a:pPr algn="just" marL="582930" indent="-291465" lvl="1">
              <a:lnSpc>
                <a:spcPts val="4212"/>
              </a:lnSpc>
              <a:buFont typeface="Arial"/>
              <a:buChar char="•"/>
            </a:pPr>
            <a:r>
              <a:rPr lang="en-US" sz="2700">
                <a:solidFill>
                  <a:srgbClr val="000000"/>
                </a:solidFill>
                <a:latin typeface="Arial"/>
                <a:ea typeface="Arial"/>
                <a:cs typeface="Arial"/>
                <a:sym typeface="Arial"/>
              </a:rPr>
              <a:t>    Model Consensus: Evaluates the consistency and agreement among multiple models and data sources to ensure robust decision-making.</a:t>
            </a:r>
          </a:p>
          <a:p>
            <a:pPr algn="just" marL="582930" indent="-291465" lvl="1">
              <a:lnSpc>
                <a:spcPts val="4212"/>
              </a:lnSpc>
              <a:buFont typeface="Arial"/>
              <a:buChar char="•"/>
            </a:pPr>
            <a:r>
              <a:rPr lang="en-US" sz="2700">
                <a:solidFill>
                  <a:srgbClr val="000000"/>
                </a:solidFill>
                <a:latin typeface="Arial"/>
                <a:ea typeface="Arial"/>
                <a:cs typeface="Arial"/>
                <a:sym typeface="Arial"/>
              </a:rPr>
              <a:t>    Processing Latency: Monitors the end-to-end time required for analyzing and classifying inputs, ensuring responsiveness even with real-time or dynamic data.</a:t>
            </a:r>
          </a:p>
          <a:p>
            <a:pPr algn="just" marL="582930" indent="-291465" lvl="1">
              <a:lnSpc>
                <a:spcPts val="4212"/>
              </a:lnSpc>
              <a:buFont typeface="Arial"/>
              <a:buChar char="•"/>
            </a:pPr>
            <a:r>
              <a:rPr lang="en-US" sz="2700">
                <a:solidFill>
                  <a:srgbClr val="000000"/>
                </a:solidFill>
                <a:latin typeface="Arial"/>
                <a:ea typeface="Arial"/>
                <a:cs typeface="Arial"/>
                <a:sym typeface="Arial"/>
              </a:rPr>
              <a:t>    URL Threat Detection Accuracy: Quantifies the effectiveness of identifying malicious URLs, ensuring safe browsing and user interaction.</a:t>
            </a:r>
          </a:p>
          <a:p>
            <a:pPr algn="just" marL="582930" indent="-291465" lvl="1">
              <a:lnSpc>
                <a:spcPts val="4212"/>
              </a:lnSpc>
              <a:buFont typeface="Arial"/>
              <a:buChar char="•"/>
            </a:pPr>
            <a:r>
              <a:rPr lang="en-US" sz="2700">
                <a:solidFill>
                  <a:srgbClr val="000000"/>
                </a:solidFill>
                <a:latin typeface="Arial"/>
                <a:ea typeface="Arial"/>
                <a:cs typeface="Arial"/>
                <a:sym typeface="Arial"/>
              </a:rPr>
              <a:t>    User Experience Feedback: Collects qualitative insights from users on the solution’s usability, reliability, and perceived trustworthiness to refine system performance and interface design.</a:t>
            </a:r>
          </a:p>
        </p:txBody>
      </p:sp>
      <p:sp>
        <p:nvSpPr>
          <p:cNvPr name="TextBox 15" id="15"/>
          <p:cNvSpPr txBox="true"/>
          <p:nvPr/>
        </p:nvSpPr>
        <p:spPr>
          <a:xfrm rot="0">
            <a:off x="2807489" y="576315"/>
            <a:ext cx="16556400" cy="1276350"/>
          </a:xfrm>
          <a:prstGeom prst="rect">
            <a:avLst/>
          </a:prstGeom>
        </p:spPr>
        <p:txBody>
          <a:bodyPr anchor="t" rtlCol="false" tIns="0" lIns="0" bIns="0" rIns="0">
            <a:spAutoFit/>
          </a:bodyPr>
          <a:lstStyle/>
          <a:p>
            <a:pPr algn="l">
              <a:lnSpc>
                <a:spcPts val="4799"/>
              </a:lnSpc>
            </a:pPr>
            <a:r>
              <a:rPr lang="en-US" sz="3999" b="true">
                <a:solidFill>
                  <a:srgbClr val="041040"/>
                </a:solidFill>
                <a:latin typeface="Arial Bold"/>
                <a:ea typeface="Arial Bold"/>
                <a:cs typeface="Arial Bold"/>
                <a:sym typeface="Arial Bold"/>
              </a:rPr>
              <a:t>Impact Metrics for Evaluating Solution Effectiveness</a:t>
            </a:r>
          </a:p>
          <a:p>
            <a:pPr algn="l">
              <a:lnSpc>
                <a:spcPts val="4799"/>
              </a:lnSpc>
            </a:pP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3245" y="10152104"/>
            <a:ext cx="18421245" cy="134896"/>
            <a:chOff x="0" y="0"/>
            <a:chExt cx="24384000" cy="178560"/>
          </a:xfrm>
        </p:grpSpPr>
        <p:sp>
          <p:nvSpPr>
            <p:cNvPr name="Freeform 3" id="3"/>
            <p:cNvSpPr/>
            <p:nvPr/>
          </p:nvSpPr>
          <p:spPr>
            <a:xfrm flipH="false" flipV="false" rot="0">
              <a:off x="0" y="0"/>
              <a:ext cx="24384000" cy="178562"/>
            </a:xfrm>
            <a:custGeom>
              <a:avLst/>
              <a:gdLst/>
              <a:ahLst/>
              <a:cxnLst/>
              <a:rect r="r" b="b" t="t" l="l"/>
              <a:pathLst>
                <a:path h="178562" w="24384000">
                  <a:moveTo>
                    <a:pt x="0" y="0"/>
                  </a:moveTo>
                  <a:lnTo>
                    <a:pt x="24384000" y="0"/>
                  </a:lnTo>
                  <a:lnTo>
                    <a:pt x="24384000" y="178562"/>
                  </a:lnTo>
                  <a:lnTo>
                    <a:pt x="0" y="178562"/>
                  </a:lnTo>
                  <a:lnTo>
                    <a:pt x="0" y="0"/>
                  </a:lnTo>
                  <a:close/>
                </a:path>
              </a:pathLst>
            </a:custGeom>
            <a:solidFill>
              <a:srgbClr val="029BE5"/>
            </a:solidFill>
          </p:spPr>
        </p:sp>
      </p:grpSp>
      <p:grpSp>
        <p:nvGrpSpPr>
          <p:cNvPr name="Group 4" id="4"/>
          <p:cNvGrpSpPr/>
          <p:nvPr/>
        </p:nvGrpSpPr>
        <p:grpSpPr>
          <a:xfrm rot="0">
            <a:off x="16906647" y="460617"/>
            <a:ext cx="1061210" cy="1136166"/>
            <a:chOff x="0" y="0"/>
            <a:chExt cx="1414946" cy="1514888"/>
          </a:xfrm>
        </p:grpSpPr>
        <p:grpSp>
          <p:nvGrpSpPr>
            <p:cNvPr name="Group 5" id="5"/>
            <p:cNvGrpSpPr/>
            <p:nvPr/>
          </p:nvGrpSpPr>
          <p:grpSpPr>
            <a:xfrm rot="0">
              <a:off x="0" y="0"/>
              <a:ext cx="1414946" cy="1514888"/>
              <a:chOff x="0" y="0"/>
              <a:chExt cx="279496" cy="299237"/>
            </a:xfrm>
          </p:grpSpPr>
          <p:sp>
            <p:nvSpPr>
              <p:cNvPr name="Freeform 6" id="6"/>
              <p:cNvSpPr/>
              <p:nvPr/>
            </p:nvSpPr>
            <p:spPr>
              <a:xfrm flipH="false" flipV="false" rot="0">
                <a:off x="0" y="0"/>
                <a:ext cx="279496" cy="299237"/>
              </a:xfrm>
              <a:custGeom>
                <a:avLst/>
                <a:gdLst/>
                <a:ahLst/>
                <a:cxnLst/>
                <a:rect r="r" b="b" t="t" l="l"/>
                <a:pathLst>
                  <a:path h="299237" w="279496">
                    <a:moveTo>
                      <a:pt x="0" y="0"/>
                    </a:moveTo>
                    <a:lnTo>
                      <a:pt x="279496" y="0"/>
                    </a:lnTo>
                    <a:lnTo>
                      <a:pt x="279496" y="299237"/>
                    </a:lnTo>
                    <a:lnTo>
                      <a:pt x="0" y="299237"/>
                    </a:lnTo>
                    <a:close/>
                  </a:path>
                </a:pathLst>
              </a:custGeom>
              <a:solidFill>
                <a:srgbClr val="0074C4"/>
              </a:solidFill>
            </p:spPr>
          </p:sp>
          <p:sp>
            <p:nvSpPr>
              <p:cNvPr name="TextBox 7" id="7"/>
              <p:cNvSpPr txBox="true"/>
              <p:nvPr/>
            </p:nvSpPr>
            <p:spPr>
              <a:xfrm>
                <a:off x="0" y="-38100"/>
                <a:ext cx="279496" cy="33733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46193" y="296164"/>
              <a:ext cx="922561" cy="922561"/>
            </a:xfrm>
            <a:custGeom>
              <a:avLst/>
              <a:gdLst/>
              <a:ahLst/>
              <a:cxnLst/>
              <a:rect r="r" b="b" t="t" l="l"/>
              <a:pathLst>
                <a:path h="922561" w="922561">
                  <a:moveTo>
                    <a:pt x="0" y="0"/>
                  </a:moveTo>
                  <a:lnTo>
                    <a:pt x="922561" y="0"/>
                  </a:lnTo>
                  <a:lnTo>
                    <a:pt x="922561" y="922561"/>
                  </a:lnTo>
                  <a:lnTo>
                    <a:pt x="0" y="922561"/>
                  </a:lnTo>
                  <a:lnTo>
                    <a:pt x="0" y="0"/>
                  </a:lnTo>
                  <a:close/>
                </a:path>
              </a:pathLst>
            </a:custGeom>
            <a:blipFill>
              <a:blip r:embed="rId2"/>
              <a:stretch>
                <a:fillRect l="0" t="0" r="0" b="0"/>
              </a:stretch>
            </a:blipFill>
          </p:spPr>
        </p:sp>
      </p:grpSp>
      <p:grpSp>
        <p:nvGrpSpPr>
          <p:cNvPr name="Group 9" id="9"/>
          <p:cNvGrpSpPr/>
          <p:nvPr/>
        </p:nvGrpSpPr>
        <p:grpSpPr>
          <a:xfrm rot="0">
            <a:off x="-1435279" y="9606173"/>
            <a:ext cx="21611814" cy="3086100"/>
            <a:chOff x="0" y="0"/>
            <a:chExt cx="28815752" cy="4114800"/>
          </a:xfrm>
        </p:grpSpPr>
        <p:grpSp>
          <p:nvGrpSpPr>
            <p:cNvPr name="Group 10" id="10"/>
            <p:cNvGrpSpPr/>
            <p:nvPr/>
          </p:nvGrpSpPr>
          <p:grpSpPr>
            <a:xfrm rot="0">
              <a:off x="0" y="0"/>
              <a:ext cx="26439859" cy="4114800"/>
              <a:chOff x="0" y="0"/>
              <a:chExt cx="5222688" cy="812800"/>
            </a:xfrm>
          </p:grpSpPr>
          <p:sp>
            <p:nvSpPr>
              <p:cNvPr name="Freeform 11" id="11"/>
              <p:cNvSpPr/>
              <p:nvPr/>
            </p:nvSpPr>
            <p:spPr>
              <a:xfrm flipH="false" flipV="false" rot="0">
                <a:off x="0" y="0"/>
                <a:ext cx="5222688" cy="812800"/>
              </a:xfrm>
              <a:custGeom>
                <a:avLst/>
                <a:gdLst/>
                <a:ahLst/>
                <a:cxnLst/>
                <a:rect r="r" b="b" t="t" l="l"/>
                <a:pathLst>
                  <a:path h="812800" w="5222688">
                    <a:moveTo>
                      <a:pt x="0" y="0"/>
                    </a:moveTo>
                    <a:lnTo>
                      <a:pt x="5222688" y="0"/>
                    </a:lnTo>
                    <a:lnTo>
                      <a:pt x="5222688" y="812800"/>
                    </a:lnTo>
                    <a:lnTo>
                      <a:pt x="0" y="812800"/>
                    </a:lnTo>
                    <a:close/>
                  </a:path>
                </a:pathLst>
              </a:custGeom>
              <a:solidFill>
                <a:srgbClr val="0074C4"/>
              </a:solidFill>
            </p:spPr>
          </p:sp>
          <p:sp>
            <p:nvSpPr>
              <p:cNvPr name="TextBox 12" id="12"/>
              <p:cNvSpPr txBox="true"/>
              <p:nvPr/>
            </p:nvSpPr>
            <p:spPr>
              <a:xfrm>
                <a:off x="0" y="-38100"/>
                <a:ext cx="5222688"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10932872" y="278738"/>
              <a:ext cx="17882880" cy="629031"/>
            </a:xfrm>
            <a:prstGeom prst="rect">
              <a:avLst/>
            </a:prstGeom>
          </p:spPr>
          <p:txBody>
            <a:bodyPr anchor="t" rtlCol="false" tIns="0" lIns="0" bIns="0" rIns="0">
              <a:spAutoFit/>
            </a:bodyPr>
            <a:lstStyle/>
            <a:p>
              <a:pPr algn="l">
                <a:lnSpc>
                  <a:spcPts val="3863"/>
                </a:lnSpc>
              </a:pPr>
              <a:r>
                <a:rPr lang="en-US" b="true" sz="2799" spc="-1">
                  <a:solidFill>
                    <a:srgbClr val="FFFFFF"/>
                  </a:solidFill>
                  <a:latin typeface="Arimo Bold"/>
                  <a:ea typeface="Arimo Bold"/>
                  <a:cs typeface="Arimo Bold"/>
                  <a:sym typeface="Arimo Bold"/>
                </a:rPr>
                <a:t>hackerearth.com</a:t>
              </a:r>
            </a:p>
          </p:txBody>
        </p:sp>
      </p:grpSp>
      <p:sp>
        <p:nvSpPr>
          <p:cNvPr name="TextBox 14" id="14"/>
          <p:cNvSpPr txBox="true"/>
          <p:nvPr/>
        </p:nvSpPr>
        <p:spPr>
          <a:xfrm rot="0">
            <a:off x="466607" y="3100975"/>
            <a:ext cx="17821393" cy="5339715"/>
          </a:xfrm>
          <a:prstGeom prst="rect">
            <a:avLst/>
          </a:prstGeom>
        </p:spPr>
        <p:txBody>
          <a:bodyPr anchor="t" rtlCol="false" tIns="0" lIns="0" bIns="0" rIns="0">
            <a:spAutoFit/>
          </a:bodyPr>
          <a:lstStyle/>
          <a:p>
            <a:pPr algn="just" marL="647700" indent="-323850" lvl="1">
              <a:lnSpc>
                <a:spcPts val="4680"/>
              </a:lnSpc>
              <a:buFont typeface="Arial"/>
              <a:buChar char="•"/>
            </a:pPr>
            <a:r>
              <a:rPr lang="en-US" sz="3000">
                <a:solidFill>
                  <a:srgbClr val="000000"/>
                </a:solidFill>
                <a:latin typeface="Arial"/>
                <a:ea typeface="Arial"/>
                <a:cs typeface="Arial"/>
                <a:sym typeface="Arial"/>
              </a:rPr>
              <a:t>   Language Models: Falcon-7B, FLAN-T5, Roberta QA.</a:t>
            </a:r>
          </a:p>
          <a:p>
            <a:pPr algn="just" marL="647700" indent="-323850" lvl="1">
              <a:lnSpc>
                <a:spcPts val="4680"/>
              </a:lnSpc>
              <a:buFont typeface="Arial"/>
              <a:buChar char="•"/>
            </a:pPr>
            <a:r>
              <a:rPr lang="en-US" sz="3000">
                <a:solidFill>
                  <a:srgbClr val="000000"/>
                </a:solidFill>
                <a:latin typeface="Arial"/>
                <a:ea typeface="Arial"/>
                <a:cs typeface="Arial"/>
                <a:sym typeface="Arial"/>
              </a:rPr>
              <a:t>    Vectorization: SentenceTransformers for semantic similarity.</a:t>
            </a:r>
          </a:p>
          <a:p>
            <a:pPr algn="just" marL="647700" indent="-323850" lvl="1">
              <a:lnSpc>
                <a:spcPts val="4680"/>
              </a:lnSpc>
              <a:buFont typeface="Arial"/>
              <a:buChar char="•"/>
            </a:pPr>
            <a:r>
              <a:rPr lang="en-US" sz="3000">
                <a:solidFill>
                  <a:srgbClr val="000000"/>
                </a:solidFill>
                <a:latin typeface="Arial"/>
                <a:ea typeface="Arial"/>
                <a:cs typeface="Arial"/>
                <a:sym typeface="Arial"/>
              </a:rPr>
              <a:t>    Preprocessing: Spacy, SymSpell for text normalization and spell-checking.</a:t>
            </a:r>
          </a:p>
          <a:p>
            <a:pPr algn="just" marL="647700" indent="-323850" lvl="1">
              <a:lnSpc>
                <a:spcPts val="4680"/>
              </a:lnSpc>
              <a:buFont typeface="Arial"/>
              <a:buChar char="•"/>
            </a:pPr>
            <a:r>
              <a:rPr lang="en-US" sz="3000">
                <a:solidFill>
                  <a:srgbClr val="000000"/>
                </a:solidFill>
                <a:latin typeface="Arial"/>
                <a:ea typeface="Arial"/>
                <a:cs typeface="Arial"/>
                <a:sym typeface="Arial"/>
              </a:rPr>
              <a:t>    Fact-Checking: Wikipedia API, Google Fact Check API.</a:t>
            </a:r>
          </a:p>
          <a:p>
            <a:pPr algn="just" marL="647700" indent="-323850" lvl="1">
              <a:lnSpc>
                <a:spcPts val="4680"/>
              </a:lnSpc>
              <a:buFont typeface="Arial"/>
              <a:buChar char="•"/>
            </a:pPr>
            <a:r>
              <a:rPr lang="en-US" sz="3000">
                <a:solidFill>
                  <a:srgbClr val="000000"/>
                </a:solidFill>
                <a:latin typeface="Arial"/>
                <a:ea typeface="Arial"/>
                <a:cs typeface="Arial"/>
                <a:sym typeface="Arial"/>
              </a:rPr>
              <a:t>    Malicious URL Detection: VirusTotal API, Google Safe Browsing API.</a:t>
            </a:r>
          </a:p>
          <a:p>
            <a:pPr algn="just" marL="647700" indent="-323850" lvl="1">
              <a:lnSpc>
                <a:spcPts val="4680"/>
              </a:lnSpc>
              <a:buFont typeface="Arial"/>
              <a:buChar char="•"/>
            </a:pPr>
            <a:r>
              <a:rPr lang="en-US" sz="3000">
                <a:solidFill>
                  <a:srgbClr val="000000"/>
                </a:solidFill>
                <a:latin typeface="Arial"/>
                <a:ea typeface="Arial"/>
                <a:cs typeface="Arial"/>
                <a:sym typeface="Arial"/>
              </a:rPr>
              <a:t>    Deployment: Streamlit for a user-friendly interface.</a:t>
            </a:r>
          </a:p>
          <a:p>
            <a:pPr algn="just" marL="647700" indent="-323850" lvl="1">
              <a:lnSpc>
                <a:spcPts val="4680"/>
              </a:lnSpc>
              <a:buFont typeface="Arial"/>
              <a:buChar char="•"/>
            </a:pPr>
            <a:r>
              <a:rPr lang="en-US" sz="3000">
                <a:solidFill>
                  <a:srgbClr val="000000"/>
                </a:solidFill>
                <a:latin typeface="Arial"/>
                <a:ea typeface="Arial"/>
                <a:cs typeface="Arial"/>
                <a:sym typeface="Arial"/>
              </a:rPr>
              <a:t>    Parallel Processing: ThreadPoolExecutor for concurrent model querying.</a:t>
            </a:r>
          </a:p>
          <a:p>
            <a:pPr algn="just" marL="647700" indent="-323850" lvl="1">
              <a:lnSpc>
                <a:spcPts val="4680"/>
              </a:lnSpc>
              <a:buFont typeface="Arial"/>
              <a:buChar char="•"/>
            </a:pPr>
            <a:r>
              <a:rPr lang="en-US" sz="3000">
                <a:solidFill>
                  <a:srgbClr val="000000"/>
                </a:solidFill>
                <a:latin typeface="Arial"/>
                <a:ea typeface="Arial"/>
                <a:cs typeface="Arial"/>
                <a:sym typeface="Arial"/>
              </a:rPr>
              <a:t>    Backend: PyTorch and Hugging Face Transformers for model integration.</a:t>
            </a:r>
          </a:p>
          <a:p>
            <a:pPr algn="just">
              <a:lnSpc>
                <a:spcPts val="4680"/>
              </a:lnSpc>
            </a:pPr>
          </a:p>
        </p:txBody>
      </p:sp>
      <p:sp>
        <p:nvSpPr>
          <p:cNvPr name="TextBox 15" id="15"/>
          <p:cNvSpPr txBox="true"/>
          <p:nvPr/>
        </p:nvSpPr>
        <p:spPr>
          <a:xfrm rot="0">
            <a:off x="4523400" y="816145"/>
            <a:ext cx="16556400" cy="1876425"/>
          </a:xfrm>
          <a:prstGeom prst="rect">
            <a:avLst/>
          </a:prstGeom>
        </p:spPr>
        <p:txBody>
          <a:bodyPr anchor="t" rtlCol="false" tIns="0" lIns="0" bIns="0" rIns="0">
            <a:spAutoFit/>
          </a:bodyPr>
          <a:lstStyle/>
          <a:p>
            <a:pPr algn="l">
              <a:lnSpc>
                <a:spcPts val="4799"/>
              </a:lnSpc>
            </a:pPr>
            <a:r>
              <a:rPr lang="en-US" sz="3999" b="true">
                <a:solidFill>
                  <a:srgbClr val="041040"/>
                </a:solidFill>
                <a:latin typeface="Arial Bold"/>
                <a:ea typeface="Arial Bold"/>
                <a:cs typeface="Arial Bold"/>
                <a:sym typeface="Arial Bold"/>
              </a:rPr>
              <a:t>Frameworks/Tools/Technologies</a:t>
            </a:r>
          </a:p>
          <a:p>
            <a:pPr algn="l">
              <a:lnSpc>
                <a:spcPts val="4799"/>
              </a:lnSpc>
            </a:pPr>
          </a:p>
          <a:p>
            <a:pPr algn="l">
              <a:lnSpc>
                <a:spcPts val="4799"/>
              </a:lnSpc>
            </a:pP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3245" y="10152104"/>
            <a:ext cx="18421245" cy="134896"/>
            <a:chOff x="0" y="0"/>
            <a:chExt cx="24384000" cy="178560"/>
          </a:xfrm>
        </p:grpSpPr>
        <p:sp>
          <p:nvSpPr>
            <p:cNvPr name="Freeform 3" id="3"/>
            <p:cNvSpPr/>
            <p:nvPr/>
          </p:nvSpPr>
          <p:spPr>
            <a:xfrm flipH="false" flipV="false" rot="0">
              <a:off x="0" y="0"/>
              <a:ext cx="24384000" cy="178562"/>
            </a:xfrm>
            <a:custGeom>
              <a:avLst/>
              <a:gdLst/>
              <a:ahLst/>
              <a:cxnLst/>
              <a:rect r="r" b="b" t="t" l="l"/>
              <a:pathLst>
                <a:path h="178562" w="24384000">
                  <a:moveTo>
                    <a:pt x="0" y="0"/>
                  </a:moveTo>
                  <a:lnTo>
                    <a:pt x="24384000" y="0"/>
                  </a:lnTo>
                  <a:lnTo>
                    <a:pt x="24384000" y="178562"/>
                  </a:lnTo>
                  <a:lnTo>
                    <a:pt x="0" y="178562"/>
                  </a:lnTo>
                  <a:lnTo>
                    <a:pt x="0" y="0"/>
                  </a:lnTo>
                  <a:close/>
                </a:path>
              </a:pathLst>
            </a:custGeom>
            <a:solidFill>
              <a:srgbClr val="029BE5"/>
            </a:solidFill>
          </p:spPr>
        </p:sp>
      </p:grpSp>
      <p:grpSp>
        <p:nvGrpSpPr>
          <p:cNvPr name="Group 4" id="4"/>
          <p:cNvGrpSpPr/>
          <p:nvPr/>
        </p:nvGrpSpPr>
        <p:grpSpPr>
          <a:xfrm rot="0">
            <a:off x="16906647" y="460617"/>
            <a:ext cx="1061210" cy="1136166"/>
            <a:chOff x="0" y="0"/>
            <a:chExt cx="1414946" cy="1514888"/>
          </a:xfrm>
        </p:grpSpPr>
        <p:grpSp>
          <p:nvGrpSpPr>
            <p:cNvPr name="Group 5" id="5"/>
            <p:cNvGrpSpPr/>
            <p:nvPr/>
          </p:nvGrpSpPr>
          <p:grpSpPr>
            <a:xfrm rot="0">
              <a:off x="0" y="0"/>
              <a:ext cx="1414946" cy="1514888"/>
              <a:chOff x="0" y="0"/>
              <a:chExt cx="279496" cy="299237"/>
            </a:xfrm>
          </p:grpSpPr>
          <p:sp>
            <p:nvSpPr>
              <p:cNvPr name="Freeform 6" id="6"/>
              <p:cNvSpPr/>
              <p:nvPr/>
            </p:nvSpPr>
            <p:spPr>
              <a:xfrm flipH="false" flipV="false" rot="0">
                <a:off x="0" y="0"/>
                <a:ext cx="279496" cy="299237"/>
              </a:xfrm>
              <a:custGeom>
                <a:avLst/>
                <a:gdLst/>
                <a:ahLst/>
                <a:cxnLst/>
                <a:rect r="r" b="b" t="t" l="l"/>
                <a:pathLst>
                  <a:path h="299237" w="279496">
                    <a:moveTo>
                      <a:pt x="0" y="0"/>
                    </a:moveTo>
                    <a:lnTo>
                      <a:pt x="279496" y="0"/>
                    </a:lnTo>
                    <a:lnTo>
                      <a:pt x="279496" y="299237"/>
                    </a:lnTo>
                    <a:lnTo>
                      <a:pt x="0" y="299237"/>
                    </a:lnTo>
                    <a:close/>
                  </a:path>
                </a:pathLst>
              </a:custGeom>
              <a:solidFill>
                <a:srgbClr val="0074C4"/>
              </a:solidFill>
            </p:spPr>
          </p:sp>
          <p:sp>
            <p:nvSpPr>
              <p:cNvPr name="TextBox 7" id="7"/>
              <p:cNvSpPr txBox="true"/>
              <p:nvPr/>
            </p:nvSpPr>
            <p:spPr>
              <a:xfrm>
                <a:off x="0" y="-38100"/>
                <a:ext cx="279496" cy="33733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46193" y="296164"/>
              <a:ext cx="922561" cy="922561"/>
            </a:xfrm>
            <a:custGeom>
              <a:avLst/>
              <a:gdLst/>
              <a:ahLst/>
              <a:cxnLst/>
              <a:rect r="r" b="b" t="t" l="l"/>
              <a:pathLst>
                <a:path h="922561" w="922561">
                  <a:moveTo>
                    <a:pt x="0" y="0"/>
                  </a:moveTo>
                  <a:lnTo>
                    <a:pt x="922561" y="0"/>
                  </a:lnTo>
                  <a:lnTo>
                    <a:pt x="922561" y="922561"/>
                  </a:lnTo>
                  <a:lnTo>
                    <a:pt x="0" y="922561"/>
                  </a:lnTo>
                  <a:lnTo>
                    <a:pt x="0" y="0"/>
                  </a:lnTo>
                  <a:close/>
                </a:path>
              </a:pathLst>
            </a:custGeom>
            <a:blipFill>
              <a:blip r:embed="rId2"/>
              <a:stretch>
                <a:fillRect l="0" t="0" r="0" b="0"/>
              </a:stretch>
            </a:blipFill>
          </p:spPr>
        </p:sp>
      </p:grpSp>
      <p:grpSp>
        <p:nvGrpSpPr>
          <p:cNvPr name="Group 9" id="9"/>
          <p:cNvGrpSpPr/>
          <p:nvPr/>
        </p:nvGrpSpPr>
        <p:grpSpPr>
          <a:xfrm rot="0">
            <a:off x="-1435279" y="9606173"/>
            <a:ext cx="21611814" cy="3086100"/>
            <a:chOff x="0" y="0"/>
            <a:chExt cx="28815752" cy="4114800"/>
          </a:xfrm>
        </p:grpSpPr>
        <p:grpSp>
          <p:nvGrpSpPr>
            <p:cNvPr name="Group 10" id="10"/>
            <p:cNvGrpSpPr/>
            <p:nvPr/>
          </p:nvGrpSpPr>
          <p:grpSpPr>
            <a:xfrm rot="0">
              <a:off x="0" y="0"/>
              <a:ext cx="26439859" cy="4114800"/>
              <a:chOff x="0" y="0"/>
              <a:chExt cx="5222688" cy="812800"/>
            </a:xfrm>
          </p:grpSpPr>
          <p:sp>
            <p:nvSpPr>
              <p:cNvPr name="Freeform 11" id="11"/>
              <p:cNvSpPr/>
              <p:nvPr/>
            </p:nvSpPr>
            <p:spPr>
              <a:xfrm flipH="false" flipV="false" rot="0">
                <a:off x="0" y="0"/>
                <a:ext cx="5222688" cy="812800"/>
              </a:xfrm>
              <a:custGeom>
                <a:avLst/>
                <a:gdLst/>
                <a:ahLst/>
                <a:cxnLst/>
                <a:rect r="r" b="b" t="t" l="l"/>
                <a:pathLst>
                  <a:path h="812800" w="5222688">
                    <a:moveTo>
                      <a:pt x="0" y="0"/>
                    </a:moveTo>
                    <a:lnTo>
                      <a:pt x="5222688" y="0"/>
                    </a:lnTo>
                    <a:lnTo>
                      <a:pt x="5222688" y="812800"/>
                    </a:lnTo>
                    <a:lnTo>
                      <a:pt x="0" y="812800"/>
                    </a:lnTo>
                    <a:close/>
                  </a:path>
                </a:pathLst>
              </a:custGeom>
              <a:solidFill>
                <a:srgbClr val="0074C4"/>
              </a:solidFill>
            </p:spPr>
          </p:sp>
          <p:sp>
            <p:nvSpPr>
              <p:cNvPr name="TextBox 12" id="12"/>
              <p:cNvSpPr txBox="true"/>
              <p:nvPr/>
            </p:nvSpPr>
            <p:spPr>
              <a:xfrm>
                <a:off x="0" y="-38100"/>
                <a:ext cx="5222688"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10932872" y="278738"/>
              <a:ext cx="17882880" cy="629031"/>
            </a:xfrm>
            <a:prstGeom prst="rect">
              <a:avLst/>
            </a:prstGeom>
          </p:spPr>
          <p:txBody>
            <a:bodyPr anchor="t" rtlCol="false" tIns="0" lIns="0" bIns="0" rIns="0">
              <a:spAutoFit/>
            </a:bodyPr>
            <a:lstStyle/>
            <a:p>
              <a:pPr algn="l">
                <a:lnSpc>
                  <a:spcPts val="3863"/>
                </a:lnSpc>
              </a:pPr>
              <a:r>
                <a:rPr lang="en-US" b="true" sz="2799" spc="-1">
                  <a:solidFill>
                    <a:srgbClr val="FFFFFF"/>
                  </a:solidFill>
                  <a:latin typeface="Arimo Bold"/>
                  <a:ea typeface="Arimo Bold"/>
                  <a:cs typeface="Arimo Bold"/>
                  <a:sym typeface="Arimo Bold"/>
                </a:rPr>
                <a:t>hackerearth.com</a:t>
              </a:r>
            </a:p>
          </p:txBody>
        </p:sp>
      </p:grpSp>
      <p:sp>
        <p:nvSpPr>
          <p:cNvPr name="TextBox 14" id="14"/>
          <p:cNvSpPr txBox="true"/>
          <p:nvPr/>
        </p:nvSpPr>
        <p:spPr>
          <a:xfrm rot="0">
            <a:off x="1028700" y="2259842"/>
            <a:ext cx="15247526" cy="5930265"/>
          </a:xfrm>
          <a:prstGeom prst="rect">
            <a:avLst/>
          </a:prstGeom>
        </p:spPr>
        <p:txBody>
          <a:bodyPr anchor="t" rtlCol="false" tIns="0" lIns="0" bIns="0" rIns="0">
            <a:spAutoFit/>
          </a:bodyPr>
          <a:lstStyle/>
          <a:p>
            <a:pPr algn="just" marL="647700" indent="-323850" lvl="1">
              <a:lnSpc>
                <a:spcPts val="4680"/>
              </a:lnSpc>
              <a:buFont typeface="Arial"/>
              <a:buChar char="•"/>
            </a:pPr>
            <a:r>
              <a:rPr lang="en-US" sz="3000">
                <a:solidFill>
                  <a:srgbClr val="000000"/>
                </a:solidFill>
                <a:latin typeface="Arial"/>
                <a:ea typeface="Arial"/>
                <a:cs typeface="Arial"/>
                <a:sym typeface="Arial"/>
              </a:rPr>
              <a:t>Inputs are primarily in English, contextually complete, and rely on stable internet connectivity for API-based checks.</a:t>
            </a:r>
          </a:p>
          <a:p>
            <a:pPr algn="just" marL="647700" indent="-323850" lvl="1">
              <a:lnSpc>
                <a:spcPts val="4680"/>
              </a:lnSpc>
              <a:buFont typeface="Arial"/>
              <a:buChar char="•"/>
            </a:pPr>
            <a:r>
              <a:rPr lang="en-US" sz="3000">
                <a:solidFill>
                  <a:srgbClr val="000000"/>
                </a:solidFill>
                <a:latin typeface="Arial"/>
                <a:ea typeface="Arial"/>
                <a:cs typeface="Arial"/>
                <a:sym typeface="Arial"/>
              </a:rPr>
              <a:t> The system focuses on misinformation detection, with malicious URL detection as a secondary feature.</a:t>
            </a:r>
          </a:p>
          <a:p>
            <a:pPr algn="just" marL="647700" indent="-323850" lvl="1">
              <a:lnSpc>
                <a:spcPts val="4680"/>
              </a:lnSpc>
              <a:buFont typeface="Arial"/>
              <a:buChar char="•"/>
            </a:pPr>
            <a:r>
              <a:rPr lang="en-US" sz="3000">
                <a:solidFill>
                  <a:srgbClr val="000000"/>
                </a:solidFill>
                <a:latin typeface="Arial"/>
                <a:ea typeface="Arial"/>
                <a:cs typeface="Arial"/>
                <a:sym typeface="Arial"/>
              </a:rPr>
              <a:t>Constraints</a:t>
            </a:r>
          </a:p>
          <a:p>
            <a:pPr algn="just" marL="647700" indent="-323850" lvl="1">
              <a:lnSpc>
                <a:spcPts val="4680"/>
              </a:lnSpc>
              <a:buFont typeface="Arial"/>
              <a:buChar char="•"/>
            </a:pPr>
            <a:r>
              <a:rPr lang="en-US" sz="3000">
                <a:solidFill>
                  <a:srgbClr val="000000"/>
                </a:solidFill>
                <a:latin typeface="Arial"/>
                <a:ea typeface="Arial"/>
                <a:cs typeface="Arial"/>
                <a:sym typeface="Arial"/>
              </a:rPr>
              <a:t>    Limited GPU resources restrict large-scale training and inference speeds.</a:t>
            </a:r>
          </a:p>
          <a:p>
            <a:pPr algn="just" marL="647700" indent="-323850" lvl="1">
              <a:lnSpc>
                <a:spcPts val="4680"/>
              </a:lnSpc>
              <a:buFont typeface="Arial"/>
              <a:buChar char="•"/>
            </a:pPr>
            <a:r>
              <a:rPr lang="en-US" sz="3000">
                <a:solidFill>
                  <a:srgbClr val="000000"/>
                </a:solidFill>
                <a:latin typeface="Arial"/>
                <a:ea typeface="Arial"/>
                <a:cs typeface="Arial"/>
                <a:sym typeface="Arial"/>
              </a:rPr>
              <a:t>    Dataset availability and real-time data access (e.g., from Meta, Twitter) are limited.</a:t>
            </a:r>
          </a:p>
          <a:p>
            <a:pPr algn="just" marL="647700" indent="-323850" lvl="1">
              <a:lnSpc>
                <a:spcPts val="4680"/>
              </a:lnSpc>
              <a:buFont typeface="Arial"/>
              <a:buChar char="•"/>
            </a:pPr>
            <a:r>
              <a:rPr lang="en-US" sz="3000">
                <a:solidFill>
                  <a:srgbClr val="000000"/>
                </a:solidFill>
                <a:latin typeface="Arial"/>
                <a:ea typeface="Arial"/>
                <a:cs typeface="Arial"/>
                <a:sym typeface="Arial"/>
              </a:rPr>
              <a:t>    Initial scope focuses on text-based inputs, with multilingual support and dynamic analysis planned for future iterations.</a:t>
            </a:r>
          </a:p>
          <a:p>
            <a:pPr algn="just">
              <a:lnSpc>
                <a:spcPts val="4680"/>
              </a:lnSpc>
            </a:pPr>
          </a:p>
        </p:txBody>
      </p:sp>
      <p:sp>
        <p:nvSpPr>
          <p:cNvPr name="TextBox 15" id="15"/>
          <p:cNvSpPr txBox="true"/>
          <p:nvPr/>
        </p:nvSpPr>
        <p:spPr>
          <a:xfrm rot="0">
            <a:off x="2536556" y="740134"/>
            <a:ext cx="16556400" cy="981075"/>
          </a:xfrm>
          <a:prstGeom prst="rect">
            <a:avLst/>
          </a:prstGeom>
        </p:spPr>
        <p:txBody>
          <a:bodyPr anchor="t" rtlCol="false" tIns="0" lIns="0" bIns="0" rIns="0">
            <a:spAutoFit/>
          </a:bodyPr>
          <a:lstStyle/>
          <a:p>
            <a:pPr algn="l">
              <a:lnSpc>
                <a:spcPts val="3600"/>
              </a:lnSpc>
            </a:pPr>
            <a:r>
              <a:rPr lang="en-US" sz="3000" b="true">
                <a:solidFill>
                  <a:srgbClr val="041040"/>
                </a:solidFill>
                <a:latin typeface="Arial Bold"/>
                <a:ea typeface="Arial Bold"/>
                <a:cs typeface="Arial Bold"/>
                <a:sym typeface="Arial Bold"/>
              </a:rPr>
              <a:t>Assumptions, Constraints, and Solution Decision Points (Summary)</a:t>
            </a:r>
          </a:p>
          <a:p>
            <a:pPr algn="l">
              <a:lnSpc>
                <a:spcPts val="3600"/>
              </a:lnSpc>
            </a:pP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3245" y="10152104"/>
            <a:ext cx="18421245" cy="134896"/>
            <a:chOff x="0" y="0"/>
            <a:chExt cx="24384000" cy="178560"/>
          </a:xfrm>
        </p:grpSpPr>
        <p:sp>
          <p:nvSpPr>
            <p:cNvPr name="Freeform 3" id="3"/>
            <p:cNvSpPr/>
            <p:nvPr/>
          </p:nvSpPr>
          <p:spPr>
            <a:xfrm flipH="false" flipV="false" rot="0">
              <a:off x="0" y="0"/>
              <a:ext cx="24384000" cy="178562"/>
            </a:xfrm>
            <a:custGeom>
              <a:avLst/>
              <a:gdLst/>
              <a:ahLst/>
              <a:cxnLst/>
              <a:rect r="r" b="b" t="t" l="l"/>
              <a:pathLst>
                <a:path h="178562" w="24384000">
                  <a:moveTo>
                    <a:pt x="0" y="0"/>
                  </a:moveTo>
                  <a:lnTo>
                    <a:pt x="24384000" y="0"/>
                  </a:lnTo>
                  <a:lnTo>
                    <a:pt x="24384000" y="178562"/>
                  </a:lnTo>
                  <a:lnTo>
                    <a:pt x="0" y="178562"/>
                  </a:lnTo>
                  <a:lnTo>
                    <a:pt x="0" y="0"/>
                  </a:lnTo>
                  <a:close/>
                </a:path>
              </a:pathLst>
            </a:custGeom>
            <a:solidFill>
              <a:srgbClr val="029BE5"/>
            </a:solidFill>
          </p:spPr>
        </p:sp>
      </p:grpSp>
      <p:grpSp>
        <p:nvGrpSpPr>
          <p:cNvPr name="Group 4" id="4"/>
          <p:cNvGrpSpPr/>
          <p:nvPr/>
        </p:nvGrpSpPr>
        <p:grpSpPr>
          <a:xfrm rot="0">
            <a:off x="16906647" y="460617"/>
            <a:ext cx="1061210" cy="1136166"/>
            <a:chOff x="0" y="0"/>
            <a:chExt cx="1414946" cy="1514888"/>
          </a:xfrm>
        </p:grpSpPr>
        <p:grpSp>
          <p:nvGrpSpPr>
            <p:cNvPr name="Group 5" id="5"/>
            <p:cNvGrpSpPr/>
            <p:nvPr/>
          </p:nvGrpSpPr>
          <p:grpSpPr>
            <a:xfrm rot="0">
              <a:off x="0" y="0"/>
              <a:ext cx="1414946" cy="1514888"/>
              <a:chOff x="0" y="0"/>
              <a:chExt cx="279496" cy="299237"/>
            </a:xfrm>
          </p:grpSpPr>
          <p:sp>
            <p:nvSpPr>
              <p:cNvPr name="Freeform 6" id="6"/>
              <p:cNvSpPr/>
              <p:nvPr/>
            </p:nvSpPr>
            <p:spPr>
              <a:xfrm flipH="false" flipV="false" rot="0">
                <a:off x="0" y="0"/>
                <a:ext cx="279496" cy="299237"/>
              </a:xfrm>
              <a:custGeom>
                <a:avLst/>
                <a:gdLst/>
                <a:ahLst/>
                <a:cxnLst/>
                <a:rect r="r" b="b" t="t" l="l"/>
                <a:pathLst>
                  <a:path h="299237" w="279496">
                    <a:moveTo>
                      <a:pt x="0" y="0"/>
                    </a:moveTo>
                    <a:lnTo>
                      <a:pt x="279496" y="0"/>
                    </a:lnTo>
                    <a:lnTo>
                      <a:pt x="279496" y="299237"/>
                    </a:lnTo>
                    <a:lnTo>
                      <a:pt x="0" y="299237"/>
                    </a:lnTo>
                    <a:close/>
                  </a:path>
                </a:pathLst>
              </a:custGeom>
              <a:solidFill>
                <a:srgbClr val="0074C4"/>
              </a:solidFill>
            </p:spPr>
          </p:sp>
          <p:sp>
            <p:nvSpPr>
              <p:cNvPr name="TextBox 7" id="7"/>
              <p:cNvSpPr txBox="true"/>
              <p:nvPr/>
            </p:nvSpPr>
            <p:spPr>
              <a:xfrm>
                <a:off x="0" y="-38100"/>
                <a:ext cx="279496" cy="33733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46193" y="296164"/>
              <a:ext cx="922561" cy="922561"/>
            </a:xfrm>
            <a:custGeom>
              <a:avLst/>
              <a:gdLst/>
              <a:ahLst/>
              <a:cxnLst/>
              <a:rect r="r" b="b" t="t" l="l"/>
              <a:pathLst>
                <a:path h="922561" w="922561">
                  <a:moveTo>
                    <a:pt x="0" y="0"/>
                  </a:moveTo>
                  <a:lnTo>
                    <a:pt x="922561" y="0"/>
                  </a:lnTo>
                  <a:lnTo>
                    <a:pt x="922561" y="922561"/>
                  </a:lnTo>
                  <a:lnTo>
                    <a:pt x="0" y="922561"/>
                  </a:lnTo>
                  <a:lnTo>
                    <a:pt x="0" y="0"/>
                  </a:lnTo>
                  <a:close/>
                </a:path>
              </a:pathLst>
            </a:custGeom>
            <a:blipFill>
              <a:blip r:embed="rId2"/>
              <a:stretch>
                <a:fillRect l="0" t="0" r="0" b="0"/>
              </a:stretch>
            </a:blipFill>
          </p:spPr>
        </p:sp>
      </p:grpSp>
      <p:grpSp>
        <p:nvGrpSpPr>
          <p:cNvPr name="Group 9" id="9"/>
          <p:cNvGrpSpPr/>
          <p:nvPr/>
        </p:nvGrpSpPr>
        <p:grpSpPr>
          <a:xfrm rot="0">
            <a:off x="-1435279" y="9606173"/>
            <a:ext cx="21611814" cy="3086100"/>
            <a:chOff x="0" y="0"/>
            <a:chExt cx="28815752" cy="4114800"/>
          </a:xfrm>
        </p:grpSpPr>
        <p:grpSp>
          <p:nvGrpSpPr>
            <p:cNvPr name="Group 10" id="10"/>
            <p:cNvGrpSpPr/>
            <p:nvPr/>
          </p:nvGrpSpPr>
          <p:grpSpPr>
            <a:xfrm rot="0">
              <a:off x="0" y="0"/>
              <a:ext cx="26439859" cy="4114800"/>
              <a:chOff x="0" y="0"/>
              <a:chExt cx="5222688" cy="812800"/>
            </a:xfrm>
          </p:grpSpPr>
          <p:sp>
            <p:nvSpPr>
              <p:cNvPr name="Freeform 11" id="11"/>
              <p:cNvSpPr/>
              <p:nvPr/>
            </p:nvSpPr>
            <p:spPr>
              <a:xfrm flipH="false" flipV="false" rot="0">
                <a:off x="0" y="0"/>
                <a:ext cx="5222688" cy="812800"/>
              </a:xfrm>
              <a:custGeom>
                <a:avLst/>
                <a:gdLst/>
                <a:ahLst/>
                <a:cxnLst/>
                <a:rect r="r" b="b" t="t" l="l"/>
                <a:pathLst>
                  <a:path h="812800" w="5222688">
                    <a:moveTo>
                      <a:pt x="0" y="0"/>
                    </a:moveTo>
                    <a:lnTo>
                      <a:pt x="5222688" y="0"/>
                    </a:lnTo>
                    <a:lnTo>
                      <a:pt x="5222688" y="812800"/>
                    </a:lnTo>
                    <a:lnTo>
                      <a:pt x="0" y="812800"/>
                    </a:lnTo>
                    <a:close/>
                  </a:path>
                </a:pathLst>
              </a:custGeom>
              <a:solidFill>
                <a:srgbClr val="0074C4"/>
              </a:solidFill>
            </p:spPr>
          </p:sp>
          <p:sp>
            <p:nvSpPr>
              <p:cNvPr name="TextBox 12" id="12"/>
              <p:cNvSpPr txBox="true"/>
              <p:nvPr/>
            </p:nvSpPr>
            <p:spPr>
              <a:xfrm>
                <a:off x="0" y="-38100"/>
                <a:ext cx="5222688"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10932872" y="278738"/>
              <a:ext cx="17882880" cy="629031"/>
            </a:xfrm>
            <a:prstGeom prst="rect">
              <a:avLst/>
            </a:prstGeom>
          </p:spPr>
          <p:txBody>
            <a:bodyPr anchor="t" rtlCol="false" tIns="0" lIns="0" bIns="0" rIns="0">
              <a:spAutoFit/>
            </a:bodyPr>
            <a:lstStyle/>
            <a:p>
              <a:pPr algn="l">
                <a:lnSpc>
                  <a:spcPts val="3863"/>
                </a:lnSpc>
              </a:pPr>
              <a:r>
                <a:rPr lang="en-US" b="true" sz="2799" spc="-1">
                  <a:solidFill>
                    <a:srgbClr val="FFFFFF"/>
                  </a:solidFill>
                  <a:latin typeface="Arimo Bold"/>
                  <a:ea typeface="Arimo Bold"/>
                  <a:cs typeface="Arimo Bold"/>
                  <a:sym typeface="Arimo Bold"/>
                </a:rPr>
                <a:t>hackerearth.com</a:t>
              </a:r>
            </a:p>
          </p:txBody>
        </p:sp>
      </p:grpSp>
      <p:sp>
        <p:nvSpPr>
          <p:cNvPr name="TextBox 14" id="14"/>
          <p:cNvSpPr txBox="true"/>
          <p:nvPr/>
        </p:nvSpPr>
        <p:spPr>
          <a:xfrm rot="0">
            <a:off x="1028700" y="2259842"/>
            <a:ext cx="15247526" cy="5930265"/>
          </a:xfrm>
          <a:prstGeom prst="rect">
            <a:avLst/>
          </a:prstGeom>
        </p:spPr>
        <p:txBody>
          <a:bodyPr anchor="t" rtlCol="false" tIns="0" lIns="0" bIns="0" rIns="0">
            <a:spAutoFit/>
          </a:bodyPr>
          <a:lstStyle/>
          <a:p>
            <a:pPr algn="just" marL="647700" indent="-323850" lvl="1">
              <a:lnSpc>
                <a:spcPts val="4680"/>
              </a:lnSpc>
              <a:buFont typeface="Arial"/>
              <a:buChar char="•"/>
            </a:pPr>
            <a:r>
              <a:rPr lang="en-US" sz="3000">
                <a:solidFill>
                  <a:srgbClr val="000000"/>
                </a:solidFill>
                <a:latin typeface="Arial"/>
                <a:ea typeface="Arial"/>
                <a:cs typeface="Arial"/>
                <a:sym typeface="Arial"/>
              </a:rPr>
              <a:t>    Technology Choices: FLAN-T5, Falcon-7B, Roberta QA, and VirusTotal API were selected for their performance in fact-checking and URL analysis. Streamlit provides a user-friendly interface, while PyTorch ensures seamless model integration.</a:t>
            </a:r>
          </a:p>
          <a:p>
            <a:pPr algn="just" marL="647700" indent="-323850" lvl="1">
              <a:lnSpc>
                <a:spcPts val="4680"/>
              </a:lnSpc>
              <a:buFont typeface="Arial"/>
              <a:buChar char="•"/>
            </a:pPr>
            <a:r>
              <a:rPr lang="en-US" sz="3000">
                <a:solidFill>
                  <a:srgbClr val="000000"/>
                </a:solidFill>
                <a:latin typeface="Arial"/>
                <a:ea typeface="Arial"/>
                <a:cs typeface="Arial"/>
                <a:sym typeface="Arial"/>
              </a:rPr>
              <a:t>    Modularity: The pipeline design supports future expansion, including new models, APIs, and multilingual capabilities.</a:t>
            </a:r>
          </a:p>
          <a:p>
            <a:pPr algn="just" marL="647700" indent="-323850" lvl="1">
              <a:lnSpc>
                <a:spcPts val="4680"/>
              </a:lnSpc>
              <a:buFont typeface="Arial"/>
              <a:buChar char="•"/>
            </a:pPr>
            <a:r>
              <a:rPr lang="en-US" sz="3000">
                <a:solidFill>
                  <a:srgbClr val="000000"/>
                </a:solidFill>
                <a:latin typeface="Arial"/>
                <a:ea typeface="Arial"/>
                <a:cs typeface="Arial"/>
                <a:sym typeface="Arial"/>
              </a:rPr>
              <a:t>    Resource Optimization: Lightweight models and parallel processing balance accuracy and latency within computational constraints.</a:t>
            </a:r>
          </a:p>
          <a:p>
            <a:pPr algn="just" marL="647700" indent="-323850" lvl="1">
              <a:lnSpc>
                <a:spcPts val="4680"/>
              </a:lnSpc>
              <a:buFont typeface="Arial"/>
              <a:buChar char="•"/>
            </a:pPr>
            <a:r>
              <a:rPr lang="en-US" sz="3000">
                <a:solidFill>
                  <a:srgbClr val="000000"/>
                </a:solidFill>
                <a:latin typeface="Arial"/>
                <a:ea typeface="Arial"/>
                <a:cs typeface="Arial"/>
                <a:sym typeface="Arial"/>
              </a:rPr>
              <a:t>    Transparency: Outputs include detailed scores and URL safety statuses to enhance explainability and user trust.</a:t>
            </a:r>
          </a:p>
          <a:p>
            <a:pPr algn="just">
              <a:lnSpc>
                <a:spcPts val="4680"/>
              </a:lnSpc>
            </a:pPr>
          </a:p>
        </p:txBody>
      </p:sp>
      <p:sp>
        <p:nvSpPr>
          <p:cNvPr name="TextBox 15" id="15"/>
          <p:cNvSpPr txBox="true"/>
          <p:nvPr/>
        </p:nvSpPr>
        <p:spPr>
          <a:xfrm rot="0">
            <a:off x="5110422" y="557631"/>
            <a:ext cx="16556400" cy="1276350"/>
          </a:xfrm>
          <a:prstGeom prst="rect">
            <a:avLst/>
          </a:prstGeom>
        </p:spPr>
        <p:txBody>
          <a:bodyPr anchor="t" rtlCol="false" tIns="0" lIns="0" bIns="0" rIns="0">
            <a:spAutoFit/>
          </a:bodyPr>
          <a:lstStyle/>
          <a:p>
            <a:pPr algn="l">
              <a:lnSpc>
                <a:spcPts val="4799"/>
              </a:lnSpc>
            </a:pPr>
            <a:r>
              <a:rPr lang="en-US" sz="3999" b="true">
                <a:solidFill>
                  <a:srgbClr val="041040"/>
                </a:solidFill>
                <a:latin typeface="Arial Bold"/>
                <a:ea typeface="Arial Bold"/>
                <a:cs typeface="Arial Bold"/>
                <a:sym typeface="Arial Bold"/>
              </a:rPr>
              <a:t>Solution Decision Points</a:t>
            </a:r>
          </a:p>
          <a:p>
            <a:pPr algn="l">
              <a:lnSpc>
                <a:spcPts val="4799"/>
              </a:lnSpc>
            </a:pP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DAGbH45V2qk</dc:identifier>
  <dcterms:modified xsi:type="dcterms:W3CDTF">2011-08-01T06:04:30Z</dcterms:modified>
  <cp:revision>1</cp:revision>
  <dc:title>Prototype submission Template43c7cf4.key</dc:title>
</cp:coreProperties>
</file>