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1"/>
  </p:notesMasterIdLst>
  <p:sldIdLst>
    <p:sldId id="389" r:id="rId2"/>
    <p:sldId id="386" r:id="rId3"/>
    <p:sldId id="395" r:id="rId4"/>
    <p:sldId id="387" r:id="rId5"/>
    <p:sldId id="388" r:id="rId6"/>
    <p:sldId id="391" r:id="rId7"/>
    <p:sldId id="393" r:id="rId8"/>
    <p:sldId id="397" r:id="rId9"/>
    <p:sldId id="3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400"/>
    <a:srgbClr val="007033"/>
    <a:srgbClr val="009A46"/>
    <a:srgbClr val="FFE7E7"/>
    <a:srgbClr val="98823D"/>
    <a:srgbClr val="6C0000"/>
    <a:srgbClr val="E7FFF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91" autoAdjust="0"/>
    <p:restoredTop sz="95211" autoAdjust="0"/>
  </p:normalViewPr>
  <p:slideViewPr>
    <p:cSldViewPr>
      <p:cViewPr>
        <p:scale>
          <a:sx n="88" d="100"/>
          <a:sy n="88" d="100"/>
        </p:scale>
        <p:origin x="370" y="2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D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994D5-C845-4871-A1F7-7429937123EE}" type="datetimeFigureOut">
              <a:rPr lang="es-DO" smtClean="0"/>
              <a:t>4/5/2021</a:t>
            </a:fld>
            <a:endParaRPr lang="es-DO"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D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D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47DE50-87DC-40D8-ABE5-DD25A5C4A8B9}" type="slidenum">
              <a:rPr lang="es-DO" smtClean="0"/>
              <a:t>‹#›</a:t>
            </a:fld>
            <a:endParaRPr lang="es-DO" dirty="0"/>
          </a:p>
        </p:txBody>
      </p:sp>
    </p:spTree>
    <p:extLst>
      <p:ext uri="{BB962C8B-B14F-4D97-AF65-F5344CB8AC3E}">
        <p14:creationId xmlns:p14="http://schemas.microsoft.com/office/powerpoint/2010/main" val="406129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Métricas utilizadas para calcular el índice de restricciones: cierre de escuelas, cierre de espacios de trabajo, cancelación de eventos públicos, cierre de transporte público, restricciones sobre reuniones de personas, toques de queda, restricciones de movimientos internos y controles de viajes internacionales .</a:t>
            </a:r>
            <a:endParaRPr lang="en-US" dirty="0"/>
          </a:p>
        </p:txBody>
      </p:sp>
      <p:sp>
        <p:nvSpPr>
          <p:cNvPr id="4" name="Slide Number Placeholder 3"/>
          <p:cNvSpPr>
            <a:spLocks noGrp="1"/>
          </p:cNvSpPr>
          <p:nvPr>
            <p:ph type="sldNum" sz="quarter" idx="5"/>
          </p:nvPr>
        </p:nvSpPr>
        <p:spPr/>
        <p:txBody>
          <a:bodyPr/>
          <a:lstStyle/>
          <a:p>
            <a:fld id="{D847DE50-87DC-40D8-ABE5-DD25A5C4A8B9}" type="slidenum">
              <a:rPr lang="es-DO" smtClean="0"/>
              <a:t>5</a:t>
            </a:fld>
            <a:endParaRPr lang="es-DO" dirty="0"/>
          </a:p>
        </p:txBody>
      </p:sp>
    </p:spTree>
    <p:extLst>
      <p:ext uri="{BB962C8B-B14F-4D97-AF65-F5344CB8AC3E}">
        <p14:creationId xmlns:p14="http://schemas.microsoft.com/office/powerpoint/2010/main" val="1737365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577652"/>
            <a:ext cx="2133600" cy="1463040"/>
          </a:xfrm>
          <a:prstGeom prst="rect">
            <a:avLst/>
          </a:prstGeom>
        </p:spPr>
      </p:pic>
      <p:pic>
        <p:nvPicPr>
          <p:cNvPr id="14" name="pasted-image.pdf"/>
          <p:cNvPicPr>
            <a:picLocks noChangeAspect="1"/>
          </p:cNvPicPr>
          <p:nvPr/>
        </p:nvPicPr>
        <p:blipFill>
          <a:blip r:embed="rId3"/>
          <a:stretch>
            <a:fillRect/>
          </a:stretch>
        </p:blipFill>
        <p:spPr>
          <a:xfrm>
            <a:off x="3810000" y="1754692"/>
            <a:ext cx="45862" cy="3108960"/>
          </a:xfrm>
          <a:prstGeom prst="rect">
            <a:avLst/>
          </a:prstGeom>
          <a:ln w="12700">
            <a:miter lim="400000"/>
          </a:ln>
        </p:spPr>
      </p:pic>
      <p:sp>
        <p:nvSpPr>
          <p:cNvPr id="15" name="Text Placeholder 3"/>
          <p:cNvSpPr>
            <a:spLocks noGrp="1"/>
          </p:cNvSpPr>
          <p:nvPr>
            <p:ph type="body" sz="quarter" idx="10"/>
          </p:nvPr>
        </p:nvSpPr>
        <p:spPr>
          <a:xfrm>
            <a:off x="4724400" y="3343344"/>
            <a:ext cx="7162800" cy="360362"/>
          </a:xfrm>
          <a:prstGeom prst="rect">
            <a:avLst/>
          </a:prstGeom>
        </p:spPr>
        <p:txBody>
          <a:bodyPr anchor="ctr"/>
          <a:lstStyle>
            <a:lvl1pPr marL="0" indent="0" algn="ctr">
              <a:spcBef>
                <a:spcPts val="0"/>
              </a:spcBef>
              <a:buNone/>
              <a:defRPr sz="3200" b="1">
                <a:latin typeface="Gill Sans MT" panose="020B0502020104020203" pitchFamily="34" charset="0"/>
                <a:cs typeface="Khmer UI" pitchFamily="34" charset="0"/>
              </a:defRPr>
            </a:lvl1pPr>
          </a:lstStyle>
          <a:p>
            <a:pPr lvl="0"/>
            <a:r>
              <a:rPr lang="en-US" noProof="0" dirty="0"/>
              <a:t>Click to edit Master text styles</a:t>
            </a:r>
          </a:p>
        </p:txBody>
      </p:sp>
      <p:sp>
        <p:nvSpPr>
          <p:cNvPr id="16" name="Text Placeholder 19"/>
          <p:cNvSpPr>
            <a:spLocks noGrp="1"/>
          </p:cNvSpPr>
          <p:nvPr>
            <p:ph type="body" sz="quarter" idx="11" hasCustomPrompt="1"/>
          </p:nvPr>
        </p:nvSpPr>
        <p:spPr>
          <a:xfrm>
            <a:off x="4724400" y="4229741"/>
            <a:ext cx="7162800" cy="990600"/>
          </a:xfrm>
          <a:prstGeom prst="rect">
            <a:avLst/>
          </a:prstGeom>
        </p:spPr>
        <p:txBody>
          <a:bodyPr anchor="ctr"/>
          <a:lstStyle>
            <a:lvl1pPr marL="0" indent="0" algn="ctr">
              <a:spcBef>
                <a:spcPts val="0"/>
              </a:spcBef>
              <a:buNone/>
              <a:defRPr sz="3200">
                <a:solidFill>
                  <a:schemeClr val="tx1">
                    <a:lumMod val="65000"/>
                    <a:lumOff val="35000"/>
                  </a:schemeClr>
                </a:solidFill>
                <a:latin typeface="Gill Sans MT" panose="020B0502020104020203" pitchFamily="34" charset="0"/>
                <a:cs typeface="Khmer UI" pitchFamily="34" charset="0"/>
              </a:defRPr>
            </a:lvl1pPr>
          </a:lstStyle>
          <a:p>
            <a:pPr lvl="0"/>
            <a:r>
              <a:rPr lang="es-DO" noProof="0" dirty="0"/>
              <a:t>Fecha y Departamento</a:t>
            </a:r>
            <a:endParaRPr lang="en-US" noProof="0" dirty="0"/>
          </a:p>
        </p:txBody>
      </p:sp>
      <p:sp>
        <p:nvSpPr>
          <p:cNvPr id="17" name="Text Placeholder 21"/>
          <p:cNvSpPr>
            <a:spLocks noGrp="1"/>
          </p:cNvSpPr>
          <p:nvPr>
            <p:ph type="body" sz="quarter" idx="12"/>
          </p:nvPr>
        </p:nvSpPr>
        <p:spPr>
          <a:xfrm>
            <a:off x="4724400" y="1454590"/>
            <a:ext cx="7162800" cy="1362719"/>
          </a:xfrm>
          <a:prstGeom prst="rect">
            <a:avLst/>
          </a:prstGeom>
        </p:spPr>
        <p:txBody>
          <a:bodyPr anchor="ctr"/>
          <a:lstStyle>
            <a:lvl1pPr marL="0" indent="0" algn="ctr">
              <a:spcBef>
                <a:spcPts val="0"/>
              </a:spcBef>
              <a:buNone/>
              <a:defRPr sz="4800" b="1">
                <a:solidFill>
                  <a:schemeClr val="tx1">
                    <a:lumMod val="65000"/>
                    <a:lumOff val="35000"/>
                  </a:schemeClr>
                </a:solidFill>
                <a:latin typeface="Gill Sans MT" panose="020B0502020104020203" pitchFamily="34" charset="0"/>
                <a:cs typeface="Khmer UI" pitchFamily="34" charset="0"/>
              </a:defRPr>
            </a:lvl1pPr>
          </a:lstStyle>
          <a:p>
            <a:pPr lvl="0"/>
            <a:r>
              <a:rPr lang="en-US" noProof="0" dirty="0"/>
              <a:t>Click to edit Master text styles</a:t>
            </a:r>
          </a:p>
        </p:txBody>
      </p:sp>
      <p:pic>
        <p:nvPicPr>
          <p:cNvPr id="9" name="Picture 8"/>
          <p:cNvPicPr>
            <a:picLocks noChangeAspect="1"/>
          </p:cNvPicPr>
          <p:nvPr userDrawn="1"/>
        </p:nvPicPr>
        <p:blipFill rotWithShape="1">
          <a:blip r:embed="rId4">
            <a:extLst>
              <a:ext uri="{28A0092B-C50C-407E-A947-70E740481C1C}">
                <a14:useLocalDpi xmlns:a14="http://schemas.microsoft.com/office/drawing/2010/main" val="0"/>
              </a:ext>
            </a:extLst>
          </a:blip>
          <a:srcRect t="1399" b="34466"/>
          <a:stretch/>
        </p:blipFill>
        <p:spPr>
          <a:xfrm>
            <a:off x="0" y="1"/>
            <a:ext cx="12192000" cy="668563"/>
          </a:xfrm>
          <a:prstGeom prst="rect">
            <a:avLst/>
          </a:prstGeom>
        </p:spPr>
      </p:pic>
      <p:pic>
        <p:nvPicPr>
          <p:cNvPr id="12" name="Picture 11"/>
          <p:cNvPicPr>
            <a:picLocks noChangeAspect="1"/>
          </p:cNvPicPr>
          <p:nvPr userDrawn="1"/>
        </p:nvPicPr>
        <p:blipFill rotWithShape="1">
          <a:blip r:embed="rId4">
            <a:extLst>
              <a:ext uri="{28A0092B-C50C-407E-A947-70E740481C1C}">
                <a14:useLocalDpi xmlns:a14="http://schemas.microsoft.com/office/drawing/2010/main" val="0"/>
              </a:ext>
            </a:extLst>
          </a:blip>
          <a:srcRect t="1399" b="34466"/>
          <a:stretch/>
        </p:blipFill>
        <p:spPr>
          <a:xfrm>
            <a:off x="0" y="6189438"/>
            <a:ext cx="12192000" cy="668563"/>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asted-image.pdf"/>
          <p:cNvPicPr>
            <a:picLocks/>
          </p:cNvPicPr>
          <p:nvPr/>
        </p:nvPicPr>
        <p:blipFill>
          <a:blip r:embed="rId2"/>
          <a:stretch>
            <a:fillRect/>
          </a:stretch>
        </p:blipFill>
        <p:spPr>
          <a:xfrm>
            <a:off x="186609" y="65775"/>
            <a:ext cx="11818788" cy="73152"/>
          </a:xfrm>
          <a:prstGeom prst="rect">
            <a:avLst/>
          </a:prstGeom>
          <a:ln w="12700">
            <a:miter lim="400000"/>
          </a:ln>
        </p:spPr>
      </p:pic>
      <p:sp>
        <p:nvSpPr>
          <p:cNvPr id="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Tree>
    <p:extLst>
      <p:ext uri="{BB962C8B-B14F-4D97-AF65-F5344CB8AC3E}">
        <p14:creationId xmlns:p14="http://schemas.microsoft.com/office/powerpoint/2010/main" val="35917119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5" name="BC-Franja03.jpg"/>
          <p:cNvPicPr>
            <a:picLocks noChangeAspect="1"/>
          </p:cNvPicPr>
          <p:nvPr/>
        </p:nvPicPr>
        <p:blipFill rotWithShape="1">
          <a:blip r:embed="rId2"/>
          <a:srcRect l="10415"/>
          <a:stretch/>
        </p:blipFill>
        <p:spPr>
          <a:xfrm>
            <a:off x="-25" y="0"/>
            <a:ext cx="2286025" cy="6858000"/>
          </a:xfrm>
          <a:prstGeom prst="rect">
            <a:avLst/>
          </a:prstGeom>
          <a:ln w="12700">
            <a:miter lim="400000"/>
          </a:ln>
        </p:spPr>
      </p:pic>
      <p:sp>
        <p:nvSpPr>
          <p:cNvPr id="13" name="Text Placeholder 11"/>
          <p:cNvSpPr>
            <a:spLocks noGrp="1"/>
          </p:cNvSpPr>
          <p:nvPr>
            <p:ph type="body" sz="quarter" idx="11"/>
          </p:nvPr>
        </p:nvSpPr>
        <p:spPr>
          <a:xfrm>
            <a:off x="2539999" y="1398001"/>
            <a:ext cx="9232900" cy="4240799"/>
          </a:xfrm>
          <a:prstGeom prst="rect">
            <a:avLst/>
          </a:prstGeom>
        </p:spPr>
        <p:txBody>
          <a:bodyPr/>
          <a:lstStyle>
            <a:lvl1pPr marL="457200" indent="-457200">
              <a:spcBef>
                <a:spcPts val="0"/>
              </a:spcBef>
              <a:spcAft>
                <a:spcPts val="100"/>
              </a:spcAft>
              <a:buFont typeface="+mj-lt"/>
              <a:buAutoNum type="arabicPeriod"/>
              <a:defRPr sz="3200">
                <a:solidFill>
                  <a:schemeClr val="tx1">
                    <a:lumMod val="65000"/>
                    <a:lumOff val="35000"/>
                  </a:schemeClr>
                </a:solidFill>
                <a:latin typeface="+mj-lt"/>
                <a:cs typeface="Khmer UI" pitchFamily="34" charset="0"/>
              </a:defRPr>
            </a:lvl1pPr>
            <a:lvl2pPr>
              <a:spcBef>
                <a:spcPts val="0"/>
              </a:spcBef>
              <a:spcAft>
                <a:spcPts val="100"/>
              </a:spcAft>
              <a:defRPr/>
            </a:lvl2pPr>
          </a:lstStyle>
          <a:p>
            <a:pPr lvl="0"/>
            <a:r>
              <a:rPr lang="en-US"/>
              <a:t>Click to edit Master text styles</a:t>
            </a:r>
          </a:p>
          <a:p>
            <a:pPr lvl="1"/>
            <a:r>
              <a:rPr lang="en-US"/>
              <a:t>Second level</a:t>
            </a:r>
          </a:p>
        </p:txBody>
      </p:sp>
      <p:sp>
        <p:nvSpPr>
          <p:cNvPr id="3" name="TextBox 2"/>
          <p:cNvSpPr txBox="1"/>
          <p:nvPr/>
        </p:nvSpPr>
        <p:spPr>
          <a:xfrm>
            <a:off x="2841863" y="457200"/>
            <a:ext cx="3529010" cy="940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371" tIns="54371" rIns="54371" bIns="54371" numCol="1" spcCol="38100" rtlCol="0" anchor="ctr">
            <a:spAutoFit/>
          </a:bodyPr>
          <a:lstStyle/>
          <a:p>
            <a:pPr marL="0" marR="0" indent="0" algn="l" defTabSz="625276" rtl="0" fontAlgn="auto" latinLnBrk="0" hangingPunct="0">
              <a:lnSpc>
                <a:spcPct val="100000"/>
              </a:lnSpc>
              <a:spcBef>
                <a:spcPts val="0"/>
              </a:spcBef>
              <a:spcAft>
                <a:spcPts val="0"/>
              </a:spcAft>
              <a:buClrTx/>
              <a:buSzTx/>
              <a:buFontTx/>
              <a:buNone/>
              <a:tabLst/>
            </a:pPr>
            <a:r>
              <a:rPr kumimoji="0" lang="es-DO" sz="5400" b="1" i="0" u="none" strike="noStrike" cap="none" spc="0" normalizeH="0" baseline="0" noProof="0" dirty="0">
                <a:ln>
                  <a:noFill/>
                </a:ln>
                <a:solidFill>
                  <a:srgbClr val="98823D"/>
                </a:solidFill>
                <a:effectLst/>
                <a:uFillTx/>
                <a:latin typeface="+mn-lt"/>
                <a:ea typeface="+mn-ea"/>
                <a:cs typeface="+mn-cs"/>
                <a:sym typeface="Helvetica Light"/>
              </a:rPr>
              <a:t>Contenido</a:t>
            </a:r>
          </a:p>
        </p:txBody>
      </p:sp>
      <p:pic>
        <p:nvPicPr>
          <p:cNvPr id="6" name="pasted-image.pdf"/>
          <p:cNvPicPr>
            <a:picLocks noChangeAspect="1"/>
          </p:cNvPicPr>
          <p:nvPr userDrawn="1"/>
        </p:nvPicPr>
        <p:blipFill>
          <a:blip r:embed="rId3"/>
          <a:stretch>
            <a:fillRect/>
          </a:stretch>
        </p:blipFill>
        <p:spPr>
          <a:xfrm>
            <a:off x="10593709" y="5715000"/>
            <a:ext cx="1598291" cy="1097280"/>
          </a:xfrm>
          <a:prstGeom prst="rect">
            <a:avLst/>
          </a:prstGeom>
          <a:ln w="12700">
            <a:miter lim="400000"/>
          </a:ln>
        </p:spPr>
      </p:pic>
    </p:spTree>
    <p:extLst>
      <p:ext uri="{BB962C8B-B14F-4D97-AF65-F5344CB8AC3E}">
        <p14:creationId xmlns:p14="http://schemas.microsoft.com/office/powerpoint/2010/main" val="1584224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11" name="Text Placeholder 9"/>
          <p:cNvSpPr>
            <a:spLocks noGrp="1"/>
          </p:cNvSpPr>
          <p:nvPr>
            <p:ph type="body" sz="quarter" idx="10" hasCustomPrompt="1"/>
          </p:nvPr>
        </p:nvSpPr>
        <p:spPr>
          <a:xfrm>
            <a:off x="2362200" y="3589338"/>
            <a:ext cx="8915400" cy="1077913"/>
          </a:xfrm>
          <a:prstGeom prst="rect">
            <a:avLst/>
          </a:prstGeom>
        </p:spPr>
        <p:txBody>
          <a:bodyPr anchor="ctr"/>
          <a:lstStyle>
            <a:lvl1pPr marL="0" indent="0">
              <a:buNone/>
              <a:defRPr kumimoji="0" lang="en-US" sz="5400" b="1" i="0" u="none" strike="noStrike" cap="none" spc="0" normalizeH="0" baseline="0" dirty="0" smtClean="0">
                <a:ln>
                  <a:noFill/>
                </a:ln>
                <a:solidFill>
                  <a:schemeClr val="tx1">
                    <a:lumMod val="65000"/>
                    <a:lumOff val="35000"/>
                  </a:schemeClr>
                </a:solidFill>
                <a:effectLst/>
                <a:uFillTx/>
                <a:latin typeface="+mj-lt"/>
                <a:ea typeface="Berling Nova Sans Pro"/>
                <a:cs typeface="Khmer UI" pitchFamily="34" charset="0"/>
                <a:sym typeface="Berling Nova Sans Pro"/>
              </a:defRPr>
            </a:lvl1pPr>
          </a:lstStyle>
          <a:p>
            <a:pPr lvl="0"/>
            <a:r>
              <a:rPr lang="en-US" dirty="0"/>
              <a:t>Click to Edit</a:t>
            </a:r>
          </a:p>
        </p:txBody>
      </p:sp>
      <p:pic>
        <p:nvPicPr>
          <p:cNvPr id="6" name="BC-Franja03.jpg"/>
          <p:cNvPicPr>
            <a:picLocks noChangeAspect="1"/>
          </p:cNvPicPr>
          <p:nvPr userDrawn="1"/>
        </p:nvPicPr>
        <p:blipFill rotWithShape="1">
          <a:blip r:embed="rId2"/>
          <a:srcRect l="10415"/>
          <a:stretch/>
        </p:blipFill>
        <p:spPr>
          <a:xfrm>
            <a:off x="-25" y="0"/>
            <a:ext cx="2286025" cy="6858000"/>
          </a:xfrm>
          <a:prstGeom prst="rect">
            <a:avLst/>
          </a:prstGeom>
          <a:ln w="12700">
            <a:miter lim="400000"/>
          </a:ln>
        </p:spPr>
      </p:pic>
      <p:pic>
        <p:nvPicPr>
          <p:cNvPr id="5" name="pasted-image.pdf"/>
          <p:cNvPicPr>
            <a:picLocks noChangeAspect="1"/>
          </p:cNvPicPr>
          <p:nvPr userDrawn="1"/>
        </p:nvPicPr>
        <p:blipFill>
          <a:blip r:embed="rId3"/>
          <a:stretch>
            <a:fillRect/>
          </a:stretch>
        </p:blipFill>
        <p:spPr>
          <a:xfrm>
            <a:off x="10593709" y="5715000"/>
            <a:ext cx="1598291" cy="1097280"/>
          </a:xfrm>
          <a:prstGeom prst="rect">
            <a:avLst/>
          </a:prstGeom>
          <a:ln w="12700">
            <a:miter lim="400000"/>
          </a:ln>
        </p:spPr>
      </p:pic>
    </p:spTree>
    <p:extLst>
      <p:ext uri="{BB962C8B-B14F-4D97-AF65-F5344CB8AC3E}">
        <p14:creationId xmlns:p14="http://schemas.microsoft.com/office/powerpoint/2010/main" val="31875793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2" name="pasted-image.pdf"/>
          <p:cNvPicPr>
            <a:picLocks noChangeAspect="1"/>
          </p:cNvPicPr>
          <p:nvPr/>
        </p:nvPicPr>
        <p:blipFill>
          <a:blip r:embed="rId2"/>
          <a:stretch>
            <a:fillRect/>
          </a:stretch>
        </p:blipFill>
        <p:spPr>
          <a:xfrm>
            <a:off x="230509" y="198120"/>
            <a:ext cx="1598291" cy="1097280"/>
          </a:xfrm>
          <a:prstGeom prst="rect">
            <a:avLst/>
          </a:prstGeom>
          <a:ln w="12700">
            <a:miter lim="400000"/>
          </a:ln>
        </p:spPr>
      </p:pic>
      <p:pic>
        <p:nvPicPr>
          <p:cNvPr id="18" name="pasted-image.pdf"/>
          <p:cNvPicPr>
            <a:picLocks noChangeAspect="1"/>
          </p:cNvPicPr>
          <p:nvPr/>
        </p:nvPicPr>
        <p:blipFill>
          <a:blip r:embed="rId3"/>
          <a:stretch>
            <a:fillRect/>
          </a:stretch>
        </p:blipFill>
        <p:spPr>
          <a:xfrm>
            <a:off x="186609" y="1389752"/>
            <a:ext cx="11818788" cy="30309"/>
          </a:xfrm>
          <a:prstGeom prst="rect">
            <a:avLst/>
          </a:prstGeom>
          <a:ln w="12700">
            <a:miter lim="400000"/>
          </a:ln>
        </p:spPr>
      </p:pic>
      <p:sp>
        <p:nvSpPr>
          <p:cNvPr id="5"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6"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16710753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186267" y="1554480"/>
            <a:ext cx="11779251" cy="486410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6"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7"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9"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26908704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s - Extende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6608" y="1554479"/>
            <a:ext cx="5852160" cy="4846321"/>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2" name="Content Placeholder 4"/>
          <p:cNvSpPr>
            <a:spLocks noGrp="1"/>
          </p:cNvSpPr>
          <p:nvPr>
            <p:ph sz="quarter" idx="12"/>
          </p:nvPr>
        </p:nvSpPr>
        <p:spPr>
          <a:xfrm>
            <a:off x="6126480" y="1554479"/>
            <a:ext cx="5852160" cy="4846321"/>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7"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8"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216557608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Standar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6608" y="1554479"/>
            <a:ext cx="5852160" cy="2512696"/>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2" name="Content Placeholder 4"/>
          <p:cNvSpPr>
            <a:spLocks noGrp="1"/>
          </p:cNvSpPr>
          <p:nvPr>
            <p:ph sz="quarter" idx="12"/>
          </p:nvPr>
        </p:nvSpPr>
        <p:spPr>
          <a:xfrm>
            <a:off x="6126480" y="4067175"/>
            <a:ext cx="5852160" cy="2516504"/>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7"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8"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88822316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5" name="Content Placeholder 4"/>
          <p:cNvSpPr>
            <a:spLocks noGrp="1"/>
          </p:cNvSpPr>
          <p:nvPr>
            <p:ph sz="quarter" idx="11"/>
          </p:nvPr>
        </p:nvSpPr>
        <p:spPr>
          <a:xfrm>
            <a:off x="3169921" y="1455360"/>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7" name="Content Placeholder 4"/>
          <p:cNvSpPr>
            <a:spLocks noGrp="1"/>
          </p:cNvSpPr>
          <p:nvPr>
            <p:ph sz="quarter" idx="12"/>
          </p:nvPr>
        </p:nvSpPr>
        <p:spPr>
          <a:xfrm>
            <a:off x="88593" y="4075745"/>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18" name="Content Placeholder 4"/>
          <p:cNvSpPr>
            <a:spLocks noGrp="1"/>
          </p:cNvSpPr>
          <p:nvPr>
            <p:ph sz="quarter" idx="13"/>
          </p:nvPr>
        </p:nvSpPr>
        <p:spPr>
          <a:xfrm>
            <a:off x="6069707" y="4075745"/>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8"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9"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4" name="Content Placeholder 2"/>
          <p:cNvSpPr>
            <a:spLocks noGrp="1"/>
          </p:cNvSpPr>
          <p:nvPr>
            <p:ph sz="quarter" idx="14" hasCustomPrompt="1"/>
          </p:nvPr>
        </p:nvSpPr>
        <p:spPr>
          <a:xfrm>
            <a:off x="230188" y="66294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1"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00052052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Content Placeholder 4"/>
          <p:cNvSpPr>
            <a:spLocks noGrp="1"/>
          </p:cNvSpPr>
          <p:nvPr>
            <p:ph sz="quarter" idx="11"/>
          </p:nvPr>
        </p:nvSpPr>
        <p:spPr>
          <a:xfrm>
            <a:off x="186608" y="1464885"/>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sp>
        <p:nvSpPr>
          <p:cNvPr id="12" name="Content Placeholder 4"/>
          <p:cNvSpPr>
            <a:spLocks noGrp="1"/>
          </p:cNvSpPr>
          <p:nvPr>
            <p:ph sz="quarter" idx="12"/>
          </p:nvPr>
        </p:nvSpPr>
        <p:spPr>
          <a:xfrm>
            <a:off x="186608" y="4188388"/>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sp>
        <p:nvSpPr>
          <p:cNvPr id="13" name="Content Placeholder 4"/>
          <p:cNvSpPr>
            <a:spLocks noGrp="1"/>
          </p:cNvSpPr>
          <p:nvPr>
            <p:ph sz="quarter" idx="13"/>
          </p:nvPr>
        </p:nvSpPr>
        <p:spPr>
          <a:xfrm>
            <a:off x="6136705" y="1464885"/>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4" name="Content Placeholder 4"/>
          <p:cNvSpPr>
            <a:spLocks noGrp="1"/>
          </p:cNvSpPr>
          <p:nvPr>
            <p:ph sz="quarter" idx="14"/>
          </p:nvPr>
        </p:nvSpPr>
        <p:spPr>
          <a:xfrm>
            <a:off x="6136705" y="4188388"/>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pic>
        <p:nvPicPr>
          <p:cNvPr id="10"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15"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6"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4476700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7" r:id="rId6"/>
    <p:sldLayoutId id="2147483718" r:id="rId7"/>
    <p:sldLayoutId id="2147483719" r:id="rId8"/>
    <p:sldLayoutId id="2147483720" r:id="rId9"/>
    <p:sldLayoutId id="2147483721" r:id="rId10"/>
  </p:sldLayoutIdLst>
  <p:transition spd="med"/>
  <p:txStyles>
    <p:titleStyle>
      <a:lvl1pPr marL="0" marR="0" indent="0"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1pPr>
      <a:lvl2pPr marL="0" marR="0" indent="150147"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2pPr>
      <a:lvl3pPr marL="0" marR="0" indent="300295"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3pPr>
      <a:lvl4pPr marL="0" marR="0" indent="450442"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4pPr>
      <a:lvl5pPr marL="0" marR="0" indent="600589"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5pPr>
      <a:lvl6pPr marL="0" marR="0" indent="750737"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6pPr>
      <a:lvl7pPr marL="0" marR="0" indent="900884"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7pPr>
      <a:lvl8pPr marL="0" marR="0" indent="1051029"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8pPr>
      <a:lvl9pPr marL="0" marR="0" indent="1201178"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9pPr>
    </p:titleStyle>
    <p:bodyStyle>
      <a:lvl1pPr marL="308172"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1pPr>
      <a:lvl2pPr marL="600126"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2pPr>
      <a:lvl3pPr marL="892079"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3pPr>
      <a:lvl4pPr marL="1184032"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4pPr>
      <a:lvl5pPr marL="1475985"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5pPr>
      <a:lvl6pPr marL="1767938"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6pPr>
      <a:lvl7pPr marL="2059891"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7pPr>
      <a:lvl8pPr marL="2351844"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8pPr>
      <a:lvl9pPr marL="2643797"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50147"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300295"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450442"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600589"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750737"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900884"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1051029"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1201178"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4400" y="3962400"/>
            <a:ext cx="7162800" cy="893762"/>
          </a:xfrm>
        </p:spPr>
        <p:txBody>
          <a:bodyPr/>
          <a:lstStyle/>
          <a:p>
            <a:r>
              <a:rPr lang="en-US" sz="2800" dirty="0">
                <a:solidFill>
                  <a:schemeClr val="tx1">
                    <a:lumMod val="65000"/>
                    <a:lumOff val="35000"/>
                  </a:schemeClr>
                </a:solidFill>
              </a:rPr>
              <a:t>Johan Rosa</a:t>
            </a:r>
            <a:endParaRPr lang="en-US" dirty="0">
              <a:solidFill>
                <a:schemeClr val="tx1">
                  <a:lumMod val="65000"/>
                  <a:lumOff val="35000"/>
                </a:schemeClr>
              </a:solidFill>
            </a:endParaRPr>
          </a:p>
          <a:p>
            <a:r>
              <a:rPr lang="en-US" sz="2000" dirty="0">
                <a:solidFill>
                  <a:schemeClr val="tx1">
                    <a:lumMod val="65000"/>
                    <a:lumOff val="35000"/>
                  </a:schemeClr>
                </a:solidFill>
              </a:rPr>
              <a:t>División de </a:t>
            </a:r>
            <a:r>
              <a:rPr lang="en-US" sz="2000" dirty="0" err="1">
                <a:solidFill>
                  <a:schemeClr val="tx1">
                    <a:lumMod val="65000"/>
                    <a:lumOff val="35000"/>
                  </a:schemeClr>
                </a:solidFill>
              </a:rPr>
              <a:t>Encuestas</a:t>
            </a:r>
            <a:r>
              <a:rPr lang="en-US" sz="2000" dirty="0">
                <a:solidFill>
                  <a:schemeClr val="tx1">
                    <a:lumMod val="65000"/>
                    <a:lumOff val="35000"/>
                  </a:schemeClr>
                </a:solidFill>
              </a:rPr>
              <a:t> </a:t>
            </a:r>
            <a:r>
              <a:rPr lang="en-US" sz="2000" dirty="0" err="1">
                <a:solidFill>
                  <a:schemeClr val="tx1">
                    <a:lumMod val="65000"/>
                    <a:lumOff val="35000"/>
                  </a:schemeClr>
                </a:solidFill>
              </a:rPr>
              <a:t>Macroeconómicas</a:t>
            </a:r>
            <a:endParaRPr lang="en-US" sz="2400" dirty="0">
              <a:solidFill>
                <a:schemeClr val="tx1">
                  <a:lumMod val="65000"/>
                  <a:lumOff val="35000"/>
                </a:schemeClr>
              </a:solidFill>
            </a:endParaRPr>
          </a:p>
        </p:txBody>
      </p:sp>
      <p:sp>
        <p:nvSpPr>
          <p:cNvPr id="4" name="Text Placeholder 3"/>
          <p:cNvSpPr>
            <a:spLocks noGrp="1"/>
          </p:cNvSpPr>
          <p:nvPr>
            <p:ph type="body" sz="quarter" idx="12"/>
          </p:nvPr>
        </p:nvSpPr>
        <p:spPr>
          <a:xfrm>
            <a:off x="4572000" y="2214240"/>
            <a:ext cx="7467600" cy="1362719"/>
          </a:xfrm>
        </p:spPr>
        <p:txBody>
          <a:bodyPr/>
          <a:lstStyle/>
          <a:p>
            <a:r>
              <a:rPr lang="es-DO" sz="3200" dirty="0"/>
              <a:t>Restricciones de movilidad y </a:t>
            </a:r>
          </a:p>
          <a:p>
            <a:r>
              <a:rPr lang="es-DO" sz="3200" dirty="0"/>
              <a:t>situación económica del sector industrial</a:t>
            </a:r>
          </a:p>
        </p:txBody>
      </p:sp>
    </p:spTree>
    <p:extLst>
      <p:ext uri="{BB962C8B-B14F-4D97-AF65-F5344CB8AC3E}">
        <p14:creationId xmlns:p14="http://schemas.microsoft.com/office/powerpoint/2010/main" val="37023542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81200" y="1828800"/>
            <a:ext cx="9232900" cy="4240799"/>
          </a:xfrm>
        </p:spPr>
        <p:txBody>
          <a:bodyPr/>
          <a:lstStyle/>
          <a:p>
            <a:pPr>
              <a:lnSpc>
                <a:spcPct val="200000"/>
              </a:lnSpc>
            </a:pPr>
            <a:r>
              <a:rPr lang="es-DO" dirty="0"/>
              <a:t>Objetivo</a:t>
            </a:r>
          </a:p>
          <a:p>
            <a:pPr>
              <a:lnSpc>
                <a:spcPct val="200000"/>
              </a:lnSpc>
            </a:pPr>
            <a:r>
              <a:rPr lang="es-DO" dirty="0"/>
              <a:t>Datos y metodología</a:t>
            </a:r>
          </a:p>
          <a:p>
            <a:pPr>
              <a:lnSpc>
                <a:spcPct val="200000"/>
              </a:lnSpc>
            </a:pPr>
            <a:r>
              <a:rPr lang="es-DO" dirty="0"/>
              <a:t>Resultados</a:t>
            </a:r>
          </a:p>
          <a:p>
            <a:pPr>
              <a:lnSpc>
                <a:spcPct val="200000"/>
              </a:lnSpc>
            </a:pPr>
            <a:r>
              <a:rPr lang="es-DO" dirty="0"/>
              <a:t>Conclusiones</a:t>
            </a:r>
          </a:p>
        </p:txBody>
      </p:sp>
    </p:spTree>
    <p:extLst>
      <p:ext uri="{BB962C8B-B14F-4D97-AF65-F5344CB8AC3E}">
        <p14:creationId xmlns:p14="http://schemas.microsoft.com/office/powerpoint/2010/main" val="33125309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Objetivo</a:t>
            </a:r>
            <a:endParaRPr lang="es-DO" sz="3200" dirty="0">
              <a:solidFill>
                <a:schemeClr val="tx1">
                  <a:lumMod val="65000"/>
                  <a:lumOff val="35000"/>
                </a:schemeClr>
              </a:solidFill>
              <a:latin typeface="+mj-lt"/>
              <a:cs typeface="Khmer UI" pitchFamily="34" charset="0"/>
            </a:endParaRPr>
          </a:p>
        </p:txBody>
      </p:sp>
      <p:sp>
        <p:nvSpPr>
          <p:cNvPr id="9" name="Content Placeholder 8"/>
          <p:cNvSpPr>
            <a:spLocks noGrp="1"/>
          </p:cNvSpPr>
          <p:nvPr>
            <p:ph sz="quarter" idx="11"/>
          </p:nvPr>
        </p:nvSpPr>
        <p:spPr>
          <a:xfrm>
            <a:off x="186267" y="2133600"/>
            <a:ext cx="11779251" cy="4284980"/>
          </a:xfrm>
        </p:spPr>
        <p:txBody>
          <a:bodyPr/>
          <a:lstStyle/>
          <a:p>
            <a:pPr algn="just"/>
            <a:r>
              <a:rPr lang="es-DO" dirty="0"/>
              <a:t>Explorar la evolución de las variables de la Encuesta de Opinión Empresarial, principalmente la opinión sobre la situación económica y sus expectativas, relacionándolas con las medidas destinadas a contrarrestar la propagación del COVID-19 y que afectan la movilidad de las personas.  </a:t>
            </a:r>
            <a:endParaRPr lang="en-US" dirty="0"/>
          </a:p>
        </p:txBody>
      </p:sp>
    </p:spTree>
    <p:extLst>
      <p:ext uri="{BB962C8B-B14F-4D97-AF65-F5344CB8AC3E}">
        <p14:creationId xmlns:p14="http://schemas.microsoft.com/office/powerpoint/2010/main" val="118634104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2800" b="1" dirty="0">
                <a:solidFill>
                  <a:schemeClr val="tx1">
                    <a:lumMod val="65000"/>
                    <a:lumOff val="35000"/>
                  </a:schemeClr>
                </a:solidFill>
                <a:latin typeface="+mj-lt"/>
                <a:cs typeface="Khmer UI" pitchFamily="34" charset="0"/>
              </a:rPr>
              <a:t>La Encuesta de Opinión Empresarial</a:t>
            </a:r>
            <a:br>
              <a:rPr lang="es-DO" sz="2800" b="1" dirty="0">
                <a:solidFill>
                  <a:schemeClr val="tx1">
                    <a:lumMod val="65000"/>
                    <a:lumOff val="35000"/>
                  </a:schemeClr>
                </a:solidFill>
                <a:latin typeface="+mj-lt"/>
                <a:cs typeface="Khmer UI" pitchFamily="34" charset="0"/>
              </a:rPr>
            </a:br>
            <a:r>
              <a:rPr lang="es-DO" sz="2400" dirty="0">
                <a:solidFill>
                  <a:schemeClr val="tx1">
                    <a:lumMod val="65000"/>
                    <a:lumOff val="35000"/>
                  </a:schemeClr>
                </a:solidFill>
                <a:latin typeface="+mj-lt"/>
                <a:cs typeface="Khmer UI" pitchFamily="34" charset="0"/>
              </a:rPr>
              <a:t>Un instrumento útil para el análisis del sector industrial</a:t>
            </a:r>
          </a:p>
        </p:txBody>
      </p:sp>
      <p:sp>
        <p:nvSpPr>
          <p:cNvPr id="9" name="Content Placeholder 8"/>
          <p:cNvSpPr>
            <a:spLocks noGrp="1"/>
          </p:cNvSpPr>
          <p:nvPr>
            <p:ph sz="quarter" idx="11"/>
          </p:nvPr>
        </p:nvSpPr>
        <p:spPr>
          <a:xfrm>
            <a:off x="186267" y="1841500"/>
            <a:ext cx="11779251" cy="4864100"/>
          </a:xfrm>
        </p:spPr>
        <p:txBody>
          <a:bodyPr/>
          <a:lstStyle/>
          <a:p>
            <a:pPr algn="just"/>
            <a:r>
              <a:rPr lang="es-DO" sz="2400" dirty="0"/>
              <a:t>“La opinión del sector industrial sobre su situación económica y expectativas, medidas por el Índice de Clima Empresarial, afectan positivamente tanto al crédito como a la actividad, siendo un indicador relevante de las condiciones macroeconómicas presentes  y futuras”.</a:t>
            </a:r>
            <a:r>
              <a:rPr lang="es-DO" sz="2800" dirty="0"/>
              <a:t> </a:t>
            </a:r>
            <a:r>
              <a:rPr lang="es-DO" sz="2400" dirty="0"/>
              <a:t> </a:t>
            </a:r>
            <a:r>
              <a:rPr lang="es-DO" sz="2400" b="1" dirty="0"/>
              <a:t>(Giraldi, Jiménez, Ramírez </a:t>
            </a:r>
            <a:r>
              <a:rPr lang="en-US" sz="2400" b="1" dirty="0"/>
              <a:t>&amp; S</a:t>
            </a:r>
            <a:r>
              <a:rPr lang="es-DO" sz="2400" b="1" dirty="0" err="1"/>
              <a:t>ánchez</a:t>
            </a:r>
            <a:r>
              <a:rPr lang="es-DO" sz="2400" b="1" dirty="0"/>
              <a:t>, 2018)</a:t>
            </a:r>
            <a:endParaRPr lang="es-DO" sz="2800" b="1" dirty="0"/>
          </a:p>
          <a:p>
            <a:endParaRPr lang="es-DO" b="1" dirty="0"/>
          </a:p>
          <a:p>
            <a:pPr algn="just"/>
            <a:r>
              <a:rPr lang="es-DO" sz="2400" dirty="0"/>
              <a:t>“</a:t>
            </a:r>
            <a:r>
              <a:rPr lang="es-ES" sz="2400" dirty="0"/>
              <a:t>El análisis concluye que los indicadores de las encuestas contienen información importante y, en muchos casos, adelantada sobre el comportamiento de variables macroeconómicas relevantes para la toma de decisiones de política monetaria</a:t>
            </a:r>
            <a:r>
              <a:rPr lang="es-DO" sz="2400" dirty="0"/>
              <a:t>”. </a:t>
            </a:r>
            <a:r>
              <a:rPr lang="es-DO" sz="2400" b="1" dirty="0"/>
              <a:t>(Jiménez </a:t>
            </a:r>
            <a:r>
              <a:rPr lang="en-US" sz="2400" b="1" dirty="0"/>
              <a:t>&amp; Ram</a:t>
            </a:r>
            <a:r>
              <a:rPr lang="es-DO" sz="2400" b="1" dirty="0" err="1"/>
              <a:t>írez</a:t>
            </a:r>
            <a:r>
              <a:rPr lang="es-DO" sz="2400" b="1" dirty="0"/>
              <a:t>, 2015)</a:t>
            </a:r>
          </a:p>
          <a:p>
            <a:endParaRPr lang="en-US" dirty="0"/>
          </a:p>
        </p:txBody>
      </p:sp>
    </p:spTree>
    <p:extLst>
      <p:ext uri="{BB962C8B-B14F-4D97-AF65-F5344CB8AC3E}">
        <p14:creationId xmlns:p14="http://schemas.microsoft.com/office/powerpoint/2010/main" val="31358008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Datos</a:t>
            </a:r>
          </a:p>
        </p:txBody>
      </p:sp>
      <p:sp>
        <p:nvSpPr>
          <p:cNvPr id="3" name="Content Placeholder 2"/>
          <p:cNvSpPr>
            <a:spLocks noGrp="1"/>
          </p:cNvSpPr>
          <p:nvPr>
            <p:ph sz="quarter" idx="11"/>
          </p:nvPr>
        </p:nvSpPr>
        <p:spPr>
          <a:xfrm>
            <a:off x="186608" y="2362200"/>
            <a:ext cx="11395792" cy="3200400"/>
          </a:xfrm>
        </p:spPr>
        <p:txBody>
          <a:bodyPr/>
          <a:lstStyle/>
          <a:p>
            <a:r>
              <a:rPr lang="es-DO" b="1" dirty="0"/>
              <a:t>Encuesta de Opinión Empresarial (EOE)</a:t>
            </a:r>
            <a:r>
              <a:rPr lang="es-DO" dirty="0"/>
              <a:t>, del Banco Central de la República Dominicana.</a:t>
            </a:r>
          </a:p>
          <a:p>
            <a:endParaRPr lang="es-DO" dirty="0"/>
          </a:p>
          <a:p>
            <a:r>
              <a:rPr lang="es-DO" b="1" dirty="0" err="1"/>
              <a:t>Stringency</a:t>
            </a:r>
            <a:r>
              <a:rPr lang="es-DO" b="1" dirty="0"/>
              <a:t> </a:t>
            </a:r>
            <a:r>
              <a:rPr lang="es-DO" b="1" dirty="0" err="1"/>
              <a:t>Index</a:t>
            </a:r>
            <a:r>
              <a:rPr lang="es-DO" dirty="0"/>
              <a:t>, Oxford COVID-19 </a:t>
            </a:r>
            <a:r>
              <a:rPr lang="es-DO" dirty="0" err="1"/>
              <a:t>Government</a:t>
            </a:r>
            <a:r>
              <a:rPr lang="es-DO" dirty="0"/>
              <a:t> Response </a:t>
            </a:r>
            <a:r>
              <a:rPr lang="es-DO" dirty="0" err="1"/>
              <a:t>Tracker</a:t>
            </a:r>
            <a:endParaRPr lang="es-DO" dirty="0"/>
          </a:p>
        </p:txBody>
      </p:sp>
    </p:spTree>
    <p:extLst>
      <p:ext uri="{BB962C8B-B14F-4D97-AF65-F5344CB8AC3E}">
        <p14:creationId xmlns:p14="http://schemas.microsoft.com/office/powerpoint/2010/main" val="426885345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Resultados</a:t>
            </a:r>
            <a:endParaRPr lang="en-US" sz="3200" b="1" dirty="0">
              <a:solidFill>
                <a:schemeClr val="tx1">
                  <a:lumMod val="65000"/>
                  <a:lumOff val="35000"/>
                </a:schemeClr>
              </a:solidFill>
              <a:latin typeface="+mj-lt"/>
              <a:cs typeface="Khmer UI" pitchFamily="34" charset="0"/>
            </a:endParaRPr>
          </a:p>
        </p:txBody>
      </p:sp>
      <p:sp>
        <p:nvSpPr>
          <p:cNvPr id="15" name="TextBox 14">
            <a:extLst>
              <a:ext uri="{FF2B5EF4-FFF2-40B4-BE49-F238E27FC236}">
                <a16:creationId xmlns:a16="http://schemas.microsoft.com/office/drawing/2014/main" id="{D2E82592-D205-4D89-88DC-60E25FC4A1A4}"/>
              </a:ext>
            </a:extLst>
          </p:cNvPr>
          <p:cNvSpPr txBox="1"/>
          <p:nvPr/>
        </p:nvSpPr>
        <p:spPr>
          <a:xfrm>
            <a:off x="889001" y="1560496"/>
            <a:ext cx="4292599" cy="602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uFillTx/>
                <a:latin typeface="+mn-lt"/>
                <a:ea typeface="+mn-ea"/>
                <a:cs typeface="+mn-cs"/>
                <a:sym typeface="Helvetica Light"/>
              </a:rPr>
              <a:t>Coeficiente de correlación de las variables de la EOE y el </a:t>
            </a:r>
            <a:r>
              <a:rPr lang="es-DO" sz="1600" b="1" dirty="0">
                <a:solidFill>
                  <a:srgbClr val="000000"/>
                </a:solidFill>
                <a:sym typeface="Helvetica Light"/>
              </a:rPr>
              <a:t>í</a:t>
            </a:r>
            <a:r>
              <a:rPr kumimoji="0" lang="es-DO" sz="1600" b="1" i="0" u="none" strike="noStrike" cap="none" spc="0" normalizeH="0" baseline="0" dirty="0">
                <a:ln>
                  <a:noFill/>
                </a:ln>
                <a:solidFill>
                  <a:srgbClr val="000000"/>
                </a:solidFill>
                <a:uFillTx/>
                <a:latin typeface="+mn-lt"/>
                <a:ea typeface="+mn-ea"/>
                <a:cs typeface="+mn-cs"/>
                <a:sym typeface="Helvetica Light"/>
              </a:rPr>
              <a:t>ndice de restricciones</a:t>
            </a:r>
            <a:endParaRPr kumimoji="0" lang="en-US" sz="1600" b="1" i="0" u="none" strike="noStrike" cap="none" spc="0" normalizeH="0" baseline="0" dirty="0">
              <a:ln>
                <a:noFill/>
              </a:ln>
              <a:solidFill>
                <a:srgbClr val="000000"/>
              </a:solidFill>
              <a:uFillTx/>
              <a:latin typeface="+mn-lt"/>
              <a:ea typeface="+mn-ea"/>
              <a:cs typeface="+mn-cs"/>
              <a:sym typeface="Helvetica Light"/>
            </a:endParaRPr>
          </a:p>
        </p:txBody>
      </p:sp>
      <p:pic>
        <p:nvPicPr>
          <p:cNvPr id="19" name="Content Placeholder 18">
            <a:extLst>
              <a:ext uri="{FF2B5EF4-FFF2-40B4-BE49-F238E27FC236}">
                <a16:creationId xmlns:a16="http://schemas.microsoft.com/office/drawing/2014/main" id="{4F9CBA1F-699A-4A56-B527-8BA7DBC9AE87}"/>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789285" y="2081230"/>
            <a:ext cx="4029755" cy="2350691"/>
          </a:xfrm>
        </p:spPr>
      </p:pic>
      <p:pic>
        <p:nvPicPr>
          <p:cNvPr id="35" name="Content Placeholder 34">
            <a:extLst>
              <a:ext uri="{FF2B5EF4-FFF2-40B4-BE49-F238E27FC236}">
                <a16:creationId xmlns:a16="http://schemas.microsoft.com/office/drawing/2014/main" id="{AF6A0E0E-C48B-46B3-98E6-627E43CDDFCA}"/>
              </a:ext>
            </a:extLst>
          </p:cNvPr>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6789284" y="4306640"/>
            <a:ext cx="4029755" cy="2350691"/>
          </a:xfrm>
        </p:spPr>
      </p:pic>
      <p:sp>
        <p:nvSpPr>
          <p:cNvPr id="36" name="TextBox 35">
            <a:extLst>
              <a:ext uri="{FF2B5EF4-FFF2-40B4-BE49-F238E27FC236}">
                <a16:creationId xmlns:a16="http://schemas.microsoft.com/office/drawing/2014/main" id="{68C45C3C-D3D5-4603-96B3-1143BB4729F0}"/>
              </a:ext>
            </a:extLst>
          </p:cNvPr>
          <p:cNvSpPr txBox="1"/>
          <p:nvPr/>
        </p:nvSpPr>
        <p:spPr>
          <a:xfrm>
            <a:off x="6858000" y="1520355"/>
            <a:ext cx="4029755" cy="540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400" b="1" i="0" u="none" strike="noStrike" cap="none" spc="0" normalizeH="0" baseline="0" dirty="0">
                <a:ln>
                  <a:noFill/>
                </a:ln>
                <a:solidFill>
                  <a:srgbClr val="000000"/>
                </a:solidFill>
                <a:uFillTx/>
                <a:latin typeface="+mn-lt"/>
                <a:ea typeface="+mn-ea"/>
                <a:cs typeface="+mn-cs"/>
                <a:sym typeface="Helvetica Light"/>
              </a:rPr>
              <a:t>Evolución del Stringency Index y proporción de respuestas negativas a variables de la EOE</a:t>
            </a:r>
            <a:endParaRPr kumimoji="0" lang="en-US" sz="1400" b="1" i="0" u="none" strike="noStrike" cap="none" spc="0" normalizeH="0" baseline="0" dirty="0">
              <a:ln>
                <a:noFill/>
              </a:ln>
              <a:solidFill>
                <a:srgbClr val="000000"/>
              </a:solidFill>
              <a:uFillTx/>
              <a:latin typeface="+mn-lt"/>
              <a:ea typeface="+mn-ea"/>
              <a:cs typeface="+mn-cs"/>
              <a:sym typeface="Helvetica Light"/>
            </a:endParaRPr>
          </a:p>
        </p:txBody>
      </p:sp>
      <p:pic>
        <p:nvPicPr>
          <p:cNvPr id="6" name="Content Placeholder 5">
            <a:extLst>
              <a:ext uri="{FF2B5EF4-FFF2-40B4-BE49-F238E27FC236}">
                <a16:creationId xmlns:a16="http://schemas.microsoft.com/office/drawing/2014/main" id="{92A3C795-06B6-4451-BA96-00E3E387F78E}"/>
              </a:ext>
            </a:extLst>
          </p:cNvPr>
          <p:cNvPicPr>
            <a:picLocks noGrp="1" noChangeAspect="1"/>
          </p:cNvPicPr>
          <p:nvPr>
            <p:ph sz="quarter" idx="11"/>
          </p:nvPr>
        </p:nvPicPr>
        <p:blipFill>
          <a:blip r:embed="rId4">
            <a:extLst>
              <a:ext uri="{28A0092B-C50C-407E-A947-70E740481C1C}">
                <a14:useLocalDpi xmlns:a14="http://schemas.microsoft.com/office/drawing/2010/main" val="0"/>
              </a:ext>
            </a:extLst>
          </a:blip>
          <a:stretch>
            <a:fillRect/>
          </a:stretch>
        </p:blipFill>
        <p:spPr>
          <a:xfrm>
            <a:off x="1219200" y="2198133"/>
            <a:ext cx="3657600" cy="4255852"/>
          </a:xfrm>
        </p:spPr>
      </p:pic>
    </p:spTree>
    <p:extLst>
      <p:ext uri="{BB962C8B-B14F-4D97-AF65-F5344CB8AC3E}">
        <p14:creationId xmlns:p14="http://schemas.microsoft.com/office/powerpoint/2010/main" val="9500758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ABD8372-3AA4-435C-90F2-28DD153A27B6}"/>
              </a:ext>
            </a:extLst>
          </p:cNvPr>
          <p:cNvPicPr>
            <a:picLocks noGrp="1" noChangeAspect="1"/>
          </p:cNvPicPr>
          <p:nvPr>
            <p:ph sz="quarter" idx="11"/>
          </p:nvPr>
        </p:nvPicPr>
        <p:blipFill>
          <a:blip r:embed="rId2" cstate="print">
            <a:extLst>
              <a:ext uri="{28A0092B-C50C-407E-A947-70E740481C1C}">
                <a14:useLocalDpi xmlns:a14="http://schemas.microsoft.com/office/drawing/2010/main" val="0"/>
              </a:ext>
            </a:extLst>
          </a:blip>
          <a:stretch>
            <a:fillRect/>
          </a:stretch>
        </p:blipFill>
        <p:spPr>
          <a:xfrm>
            <a:off x="152400" y="2715305"/>
            <a:ext cx="5851525" cy="3761695"/>
          </a:xfrm>
        </p:spPr>
      </p:pic>
      <p:pic>
        <p:nvPicPr>
          <p:cNvPr id="11" name="Content Placeholder 10">
            <a:extLst>
              <a:ext uri="{FF2B5EF4-FFF2-40B4-BE49-F238E27FC236}">
                <a16:creationId xmlns:a16="http://schemas.microsoft.com/office/drawing/2014/main" id="{C97DED0A-1475-4505-86D3-AFC394449D00}"/>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6126163" y="2714285"/>
            <a:ext cx="5853112" cy="3762715"/>
          </a:xfrm>
        </p:spPr>
      </p:pic>
      <p:sp>
        <p:nvSpPr>
          <p:cNvPr id="6" name="Content Placeholder 5">
            <a:extLst>
              <a:ext uri="{FF2B5EF4-FFF2-40B4-BE49-F238E27FC236}">
                <a16:creationId xmlns:a16="http://schemas.microsoft.com/office/drawing/2014/main" id="{34DA8AE2-E619-4B89-B0A1-5121EA0AB86F}"/>
              </a:ext>
            </a:extLst>
          </p:cNvPr>
          <p:cNvSpPr>
            <a:spLocks noGrp="1"/>
          </p:cNvSpPr>
          <p:nvPr>
            <p:ph sz="quarter" idx="13"/>
          </p:nvPr>
        </p:nvSpPr>
        <p:spPr/>
        <p:txBody>
          <a:bodyPr/>
          <a:lstStyle/>
          <a:p>
            <a:r>
              <a:rPr lang="es-DO" dirty="0" err="1"/>
              <a:t>Oxfor</a:t>
            </a:r>
            <a:r>
              <a:rPr lang="es-DO" dirty="0"/>
              <a:t> </a:t>
            </a:r>
            <a:r>
              <a:rPr lang="es-DO" dirty="0" err="1"/>
              <a:t>University</a:t>
            </a:r>
            <a:r>
              <a:rPr lang="es-DO" dirty="0"/>
              <a:t>, FEDESARROLLO, EOE</a:t>
            </a:r>
            <a:endParaRPr lang="en-US" dirty="0"/>
          </a:p>
        </p:txBody>
      </p:sp>
      <p:sp>
        <p:nvSpPr>
          <p:cNvPr id="2" name="Text Placeholder 1">
            <a:extLst>
              <a:ext uri="{FF2B5EF4-FFF2-40B4-BE49-F238E27FC236}">
                <a16:creationId xmlns:a16="http://schemas.microsoft.com/office/drawing/2014/main" id="{2CB7C208-7624-4756-BE0A-C437940BDCAD}"/>
              </a:ext>
            </a:extLst>
          </p:cNvPr>
          <p:cNvSpPr>
            <a:spLocks noGrp="1"/>
          </p:cNvSpPr>
          <p:nvPr>
            <p:ph type="body" sz="quarter" idx="10"/>
          </p:nvPr>
        </p:nvSpPr>
        <p:spPr/>
        <p:txBody>
          <a:bodyPr/>
          <a:lstStyle/>
          <a:p>
            <a:r>
              <a:rPr lang="es-DO" dirty="0"/>
              <a:t>Resultados</a:t>
            </a:r>
            <a:endParaRPr lang="en-US" dirty="0"/>
          </a:p>
        </p:txBody>
      </p:sp>
      <p:sp>
        <p:nvSpPr>
          <p:cNvPr id="13" name="TextBox 12">
            <a:extLst>
              <a:ext uri="{FF2B5EF4-FFF2-40B4-BE49-F238E27FC236}">
                <a16:creationId xmlns:a16="http://schemas.microsoft.com/office/drawing/2014/main" id="{D7879785-4F74-4BF8-95EE-3B7B1E1BA6E5}"/>
              </a:ext>
            </a:extLst>
          </p:cNvPr>
          <p:cNvSpPr txBox="1"/>
          <p:nvPr/>
        </p:nvSpPr>
        <p:spPr>
          <a:xfrm>
            <a:off x="457200" y="1752600"/>
            <a:ext cx="5546725" cy="848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effectLst/>
                <a:uFillTx/>
                <a:latin typeface="+mn-lt"/>
                <a:ea typeface="+mn-ea"/>
                <a:cs typeface="+mn-cs"/>
                <a:sym typeface="Helvetica Light"/>
              </a:rPr>
              <a:t>Situación económica e índice de restricciones</a:t>
            </a:r>
            <a:br>
              <a:rPr kumimoji="0" lang="es-DO" sz="1600" b="1" i="0" u="none" strike="noStrike" cap="none" spc="0" normalizeH="0" baseline="0" dirty="0">
                <a:ln>
                  <a:noFill/>
                </a:ln>
                <a:solidFill>
                  <a:srgbClr val="000000"/>
                </a:solidFill>
                <a:effectLst/>
                <a:uFillTx/>
                <a:latin typeface="+mn-lt"/>
                <a:ea typeface="+mn-ea"/>
                <a:cs typeface="+mn-cs"/>
                <a:sym typeface="Helvetica Light"/>
              </a:rPr>
            </a:br>
            <a:r>
              <a:rPr lang="es-DO" sz="1600" b="1" dirty="0">
                <a:solidFill>
                  <a:srgbClr val="000000"/>
                </a:solidFill>
                <a:sym typeface="Helvetica Light"/>
              </a:rPr>
              <a:t>C</a:t>
            </a:r>
            <a:r>
              <a:rPr kumimoji="0" lang="es-DO" sz="1600" b="1" i="0" u="none" strike="noStrike" cap="none" spc="0" normalizeH="0" baseline="0" dirty="0">
                <a:ln>
                  <a:noFill/>
                </a:ln>
                <a:solidFill>
                  <a:srgbClr val="000000"/>
                </a:solidFill>
                <a:effectLst/>
                <a:uFillTx/>
                <a:latin typeface="+mn-lt"/>
                <a:ea typeface="+mn-ea"/>
                <a:cs typeface="+mn-cs"/>
                <a:sym typeface="Helvetica Light"/>
              </a:rPr>
              <a:t>olombi</a:t>
            </a:r>
            <a:r>
              <a:rPr lang="es-DO" sz="1600" b="1" dirty="0">
                <a:solidFill>
                  <a:srgbClr val="000000"/>
                </a:solidFill>
                <a:sym typeface="Helvetica Light"/>
              </a:rPr>
              <a:t>a y República Dominicana</a:t>
            </a:r>
            <a:br>
              <a:rPr lang="es-DO" sz="1600" b="1" dirty="0">
                <a:solidFill>
                  <a:srgbClr val="000000"/>
                </a:solidFill>
                <a:sym typeface="Helvetica Light"/>
              </a:rPr>
            </a:br>
            <a:r>
              <a:rPr lang="es-DO" sz="1600" dirty="0">
                <a:solidFill>
                  <a:srgbClr val="000000"/>
                </a:solidFill>
                <a:sym typeface="Helvetica Light"/>
              </a:rPr>
              <a:t>(marzo 2020 – abril 2021) </a:t>
            </a:r>
            <a:endParaRPr kumimoji="0" lang="en-US" sz="1600" i="0" u="none" strike="noStrike" cap="none" spc="0" normalizeH="0" baseline="0" dirty="0">
              <a:ln>
                <a:noFill/>
              </a:ln>
              <a:solidFill>
                <a:srgbClr val="000000"/>
              </a:solidFill>
              <a:effectLst/>
              <a:uFillTx/>
              <a:latin typeface="+mn-lt"/>
              <a:ea typeface="+mn-ea"/>
              <a:cs typeface="+mn-cs"/>
              <a:sym typeface="Helvetica Light"/>
            </a:endParaRPr>
          </a:p>
        </p:txBody>
      </p:sp>
      <p:sp>
        <p:nvSpPr>
          <p:cNvPr id="14" name="TextBox 13">
            <a:extLst>
              <a:ext uri="{FF2B5EF4-FFF2-40B4-BE49-F238E27FC236}">
                <a16:creationId xmlns:a16="http://schemas.microsoft.com/office/drawing/2014/main" id="{CDB9AD94-37EC-4D71-BB22-F8F5BA6830B5}"/>
              </a:ext>
            </a:extLst>
          </p:cNvPr>
          <p:cNvSpPr txBox="1"/>
          <p:nvPr/>
        </p:nvSpPr>
        <p:spPr>
          <a:xfrm>
            <a:off x="6065838" y="1629490"/>
            <a:ext cx="6034087" cy="1094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effectLst/>
                <a:uFillTx/>
                <a:latin typeface="+mn-lt"/>
                <a:ea typeface="+mn-ea"/>
                <a:cs typeface="+mn-cs"/>
                <a:sym typeface="Helvetica Light"/>
              </a:rPr>
              <a:t>Expectativas de la situación económica e índice de restricciones</a:t>
            </a:r>
            <a:br>
              <a:rPr kumimoji="0" lang="es-DO" sz="1600" b="1" i="0" u="none" strike="noStrike" cap="none" spc="0" normalizeH="0" baseline="0" dirty="0">
                <a:ln>
                  <a:noFill/>
                </a:ln>
                <a:solidFill>
                  <a:srgbClr val="000000"/>
                </a:solidFill>
                <a:effectLst/>
                <a:uFillTx/>
                <a:latin typeface="+mn-lt"/>
                <a:ea typeface="+mn-ea"/>
                <a:cs typeface="+mn-cs"/>
                <a:sym typeface="Helvetica Light"/>
              </a:rPr>
            </a:br>
            <a:r>
              <a:rPr lang="es-DO" sz="1600" b="1" dirty="0">
                <a:solidFill>
                  <a:srgbClr val="000000"/>
                </a:solidFill>
                <a:sym typeface="Helvetica Light"/>
              </a:rPr>
              <a:t>C</a:t>
            </a:r>
            <a:r>
              <a:rPr kumimoji="0" lang="es-DO" sz="1600" b="1" i="0" u="none" strike="noStrike" cap="none" spc="0" normalizeH="0" baseline="0" dirty="0">
                <a:ln>
                  <a:noFill/>
                </a:ln>
                <a:solidFill>
                  <a:srgbClr val="000000"/>
                </a:solidFill>
                <a:effectLst/>
                <a:uFillTx/>
                <a:latin typeface="+mn-lt"/>
                <a:ea typeface="+mn-ea"/>
                <a:cs typeface="+mn-cs"/>
                <a:sym typeface="Helvetica Light"/>
              </a:rPr>
              <a:t>olombi</a:t>
            </a:r>
            <a:r>
              <a:rPr lang="es-DO" sz="1600" b="1" dirty="0">
                <a:solidFill>
                  <a:srgbClr val="000000"/>
                </a:solidFill>
                <a:sym typeface="Helvetica Light"/>
              </a:rPr>
              <a:t>a y República Dominicana</a:t>
            </a:r>
            <a:br>
              <a:rPr lang="es-DO" sz="1600" b="1" dirty="0">
                <a:solidFill>
                  <a:srgbClr val="000000"/>
                </a:solidFill>
                <a:sym typeface="Helvetica Light"/>
              </a:rPr>
            </a:br>
            <a:r>
              <a:rPr lang="es-DO" sz="1600" dirty="0">
                <a:solidFill>
                  <a:srgbClr val="000000"/>
                </a:solidFill>
                <a:sym typeface="Helvetica Light"/>
              </a:rPr>
              <a:t>(marzo 2020 – abril 2021) </a:t>
            </a:r>
            <a:endParaRPr kumimoji="0" lang="en-US" sz="160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0261327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4DF8DF2-5FC6-48D4-8354-07A53F0EEFB5}"/>
              </a:ext>
            </a:extLst>
          </p:cNvPr>
          <p:cNvSpPr>
            <a:spLocks noGrp="1"/>
          </p:cNvSpPr>
          <p:nvPr>
            <p:ph sz="quarter" idx="11"/>
          </p:nvPr>
        </p:nvSpPr>
        <p:spPr/>
        <p:txBody>
          <a:bodyPr/>
          <a:lstStyle/>
          <a:p>
            <a:r>
              <a:rPr lang="es-DO" dirty="0"/>
              <a:t>Hay una clara asociación lineal negativa entre los saldos de opinión sobre la EOE y las restricciones de movilidad adoptada como medida para contrarrestar la propagación </a:t>
            </a:r>
            <a:r>
              <a:rPr lang="es-DO"/>
              <a:t>del COVID-19.</a:t>
            </a:r>
            <a:endParaRPr lang="es-DO" dirty="0"/>
          </a:p>
          <a:p>
            <a:pPr marL="0" indent="0">
              <a:buNone/>
            </a:pPr>
            <a:endParaRPr lang="es-DO" dirty="0"/>
          </a:p>
          <a:p>
            <a:r>
              <a:rPr lang="es-DO" dirty="0"/>
              <a:t>En la medida en que se desmontan restricciones, la proporción de empresas con percepción negativa sobre sus situación económica disminuye, provocando aumento en los saldos de opinión.</a:t>
            </a:r>
          </a:p>
          <a:p>
            <a:endParaRPr lang="es-DO" dirty="0"/>
          </a:p>
          <a:p>
            <a:r>
              <a:rPr lang="es-DO" dirty="0"/>
              <a:t>No es un resultado exclusivo de República Dominicana, otros países de la región han registrado evoluciones similares. </a:t>
            </a:r>
            <a:endParaRPr lang="en-US" dirty="0"/>
          </a:p>
        </p:txBody>
      </p:sp>
      <p:sp>
        <p:nvSpPr>
          <p:cNvPr id="9" name="Content Placeholder 8">
            <a:extLst>
              <a:ext uri="{FF2B5EF4-FFF2-40B4-BE49-F238E27FC236}">
                <a16:creationId xmlns:a16="http://schemas.microsoft.com/office/drawing/2014/main" id="{593FC8DA-9CC8-43BB-8A28-A383217A2277}"/>
              </a:ext>
            </a:extLst>
          </p:cNvPr>
          <p:cNvSpPr>
            <a:spLocks noGrp="1"/>
          </p:cNvSpPr>
          <p:nvPr>
            <p:ph sz="quarter" idx="13"/>
          </p:nvPr>
        </p:nvSpPr>
        <p:spPr/>
        <p:txBody>
          <a:bodyPr/>
          <a:lstStyle/>
          <a:p>
            <a:endParaRPr lang="en-US"/>
          </a:p>
        </p:txBody>
      </p:sp>
      <p:sp>
        <p:nvSpPr>
          <p:cNvPr id="5" name="Text Placeholder 4">
            <a:extLst>
              <a:ext uri="{FF2B5EF4-FFF2-40B4-BE49-F238E27FC236}">
                <a16:creationId xmlns:a16="http://schemas.microsoft.com/office/drawing/2014/main" id="{51870268-0620-4E8B-AF06-96981DB5378A}"/>
              </a:ext>
            </a:extLst>
          </p:cNvPr>
          <p:cNvSpPr>
            <a:spLocks noGrp="1"/>
          </p:cNvSpPr>
          <p:nvPr>
            <p:ph type="body" sz="quarter" idx="10"/>
          </p:nvPr>
        </p:nvSpPr>
        <p:spPr/>
        <p:txBody>
          <a:bodyPr/>
          <a:lstStyle/>
          <a:p>
            <a:r>
              <a:rPr lang="es-DO" dirty="0"/>
              <a:t>Conclusiones</a:t>
            </a:r>
            <a:endParaRPr lang="en-US" dirty="0"/>
          </a:p>
        </p:txBody>
      </p:sp>
    </p:spTree>
    <p:extLst>
      <p:ext uri="{BB962C8B-B14F-4D97-AF65-F5344CB8AC3E}">
        <p14:creationId xmlns:p14="http://schemas.microsoft.com/office/powerpoint/2010/main" val="2375502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4400" y="3962400"/>
            <a:ext cx="7162800" cy="893762"/>
          </a:xfrm>
        </p:spPr>
        <p:txBody>
          <a:bodyPr/>
          <a:lstStyle/>
          <a:p>
            <a:r>
              <a:rPr lang="en-US" sz="2800" dirty="0">
                <a:solidFill>
                  <a:schemeClr val="tx1">
                    <a:lumMod val="65000"/>
                    <a:lumOff val="35000"/>
                  </a:schemeClr>
                </a:solidFill>
              </a:rPr>
              <a:t>Johan Rosa</a:t>
            </a:r>
            <a:endParaRPr lang="en-US" dirty="0">
              <a:solidFill>
                <a:schemeClr val="tx1">
                  <a:lumMod val="65000"/>
                  <a:lumOff val="35000"/>
                </a:schemeClr>
              </a:solidFill>
            </a:endParaRPr>
          </a:p>
          <a:p>
            <a:r>
              <a:rPr lang="en-US" sz="2000" dirty="0">
                <a:solidFill>
                  <a:schemeClr val="tx1">
                    <a:lumMod val="65000"/>
                    <a:lumOff val="35000"/>
                  </a:schemeClr>
                </a:solidFill>
              </a:rPr>
              <a:t>División de </a:t>
            </a:r>
            <a:r>
              <a:rPr lang="en-US" sz="2000" dirty="0" err="1">
                <a:solidFill>
                  <a:schemeClr val="tx1">
                    <a:lumMod val="65000"/>
                    <a:lumOff val="35000"/>
                  </a:schemeClr>
                </a:solidFill>
              </a:rPr>
              <a:t>Encuestas</a:t>
            </a:r>
            <a:r>
              <a:rPr lang="en-US" sz="2000" dirty="0">
                <a:solidFill>
                  <a:schemeClr val="tx1">
                    <a:lumMod val="65000"/>
                    <a:lumOff val="35000"/>
                  </a:schemeClr>
                </a:solidFill>
              </a:rPr>
              <a:t> </a:t>
            </a:r>
            <a:r>
              <a:rPr lang="en-US" sz="2000" dirty="0" err="1">
                <a:solidFill>
                  <a:schemeClr val="tx1">
                    <a:lumMod val="65000"/>
                    <a:lumOff val="35000"/>
                  </a:schemeClr>
                </a:solidFill>
              </a:rPr>
              <a:t>Macroeconómicas</a:t>
            </a:r>
            <a:endParaRPr lang="en-US" sz="2400" dirty="0">
              <a:solidFill>
                <a:schemeClr val="tx1">
                  <a:lumMod val="65000"/>
                  <a:lumOff val="35000"/>
                </a:schemeClr>
              </a:solidFill>
            </a:endParaRPr>
          </a:p>
        </p:txBody>
      </p:sp>
      <p:sp>
        <p:nvSpPr>
          <p:cNvPr id="4" name="Text Placeholder 3"/>
          <p:cNvSpPr>
            <a:spLocks noGrp="1"/>
          </p:cNvSpPr>
          <p:nvPr>
            <p:ph type="body" sz="quarter" idx="12"/>
          </p:nvPr>
        </p:nvSpPr>
        <p:spPr>
          <a:xfrm>
            <a:off x="4572000" y="2214240"/>
            <a:ext cx="7467600" cy="1362719"/>
          </a:xfrm>
        </p:spPr>
        <p:txBody>
          <a:bodyPr/>
          <a:lstStyle/>
          <a:p>
            <a:r>
              <a:rPr lang="es-DO" sz="3200" dirty="0"/>
              <a:t>Restricciones de movilidad y situación económica del sector industrial</a:t>
            </a:r>
          </a:p>
        </p:txBody>
      </p:sp>
    </p:spTree>
    <p:extLst>
      <p:ext uri="{BB962C8B-B14F-4D97-AF65-F5344CB8AC3E}">
        <p14:creationId xmlns:p14="http://schemas.microsoft.com/office/powerpoint/2010/main" val="429186437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emplate Intern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late Font">
      <a:majorFont>
        <a:latin typeface="Gill Sans MT"/>
        <a:ea typeface="Helvetica Light"/>
        <a:cs typeface="Helvetica Light"/>
      </a:majorFont>
      <a:minorFont>
        <a:latin typeface="Gill Sans MT"/>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371" tIns="54371" rIns="54371" bIns="54371" numCol="1" spcCol="38100" rtlCol="0" anchor="ctr">
        <a:spAutoFit/>
      </a:bodyPr>
      <a:lstStyle>
        <a:defPPr marL="0" marR="0" indent="0" algn="ctr" defTabSz="625276"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371" tIns="54371" rIns="54371" bIns="54371" numCol="1" spcCol="38100" rtlCol="0" anchor="ctr">
        <a:spAutoFit/>
      </a:bodyPr>
      <a:lstStyle>
        <a:defPPr marL="0" marR="0" indent="0" algn="ctr" defTabSz="625276"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3506</TotalTime>
  <Words>425</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Gill Sans MT</vt:lpstr>
      <vt:lpstr>Template Interno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Fadua Carolina Camacho Noyola</dc:creator>
  <cp:lastModifiedBy>Johan Rosa</cp:lastModifiedBy>
  <cp:revision>673</cp:revision>
  <dcterms:created xsi:type="dcterms:W3CDTF">2006-08-16T00:00:00Z</dcterms:created>
  <dcterms:modified xsi:type="dcterms:W3CDTF">2021-05-04T17:47:39Z</dcterms:modified>
</cp:coreProperties>
</file>