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3522"/>
            <a:ext cx="10464800" cy="2104679"/>
          </a:xfrm>
          <a:prstGeom prst="rect">
            <a:avLst/>
          </a:prstGeom>
        </p:spPr>
        <p:txBody>
          <a:bodyPr/>
          <a:lstStyle>
            <a:lvl1pPr>
              <a:defRPr b="1" sz="65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lvl="0">
              <a:defRPr b="0" sz="1800"/>
            </a:pPr>
            <a:r>
              <a:rPr b="1" sz="6500"/>
              <a:t>Brněnské Pyvo + BRUG</a:t>
            </a:r>
          </a:p>
        </p:txBody>
      </p:sp>
      <p:pic>
        <p:nvPicPr>
          <p:cNvPr id="33" name="logo-rub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09167" y="3333419"/>
            <a:ext cx="1949807" cy="1949806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/>
          <p:nvPr/>
        </p:nvSpPr>
        <p:spPr>
          <a:xfrm>
            <a:off x="1270000" y="930622"/>
            <a:ext cx="10464800" cy="2104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4300">
                <a:latin typeface="American Typewriter"/>
                <a:ea typeface="American Typewriter"/>
                <a:cs typeface="American Typewriter"/>
                <a:sym typeface="American Typewriter"/>
              </a:rPr>
              <a:t>sraz </a:t>
            </a:r>
            <a:r>
              <a:rPr b="1" sz="4300">
                <a:solidFill>
                  <a:srgbClr val="0365C0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Python</a:t>
            </a:r>
            <a:r>
              <a:rPr sz="4300">
                <a:latin typeface="American Typewriter"/>
                <a:ea typeface="American Typewriter"/>
                <a:cs typeface="American Typewriter"/>
                <a:sym typeface="American Typewriter"/>
              </a:rPr>
              <a:t> a </a:t>
            </a:r>
            <a:r>
              <a:rPr b="1" sz="4300">
                <a:solidFill>
                  <a:srgbClr val="C82506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Ruby</a:t>
            </a:r>
            <a:r>
              <a:rPr sz="4300">
                <a:latin typeface="American Typewriter"/>
                <a:ea typeface="American Typewriter"/>
                <a:cs typeface="American Typewriter"/>
                <a:sym typeface="American Typewriter"/>
              </a:rPr>
              <a:t> programátorů</a:t>
            </a:r>
          </a:p>
        </p:txBody>
      </p:sp>
      <p:sp>
        <p:nvSpPr>
          <p:cNvPr id="35" name="Shape 35"/>
          <p:cNvSpPr/>
          <p:nvPr/>
        </p:nvSpPr>
        <p:spPr>
          <a:xfrm>
            <a:off x="1968500" y="5740399"/>
            <a:ext cx="3175000" cy="272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algn="l">
              <a:defRPr sz="1800"/>
            </a:pPr>
            <a:r>
              <a:rPr b="1" sz="3600">
                <a:solidFill>
                  <a:srgbClr val="0365C0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pyvo.cz</a:t>
            </a:r>
            <a:endParaRPr b="1" sz="3600">
              <a:solidFill>
                <a:srgbClr val="0365C0"/>
              </a:solidFill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 algn="l">
              <a:defRPr sz="1800"/>
            </a:pPr>
            <a:r>
              <a:rPr b="1" sz="3600">
                <a:solidFill>
                  <a:srgbClr val="0365C0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@naPyvo</a:t>
            </a:r>
          </a:p>
        </p:txBody>
      </p:sp>
      <p:sp>
        <p:nvSpPr>
          <p:cNvPr id="36" name="Shape 36"/>
          <p:cNvSpPr/>
          <p:nvPr/>
        </p:nvSpPr>
        <p:spPr>
          <a:xfrm>
            <a:off x="8293100" y="5740399"/>
            <a:ext cx="2725465" cy="272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algn="r">
              <a:defRPr sz="1800"/>
            </a:pPr>
            <a:r>
              <a:rPr b="1" sz="3600">
                <a:solidFill>
                  <a:srgbClr val="C82506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brug.cz</a:t>
            </a:r>
            <a:endParaRPr b="1" sz="3600">
              <a:solidFill>
                <a:srgbClr val="C82506"/>
              </a:solidFill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 algn="r">
              <a:defRPr sz="1800"/>
            </a:pPr>
            <a:r>
              <a:rPr b="1" sz="3600">
                <a:solidFill>
                  <a:srgbClr val="C82506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@brugCZ</a:t>
            </a:r>
          </a:p>
        </p:txBody>
      </p:sp>
      <p:sp>
        <p:nvSpPr>
          <p:cNvPr id="37" name="Shape 37"/>
          <p:cNvSpPr/>
          <p:nvPr/>
        </p:nvSpPr>
        <p:spPr>
          <a:xfrm>
            <a:off x="1270000" y="7572722"/>
            <a:ext cx="10464800" cy="2104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32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lvl="0">
              <a:defRPr sz="1800"/>
            </a:pPr>
            <a:r>
              <a:rPr sz="3200"/>
              <a:t>Každý poslední čtvrtek v měsíci!</a:t>
            </a:r>
          </a:p>
        </p:txBody>
      </p:sp>
      <p:pic>
        <p:nvPicPr>
          <p:cNvPr id="38" name="presentati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01800" y="3060699"/>
            <a:ext cx="4953001" cy="3530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attendees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98432" y="3301999"/>
            <a:ext cx="4114801" cy="2921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1270000" y="3522"/>
            <a:ext cx="10464800" cy="2104678"/>
          </a:xfrm>
          <a:prstGeom prst="rect">
            <a:avLst/>
          </a:prstGeom>
        </p:spPr>
        <p:txBody>
          <a:bodyPr/>
          <a:lstStyle>
            <a:lvl1pPr>
              <a:defRPr b="1" sz="65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lvl="0">
              <a:defRPr b="0" sz="1800"/>
            </a:pPr>
            <a:r>
              <a:rPr b="1" sz="6500"/>
              <a:t>Brno Pyvo &amp; BRUG</a:t>
            </a:r>
          </a:p>
        </p:txBody>
      </p:sp>
      <p:pic>
        <p:nvPicPr>
          <p:cNvPr id="42" name="logo-rub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09167" y="3333419"/>
            <a:ext cx="1949807" cy="1949806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hape 43"/>
          <p:cNvSpPr/>
          <p:nvPr/>
        </p:nvSpPr>
        <p:spPr>
          <a:xfrm>
            <a:off x="1270000" y="930622"/>
            <a:ext cx="10464800" cy="2104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4300">
                <a:latin typeface="American Typewriter"/>
                <a:ea typeface="American Typewriter"/>
                <a:cs typeface="American Typewriter"/>
                <a:sym typeface="American Typewriter"/>
              </a:rPr>
              <a:t>meetup of </a:t>
            </a:r>
            <a:r>
              <a:rPr b="1" sz="4300">
                <a:solidFill>
                  <a:srgbClr val="0365C0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Python</a:t>
            </a:r>
            <a:r>
              <a:rPr sz="4300">
                <a:latin typeface="American Typewriter"/>
                <a:ea typeface="American Typewriter"/>
                <a:cs typeface="American Typewriter"/>
                <a:sym typeface="American Typewriter"/>
              </a:rPr>
              <a:t> and </a:t>
            </a:r>
            <a:r>
              <a:rPr b="1" sz="4300">
                <a:solidFill>
                  <a:srgbClr val="C82506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Ruby</a:t>
            </a:r>
            <a:r>
              <a:rPr sz="4300">
                <a:latin typeface="American Typewriter"/>
                <a:ea typeface="American Typewriter"/>
                <a:cs typeface="American Typewriter"/>
                <a:sym typeface="American Typewriter"/>
              </a:rPr>
              <a:t> devs</a:t>
            </a:r>
          </a:p>
        </p:txBody>
      </p:sp>
      <p:sp>
        <p:nvSpPr>
          <p:cNvPr id="44" name="Shape 44"/>
          <p:cNvSpPr/>
          <p:nvPr/>
        </p:nvSpPr>
        <p:spPr>
          <a:xfrm>
            <a:off x="1968500" y="5740400"/>
            <a:ext cx="3175000" cy="272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algn="l">
              <a:defRPr sz="1800"/>
            </a:pPr>
            <a:r>
              <a:rPr b="1" sz="3600">
                <a:solidFill>
                  <a:srgbClr val="0365C0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pyvo.cz</a:t>
            </a:r>
            <a:endParaRPr b="1" sz="3600">
              <a:solidFill>
                <a:srgbClr val="0365C0"/>
              </a:solidFill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 algn="l">
              <a:defRPr sz="1800"/>
            </a:pPr>
            <a:r>
              <a:rPr b="1" sz="3600">
                <a:solidFill>
                  <a:srgbClr val="0365C0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@naPyvo</a:t>
            </a:r>
          </a:p>
        </p:txBody>
      </p:sp>
      <p:sp>
        <p:nvSpPr>
          <p:cNvPr id="45" name="Shape 45"/>
          <p:cNvSpPr/>
          <p:nvPr/>
        </p:nvSpPr>
        <p:spPr>
          <a:xfrm>
            <a:off x="8293100" y="5740400"/>
            <a:ext cx="2725465" cy="272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algn="r">
              <a:defRPr sz="1800"/>
            </a:pPr>
            <a:r>
              <a:rPr b="1" sz="3600">
                <a:solidFill>
                  <a:srgbClr val="C82506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brug.cz</a:t>
            </a:r>
            <a:endParaRPr b="1" sz="3600">
              <a:solidFill>
                <a:srgbClr val="C82506"/>
              </a:solidFill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lvl="0" algn="r">
              <a:defRPr sz="1800"/>
            </a:pPr>
            <a:r>
              <a:rPr b="1" sz="3600">
                <a:solidFill>
                  <a:srgbClr val="C82506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@brugCZ</a:t>
            </a:r>
          </a:p>
        </p:txBody>
      </p:sp>
      <p:sp>
        <p:nvSpPr>
          <p:cNvPr id="46" name="Shape 46"/>
          <p:cNvSpPr/>
          <p:nvPr/>
        </p:nvSpPr>
        <p:spPr>
          <a:xfrm>
            <a:off x="1270000" y="7572722"/>
            <a:ext cx="10464800" cy="2104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32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lvl="0">
              <a:defRPr sz="1800"/>
            </a:pPr>
            <a:r>
              <a:rPr sz="3200"/>
              <a:t>Every last Thursday in a month!</a:t>
            </a:r>
          </a:p>
        </p:txBody>
      </p:sp>
      <p:pic>
        <p:nvPicPr>
          <p:cNvPr id="47" name="presentati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01800" y="3060700"/>
            <a:ext cx="4953000" cy="353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attendees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98432" y="3302000"/>
            <a:ext cx="4114801" cy="292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