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9" d="100"/>
          <a:sy n="9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8DA68-1559-F847-B55E-9B2260A449A1}" type="doc">
      <dgm:prSet loTypeId="urn:microsoft.com/office/officeart/2005/8/layout/pyramid1" loCatId="" qsTypeId="urn:microsoft.com/office/officeart/2005/8/quickstyle/simple4" qsCatId="simple" csTypeId="urn:microsoft.com/office/officeart/2005/8/colors/accent2_3" csCatId="accent2" phldr="1"/>
      <dgm:spPr/>
    </dgm:pt>
    <dgm:pt modelId="{139E89A0-FA8E-284B-8234-636836790C32}">
      <dgm:prSet phldrT="[文本]"/>
      <dgm:spPr/>
      <dgm:t>
        <a:bodyPr/>
        <a:lstStyle/>
        <a:p>
          <a:r>
            <a:rPr lang="zh-CN" altLang="en-US" dirty="0" smtClean="0"/>
            <a:t>寄存器</a:t>
          </a:r>
          <a:endParaRPr lang="zh-CN" altLang="en-US" dirty="0"/>
        </a:p>
      </dgm:t>
    </dgm:pt>
    <dgm:pt modelId="{4901F26E-B125-034E-B76C-26354A2BE4AC}" type="parTrans" cxnId="{6BBA6F00-B99F-8D48-86D2-8F69482C2FC2}">
      <dgm:prSet/>
      <dgm:spPr/>
      <dgm:t>
        <a:bodyPr/>
        <a:lstStyle/>
        <a:p>
          <a:endParaRPr lang="zh-CN" altLang="en-US"/>
        </a:p>
      </dgm:t>
    </dgm:pt>
    <dgm:pt modelId="{87406A0D-33AD-CE4D-B629-8EB99B25285B}" type="sibTrans" cxnId="{6BBA6F00-B99F-8D48-86D2-8F69482C2FC2}">
      <dgm:prSet/>
      <dgm:spPr/>
      <dgm:t>
        <a:bodyPr/>
        <a:lstStyle/>
        <a:p>
          <a:endParaRPr lang="zh-CN" altLang="en-US"/>
        </a:p>
      </dgm:t>
    </dgm:pt>
    <dgm:pt modelId="{F5956FA0-464A-524C-87D5-6AEF8E240698}">
      <dgm:prSet phldrT="[文本]"/>
      <dgm:spPr/>
      <dgm:t>
        <a:bodyPr/>
        <a:lstStyle/>
        <a:p>
          <a:r>
            <a:rPr lang="zh-CN" altLang="en-US" dirty="0" smtClean="0"/>
            <a:t>主存储器（内存）</a:t>
          </a:r>
          <a:endParaRPr lang="zh-CN" altLang="en-US" dirty="0"/>
        </a:p>
      </dgm:t>
    </dgm:pt>
    <dgm:pt modelId="{FF8F5F13-2C24-3849-BC48-29BE9BB5A19B}" type="parTrans" cxnId="{9270D5D7-1991-514B-B677-D89DF7B49788}">
      <dgm:prSet/>
      <dgm:spPr/>
      <dgm:t>
        <a:bodyPr/>
        <a:lstStyle/>
        <a:p>
          <a:endParaRPr lang="zh-CN" altLang="en-US"/>
        </a:p>
      </dgm:t>
    </dgm:pt>
    <dgm:pt modelId="{AEEC62E0-18C4-3B43-A4D1-E2D53329DF47}" type="sibTrans" cxnId="{9270D5D7-1991-514B-B677-D89DF7B49788}">
      <dgm:prSet/>
      <dgm:spPr/>
      <dgm:t>
        <a:bodyPr/>
        <a:lstStyle/>
        <a:p>
          <a:endParaRPr lang="zh-CN" altLang="en-US"/>
        </a:p>
      </dgm:t>
    </dgm:pt>
    <dgm:pt modelId="{5F20C5CD-16D0-A748-895F-F2E650D35727}">
      <dgm:prSet phldrT="[文本]"/>
      <dgm:spPr/>
      <dgm:t>
        <a:bodyPr/>
        <a:lstStyle/>
        <a:p>
          <a:r>
            <a:rPr lang="zh-CN" altLang="en-US" dirty="0" smtClean="0"/>
            <a:t>辅助</a:t>
          </a:r>
          <a:r>
            <a:rPr lang="zh-CN" altLang="en-US" smtClean="0"/>
            <a:t>存储器（外存）</a:t>
          </a:r>
          <a:endParaRPr lang="zh-CN" altLang="en-US" dirty="0"/>
        </a:p>
      </dgm:t>
    </dgm:pt>
    <dgm:pt modelId="{EE84C67E-7D30-E54D-A5A8-F3329A1A7EE6}" type="parTrans" cxnId="{13D09FE9-4935-A649-BF8D-3FCFC95A9D21}">
      <dgm:prSet/>
      <dgm:spPr/>
      <dgm:t>
        <a:bodyPr/>
        <a:lstStyle/>
        <a:p>
          <a:endParaRPr lang="zh-CN" altLang="en-US"/>
        </a:p>
      </dgm:t>
    </dgm:pt>
    <dgm:pt modelId="{FE808790-F883-F447-B951-A0B9BEBD5988}" type="sibTrans" cxnId="{13D09FE9-4935-A649-BF8D-3FCFC95A9D21}">
      <dgm:prSet/>
      <dgm:spPr/>
      <dgm:t>
        <a:bodyPr/>
        <a:lstStyle/>
        <a:p>
          <a:endParaRPr lang="zh-CN" altLang="en-US"/>
        </a:p>
      </dgm:t>
    </dgm:pt>
    <dgm:pt modelId="{1DC19D6A-7145-6F46-841E-5299536CF24C}" type="pres">
      <dgm:prSet presAssocID="{5108DA68-1559-F847-B55E-9B2260A449A1}" presName="Name0" presStyleCnt="0">
        <dgm:presLayoutVars>
          <dgm:dir/>
          <dgm:animLvl val="lvl"/>
          <dgm:resizeHandles val="exact"/>
        </dgm:presLayoutVars>
      </dgm:prSet>
      <dgm:spPr/>
    </dgm:pt>
    <dgm:pt modelId="{0E21D19A-B3C1-3B45-A160-A1909632DA6C}" type="pres">
      <dgm:prSet presAssocID="{139E89A0-FA8E-284B-8234-636836790C32}" presName="Name8" presStyleCnt="0"/>
      <dgm:spPr/>
    </dgm:pt>
    <dgm:pt modelId="{FCA8FF84-F020-1242-97A7-B139783D6F50}" type="pres">
      <dgm:prSet presAssocID="{139E89A0-FA8E-284B-8234-636836790C3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F2DFCC-80F7-1A43-9519-430158905D4D}" type="pres">
      <dgm:prSet presAssocID="{139E89A0-FA8E-284B-8234-636836790C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286AED-ED4F-3A41-8C1C-A923A279FAAB}" type="pres">
      <dgm:prSet presAssocID="{F5956FA0-464A-524C-87D5-6AEF8E240698}" presName="Name8" presStyleCnt="0"/>
      <dgm:spPr/>
    </dgm:pt>
    <dgm:pt modelId="{491B6939-D387-4847-86F7-AE8346812821}" type="pres">
      <dgm:prSet presAssocID="{F5956FA0-464A-524C-87D5-6AEF8E24069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56A3FA-956F-C546-A326-27A301914392}" type="pres">
      <dgm:prSet presAssocID="{F5956FA0-464A-524C-87D5-6AEF8E2406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AC6CA9-B026-1B42-8B6D-4059B5B6DFE1}" type="pres">
      <dgm:prSet presAssocID="{5F20C5CD-16D0-A748-895F-F2E650D35727}" presName="Name8" presStyleCnt="0"/>
      <dgm:spPr/>
    </dgm:pt>
    <dgm:pt modelId="{56E959A5-8F33-5545-8110-49F0C44E7F4B}" type="pres">
      <dgm:prSet presAssocID="{5F20C5CD-16D0-A748-895F-F2E650D357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7AB1FF-09C0-6D45-92D8-C7517F47E7C7}" type="pres">
      <dgm:prSet presAssocID="{5F20C5CD-16D0-A748-895F-F2E650D357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B25B73-0864-C248-A386-AA8335604BDF}" type="presOf" srcId="{5108DA68-1559-F847-B55E-9B2260A449A1}" destId="{1DC19D6A-7145-6F46-841E-5299536CF24C}" srcOrd="0" destOrd="0" presId="urn:microsoft.com/office/officeart/2005/8/layout/pyramid1"/>
    <dgm:cxn modelId="{AB7FB065-9EB6-F040-9D3C-5580B0521A03}" type="presOf" srcId="{139E89A0-FA8E-284B-8234-636836790C32}" destId="{79F2DFCC-80F7-1A43-9519-430158905D4D}" srcOrd="1" destOrd="0" presId="urn:microsoft.com/office/officeart/2005/8/layout/pyramid1"/>
    <dgm:cxn modelId="{6BBA6F00-B99F-8D48-86D2-8F69482C2FC2}" srcId="{5108DA68-1559-F847-B55E-9B2260A449A1}" destId="{139E89A0-FA8E-284B-8234-636836790C32}" srcOrd="0" destOrd="0" parTransId="{4901F26E-B125-034E-B76C-26354A2BE4AC}" sibTransId="{87406A0D-33AD-CE4D-B629-8EB99B25285B}"/>
    <dgm:cxn modelId="{F0AE1575-182C-0048-A210-752DEED828FD}" type="presOf" srcId="{5F20C5CD-16D0-A748-895F-F2E650D35727}" destId="{56E959A5-8F33-5545-8110-49F0C44E7F4B}" srcOrd="0" destOrd="0" presId="urn:microsoft.com/office/officeart/2005/8/layout/pyramid1"/>
    <dgm:cxn modelId="{9270D5D7-1991-514B-B677-D89DF7B49788}" srcId="{5108DA68-1559-F847-B55E-9B2260A449A1}" destId="{F5956FA0-464A-524C-87D5-6AEF8E240698}" srcOrd="1" destOrd="0" parTransId="{FF8F5F13-2C24-3849-BC48-29BE9BB5A19B}" sibTransId="{AEEC62E0-18C4-3B43-A4D1-E2D53329DF47}"/>
    <dgm:cxn modelId="{FB23241C-FF6D-7B46-B905-E69A48F664E2}" type="presOf" srcId="{F5956FA0-464A-524C-87D5-6AEF8E240698}" destId="{491B6939-D387-4847-86F7-AE8346812821}" srcOrd="0" destOrd="0" presId="urn:microsoft.com/office/officeart/2005/8/layout/pyramid1"/>
    <dgm:cxn modelId="{997242ED-2D12-AA45-81C9-6AC2859D64B7}" type="presOf" srcId="{5F20C5CD-16D0-A748-895F-F2E650D35727}" destId="{517AB1FF-09C0-6D45-92D8-C7517F47E7C7}" srcOrd="1" destOrd="0" presId="urn:microsoft.com/office/officeart/2005/8/layout/pyramid1"/>
    <dgm:cxn modelId="{D47E19EF-F14C-1F46-B64A-65B7324EC400}" type="presOf" srcId="{F5956FA0-464A-524C-87D5-6AEF8E240698}" destId="{2956A3FA-956F-C546-A326-27A301914392}" srcOrd="1" destOrd="0" presId="urn:microsoft.com/office/officeart/2005/8/layout/pyramid1"/>
    <dgm:cxn modelId="{9506F812-2C23-4542-9F6C-DFEEF78B5643}" type="presOf" srcId="{139E89A0-FA8E-284B-8234-636836790C32}" destId="{FCA8FF84-F020-1242-97A7-B139783D6F50}" srcOrd="0" destOrd="0" presId="urn:microsoft.com/office/officeart/2005/8/layout/pyramid1"/>
    <dgm:cxn modelId="{13D09FE9-4935-A649-BF8D-3FCFC95A9D21}" srcId="{5108DA68-1559-F847-B55E-9B2260A449A1}" destId="{5F20C5CD-16D0-A748-895F-F2E650D35727}" srcOrd="2" destOrd="0" parTransId="{EE84C67E-7D30-E54D-A5A8-F3329A1A7EE6}" sibTransId="{FE808790-F883-F447-B951-A0B9BEBD5988}"/>
    <dgm:cxn modelId="{116B307B-3D2B-3D4B-8CD5-7780E9FC1780}" type="presParOf" srcId="{1DC19D6A-7145-6F46-841E-5299536CF24C}" destId="{0E21D19A-B3C1-3B45-A160-A1909632DA6C}" srcOrd="0" destOrd="0" presId="urn:microsoft.com/office/officeart/2005/8/layout/pyramid1"/>
    <dgm:cxn modelId="{7EECDE7C-918D-0042-81FA-88852EA81AEA}" type="presParOf" srcId="{0E21D19A-B3C1-3B45-A160-A1909632DA6C}" destId="{FCA8FF84-F020-1242-97A7-B139783D6F50}" srcOrd="0" destOrd="0" presId="urn:microsoft.com/office/officeart/2005/8/layout/pyramid1"/>
    <dgm:cxn modelId="{4C095AAE-C414-544A-A94C-CE0758F504AE}" type="presParOf" srcId="{0E21D19A-B3C1-3B45-A160-A1909632DA6C}" destId="{79F2DFCC-80F7-1A43-9519-430158905D4D}" srcOrd="1" destOrd="0" presId="urn:microsoft.com/office/officeart/2005/8/layout/pyramid1"/>
    <dgm:cxn modelId="{20601E54-AB39-3C42-8F7A-C4A41046467D}" type="presParOf" srcId="{1DC19D6A-7145-6F46-841E-5299536CF24C}" destId="{0C286AED-ED4F-3A41-8C1C-A923A279FAAB}" srcOrd="1" destOrd="0" presId="urn:microsoft.com/office/officeart/2005/8/layout/pyramid1"/>
    <dgm:cxn modelId="{77C2B262-7428-B54F-B5E6-6757916A16E0}" type="presParOf" srcId="{0C286AED-ED4F-3A41-8C1C-A923A279FAAB}" destId="{491B6939-D387-4847-86F7-AE8346812821}" srcOrd="0" destOrd="0" presId="urn:microsoft.com/office/officeart/2005/8/layout/pyramid1"/>
    <dgm:cxn modelId="{E74A2DD2-511E-C44E-B6C6-CE380B5F6EA0}" type="presParOf" srcId="{0C286AED-ED4F-3A41-8C1C-A923A279FAAB}" destId="{2956A3FA-956F-C546-A326-27A301914392}" srcOrd="1" destOrd="0" presId="urn:microsoft.com/office/officeart/2005/8/layout/pyramid1"/>
    <dgm:cxn modelId="{0ABBDD5A-1318-D341-BE51-C804CB188BFD}" type="presParOf" srcId="{1DC19D6A-7145-6F46-841E-5299536CF24C}" destId="{D8AC6CA9-B026-1B42-8B6D-4059B5B6DFE1}" srcOrd="2" destOrd="0" presId="urn:microsoft.com/office/officeart/2005/8/layout/pyramid1"/>
    <dgm:cxn modelId="{ADFA15A1-1208-B64C-A160-18174F932BC4}" type="presParOf" srcId="{D8AC6CA9-B026-1B42-8B6D-4059B5B6DFE1}" destId="{56E959A5-8F33-5545-8110-49F0C44E7F4B}" srcOrd="0" destOrd="0" presId="urn:microsoft.com/office/officeart/2005/8/layout/pyramid1"/>
    <dgm:cxn modelId="{B5F3CD60-1F84-CA4F-8A2C-982A0FA22079}" type="presParOf" srcId="{D8AC6CA9-B026-1B42-8B6D-4059B5B6DFE1}" destId="{517AB1FF-09C0-6D45-92D8-C7517F47E7C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8FF84-F020-1242-97A7-B139783D6F50}">
      <dsp:nvSpPr>
        <dsp:cNvPr id="0" name=""/>
        <dsp:cNvSpPr/>
      </dsp:nvSpPr>
      <dsp:spPr>
        <a:xfrm>
          <a:off x="1734131" y="0"/>
          <a:ext cx="1734131" cy="736883"/>
        </a:xfrm>
        <a:prstGeom prst="trapezoid">
          <a:avLst>
            <a:gd name="adj" fmla="val 117667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寄存器</a:t>
          </a:r>
          <a:endParaRPr lang="zh-CN" altLang="en-US" sz="2400" kern="1200" dirty="0"/>
        </a:p>
      </dsp:txBody>
      <dsp:txXfrm>
        <a:off x="1734131" y="0"/>
        <a:ext cx="1734131" cy="736883"/>
      </dsp:txXfrm>
    </dsp:sp>
    <dsp:sp modelId="{491B6939-D387-4847-86F7-AE8346812821}">
      <dsp:nvSpPr>
        <dsp:cNvPr id="0" name=""/>
        <dsp:cNvSpPr/>
      </dsp:nvSpPr>
      <dsp:spPr>
        <a:xfrm>
          <a:off x="867065" y="736883"/>
          <a:ext cx="3468262" cy="736883"/>
        </a:xfrm>
        <a:prstGeom prst="trapezoid">
          <a:avLst>
            <a:gd name="adj" fmla="val 117667"/>
          </a:avLst>
        </a:prstGeom>
        <a:gradFill rotWithShape="0">
          <a:gsLst>
            <a:gs pos="0">
              <a:schemeClr val="accent2">
                <a:shade val="80000"/>
                <a:hueOff val="210695"/>
                <a:satOff val="-15219"/>
                <a:lumOff val="16371"/>
                <a:alphaOff val="0"/>
                <a:tint val="98000"/>
                <a:lumMod val="110000"/>
              </a:schemeClr>
            </a:gs>
            <a:gs pos="84000">
              <a:schemeClr val="accent2">
                <a:shade val="80000"/>
                <a:hueOff val="210695"/>
                <a:satOff val="-15219"/>
                <a:lumOff val="1637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主存储器（内存）</a:t>
          </a:r>
          <a:endParaRPr lang="zh-CN" altLang="en-US" sz="2400" kern="1200" dirty="0"/>
        </a:p>
      </dsp:txBody>
      <dsp:txXfrm>
        <a:off x="1474011" y="736883"/>
        <a:ext cx="2254370" cy="736883"/>
      </dsp:txXfrm>
    </dsp:sp>
    <dsp:sp modelId="{56E959A5-8F33-5545-8110-49F0C44E7F4B}">
      <dsp:nvSpPr>
        <dsp:cNvPr id="0" name=""/>
        <dsp:cNvSpPr/>
      </dsp:nvSpPr>
      <dsp:spPr>
        <a:xfrm>
          <a:off x="0" y="1473766"/>
          <a:ext cx="5202394" cy="736883"/>
        </a:xfrm>
        <a:prstGeom prst="trapezoid">
          <a:avLst>
            <a:gd name="adj" fmla="val 117667"/>
          </a:avLst>
        </a:prstGeom>
        <a:gradFill rotWithShape="0">
          <a:gsLst>
            <a:gs pos="0">
              <a:schemeClr val="accent2">
                <a:shade val="80000"/>
                <a:hueOff val="421390"/>
                <a:satOff val="-30438"/>
                <a:lumOff val="32742"/>
                <a:alphaOff val="0"/>
                <a:tint val="98000"/>
                <a:lumMod val="110000"/>
              </a:schemeClr>
            </a:gs>
            <a:gs pos="84000">
              <a:schemeClr val="accent2">
                <a:shade val="80000"/>
                <a:hueOff val="421390"/>
                <a:satOff val="-30438"/>
                <a:lumOff val="3274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辅助</a:t>
          </a:r>
          <a:r>
            <a:rPr lang="zh-CN" altLang="en-US" sz="2400" kern="1200" smtClean="0"/>
            <a:t>存储器（外存）</a:t>
          </a:r>
          <a:endParaRPr lang="zh-CN" altLang="en-US" sz="2400" kern="1200" dirty="0"/>
        </a:p>
      </dsp:txBody>
      <dsp:txXfrm>
        <a:off x="910418" y="1473766"/>
        <a:ext cx="3381556" cy="73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/33305" TargetMode="External"/><Relationship Id="rId4" Type="http://schemas.openxmlformats.org/officeDocument/2006/relationships/hyperlink" Target="https://baike.baidu.com/item/%E5%9C%B0%E5%9D%80/80420" TargetMode="External"/><Relationship Id="rId5" Type="http://schemas.openxmlformats.org/officeDocument/2006/relationships/hyperlink" Target="https://baike.baidu.com/item/%E4%B8%AD%E5%A4%AE%E5%A4%84%E7%90%86%E5%99%A8/28403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8C%87%E4%BB%A4/322520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计算机基础知识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黄东兴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85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首先，我们需要一个逐步进行的计算步骤，如烹饪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计算不再只和计算机有关，它决定了我们的生存。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3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计算机组成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43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运算器：</a:t>
            </a:r>
            <a:r>
              <a:rPr kumimoji="1" lang="zh-CN" altLang="en-US" dirty="0"/>
              <a:t>对二进制数码进行算术运算或逻辑运算，所以也称为算术逻辑</a:t>
            </a:r>
            <a:r>
              <a:rPr kumimoji="1" lang="zh-CN" altLang="en-US" dirty="0" smtClean="0"/>
              <a:t>部件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控制器：</a:t>
            </a:r>
            <a:r>
              <a:rPr kumimoji="1" lang="zh-CN" altLang="en-US" dirty="0"/>
              <a:t>是计算机的心脏，由它指挥各个部件自动、协调地</a:t>
            </a:r>
            <a:r>
              <a:rPr kumimoji="1" lang="zh-CN" altLang="en-US" dirty="0" smtClean="0"/>
              <a:t>工作</a:t>
            </a:r>
            <a:endParaRPr kumimoji="1" lang="en-US" altLang="zh-CN" dirty="0" smtClean="0"/>
          </a:p>
          <a:p>
            <a:r>
              <a:rPr kumimoji="1" lang="zh-CN" altLang="en-US" dirty="0"/>
              <a:t>运算器</a:t>
            </a:r>
            <a:r>
              <a:rPr kumimoji="1" lang="en-US" altLang="zh-CN" dirty="0"/>
              <a:t>+</a:t>
            </a:r>
            <a:r>
              <a:rPr kumimoji="1" lang="zh-CN" altLang="en-US" dirty="0"/>
              <a:t>控制器合称中央处理器（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），时钟主频越高，速度越快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3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存储器</a:t>
            </a:r>
            <a:endParaRPr kumimoji="1" lang="en-US" altLang="zh-CN" dirty="0" smtClean="0"/>
          </a:p>
          <a:p>
            <a:r>
              <a:rPr lang="zh-CN" altLang="en-US" dirty="0">
                <a:ea typeface="宋体" charset="-122"/>
              </a:rPr>
              <a:t>存储器是存储程序和数据的部件，分内存和外存两大类。内存速度快，断电后信息丢失，</a:t>
            </a:r>
            <a:r>
              <a:rPr lang="en-US" altLang="zh-CN" dirty="0">
                <a:ea typeface="宋体" charset="-122"/>
              </a:rPr>
              <a:t>CPU</a:t>
            </a:r>
            <a:r>
              <a:rPr lang="zh-CN" altLang="en-US" dirty="0">
                <a:ea typeface="宋体" charset="-122"/>
              </a:rPr>
              <a:t>不能像访问内存那样直接访问外存，当需要某一程序或数据时，必须先调入内存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kumimoji="1" lang="zh-CN" altLang="en-US" dirty="0" smtClean="0"/>
              <a:t>寄存器：</a:t>
            </a:r>
            <a:r>
              <a:rPr lang="zh-CN" altLang="en-US" dirty="0">
                <a:ea typeface="宋体" charset="-122"/>
              </a:rPr>
              <a:t>寄存器是有限存贮容量的高速存贮部件，它们可用来暂存</a:t>
            </a:r>
            <a:r>
              <a:rPr lang="zh-CN" altLang="en-US" dirty="0">
                <a:ea typeface="宋体" charset="-122"/>
                <a:hlinkClick r:id="rId2"/>
              </a:rPr>
              <a:t>指令</a:t>
            </a:r>
            <a:r>
              <a:rPr lang="zh-CN" altLang="en-US" dirty="0">
                <a:ea typeface="宋体" charset="-122"/>
              </a:rPr>
              <a:t>、</a:t>
            </a:r>
            <a:r>
              <a:rPr lang="zh-CN" altLang="en-US" dirty="0">
                <a:ea typeface="宋体" charset="-122"/>
                <a:hlinkClick r:id="rId3"/>
              </a:rPr>
              <a:t>数据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dirty="0">
                <a:ea typeface="宋体" charset="-122"/>
                <a:hlinkClick r:id="rId4"/>
              </a:rPr>
              <a:t>地址</a:t>
            </a:r>
            <a:r>
              <a:rPr lang="zh-CN" altLang="en-US" dirty="0">
                <a:ea typeface="宋体" charset="-122"/>
              </a:rPr>
              <a:t>。在</a:t>
            </a:r>
            <a:r>
              <a:rPr lang="zh-CN" altLang="en-US" dirty="0">
                <a:ea typeface="宋体" charset="-122"/>
                <a:hlinkClick r:id="rId5"/>
              </a:rPr>
              <a:t>中央处理器</a:t>
            </a:r>
            <a:r>
              <a:rPr lang="zh-CN" altLang="en-US" dirty="0">
                <a:ea typeface="宋体" charset="-122"/>
              </a:rPr>
              <a:t>的控制部件中</a:t>
            </a:r>
            <a:endParaRPr lang="en-US" altLang="zh-CN" dirty="0">
              <a:ea typeface="宋体" charset="-122"/>
            </a:endParaRPr>
          </a:p>
          <a:p>
            <a:r>
              <a:rPr kumimoji="1" lang="zh-CN" altLang="en-US" dirty="0"/>
              <a:t>内</a:t>
            </a:r>
            <a:r>
              <a:rPr kumimoji="1" lang="zh-CN" altLang="en-US" dirty="0" smtClean="0"/>
              <a:t>存：</a:t>
            </a:r>
            <a:r>
              <a:rPr lang="zh-CN" altLang="en-US" dirty="0">
                <a:ea typeface="宋体" charset="-122"/>
              </a:rPr>
              <a:t>分随机存储器</a:t>
            </a:r>
            <a:r>
              <a:rPr lang="en-US" altLang="zh-CN" dirty="0">
                <a:ea typeface="宋体" charset="-122"/>
              </a:rPr>
              <a:t>RAM</a:t>
            </a:r>
            <a:r>
              <a:rPr lang="zh-CN" altLang="en-US" dirty="0">
                <a:ea typeface="宋体" charset="-122"/>
              </a:rPr>
              <a:t>和只读存储器</a:t>
            </a:r>
            <a:r>
              <a:rPr lang="en-US" altLang="zh-CN" dirty="0">
                <a:ea typeface="宋体" charset="-122"/>
              </a:rPr>
              <a:t>ROM</a:t>
            </a:r>
          </a:p>
          <a:p>
            <a:r>
              <a:rPr kumimoji="1" lang="zh-CN" altLang="en-US" dirty="0"/>
              <a:t>内存储器的性能</a:t>
            </a:r>
            <a:r>
              <a:rPr kumimoji="1" lang="zh-CN" altLang="en-US" dirty="0" smtClean="0"/>
              <a:t>指标：</a:t>
            </a:r>
            <a:r>
              <a:rPr lang="zh-CN" altLang="en-US" dirty="0">
                <a:ea typeface="宋体" charset="-122"/>
              </a:rPr>
              <a:t>容量和</a:t>
            </a:r>
            <a:r>
              <a:rPr lang="zh-CN" altLang="en-US" dirty="0" smtClean="0">
                <a:ea typeface="宋体" charset="-122"/>
              </a:rPr>
              <a:t>速度</a:t>
            </a:r>
            <a:endParaRPr lang="en-US" altLang="zh-CN" dirty="0" smtClean="0">
              <a:ea typeface="宋体" charset="-122"/>
            </a:endParaRPr>
          </a:p>
          <a:p>
            <a:r>
              <a:rPr kumimoji="1" lang="zh-CN" altLang="en-US" dirty="0"/>
              <a:t>外存</a:t>
            </a:r>
            <a:r>
              <a:rPr kumimoji="1" lang="zh-CN" altLang="en-US" dirty="0" smtClean="0"/>
              <a:t>：</a:t>
            </a:r>
            <a:r>
              <a:rPr lang="zh-CN" altLang="en-US" dirty="0" smtClean="0">
                <a:ea typeface="宋体" charset="-122"/>
              </a:rPr>
              <a:t>硬盘，闪速存储器，光盘</a:t>
            </a:r>
            <a:endParaRPr lang="en-US" altLang="zh-CN" dirty="0">
              <a:ea typeface="宋体" charset="-122"/>
            </a:endParaRP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7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存储器架构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56837"/>
              </p:ext>
            </p:extLst>
          </p:nvPr>
        </p:nvGraphicFramePr>
        <p:xfrm>
          <a:off x="3001448" y="3237115"/>
          <a:ext cx="5202394" cy="221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线箭头连接符 6"/>
          <p:cNvCxnSpPr/>
          <p:nvPr/>
        </p:nvCxnSpPr>
        <p:spPr>
          <a:xfrm>
            <a:off x="9311425" y="3237115"/>
            <a:ext cx="0" cy="221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848509" y="3114261"/>
            <a:ext cx="1152939" cy="5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CPU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286539" y="3498574"/>
            <a:ext cx="15143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7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输入设备：键盘，鼠标，扫描仪</a:t>
            </a:r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输出设备：显示器，打印器，音频输出设备</a:t>
            </a:r>
            <a:r>
              <a:rPr kumimoji="1" lang="mr-IN" altLang="zh-CN" dirty="0" smtClean="0"/>
              <a:t>……</a:t>
            </a:r>
            <a:r>
              <a:rPr kumimoji="1" lang="en-US" altLang="zh-CN" dirty="0" err="1" smtClean="0"/>
              <a:t>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73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计算机的结构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1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计算机基本操作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26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开关机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计算机的开机顺序是先打开外设，后启动主机的顺序。而关机顺序相反。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41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计算的发展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窗口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窗口是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中最基本的表现形式。当系统启动一个程序或打开一个文件夹时，</a:t>
            </a:r>
            <a:r>
              <a:rPr kumimoji="1" lang="en-US" altLang="zh-CN" dirty="0" smtClean="0"/>
              <a:t>Windows7</a:t>
            </a:r>
            <a:r>
              <a:rPr kumimoji="1" lang="zh-CN" altLang="en-US" dirty="0" smtClean="0"/>
              <a:t>会在屏幕上开辟一个矩形区域用以显示相关信息，即为窗口。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窗口的基本操作：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切换窗口：</a:t>
            </a:r>
            <a:r>
              <a:rPr kumimoji="1" lang="en-US" altLang="zh-CN" dirty="0" err="1" smtClean="0"/>
              <a:t>Alt+Tab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关闭窗口：</a:t>
            </a:r>
            <a:r>
              <a:rPr kumimoji="1" lang="en-US" altLang="zh-CN" dirty="0" smtClean="0"/>
              <a:t>Alt+F4</a:t>
            </a:r>
            <a:r>
              <a:rPr kumimoji="1" lang="zh-CN" altLang="en-US" dirty="0" smtClean="0"/>
              <a:t>， 双击控制图标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文件及文件夹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文件是指存储器中存储的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信息</a:t>
            </a:r>
            <a:r>
              <a:rPr kumimoji="1" lang="zh-CN" altLang="en-US" dirty="0" smtClean="0"/>
              <a:t>集合。文件夹时文件的集合体。</a:t>
            </a:r>
            <a:r>
              <a:rPr kumimoji="1" lang="en-US" altLang="zh-CN" dirty="0" smtClean="0"/>
              <a:t>Windows7</a:t>
            </a:r>
            <a:r>
              <a:rPr kumimoji="1" lang="zh-CN" altLang="en-US" dirty="0" smtClean="0"/>
              <a:t>采用了树形文件目录管理方式。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文件的名称由文件名和扩展名（后缀）组成，之间用一个半角的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隔开。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常见的扩展名：</a:t>
            </a:r>
            <a:r>
              <a:rPr kumimoji="1" lang="en-US" altLang="zh-CN" dirty="0" smtClean="0"/>
              <a:t>exe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DOC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DOCX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XLS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XLSX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BMP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ZIP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WAV</a:t>
            </a:r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75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文件及文件夹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文件及文件夹的基本操作包括：</a:t>
            </a:r>
            <a:r>
              <a:rPr kumimoji="1" lang="en-US" altLang="zh-CN" dirty="0" err="1" smtClean="0"/>
              <a:t>chu</a:t>
            </a:r>
            <a:r>
              <a:rPr kumimoji="1" lang="en-US" altLang="zh-CN" dirty="0" smtClean="0"/>
              <a:t>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到底什么是计算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人又是怎么完成计算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如何能够制造出一些机器来帮助人类完成计算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3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试想想在计算</a:t>
            </a:r>
            <a:r>
              <a:rPr kumimoji="1" lang="en-US" altLang="zh-CN" dirty="0" smtClean="0"/>
              <a:t>28+35</a:t>
            </a:r>
            <a:r>
              <a:rPr kumimoji="1" lang="zh-CN" altLang="en-US" dirty="0" smtClean="0"/>
              <a:t>的过程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7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整个过程需要：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有手段能够记录参加运算的数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加法规则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7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帕斯卡加法</a:t>
            </a:r>
            <a:r>
              <a:rPr kumimoji="1" lang="zh-CN" altLang="en-US" dirty="0" smtClean="0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1642</a:t>
            </a:r>
            <a:r>
              <a:rPr kumimoji="1" lang="zh-CN" altLang="en-US" dirty="0" smtClean="0"/>
              <a:t>年，法国数学家帕斯卡创造了第一台能够完成加减法运算的机械运算器，用于计算税收，取得了成功。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1673</a:t>
            </a:r>
            <a:r>
              <a:rPr kumimoji="1" lang="zh-CN" altLang="en-US" dirty="0"/>
              <a:t>年，德国的莱布尼兹改进了帕斯卡的设计，增加了乘除运算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以上机器几乎每一部运算都需要人工干预，在灵巧性上虽然有所进步，但无一例外，都没有突破手工操作的局限。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7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从手动机械进入机械自动的时代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/>
          <a:lstStyle/>
          <a:p>
            <a:r>
              <a:rPr kumimoji="1" lang="zh-CN" altLang="en-US" dirty="0" smtClean="0"/>
              <a:t>查尔斯巴贝奇</a:t>
            </a:r>
            <a:endParaRPr kumimoji="1" lang="en-US" altLang="zh-CN" dirty="0" smtClean="0"/>
          </a:p>
          <a:p>
            <a:r>
              <a:rPr kumimoji="1" lang="zh-CN" altLang="en-US" dirty="0" smtClean="0"/>
              <a:t>差</a:t>
            </a:r>
            <a:r>
              <a:rPr kumimoji="1" lang="zh-CN" altLang="en-US" dirty="0" smtClean="0"/>
              <a:t>分机（</a:t>
            </a:r>
            <a:r>
              <a:rPr kumimoji="1" lang="en-US" altLang="zh-CN" dirty="0" smtClean="0"/>
              <a:t>1822</a:t>
            </a:r>
            <a:r>
              <a:rPr kumimoji="1" lang="zh-CN" altLang="en-US" dirty="0" smtClean="0"/>
              <a:t>）和</a:t>
            </a:r>
            <a:r>
              <a:rPr kumimoji="1" lang="zh-CN" altLang="en-US" dirty="0" smtClean="0"/>
              <a:t>分析</a:t>
            </a:r>
            <a:r>
              <a:rPr kumimoji="1" lang="zh-CN" altLang="en-US" dirty="0" smtClean="0"/>
              <a:t>机（</a:t>
            </a:r>
            <a:r>
              <a:rPr kumimoji="1" lang="en-US" altLang="zh-CN" dirty="0" smtClean="0"/>
              <a:t>1834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0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从手动机械进入机械自动的时代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约瑟夫 马利 杰卡儿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提花织布机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65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自动化计算的概念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什么是计算的自动化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如何自动完成计算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0786666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23626</TotalTime>
  <Words>601</Words>
  <Application>Microsoft Macintosh PowerPoint</Application>
  <PresentationFormat>宽屏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Gill Sans MT</vt:lpstr>
      <vt:lpstr>Mangal</vt:lpstr>
      <vt:lpstr>Wingdings 2</vt:lpstr>
      <vt:lpstr>华文中宋</vt:lpstr>
      <vt:lpstr>宋体</vt:lpstr>
      <vt:lpstr>股利</vt:lpstr>
      <vt:lpstr>计算机基础知识</vt:lpstr>
      <vt:lpstr>计算的发展</vt:lpstr>
      <vt:lpstr>PowerPoint 演示文稿</vt:lpstr>
      <vt:lpstr>PowerPoint 演示文稿</vt:lpstr>
      <vt:lpstr>PowerPoint 演示文稿</vt:lpstr>
      <vt:lpstr>帕斯卡加法器</vt:lpstr>
      <vt:lpstr>从手动机械进入机械自动的时代</vt:lpstr>
      <vt:lpstr>从手动机械进入机械自动的时代</vt:lpstr>
      <vt:lpstr>自动化计算的概念</vt:lpstr>
      <vt:lpstr>PowerPoint 演示文稿</vt:lpstr>
      <vt:lpstr>PowerPoint 演示文稿</vt:lpstr>
      <vt:lpstr>计算机组成</vt:lpstr>
      <vt:lpstr>PowerPoint 演示文稿</vt:lpstr>
      <vt:lpstr>PowerPoint 演示文稿</vt:lpstr>
      <vt:lpstr>存储器架构</vt:lpstr>
      <vt:lpstr>PowerPoint 演示文稿</vt:lpstr>
      <vt:lpstr>计算机的结构</vt:lpstr>
      <vt:lpstr>计算机基本操作</vt:lpstr>
      <vt:lpstr>开关机</vt:lpstr>
      <vt:lpstr>窗口</vt:lpstr>
      <vt:lpstr>文件及文件夹</vt:lpstr>
      <vt:lpstr>文件及文件夹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</dc:title>
  <dc:creator>Mr. Wong</dc:creator>
  <cp:lastModifiedBy>Mr. Wong</cp:lastModifiedBy>
  <cp:revision>62</cp:revision>
  <dcterms:created xsi:type="dcterms:W3CDTF">2019-10-07T01:45:12Z</dcterms:created>
  <dcterms:modified xsi:type="dcterms:W3CDTF">2019-11-05T13:46:15Z</dcterms:modified>
</cp:coreProperties>
</file>