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oubag" charset="1" panose="02020A03060303060403"/>
      <p:regular r:id="rId17"/>
    </p:embeddedFont>
    <p:embeddedFont>
      <p:font typeface="Montserrat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14673" y="2446660"/>
            <a:ext cx="20117346" cy="5393679"/>
            <a:chOff x="0" y="0"/>
            <a:chExt cx="5298396" cy="14205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8396" cy="1420557"/>
            </a:xfrm>
            <a:custGeom>
              <a:avLst/>
              <a:gdLst/>
              <a:ahLst/>
              <a:cxnLst/>
              <a:rect r="r" b="b" t="t" l="l"/>
              <a:pathLst>
                <a:path h="1420557" w="5298396">
                  <a:moveTo>
                    <a:pt x="0" y="0"/>
                  </a:moveTo>
                  <a:lnTo>
                    <a:pt x="5298396" y="0"/>
                  </a:lnTo>
                  <a:lnTo>
                    <a:pt x="5298396" y="1420557"/>
                  </a:lnTo>
                  <a:lnTo>
                    <a:pt x="0" y="142055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98396" cy="1458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743523" y="1587948"/>
            <a:ext cx="6764408" cy="6737985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24597" t="0" r="-24597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8" id="8"/>
          <p:cNvSpPr/>
          <p:nvPr/>
        </p:nvSpPr>
        <p:spPr>
          <a:xfrm flipH="true">
            <a:off x="4849202" y="8655173"/>
            <a:ext cx="0" cy="52819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8808738" y="8690669"/>
            <a:ext cx="0" cy="52819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142113" y="8655173"/>
            <a:ext cx="1991417" cy="603127"/>
          </a:xfrm>
          <a:custGeom>
            <a:avLst/>
            <a:gdLst/>
            <a:ahLst/>
            <a:cxnLst/>
            <a:rect r="r" b="b" t="t" l="l"/>
            <a:pathLst>
              <a:path h="603127" w="1991417">
                <a:moveTo>
                  <a:pt x="0" y="0"/>
                </a:moveTo>
                <a:lnTo>
                  <a:pt x="1991417" y="0"/>
                </a:lnTo>
                <a:lnTo>
                  <a:pt x="1991417" y="603127"/>
                </a:lnTo>
                <a:lnTo>
                  <a:pt x="0" y="60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85718" y="3121790"/>
            <a:ext cx="7988560" cy="347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Chicago Taxi Trip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85718" y="971550"/>
            <a:ext cx="725639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Presented by : Endah Rakhmawati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85718" y="8669015"/>
            <a:ext cx="294443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Series 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84464" y="8669015"/>
            <a:ext cx="360522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829349"/>
            <a:chOff x="0" y="0"/>
            <a:chExt cx="5628799" cy="8708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28799" cy="870835"/>
            </a:xfrm>
            <a:custGeom>
              <a:avLst/>
              <a:gdLst/>
              <a:ahLst/>
              <a:cxnLst/>
              <a:rect r="r" b="b" t="t" l="l"/>
              <a:pathLst>
                <a:path h="870835" w="5628799">
                  <a:moveTo>
                    <a:pt x="0" y="0"/>
                  </a:moveTo>
                  <a:lnTo>
                    <a:pt x="5628799" y="0"/>
                  </a:lnTo>
                  <a:lnTo>
                    <a:pt x="5628799" y="870835"/>
                  </a:lnTo>
                  <a:lnTo>
                    <a:pt x="0" y="870835"/>
                  </a:lnTo>
                  <a:close/>
                </a:path>
              </a:pathLst>
            </a:custGeom>
            <a:solidFill>
              <a:srgbClr val="F5C0B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28799" cy="908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76942" y="5783837"/>
            <a:ext cx="9474194" cy="3751661"/>
          </a:xfrm>
          <a:custGeom>
            <a:avLst/>
            <a:gdLst/>
            <a:ahLst/>
            <a:cxnLst/>
            <a:rect r="r" b="b" t="t" l="l"/>
            <a:pathLst>
              <a:path h="3751661" w="9474194">
                <a:moveTo>
                  <a:pt x="0" y="0"/>
                </a:moveTo>
                <a:lnTo>
                  <a:pt x="9474195" y="0"/>
                </a:lnTo>
                <a:lnTo>
                  <a:pt x="9474195" y="3751661"/>
                </a:lnTo>
                <a:lnTo>
                  <a:pt x="0" y="3751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3727" y="644737"/>
            <a:ext cx="74174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863" y="3224560"/>
            <a:ext cx="17614273" cy="668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WITH summary_payment AS (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payment_type,count(unique_key) AS total_transact,SUM(fare) AS total_fare,SUM(tips) AS total_tips,SUM(tolls) AS total_tolls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`bigquery-public-data.chicago_taxi_trips.taxi_trips`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where EXTRACT(YEAR FROM trip_start_timestamp)=2019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payment_type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payment_type,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SUM(total_fare)/SUM(total_transact) AS avg_fare,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SUM(total_tips)/SUM(total_transact) AS avg_tips,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SUM(total_tolls)/SUM(total_transact) AS avg_tolls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summary_payment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payment_type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ORDER BY avg_fare DESC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14673" y="5372315"/>
            <a:ext cx="20117346" cy="2505393"/>
            <a:chOff x="0" y="0"/>
            <a:chExt cx="5298396" cy="6598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8396" cy="659857"/>
            </a:xfrm>
            <a:custGeom>
              <a:avLst/>
              <a:gdLst/>
              <a:ahLst/>
              <a:cxnLst/>
              <a:rect r="r" b="b" t="t" l="l"/>
              <a:pathLst>
                <a:path h="659857" w="5298396">
                  <a:moveTo>
                    <a:pt x="0" y="0"/>
                  </a:moveTo>
                  <a:lnTo>
                    <a:pt x="5298396" y="0"/>
                  </a:lnTo>
                  <a:lnTo>
                    <a:pt x="5298396" y="659857"/>
                  </a:lnTo>
                  <a:lnTo>
                    <a:pt x="0" y="65985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98396" cy="697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48292" y="6625012"/>
            <a:ext cx="1991417" cy="603127"/>
          </a:xfrm>
          <a:custGeom>
            <a:avLst/>
            <a:gdLst/>
            <a:ahLst/>
            <a:cxnLst/>
            <a:rect r="r" b="b" t="t" l="l"/>
            <a:pathLst>
              <a:path h="603127" w="1991417">
                <a:moveTo>
                  <a:pt x="0" y="0"/>
                </a:moveTo>
                <a:lnTo>
                  <a:pt x="1991416" y="0"/>
                </a:lnTo>
                <a:lnTo>
                  <a:pt x="1991416" y="603127"/>
                </a:lnTo>
                <a:lnTo>
                  <a:pt x="0" y="603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15778" y="2123542"/>
            <a:ext cx="11256445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5603" y="5356648"/>
            <a:ext cx="11728109" cy="848893"/>
            <a:chOff x="0" y="0"/>
            <a:chExt cx="3088885" cy="223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8885" cy="223577"/>
            </a:xfrm>
            <a:custGeom>
              <a:avLst/>
              <a:gdLst/>
              <a:ahLst/>
              <a:cxnLst/>
              <a:rect r="r" b="b" t="t" l="l"/>
              <a:pathLst>
                <a:path h="223577" w="3088885">
                  <a:moveTo>
                    <a:pt x="0" y="0"/>
                  </a:moveTo>
                  <a:lnTo>
                    <a:pt x="3088885" y="0"/>
                  </a:lnTo>
                  <a:lnTo>
                    <a:pt x="3088885" y="223577"/>
                  </a:lnTo>
                  <a:lnTo>
                    <a:pt x="0" y="2235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8885" cy="261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39421" y="783703"/>
            <a:ext cx="20016954" cy="2244924"/>
            <a:chOff x="0" y="0"/>
            <a:chExt cx="5271955" cy="5912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1955" cy="591256"/>
            </a:xfrm>
            <a:custGeom>
              <a:avLst/>
              <a:gdLst/>
              <a:ahLst/>
              <a:cxnLst/>
              <a:rect r="r" b="b" t="t" l="l"/>
              <a:pathLst>
                <a:path h="591256" w="5271955">
                  <a:moveTo>
                    <a:pt x="0" y="0"/>
                  </a:moveTo>
                  <a:lnTo>
                    <a:pt x="5271955" y="0"/>
                  </a:lnTo>
                  <a:lnTo>
                    <a:pt x="5271955" y="591256"/>
                  </a:lnTo>
                  <a:lnTo>
                    <a:pt x="0" y="591256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71955" cy="629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25027" y="1075480"/>
            <a:ext cx="6637946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6618" y="5439782"/>
            <a:ext cx="1181476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bigquery-public-data.chicago_taxi_trips.taxi_trips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0722" y="2743771"/>
            <a:ext cx="15586556" cy="2985622"/>
            <a:chOff x="0" y="0"/>
            <a:chExt cx="4105101" cy="7863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5101" cy="786337"/>
            </a:xfrm>
            <a:custGeom>
              <a:avLst/>
              <a:gdLst/>
              <a:ahLst/>
              <a:cxnLst/>
              <a:rect r="r" b="b" t="t" l="l"/>
              <a:pathLst>
                <a:path h="786337" w="4105101">
                  <a:moveTo>
                    <a:pt x="0" y="0"/>
                  </a:moveTo>
                  <a:lnTo>
                    <a:pt x="4105101" y="0"/>
                  </a:lnTo>
                  <a:lnTo>
                    <a:pt x="4105101" y="786337"/>
                  </a:lnTo>
                  <a:lnTo>
                    <a:pt x="0" y="78633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05101" cy="8244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25980" y="6662843"/>
            <a:ext cx="14436040" cy="1847727"/>
          </a:xfrm>
          <a:custGeom>
            <a:avLst/>
            <a:gdLst/>
            <a:ahLst/>
            <a:cxnLst/>
            <a:rect r="r" b="b" t="t" l="l"/>
            <a:pathLst>
              <a:path h="1847727" w="14436040">
                <a:moveTo>
                  <a:pt x="0" y="0"/>
                </a:moveTo>
                <a:lnTo>
                  <a:pt x="14436040" y="0"/>
                </a:lnTo>
                <a:lnTo>
                  <a:pt x="14436040" y="1847727"/>
                </a:lnTo>
                <a:lnTo>
                  <a:pt x="0" y="184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08806" y="838200"/>
            <a:ext cx="4270388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Task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4094" y="3298825"/>
            <a:ext cx="14659812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Calculate the mean, median and standard deviation of trip duration (trip_seconds) for trips made on Mondays and Saturdays. Compare the two results that day.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5980" y="5900843"/>
            <a:ext cx="20836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39572" y="838200"/>
            <a:ext cx="9208855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Answer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18690" y="2879359"/>
            <a:ext cx="20772808" cy="8340146"/>
            <a:chOff x="0" y="0"/>
            <a:chExt cx="5471028" cy="21965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71028" cy="2196582"/>
            </a:xfrm>
            <a:custGeom>
              <a:avLst/>
              <a:gdLst/>
              <a:ahLst/>
              <a:cxnLst/>
              <a:rect r="r" b="b" t="t" l="l"/>
              <a:pathLst>
                <a:path h="2196582" w="5471028">
                  <a:moveTo>
                    <a:pt x="0" y="0"/>
                  </a:moveTo>
                  <a:lnTo>
                    <a:pt x="5471028" y="0"/>
                  </a:lnTo>
                  <a:lnTo>
                    <a:pt x="5471028" y="2196582"/>
                  </a:lnTo>
                  <a:lnTo>
                    <a:pt x="0" y="2196582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471028" cy="2234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984625"/>
            <a:ext cx="16230600" cy="527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WITH sat_mon_trip AS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CASE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WHEN EXTRACT(DAYOFWEEK FROM trip_start_timestamp)=7 THEN 'Saturday'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WHEN EXTRACT(DAYOFWEEK FROM trip_start_timestamp)=2 THEN 'Monday'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ELSE 'others'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END weekday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,trip_seconds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,COUNT(unique_key) count_trip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`bigquery-public-data.chicago_taxi_trips.taxi_trips`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where EXTRACT(DAYOFWEEK FROM trip_start_timestamp) in (2,7)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trip_start_timestamp,trip_seconds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 10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),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18690" y="2879359"/>
            <a:ext cx="20772808" cy="8340146"/>
            <a:chOff x="0" y="0"/>
            <a:chExt cx="5471028" cy="21965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1028" cy="2196582"/>
            </a:xfrm>
            <a:custGeom>
              <a:avLst/>
              <a:gdLst/>
              <a:ahLst/>
              <a:cxnLst/>
              <a:rect r="r" b="b" t="t" l="l"/>
              <a:pathLst>
                <a:path h="2196582" w="5471028">
                  <a:moveTo>
                    <a:pt x="0" y="0"/>
                  </a:moveTo>
                  <a:lnTo>
                    <a:pt x="5471028" y="0"/>
                  </a:lnTo>
                  <a:lnTo>
                    <a:pt x="5471028" y="2196582"/>
                  </a:lnTo>
                  <a:lnTo>
                    <a:pt x="0" y="2196582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71028" cy="2234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39572" y="838200"/>
            <a:ext cx="9208855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Answer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41259"/>
            <a:ext cx="16230600" cy="774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med_seconds AS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x.weekday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,CASE WHEN COUNT(x.trip_seconds)&gt;1 THEN SUM(x.trip_seconds)/2 ELSE SUM(x.trip_seconds)/1 END median_seconds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*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,ROW_NUMBER() OVER(PARTITION BY weekday ORDER BY trip_seconds) AS sort_trip_scnds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,CAST(COUNT(weekday) OVER(PARTITION BY weekday) AS DECIMAL) AS total_weekday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sat_mon_trip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 x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WHERE x.sort_trip_scnds&gt;=x.total_weekday/2 AND x.sort_trip_scnds&lt;=(x.total_weekday/2)+1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x.weekday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--ORDER BY x.weekday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trip.weekday,SUM(trip.trip_seconds)/SUM(trip.count_trip) AS avg_seconds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,med.median_seconds,STDDEV(trip.trip_seconds) AS stddev_seconds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sat_mon_trip trip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JOIN med_seconds med on med.weekday=trip.weekday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trip.weekday, med.median_seconds</a:t>
            </a:r>
          </a:p>
          <a:p>
            <a:pPr algn="just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18690" y="2879359"/>
            <a:ext cx="20772808" cy="8340146"/>
            <a:chOff x="0" y="0"/>
            <a:chExt cx="5471028" cy="21965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1028" cy="2196582"/>
            </a:xfrm>
            <a:custGeom>
              <a:avLst/>
              <a:gdLst/>
              <a:ahLst/>
              <a:cxnLst/>
              <a:rect r="r" b="b" t="t" l="l"/>
              <a:pathLst>
                <a:path h="2196582" w="5471028">
                  <a:moveTo>
                    <a:pt x="0" y="0"/>
                  </a:moveTo>
                  <a:lnTo>
                    <a:pt x="5471028" y="0"/>
                  </a:lnTo>
                  <a:lnTo>
                    <a:pt x="5471028" y="2196582"/>
                  </a:lnTo>
                  <a:lnTo>
                    <a:pt x="0" y="2196582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71028" cy="2234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81179" y="6318797"/>
            <a:ext cx="14125642" cy="1670615"/>
          </a:xfrm>
          <a:custGeom>
            <a:avLst/>
            <a:gdLst/>
            <a:ahLst/>
            <a:cxnLst/>
            <a:rect r="r" b="b" t="t" l="l"/>
            <a:pathLst>
              <a:path h="1670615" w="14125642">
                <a:moveTo>
                  <a:pt x="0" y="0"/>
                </a:moveTo>
                <a:lnTo>
                  <a:pt x="14125642" y="0"/>
                </a:lnTo>
                <a:lnTo>
                  <a:pt x="14125642" y="1670615"/>
                </a:lnTo>
                <a:lnTo>
                  <a:pt x="0" y="167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81179" y="3706539"/>
            <a:ext cx="14125642" cy="1452069"/>
          </a:xfrm>
          <a:custGeom>
            <a:avLst/>
            <a:gdLst/>
            <a:ahLst/>
            <a:cxnLst/>
            <a:rect r="r" b="b" t="t" l="l"/>
            <a:pathLst>
              <a:path h="1452069" w="14125642">
                <a:moveTo>
                  <a:pt x="0" y="0"/>
                </a:moveTo>
                <a:lnTo>
                  <a:pt x="14125642" y="0"/>
                </a:lnTo>
                <a:lnTo>
                  <a:pt x="14125642" y="1452070"/>
                </a:lnTo>
                <a:lnTo>
                  <a:pt x="0" y="145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39572" y="838200"/>
            <a:ext cx="9208855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Answer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81179" y="3117115"/>
            <a:ext cx="297679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Error without  LIMIT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1179" y="5760908"/>
            <a:ext cx="24583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LIMIT 10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0722" y="2743771"/>
            <a:ext cx="15586556" cy="2985622"/>
            <a:chOff x="0" y="0"/>
            <a:chExt cx="4105101" cy="7863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5101" cy="786337"/>
            </a:xfrm>
            <a:custGeom>
              <a:avLst/>
              <a:gdLst/>
              <a:ahLst/>
              <a:cxnLst/>
              <a:rect r="r" b="b" t="t" l="l"/>
              <a:pathLst>
                <a:path h="786337" w="4105101">
                  <a:moveTo>
                    <a:pt x="0" y="0"/>
                  </a:moveTo>
                  <a:lnTo>
                    <a:pt x="4105101" y="0"/>
                  </a:lnTo>
                  <a:lnTo>
                    <a:pt x="4105101" y="786337"/>
                  </a:lnTo>
                  <a:lnTo>
                    <a:pt x="0" y="78633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05101" cy="8244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19044" y="6424718"/>
            <a:ext cx="9249912" cy="3259820"/>
          </a:xfrm>
          <a:custGeom>
            <a:avLst/>
            <a:gdLst/>
            <a:ahLst/>
            <a:cxnLst/>
            <a:rect r="r" b="b" t="t" l="l"/>
            <a:pathLst>
              <a:path h="3259820" w="9249912">
                <a:moveTo>
                  <a:pt x="0" y="0"/>
                </a:moveTo>
                <a:lnTo>
                  <a:pt x="9249912" y="0"/>
                </a:lnTo>
                <a:lnTo>
                  <a:pt x="9249912" y="3259821"/>
                </a:lnTo>
                <a:lnTo>
                  <a:pt x="0" y="3259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70207" y="838200"/>
            <a:ext cx="4547586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Task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4094" y="3585707"/>
            <a:ext cx="14659812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Find five routes (from initial community_area to destination community_area) with the largest number of trips in 2023.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5980" y="5900843"/>
            <a:ext cx="20836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829349"/>
            <a:chOff x="0" y="0"/>
            <a:chExt cx="5628799" cy="8708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28799" cy="870835"/>
            </a:xfrm>
            <a:custGeom>
              <a:avLst/>
              <a:gdLst/>
              <a:ahLst/>
              <a:cxnLst/>
              <a:rect r="r" b="b" t="t" l="l"/>
              <a:pathLst>
                <a:path h="870835" w="5628799">
                  <a:moveTo>
                    <a:pt x="0" y="0"/>
                  </a:moveTo>
                  <a:lnTo>
                    <a:pt x="5628799" y="0"/>
                  </a:lnTo>
                  <a:lnTo>
                    <a:pt x="5628799" y="870835"/>
                  </a:lnTo>
                  <a:lnTo>
                    <a:pt x="0" y="870835"/>
                  </a:lnTo>
                  <a:close/>
                </a:path>
              </a:pathLst>
            </a:custGeom>
            <a:solidFill>
              <a:srgbClr val="F5C0B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28799" cy="908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44757" y="5921534"/>
            <a:ext cx="8798487" cy="3082881"/>
          </a:xfrm>
          <a:custGeom>
            <a:avLst/>
            <a:gdLst/>
            <a:ahLst/>
            <a:cxnLst/>
            <a:rect r="r" b="b" t="t" l="l"/>
            <a:pathLst>
              <a:path h="3082881" w="8798487">
                <a:moveTo>
                  <a:pt x="0" y="0"/>
                </a:moveTo>
                <a:lnTo>
                  <a:pt x="8798486" y="0"/>
                </a:lnTo>
                <a:lnTo>
                  <a:pt x="8798486" y="3082880"/>
                </a:lnTo>
                <a:lnTo>
                  <a:pt x="0" y="3082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3727" y="644737"/>
            <a:ext cx="74174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4977" y="3332444"/>
            <a:ext cx="15018045" cy="258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pickup_community_area,dropoff_community_area,COUNT(unique_key) AS num_trips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`bigquery-public-data.chicago_taxi_trips.taxi_trips`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pickup_community_area,dropoff_community_area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ORDER BY num_trips DESC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 5</a:t>
            </a:r>
          </a:p>
          <a:p>
            <a:pPr algn="l">
              <a:lnSpc>
                <a:spcPts val="417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0722" y="2743771"/>
            <a:ext cx="15586556" cy="2985622"/>
            <a:chOff x="0" y="0"/>
            <a:chExt cx="4105101" cy="7863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5101" cy="786337"/>
            </a:xfrm>
            <a:custGeom>
              <a:avLst/>
              <a:gdLst/>
              <a:ahLst/>
              <a:cxnLst/>
              <a:rect r="r" b="b" t="t" l="l"/>
              <a:pathLst>
                <a:path h="786337" w="4105101">
                  <a:moveTo>
                    <a:pt x="0" y="0"/>
                  </a:moveTo>
                  <a:lnTo>
                    <a:pt x="4105101" y="0"/>
                  </a:lnTo>
                  <a:lnTo>
                    <a:pt x="4105101" y="786337"/>
                  </a:lnTo>
                  <a:lnTo>
                    <a:pt x="0" y="78633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05101" cy="8244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846166" y="6424718"/>
            <a:ext cx="8595667" cy="3448447"/>
          </a:xfrm>
          <a:custGeom>
            <a:avLst/>
            <a:gdLst/>
            <a:ahLst/>
            <a:cxnLst/>
            <a:rect r="r" b="b" t="t" l="l"/>
            <a:pathLst>
              <a:path h="3448447" w="8595667">
                <a:moveTo>
                  <a:pt x="0" y="0"/>
                </a:moveTo>
                <a:lnTo>
                  <a:pt x="8595668" y="0"/>
                </a:lnTo>
                <a:lnTo>
                  <a:pt x="8595668" y="3448447"/>
                </a:lnTo>
                <a:lnTo>
                  <a:pt x="0" y="344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70207" y="838200"/>
            <a:ext cx="4547586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Task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4094" y="3585707"/>
            <a:ext cx="14659812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Compare the average cost of a taxi trip (fare, tips, and taxes) based on payment methods in 2019.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5980" y="5900843"/>
            <a:ext cx="20836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DAGHDyY9vuE</dc:identifier>
  <dcterms:modified xsi:type="dcterms:W3CDTF">2011-08-01T06:04:30Z</dcterms:modified>
  <cp:revision>1</cp:revision>
  <dc:title>Colorful Modern Business Infographic Presentation</dc:title>
</cp:coreProperties>
</file>