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Bold" charset="0"/>
      <p:regular r:id="rId13"/>
    </p:embeddedFont>
    <p:embeddedFont>
      <p:font typeface="Kollektif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34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jpeg"/><Relationship Id="rId5" Type="http://schemas.openxmlformats.org/officeDocument/2006/relationships/image" Target="../media/image4.svg"/><Relationship Id="rId10" Type="http://schemas.openxmlformats.org/officeDocument/2006/relationships/image" Target="../media/image13.jpe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svg"/><Relationship Id="rId10" Type="http://schemas.openxmlformats.org/officeDocument/2006/relationships/image" Target="../media/image15.jpe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486377" y="3940175"/>
            <a:ext cx="11315247"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HOME CREDIT</a:t>
            </a:r>
          </a:p>
          <a:p>
            <a:pPr algn="ctr">
              <a:lnSpc>
                <a:spcPts val="9999"/>
              </a:lnSpc>
            </a:pPr>
            <a:r>
              <a:rPr lang="en-US" sz="9999">
                <a:solidFill>
                  <a:srgbClr val="227C9D"/>
                </a:solidFill>
                <a:latin typeface="Kollektif Bold"/>
              </a:rPr>
              <a:t>DEFAULT RISK</a:t>
            </a:r>
          </a:p>
        </p:txBody>
      </p:sp>
      <p:sp>
        <p:nvSpPr>
          <p:cNvPr id="9" name="TextBox 9"/>
          <p:cNvSpPr txBox="1"/>
          <p:nvPr/>
        </p:nvSpPr>
        <p:spPr>
          <a:xfrm>
            <a:off x="5545397" y="6919309"/>
            <a:ext cx="7197206" cy="438150"/>
          </a:xfrm>
          <a:prstGeom prst="rect">
            <a:avLst/>
          </a:prstGeom>
        </p:spPr>
        <p:txBody>
          <a:bodyPr lIns="0" tIns="0" rIns="0" bIns="0" rtlCol="0" anchor="t">
            <a:spAutoFit/>
          </a:bodyPr>
          <a:lstStyle/>
          <a:p>
            <a:pPr algn="ctr">
              <a:lnSpc>
                <a:spcPts val="3300"/>
              </a:lnSpc>
            </a:pPr>
            <a:r>
              <a:rPr lang="en-US" sz="3000">
                <a:solidFill>
                  <a:srgbClr val="545454"/>
                </a:solidFill>
                <a:latin typeface="DM Sans Bold"/>
              </a:rPr>
              <a:t>Oleh: Endah Rakhmawati</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3" name="TextBox 43"/>
          <p:cNvSpPr txBox="1"/>
          <p:nvPr/>
        </p:nvSpPr>
        <p:spPr>
          <a:xfrm>
            <a:off x="9144000" y="1102859"/>
            <a:ext cx="4763641" cy="857250"/>
          </a:xfrm>
          <a:prstGeom prst="rect">
            <a:avLst/>
          </a:prstGeom>
        </p:spPr>
        <p:txBody>
          <a:bodyPr lIns="0" tIns="0" rIns="0" bIns="0" rtlCol="0" anchor="t">
            <a:spAutoFit/>
          </a:bodyPr>
          <a:lstStyle/>
          <a:p>
            <a:pPr algn="r">
              <a:lnSpc>
                <a:spcPts val="3300"/>
              </a:lnSpc>
            </a:pPr>
            <a:r>
              <a:rPr lang="en-US" sz="3000">
                <a:solidFill>
                  <a:srgbClr val="FE6D73"/>
                </a:solidFill>
                <a:latin typeface="DM Sans Bold"/>
              </a:rPr>
              <a:t>FINAL TASK PBI RAKAMIN</a:t>
            </a:r>
          </a:p>
          <a:p>
            <a:pPr algn="r">
              <a:lnSpc>
                <a:spcPts val="3300"/>
              </a:lnSpc>
            </a:pPr>
            <a:r>
              <a:rPr lang="en-US" sz="3000">
                <a:solidFill>
                  <a:srgbClr val="FE6D73"/>
                </a:solidFill>
                <a:latin typeface="DM Sans Bold"/>
              </a:rPr>
              <a:t>HCI - DATA SCIENTIST</a:t>
            </a:r>
          </a:p>
        </p:txBody>
      </p:sp>
      <p:sp>
        <p:nvSpPr>
          <p:cNvPr id="44" name="TextBox 44"/>
          <p:cNvSpPr txBox="1"/>
          <p:nvPr/>
        </p:nvSpPr>
        <p:spPr>
          <a:xfrm>
            <a:off x="11819029" y="1999343"/>
            <a:ext cx="2088611" cy="355600"/>
          </a:xfrm>
          <a:prstGeom prst="rect">
            <a:avLst/>
          </a:prstGeom>
        </p:spPr>
        <p:txBody>
          <a:bodyPr lIns="0" tIns="0" rIns="0" bIns="0" rtlCol="0" anchor="t">
            <a:spAutoFit/>
          </a:bodyPr>
          <a:lstStyle/>
          <a:p>
            <a:pPr algn="ctr">
              <a:lnSpc>
                <a:spcPts val="2749"/>
              </a:lnSpc>
            </a:pPr>
            <a:r>
              <a:rPr lang="en-US" sz="2499">
                <a:solidFill>
                  <a:srgbClr val="545454"/>
                </a:solidFill>
                <a:latin typeface="DM Sans"/>
              </a:rPr>
              <a:t>3 Juni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5" name="Group 15"/>
          <p:cNvGrpSpPr/>
          <p:nvPr/>
        </p:nvGrpSpPr>
        <p:grpSpPr>
          <a:xfrm rot="8100000">
            <a:off x="16760858" y="-1240983"/>
            <a:ext cx="7415398" cy="3565095"/>
            <a:chOff x="0" y="0"/>
            <a:chExt cx="660400" cy="317500"/>
          </a:xfrm>
        </p:grpSpPr>
        <p:sp>
          <p:nvSpPr>
            <p:cNvPr id="16" name="Freeform 1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7" name="TextBox 1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8" name="AutoShape 18"/>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grpSp>
        <p:nvGrpSpPr>
          <p:cNvPr id="23" name="Group 23"/>
          <p:cNvGrpSpPr/>
          <p:nvPr/>
        </p:nvGrpSpPr>
        <p:grpSpPr>
          <a:xfrm>
            <a:off x="1028700" y="1485621"/>
            <a:ext cx="3376859" cy="597413"/>
            <a:chOff x="0" y="0"/>
            <a:chExt cx="1200177" cy="212328"/>
          </a:xfrm>
        </p:grpSpPr>
        <p:sp>
          <p:nvSpPr>
            <p:cNvPr id="24" name="Freeform 24"/>
            <p:cNvSpPr/>
            <p:nvPr/>
          </p:nvSpPr>
          <p:spPr>
            <a:xfrm>
              <a:off x="0" y="0"/>
              <a:ext cx="1200177" cy="212328"/>
            </a:xfrm>
            <a:custGeom>
              <a:avLst/>
              <a:gdLst/>
              <a:ahLst/>
              <a:cxnLst/>
              <a:rect l="l" t="t" r="r" b="b"/>
              <a:pathLst>
                <a:path w="1200177" h="212328">
                  <a:moveTo>
                    <a:pt x="106164" y="0"/>
                  </a:moveTo>
                  <a:lnTo>
                    <a:pt x="1094013" y="0"/>
                  </a:lnTo>
                  <a:cubicBezTo>
                    <a:pt x="1152645" y="0"/>
                    <a:pt x="1200177" y="47531"/>
                    <a:pt x="1200177" y="106164"/>
                  </a:cubicBezTo>
                  <a:lnTo>
                    <a:pt x="1200177" y="106164"/>
                  </a:lnTo>
                  <a:cubicBezTo>
                    <a:pt x="1200177" y="134320"/>
                    <a:pt x="1188991" y="161324"/>
                    <a:pt x="1169082" y="181233"/>
                  </a:cubicBezTo>
                  <a:cubicBezTo>
                    <a:pt x="1149172" y="201143"/>
                    <a:pt x="1122169" y="212328"/>
                    <a:pt x="1094013" y="212328"/>
                  </a:cubicBezTo>
                  <a:lnTo>
                    <a:pt x="106164" y="212328"/>
                  </a:lnTo>
                  <a:cubicBezTo>
                    <a:pt x="47531" y="212328"/>
                    <a:pt x="0" y="164797"/>
                    <a:pt x="0" y="106164"/>
                  </a:cubicBezTo>
                  <a:lnTo>
                    <a:pt x="0" y="106164"/>
                  </a:lnTo>
                  <a:cubicBezTo>
                    <a:pt x="0" y="47531"/>
                    <a:pt x="47531" y="0"/>
                    <a:pt x="106164" y="0"/>
                  </a:cubicBezTo>
                  <a:close/>
                </a:path>
              </a:pathLst>
            </a:custGeom>
            <a:solidFill>
              <a:srgbClr val="FE6D73"/>
            </a:solidFill>
          </p:spPr>
        </p:sp>
        <p:sp>
          <p:nvSpPr>
            <p:cNvPr id="25" name="TextBox 25"/>
            <p:cNvSpPr txBox="1"/>
            <p:nvPr/>
          </p:nvSpPr>
          <p:spPr>
            <a:xfrm>
              <a:off x="0" y="19050"/>
              <a:ext cx="1200177" cy="193278"/>
            </a:xfrm>
            <a:prstGeom prst="rect">
              <a:avLst/>
            </a:prstGeom>
          </p:spPr>
          <p:txBody>
            <a:bodyPr lIns="50800" tIns="50800" rIns="50800" bIns="50800" rtlCol="0" anchor="ctr"/>
            <a:lstStyle/>
            <a:p>
              <a:pPr algn="ctr">
                <a:lnSpc>
                  <a:spcPts val="3330"/>
                </a:lnSpc>
              </a:pPr>
              <a:endParaRPr/>
            </a:p>
          </p:txBody>
        </p:sp>
      </p:grpSp>
      <p:grpSp>
        <p:nvGrpSpPr>
          <p:cNvPr id="26" name="Group 26"/>
          <p:cNvGrpSpPr/>
          <p:nvPr/>
        </p:nvGrpSpPr>
        <p:grpSpPr>
          <a:xfrm>
            <a:off x="5450860" y="457752"/>
            <a:ext cx="7238339" cy="1027869"/>
            <a:chOff x="0" y="0"/>
            <a:chExt cx="1906394" cy="270714"/>
          </a:xfrm>
        </p:grpSpPr>
        <p:sp>
          <p:nvSpPr>
            <p:cNvPr id="27" name="Freeform 27"/>
            <p:cNvSpPr/>
            <p:nvPr/>
          </p:nvSpPr>
          <p:spPr>
            <a:xfrm>
              <a:off x="0" y="0"/>
              <a:ext cx="1906394" cy="270714"/>
            </a:xfrm>
            <a:custGeom>
              <a:avLst/>
              <a:gdLst/>
              <a:ahLst/>
              <a:cxnLst/>
              <a:rect l="l" t="t" r="r" b="b"/>
              <a:pathLst>
                <a:path w="1906394" h="270714">
                  <a:moveTo>
                    <a:pt x="54548" y="0"/>
                  </a:moveTo>
                  <a:lnTo>
                    <a:pt x="1851845" y="0"/>
                  </a:lnTo>
                  <a:cubicBezTo>
                    <a:pt x="1881972" y="0"/>
                    <a:pt x="1906394" y="24422"/>
                    <a:pt x="1906394" y="54548"/>
                  </a:cubicBezTo>
                  <a:lnTo>
                    <a:pt x="1906394" y="216166"/>
                  </a:lnTo>
                  <a:cubicBezTo>
                    <a:pt x="1906394" y="246292"/>
                    <a:pt x="1881972" y="270714"/>
                    <a:pt x="1851845" y="270714"/>
                  </a:cubicBezTo>
                  <a:lnTo>
                    <a:pt x="54548" y="270714"/>
                  </a:lnTo>
                  <a:cubicBezTo>
                    <a:pt x="24422" y="270714"/>
                    <a:pt x="0" y="246292"/>
                    <a:pt x="0" y="216166"/>
                  </a:cubicBezTo>
                  <a:lnTo>
                    <a:pt x="0" y="54548"/>
                  </a:lnTo>
                  <a:cubicBezTo>
                    <a:pt x="0" y="24422"/>
                    <a:pt x="24422" y="0"/>
                    <a:pt x="54548" y="0"/>
                  </a:cubicBezTo>
                  <a:close/>
                </a:path>
              </a:pathLst>
            </a:custGeom>
            <a:solidFill>
              <a:srgbClr val="227C9D"/>
            </a:solidFill>
          </p:spPr>
        </p:sp>
        <p:sp>
          <p:nvSpPr>
            <p:cNvPr id="28" name="TextBox 28"/>
            <p:cNvSpPr txBox="1"/>
            <p:nvPr/>
          </p:nvSpPr>
          <p:spPr>
            <a:xfrm>
              <a:off x="0" y="19050"/>
              <a:ext cx="1906394" cy="251664"/>
            </a:xfrm>
            <a:prstGeom prst="rect">
              <a:avLst/>
            </a:prstGeom>
          </p:spPr>
          <p:txBody>
            <a:bodyPr lIns="50800" tIns="50800" rIns="50800" bIns="50800" rtlCol="0" anchor="ctr"/>
            <a:lstStyle/>
            <a:p>
              <a:pPr algn="ctr">
                <a:lnSpc>
                  <a:spcPts val="2553"/>
                </a:lnSpc>
              </a:pPr>
              <a:endParaRPr/>
            </a:p>
          </p:txBody>
        </p:sp>
      </p:grpSp>
      <p:sp>
        <p:nvSpPr>
          <p:cNvPr id="29" name="TextBox 29"/>
          <p:cNvSpPr txBox="1"/>
          <p:nvPr/>
        </p:nvSpPr>
        <p:spPr>
          <a:xfrm>
            <a:off x="1259583" y="1643040"/>
            <a:ext cx="2915093" cy="330200"/>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TOP 20 FEATURES</a:t>
            </a:r>
          </a:p>
        </p:txBody>
      </p:sp>
      <p:sp>
        <p:nvSpPr>
          <p:cNvPr id="30" name="TextBox 30"/>
          <p:cNvSpPr txBox="1"/>
          <p:nvPr/>
        </p:nvSpPr>
        <p:spPr>
          <a:xfrm>
            <a:off x="5783917" y="786584"/>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05 - BUSINESS RECOMMENDATION</a:t>
            </a:r>
          </a:p>
        </p:txBody>
      </p:sp>
      <p:pic>
        <p:nvPicPr>
          <p:cNvPr id="33" name="Picture 32">
            <a:extLst>
              <a:ext uri="{FF2B5EF4-FFF2-40B4-BE49-F238E27FC236}">
                <a16:creationId xmlns:a16="http://schemas.microsoft.com/office/drawing/2014/main" id="{65780EE7-61E8-1AE7-93D6-32D34E25DDFE}"/>
              </a:ext>
            </a:extLst>
          </p:cNvPr>
          <p:cNvPicPr>
            <a:picLocks noChangeAspect="1"/>
          </p:cNvPicPr>
          <p:nvPr/>
        </p:nvPicPr>
        <p:blipFill>
          <a:blip r:embed="rId10"/>
          <a:stretch>
            <a:fillRect/>
          </a:stretch>
        </p:blipFill>
        <p:spPr>
          <a:xfrm>
            <a:off x="1024157" y="2297747"/>
            <a:ext cx="14339630" cy="4737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372835" y="8474777"/>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372835" y="938994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7538225" y="1730977"/>
            <a:ext cx="9178322" cy="5507501"/>
            <a:chOff x="0" y="0"/>
            <a:chExt cx="2417336" cy="1450535"/>
          </a:xfrm>
        </p:grpSpPr>
        <p:sp>
          <p:nvSpPr>
            <p:cNvPr id="9" name="Freeform 9"/>
            <p:cNvSpPr/>
            <p:nvPr/>
          </p:nvSpPr>
          <p:spPr>
            <a:xfrm>
              <a:off x="0" y="0"/>
              <a:ext cx="2417336" cy="1450535"/>
            </a:xfrm>
            <a:custGeom>
              <a:avLst/>
              <a:gdLst/>
              <a:ahLst/>
              <a:cxnLst/>
              <a:rect l="l" t="t" r="r" b="b"/>
              <a:pathLst>
                <a:path w="2417336" h="1450535">
                  <a:moveTo>
                    <a:pt x="42175" y="0"/>
                  </a:moveTo>
                  <a:lnTo>
                    <a:pt x="2375161" y="0"/>
                  </a:lnTo>
                  <a:cubicBezTo>
                    <a:pt x="2386346" y="0"/>
                    <a:pt x="2397074" y="4443"/>
                    <a:pt x="2404983" y="12353"/>
                  </a:cubicBezTo>
                  <a:cubicBezTo>
                    <a:pt x="2412892" y="20262"/>
                    <a:pt x="2417336" y="30990"/>
                    <a:pt x="2417336" y="42175"/>
                  </a:cubicBezTo>
                  <a:lnTo>
                    <a:pt x="2417336" y="1408360"/>
                  </a:lnTo>
                  <a:cubicBezTo>
                    <a:pt x="2417336" y="1431653"/>
                    <a:pt x="2398453" y="1450535"/>
                    <a:pt x="2375161" y="1450535"/>
                  </a:cubicBezTo>
                  <a:lnTo>
                    <a:pt x="42175" y="1450535"/>
                  </a:lnTo>
                  <a:cubicBezTo>
                    <a:pt x="18882" y="1450535"/>
                    <a:pt x="0" y="1431653"/>
                    <a:pt x="0" y="1408360"/>
                  </a:cubicBezTo>
                  <a:lnTo>
                    <a:pt x="0" y="42175"/>
                  </a:lnTo>
                  <a:cubicBezTo>
                    <a:pt x="0" y="18882"/>
                    <a:pt x="18882" y="0"/>
                    <a:pt x="42175" y="0"/>
                  </a:cubicBezTo>
                  <a:close/>
                </a:path>
              </a:pathLst>
            </a:custGeom>
            <a:solidFill>
              <a:srgbClr val="48CFAE"/>
            </a:solidFill>
          </p:spPr>
        </p:sp>
        <p:sp>
          <p:nvSpPr>
            <p:cNvPr id="10" name="TextBox 10"/>
            <p:cNvSpPr txBox="1"/>
            <p:nvPr/>
          </p:nvSpPr>
          <p:spPr>
            <a:xfrm>
              <a:off x="0" y="-57150"/>
              <a:ext cx="2417336" cy="150768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457670" y="755961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6457670" y="8474777"/>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15542505" y="938994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5400000" flipH="1" flipV="1">
            <a:off x="13629213" y="8474777"/>
            <a:ext cx="915165" cy="915165"/>
          </a:xfrm>
          <a:custGeom>
            <a:avLst/>
            <a:gdLst/>
            <a:ahLst/>
            <a:cxnLst/>
            <a:rect l="l" t="t" r="r" b="b"/>
            <a:pathLst>
              <a:path w="915165" h="915165">
                <a:moveTo>
                  <a:pt x="915165" y="915165"/>
                </a:moveTo>
                <a:lnTo>
                  <a:pt x="0" y="915165"/>
                </a:lnTo>
                <a:lnTo>
                  <a:pt x="0" y="0"/>
                </a:lnTo>
                <a:lnTo>
                  <a:pt x="915165" y="0"/>
                </a:lnTo>
                <a:lnTo>
                  <a:pt x="915165" y="915165"/>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flipH="1" flipV="1">
            <a:off x="13629213" y="9389942"/>
            <a:ext cx="915165" cy="915165"/>
          </a:xfrm>
          <a:custGeom>
            <a:avLst/>
            <a:gdLst/>
            <a:ahLst/>
            <a:cxnLst/>
            <a:rect l="l" t="t" r="r" b="b"/>
            <a:pathLst>
              <a:path w="915165" h="915165">
                <a:moveTo>
                  <a:pt x="915165" y="915165"/>
                </a:moveTo>
                <a:lnTo>
                  <a:pt x="0" y="915165"/>
                </a:lnTo>
                <a:lnTo>
                  <a:pt x="0" y="0"/>
                </a:lnTo>
                <a:lnTo>
                  <a:pt x="915165" y="0"/>
                </a:lnTo>
                <a:lnTo>
                  <a:pt x="915165" y="915165"/>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554201" y="1951892"/>
            <a:ext cx="5702716" cy="1041570"/>
            <a:chOff x="0" y="0"/>
            <a:chExt cx="1501950" cy="274323"/>
          </a:xfrm>
        </p:grpSpPr>
        <p:sp>
          <p:nvSpPr>
            <p:cNvPr id="17" name="Freeform 17"/>
            <p:cNvSpPr/>
            <p:nvPr/>
          </p:nvSpPr>
          <p:spPr>
            <a:xfrm>
              <a:off x="0" y="0"/>
              <a:ext cx="1501950" cy="274323"/>
            </a:xfrm>
            <a:custGeom>
              <a:avLst/>
              <a:gdLst/>
              <a:ahLst/>
              <a:cxnLst/>
              <a:rect l="l" t="t" r="r" b="b"/>
              <a:pathLst>
                <a:path w="1501950" h="274323">
                  <a:moveTo>
                    <a:pt x="69237" y="0"/>
                  </a:moveTo>
                  <a:lnTo>
                    <a:pt x="1432713" y="0"/>
                  </a:lnTo>
                  <a:cubicBezTo>
                    <a:pt x="1451076" y="0"/>
                    <a:pt x="1468687" y="7295"/>
                    <a:pt x="1481671" y="20279"/>
                  </a:cubicBezTo>
                  <a:cubicBezTo>
                    <a:pt x="1494655" y="33263"/>
                    <a:pt x="1501950" y="50874"/>
                    <a:pt x="1501950" y="69237"/>
                  </a:cubicBezTo>
                  <a:lnTo>
                    <a:pt x="1501950" y="205086"/>
                  </a:lnTo>
                  <a:cubicBezTo>
                    <a:pt x="1501950" y="243325"/>
                    <a:pt x="1470952" y="274323"/>
                    <a:pt x="1432713" y="274323"/>
                  </a:cubicBezTo>
                  <a:lnTo>
                    <a:pt x="69237" y="274323"/>
                  </a:lnTo>
                  <a:cubicBezTo>
                    <a:pt x="50874" y="274323"/>
                    <a:pt x="33263" y="267028"/>
                    <a:pt x="20279" y="254044"/>
                  </a:cubicBezTo>
                  <a:cubicBezTo>
                    <a:pt x="7295" y="241059"/>
                    <a:pt x="0" y="223449"/>
                    <a:pt x="0" y="205086"/>
                  </a:cubicBezTo>
                  <a:lnTo>
                    <a:pt x="0" y="69237"/>
                  </a:lnTo>
                  <a:cubicBezTo>
                    <a:pt x="0" y="50874"/>
                    <a:pt x="7295" y="33263"/>
                    <a:pt x="20279" y="20279"/>
                  </a:cubicBezTo>
                  <a:cubicBezTo>
                    <a:pt x="33263" y="7295"/>
                    <a:pt x="50874" y="0"/>
                    <a:pt x="69237" y="0"/>
                  </a:cubicBezTo>
                  <a:close/>
                </a:path>
              </a:pathLst>
            </a:custGeom>
            <a:solidFill>
              <a:srgbClr val="227C9D"/>
            </a:solidFill>
          </p:spPr>
        </p:sp>
        <p:sp>
          <p:nvSpPr>
            <p:cNvPr id="18" name="TextBox 18"/>
            <p:cNvSpPr txBox="1"/>
            <p:nvPr/>
          </p:nvSpPr>
          <p:spPr>
            <a:xfrm>
              <a:off x="0" y="19050"/>
              <a:ext cx="1501950" cy="255273"/>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2035251" y="2291702"/>
            <a:ext cx="47406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01 - PROBLEM RESEARCH</a:t>
            </a:r>
          </a:p>
        </p:txBody>
      </p:sp>
      <p:sp>
        <p:nvSpPr>
          <p:cNvPr id="20" name="TextBox 20"/>
          <p:cNvSpPr txBox="1"/>
          <p:nvPr/>
        </p:nvSpPr>
        <p:spPr>
          <a:xfrm>
            <a:off x="2167618" y="5549592"/>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02 - DATASET EXPLORATORY</a:t>
            </a:r>
          </a:p>
        </p:txBody>
      </p:sp>
      <p:sp>
        <p:nvSpPr>
          <p:cNvPr id="21" name="TextBox 21"/>
          <p:cNvSpPr txBox="1"/>
          <p:nvPr/>
        </p:nvSpPr>
        <p:spPr>
          <a:xfrm>
            <a:off x="7870334" y="1951892"/>
            <a:ext cx="8606502" cy="2600325"/>
          </a:xfrm>
          <a:prstGeom prst="rect">
            <a:avLst/>
          </a:prstGeom>
        </p:spPr>
        <p:txBody>
          <a:bodyPr lIns="0" tIns="0" rIns="0" bIns="0" rtlCol="0" anchor="t">
            <a:spAutoFit/>
          </a:bodyPr>
          <a:lstStyle/>
          <a:p>
            <a:pPr algn="l">
              <a:lnSpc>
                <a:spcPts val="2999"/>
              </a:lnSpc>
            </a:pPr>
            <a:r>
              <a:rPr lang="en-US" sz="2499">
                <a:solidFill>
                  <a:srgbClr val="545454"/>
                </a:solidFill>
                <a:latin typeface="DM Sans"/>
              </a:rPr>
              <a:t>Home Credit merupakan perusahaan yang menyediakan layanan peminjaman untuk keperluan kredit perlengkapan rumah, peralatan elektronik, dan macam-macam kebutuhan lainnya. Tantangan bagi penyedia jasa pembiayaan adalah melakukan analisa awal apakah nasabah yang akan dibiayai mempunyai kemungkinan besar kreditnya akan lancar atau tidak.</a:t>
            </a:r>
          </a:p>
        </p:txBody>
      </p:sp>
      <p:sp>
        <p:nvSpPr>
          <p:cNvPr id="22" name="TextBox 22"/>
          <p:cNvSpPr txBox="1"/>
          <p:nvPr/>
        </p:nvSpPr>
        <p:spPr>
          <a:xfrm>
            <a:off x="7870334" y="4688524"/>
            <a:ext cx="8606502" cy="2228850"/>
          </a:xfrm>
          <a:prstGeom prst="rect">
            <a:avLst/>
          </a:prstGeom>
        </p:spPr>
        <p:txBody>
          <a:bodyPr lIns="0" tIns="0" rIns="0" bIns="0" rtlCol="0" anchor="t">
            <a:spAutoFit/>
          </a:bodyPr>
          <a:lstStyle/>
          <a:p>
            <a:pPr algn="l">
              <a:lnSpc>
                <a:spcPts val="2999"/>
              </a:lnSpc>
            </a:pPr>
            <a:r>
              <a:rPr lang="en-US" sz="2499">
                <a:solidFill>
                  <a:srgbClr val="545454"/>
                </a:solidFill>
                <a:latin typeface="DM Sans"/>
              </a:rPr>
              <a:t>Pada kesempatan kali ini, studi kasus yang diberikan adalah bagaimana membuat model yang dapat memprediksi hal tersebut di atas sesuai informasi data nasabah yang tersedia. Sehingga pihak Home Credit dapat memaksimalkan pinjaman ke nasabah yang dapat melakukan pembayaran angsuran dengan lancar saja.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243164"/>
            <a:ext cx="4405559" cy="2224768"/>
            <a:chOff x="0" y="0"/>
            <a:chExt cx="5874078" cy="2966357"/>
          </a:xfrm>
        </p:grpSpPr>
        <p:sp>
          <p:nvSpPr>
            <p:cNvPr id="3" name="Freeform 3"/>
            <p:cNvSpPr/>
            <p:nvPr/>
          </p:nvSpPr>
          <p:spPr>
            <a:xfrm rot="-10800000">
              <a:off x="12700" y="0"/>
              <a:ext cx="1445079" cy="1445079"/>
            </a:xfrm>
            <a:custGeom>
              <a:avLst/>
              <a:gdLst/>
              <a:ahLst/>
              <a:cxnLst/>
              <a:rect l="l" t="t" r="r" b="b"/>
              <a:pathLst>
                <a:path w="1445079" h="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45079" y="38100"/>
              <a:ext cx="1445079" cy="1445079"/>
            </a:xfrm>
            <a:custGeom>
              <a:avLst/>
              <a:gdLst/>
              <a:ahLst/>
              <a:cxnLst/>
              <a:rect l="l" t="t" r="r" b="b"/>
              <a:pathLst>
                <a:path w="1445079" h="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1483179"/>
              <a:ext cx="1445079" cy="1445079"/>
            </a:xfrm>
            <a:custGeom>
              <a:avLst/>
              <a:gdLst/>
              <a:ahLst/>
              <a:cxnLst/>
              <a:rect l="l" t="t" r="r" b="b"/>
              <a:pathLst>
                <a:path w="1445079" h="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4429000" y="1521279"/>
              <a:ext cx="1445079" cy="1445079"/>
            </a:xfrm>
            <a:custGeom>
              <a:avLst/>
              <a:gdLst/>
              <a:ahLst/>
              <a:cxnLst/>
              <a:rect l="l" t="t" r="r" b="b"/>
              <a:pathLst>
                <a:path w="1445079" h="1445079">
                  <a:moveTo>
                    <a:pt x="0" y="0"/>
                  </a:moveTo>
                  <a:lnTo>
                    <a:pt x="1445078" y="0"/>
                  </a:lnTo>
                  <a:lnTo>
                    <a:pt x="1445078"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17369949" y="8469004"/>
            <a:ext cx="918051" cy="918051"/>
          </a:xfrm>
          <a:custGeom>
            <a:avLst/>
            <a:gdLst/>
            <a:ahLst/>
            <a:cxnLst/>
            <a:rect l="l" t="t" r="r" b="b"/>
            <a:pathLst>
              <a:path w="918051" h="918051">
                <a:moveTo>
                  <a:pt x="0" y="0"/>
                </a:moveTo>
                <a:lnTo>
                  <a:pt x="918051" y="0"/>
                </a:lnTo>
                <a:lnTo>
                  <a:pt x="918051" y="918052"/>
                </a:lnTo>
                <a:lnTo>
                  <a:pt x="0" y="918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369949" y="9387056"/>
            <a:ext cx="918051" cy="918051"/>
          </a:xfrm>
          <a:custGeom>
            <a:avLst/>
            <a:gdLst/>
            <a:ahLst/>
            <a:cxnLst/>
            <a:rect l="l" t="t" r="r" b="b"/>
            <a:pathLst>
              <a:path w="918051" h="918051">
                <a:moveTo>
                  <a:pt x="0" y="0"/>
                </a:moveTo>
                <a:lnTo>
                  <a:pt x="918051" y="0"/>
                </a:lnTo>
                <a:lnTo>
                  <a:pt x="918051" y="918051"/>
                </a:lnTo>
                <a:lnTo>
                  <a:pt x="0" y="918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8554050" y="1719035"/>
            <a:ext cx="8108237" cy="6524130"/>
            <a:chOff x="0" y="0"/>
            <a:chExt cx="2135503" cy="1718289"/>
          </a:xfrm>
        </p:grpSpPr>
        <p:sp>
          <p:nvSpPr>
            <p:cNvPr id="10" name="Freeform 10"/>
            <p:cNvSpPr/>
            <p:nvPr/>
          </p:nvSpPr>
          <p:spPr>
            <a:xfrm>
              <a:off x="0" y="0"/>
              <a:ext cx="2135503" cy="1718289"/>
            </a:xfrm>
            <a:custGeom>
              <a:avLst/>
              <a:gdLst/>
              <a:ahLst/>
              <a:cxnLst/>
              <a:rect l="l" t="t" r="r" b="b"/>
              <a:pathLst>
                <a:path w="2135503" h="1718289">
                  <a:moveTo>
                    <a:pt x="47741" y="0"/>
                  </a:moveTo>
                  <a:lnTo>
                    <a:pt x="2087762" y="0"/>
                  </a:lnTo>
                  <a:cubicBezTo>
                    <a:pt x="2114128" y="0"/>
                    <a:pt x="2135503" y="21374"/>
                    <a:pt x="2135503" y="47741"/>
                  </a:cubicBezTo>
                  <a:lnTo>
                    <a:pt x="2135503" y="1670548"/>
                  </a:lnTo>
                  <a:cubicBezTo>
                    <a:pt x="2135503" y="1683210"/>
                    <a:pt x="2130473" y="1695353"/>
                    <a:pt x="2121520" y="1704306"/>
                  </a:cubicBezTo>
                  <a:cubicBezTo>
                    <a:pt x="2112566" y="1713259"/>
                    <a:pt x="2100423" y="1718289"/>
                    <a:pt x="2087762" y="1718289"/>
                  </a:cubicBezTo>
                  <a:lnTo>
                    <a:pt x="47741" y="1718289"/>
                  </a:lnTo>
                  <a:cubicBezTo>
                    <a:pt x="35079" y="1718289"/>
                    <a:pt x="22936" y="1713259"/>
                    <a:pt x="13983" y="1704306"/>
                  </a:cubicBezTo>
                  <a:cubicBezTo>
                    <a:pt x="5030" y="1695353"/>
                    <a:pt x="0" y="1683210"/>
                    <a:pt x="0" y="1670548"/>
                  </a:cubicBezTo>
                  <a:lnTo>
                    <a:pt x="0" y="47741"/>
                  </a:lnTo>
                  <a:cubicBezTo>
                    <a:pt x="0" y="35079"/>
                    <a:pt x="5030" y="22936"/>
                    <a:pt x="13983" y="13983"/>
                  </a:cubicBezTo>
                  <a:cubicBezTo>
                    <a:pt x="22936" y="5030"/>
                    <a:pt x="35079" y="0"/>
                    <a:pt x="47741" y="0"/>
                  </a:cubicBezTo>
                  <a:close/>
                </a:path>
              </a:pathLst>
            </a:custGeom>
            <a:solidFill>
              <a:srgbClr val="48CFAE"/>
            </a:solidFill>
          </p:spPr>
        </p:sp>
        <p:sp>
          <p:nvSpPr>
            <p:cNvPr id="11" name="TextBox 11"/>
            <p:cNvSpPr txBox="1"/>
            <p:nvPr/>
          </p:nvSpPr>
          <p:spPr>
            <a:xfrm>
              <a:off x="0" y="-57150"/>
              <a:ext cx="2135503" cy="1775439"/>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6451898" y="7550953"/>
            <a:ext cx="918051" cy="918051"/>
          </a:xfrm>
          <a:custGeom>
            <a:avLst/>
            <a:gdLst/>
            <a:ahLst/>
            <a:cxnLst/>
            <a:rect l="l" t="t" r="r" b="b"/>
            <a:pathLst>
              <a:path w="918051" h="918051">
                <a:moveTo>
                  <a:pt x="0" y="0"/>
                </a:moveTo>
                <a:lnTo>
                  <a:pt x="918051" y="0"/>
                </a:lnTo>
                <a:lnTo>
                  <a:pt x="918051" y="918051"/>
                </a:lnTo>
                <a:lnTo>
                  <a:pt x="0" y="918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16451898" y="8469004"/>
            <a:ext cx="918051" cy="918051"/>
          </a:xfrm>
          <a:custGeom>
            <a:avLst/>
            <a:gdLst/>
            <a:ahLst/>
            <a:cxnLst/>
            <a:rect l="l" t="t" r="r" b="b"/>
            <a:pathLst>
              <a:path w="918051" h="918051">
                <a:moveTo>
                  <a:pt x="0" y="0"/>
                </a:moveTo>
                <a:lnTo>
                  <a:pt x="918051" y="0"/>
                </a:lnTo>
                <a:lnTo>
                  <a:pt x="918051" y="918052"/>
                </a:lnTo>
                <a:lnTo>
                  <a:pt x="0" y="9180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15533846" y="9387056"/>
            <a:ext cx="918051" cy="918051"/>
          </a:xfrm>
          <a:custGeom>
            <a:avLst/>
            <a:gdLst/>
            <a:ahLst/>
            <a:cxnLst/>
            <a:rect l="l" t="t" r="r" b="b"/>
            <a:pathLst>
              <a:path w="918051" h="918051">
                <a:moveTo>
                  <a:pt x="0" y="0"/>
                </a:moveTo>
                <a:lnTo>
                  <a:pt x="918052" y="0"/>
                </a:lnTo>
                <a:lnTo>
                  <a:pt x="918052" y="918051"/>
                </a:lnTo>
                <a:lnTo>
                  <a:pt x="0" y="918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flipH="1" flipV="1">
            <a:off x="13614520" y="8469004"/>
            <a:ext cx="918051" cy="918051"/>
          </a:xfrm>
          <a:custGeom>
            <a:avLst/>
            <a:gdLst/>
            <a:ahLst/>
            <a:cxnLst/>
            <a:rect l="l" t="t" r="r" b="b"/>
            <a:pathLst>
              <a:path w="918051" h="918051">
                <a:moveTo>
                  <a:pt x="918051" y="918052"/>
                </a:moveTo>
                <a:lnTo>
                  <a:pt x="0" y="918052"/>
                </a:lnTo>
                <a:lnTo>
                  <a:pt x="0" y="0"/>
                </a:lnTo>
                <a:lnTo>
                  <a:pt x="918051" y="0"/>
                </a:lnTo>
                <a:lnTo>
                  <a:pt x="918051" y="918052"/>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flipH="1" flipV="1">
            <a:off x="13614520" y="9387056"/>
            <a:ext cx="918051" cy="918051"/>
          </a:xfrm>
          <a:custGeom>
            <a:avLst/>
            <a:gdLst/>
            <a:ahLst/>
            <a:cxnLst/>
            <a:rect l="l" t="t" r="r" b="b"/>
            <a:pathLst>
              <a:path w="918051" h="918051">
                <a:moveTo>
                  <a:pt x="918051" y="918051"/>
                </a:moveTo>
                <a:lnTo>
                  <a:pt x="0" y="918051"/>
                </a:lnTo>
                <a:lnTo>
                  <a:pt x="0" y="0"/>
                </a:lnTo>
                <a:lnTo>
                  <a:pt x="918051" y="0"/>
                </a:lnTo>
                <a:lnTo>
                  <a:pt x="918051" y="918051"/>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554201" y="1951892"/>
            <a:ext cx="6717295" cy="1041570"/>
            <a:chOff x="0" y="0"/>
            <a:chExt cx="1769164" cy="274323"/>
          </a:xfrm>
        </p:grpSpPr>
        <p:sp>
          <p:nvSpPr>
            <p:cNvPr id="18" name="Freeform 18"/>
            <p:cNvSpPr/>
            <p:nvPr/>
          </p:nvSpPr>
          <p:spPr>
            <a:xfrm>
              <a:off x="0" y="0"/>
              <a:ext cx="1769164" cy="274323"/>
            </a:xfrm>
            <a:custGeom>
              <a:avLst/>
              <a:gdLst/>
              <a:ahLst/>
              <a:cxnLst/>
              <a:rect l="l" t="t" r="r" b="b"/>
              <a:pathLst>
                <a:path w="1769164" h="274323">
                  <a:moveTo>
                    <a:pt x="58779" y="0"/>
                  </a:moveTo>
                  <a:lnTo>
                    <a:pt x="1710385" y="0"/>
                  </a:lnTo>
                  <a:cubicBezTo>
                    <a:pt x="1742848" y="0"/>
                    <a:pt x="1769164" y="26316"/>
                    <a:pt x="1769164" y="58779"/>
                  </a:cubicBezTo>
                  <a:lnTo>
                    <a:pt x="1769164" y="215544"/>
                  </a:lnTo>
                  <a:cubicBezTo>
                    <a:pt x="1769164" y="248007"/>
                    <a:pt x="1742848" y="274323"/>
                    <a:pt x="1710385" y="274323"/>
                  </a:cubicBezTo>
                  <a:lnTo>
                    <a:pt x="58779" y="274323"/>
                  </a:lnTo>
                  <a:cubicBezTo>
                    <a:pt x="26316" y="274323"/>
                    <a:pt x="0" y="248007"/>
                    <a:pt x="0" y="215544"/>
                  </a:cubicBezTo>
                  <a:lnTo>
                    <a:pt x="0" y="58779"/>
                  </a:lnTo>
                  <a:cubicBezTo>
                    <a:pt x="0" y="26316"/>
                    <a:pt x="26316" y="0"/>
                    <a:pt x="58779" y="0"/>
                  </a:cubicBezTo>
                  <a:close/>
                </a:path>
              </a:pathLst>
            </a:custGeom>
            <a:solidFill>
              <a:srgbClr val="227C9D"/>
            </a:solidFill>
          </p:spPr>
        </p:sp>
        <p:sp>
          <p:nvSpPr>
            <p:cNvPr id="19" name="TextBox 19"/>
            <p:cNvSpPr txBox="1"/>
            <p:nvPr/>
          </p:nvSpPr>
          <p:spPr>
            <a:xfrm>
              <a:off x="0" y="19050"/>
              <a:ext cx="1769164" cy="255273"/>
            </a:xfrm>
            <a:prstGeom prst="rect">
              <a:avLst/>
            </a:prstGeom>
          </p:spPr>
          <p:txBody>
            <a:bodyPr lIns="50800" tIns="50800" rIns="50800" bIns="50800" rtlCol="0" anchor="ctr"/>
            <a:lstStyle/>
            <a:p>
              <a:pPr algn="ctr">
                <a:lnSpc>
                  <a:spcPts val="2553"/>
                </a:lnSpc>
              </a:pPr>
              <a:endParaRPr/>
            </a:p>
          </p:txBody>
        </p:sp>
      </p:grpSp>
      <p:sp>
        <p:nvSpPr>
          <p:cNvPr id="20" name="TextBox 20"/>
          <p:cNvSpPr txBox="1"/>
          <p:nvPr/>
        </p:nvSpPr>
        <p:spPr>
          <a:xfrm>
            <a:off x="8860128" y="1933575"/>
            <a:ext cx="7802158" cy="2228850"/>
          </a:xfrm>
          <a:prstGeom prst="rect">
            <a:avLst/>
          </a:prstGeom>
        </p:spPr>
        <p:txBody>
          <a:bodyPr lIns="0" tIns="0" rIns="0" bIns="0" rtlCol="0" anchor="t">
            <a:spAutoFit/>
          </a:bodyPr>
          <a:lstStyle/>
          <a:p>
            <a:pPr algn="l">
              <a:lnSpc>
                <a:spcPts val="2999"/>
              </a:lnSpc>
            </a:pPr>
            <a:r>
              <a:rPr lang="en-US" sz="2499">
                <a:solidFill>
                  <a:srgbClr val="545454"/>
                </a:solidFill>
                <a:latin typeface="DM Sans"/>
              </a:rPr>
              <a:t>Terdapat 7 sumber dataset. Namun saya berfokus pada data “application_train.csv” dimana data ini berisi informasi nasabah pada setiap ID pinjaman yang diidentifikasi dari fitur “SK_ID_CURR”. Data tersebut akan digunakan untuk analisa pembuatan model machine learning.</a:t>
            </a:r>
          </a:p>
        </p:txBody>
      </p:sp>
      <p:sp>
        <p:nvSpPr>
          <p:cNvPr id="21" name="TextBox 21"/>
          <p:cNvSpPr txBox="1"/>
          <p:nvPr/>
        </p:nvSpPr>
        <p:spPr>
          <a:xfrm>
            <a:off x="8860128" y="4400550"/>
            <a:ext cx="7802158" cy="1485900"/>
          </a:xfrm>
          <a:prstGeom prst="rect">
            <a:avLst/>
          </a:prstGeom>
        </p:spPr>
        <p:txBody>
          <a:bodyPr lIns="0" tIns="0" rIns="0" bIns="0" rtlCol="0" anchor="t">
            <a:spAutoFit/>
          </a:bodyPr>
          <a:lstStyle/>
          <a:p>
            <a:pPr algn="l">
              <a:lnSpc>
                <a:spcPts val="2999"/>
              </a:lnSpc>
            </a:pPr>
            <a:r>
              <a:rPr lang="en-US" sz="2499">
                <a:solidFill>
                  <a:srgbClr val="545454"/>
                </a:solidFill>
                <a:latin typeface="DM Sans"/>
              </a:rPr>
              <a:t>Data tersebut juga terdapat fitur “TARGET” yang merupakan identifikasi nasabah yang lancar membayar angsuran adalah bernilai 0 dan nasabah yang mengalami kesulitan bayar adalah bernilai 1.</a:t>
            </a:r>
          </a:p>
        </p:txBody>
      </p:sp>
      <p:sp>
        <p:nvSpPr>
          <p:cNvPr id="22" name="TextBox 22"/>
          <p:cNvSpPr txBox="1"/>
          <p:nvPr/>
        </p:nvSpPr>
        <p:spPr>
          <a:xfrm>
            <a:off x="2153889" y="2291702"/>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02 - DATASET EXPLORATORY</a:t>
            </a:r>
          </a:p>
        </p:txBody>
      </p:sp>
      <p:sp>
        <p:nvSpPr>
          <p:cNvPr id="23" name="TextBox 23"/>
          <p:cNvSpPr txBox="1"/>
          <p:nvPr/>
        </p:nvSpPr>
        <p:spPr>
          <a:xfrm>
            <a:off x="8860128" y="6124575"/>
            <a:ext cx="7518287" cy="1857375"/>
          </a:xfrm>
          <a:prstGeom prst="rect">
            <a:avLst/>
          </a:prstGeom>
        </p:spPr>
        <p:txBody>
          <a:bodyPr lIns="0" tIns="0" rIns="0" bIns="0" rtlCol="0" anchor="t">
            <a:spAutoFit/>
          </a:bodyPr>
          <a:lstStyle/>
          <a:p>
            <a:pPr algn="l">
              <a:lnSpc>
                <a:spcPts val="2999"/>
              </a:lnSpc>
            </a:pPr>
            <a:r>
              <a:rPr lang="en-US" sz="2499">
                <a:solidFill>
                  <a:srgbClr val="545454"/>
                </a:solidFill>
                <a:latin typeface="DM Sans"/>
              </a:rPr>
              <a:t>Sedangkan dataset “application_test.csv” adalah data test tanpa fitur “TARGET” yang nantinya digunakan untuk memprediksi nasabah bernilai 0 atau 1 melalui perhitungan model yang sudah dibuat.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2453107" y="5329150"/>
            <a:ext cx="710798" cy="524720"/>
          </a:xfrm>
          <a:prstGeom prst="line">
            <a:avLst/>
          </a:prstGeom>
          <a:ln w="38100" cap="flat">
            <a:solidFill>
              <a:srgbClr val="A6A6A6"/>
            </a:solidFill>
            <a:prstDash val="solid"/>
            <a:headEnd type="none" w="sm" len="sm"/>
            <a:tailEnd type="none" w="sm" len="sm"/>
          </a:ln>
        </p:spPr>
      </p:sp>
      <p:sp>
        <p:nvSpPr>
          <p:cNvPr id="3" name="AutoShape 3"/>
          <p:cNvSpPr/>
          <p:nvPr/>
        </p:nvSpPr>
        <p:spPr>
          <a:xfrm flipV="1">
            <a:off x="7504811" y="5284477"/>
            <a:ext cx="714375" cy="841554"/>
          </a:xfrm>
          <a:prstGeom prst="line">
            <a:avLst/>
          </a:prstGeom>
          <a:ln w="38100" cap="flat">
            <a:solidFill>
              <a:srgbClr val="A6A6A6"/>
            </a:solidFill>
            <a:prstDash val="solid"/>
            <a:headEnd type="none" w="sm" len="sm"/>
            <a:tailEnd type="none" w="sm" len="sm"/>
          </a:ln>
        </p:spPr>
      </p:sp>
      <p:sp>
        <p:nvSpPr>
          <p:cNvPr id="4" name="AutoShape 4"/>
          <p:cNvSpPr/>
          <p:nvPr/>
        </p:nvSpPr>
        <p:spPr>
          <a:xfrm flipV="1">
            <a:off x="15217701" y="5453574"/>
            <a:ext cx="636505" cy="819149"/>
          </a:xfrm>
          <a:prstGeom prst="line">
            <a:avLst/>
          </a:prstGeom>
          <a:ln w="38100" cap="flat">
            <a:solidFill>
              <a:srgbClr val="A6A6A6"/>
            </a:solidFill>
            <a:prstDash val="solid"/>
            <a:headEnd type="none" w="sm" len="sm"/>
            <a:tailEnd type="none" w="sm" len="sm"/>
          </a:ln>
        </p:spPr>
      </p:sp>
      <p:sp>
        <p:nvSpPr>
          <p:cNvPr id="5" name="AutoShape 5"/>
          <p:cNvSpPr/>
          <p:nvPr/>
        </p:nvSpPr>
        <p:spPr>
          <a:xfrm flipH="1" flipV="1">
            <a:off x="4914112" y="5329150"/>
            <a:ext cx="762000" cy="796881"/>
          </a:xfrm>
          <a:prstGeom prst="line">
            <a:avLst/>
          </a:prstGeom>
          <a:ln w="38100" cap="flat">
            <a:solidFill>
              <a:srgbClr val="A6A6A6"/>
            </a:solidFill>
            <a:prstDash val="solid"/>
            <a:headEnd type="none" w="sm" len="sm"/>
            <a:tailEnd type="none" w="sm" len="sm"/>
          </a:ln>
        </p:spPr>
      </p:sp>
      <p:sp>
        <p:nvSpPr>
          <p:cNvPr id="6" name="AutoShape 6"/>
          <p:cNvSpPr/>
          <p:nvPr/>
        </p:nvSpPr>
        <p:spPr>
          <a:xfrm flipH="1" flipV="1">
            <a:off x="12589737" y="5016609"/>
            <a:ext cx="780134" cy="1256114"/>
          </a:xfrm>
          <a:prstGeom prst="line">
            <a:avLst/>
          </a:prstGeom>
          <a:ln w="38100" cap="flat">
            <a:solidFill>
              <a:srgbClr val="A6A6A6"/>
            </a:solidFill>
            <a:prstDash val="solid"/>
            <a:headEnd type="none" w="sm" len="sm"/>
            <a:tailEnd type="none" w="sm" len="sm"/>
          </a:ln>
        </p:spPr>
      </p:sp>
      <p:grpSp>
        <p:nvGrpSpPr>
          <p:cNvPr id="7" name="Group 7"/>
          <p:cNvGrpSpPr/>
          <p:nvPr/>
        </p:nvGrpSpPr>
        <p:grpSpPr>
          <a:xfrm>
            <a:off x="619204" y="4924566"/>
            <a:ext cx="1833903" cy="1858607"/>
            <a:chOff x="0" y="0"/>
            <a:chExt cx="812800" cy="823749"/>
          </a:xfrm>
        </p:grpSpPr>
        <p:sp>
          <p:nvSpPr>
            <p:cNvPr id="8" name="Freeform 8"/>
            <p:cNvSpPr/>
            <p:nvPr/>
          </p:nvSpPr>
          <p:spPr>
            <a:xfrm>
              <a:off x="0" y="0"/>
              <a:ext cx="812800" cy="823749"/>
            </a:xfrm>
            <a:custGeom>
              <a:avLst/>
              <a:gdLst/>
              <a:ahLst/>
              <a:cxnLst/>
              <a:rect l="l" t="t" r="r" b="b"/>
              <a:pathLst>
                <a:path w="812800" h="823749">
                  <a:moveTo>
                    <a:pt x="406400" y="0"/>
                  </a:moveTo>
                  <a:cubicBezTo>
                    <a:pt x="181951" y="0"/>
                    <a:pt x="0" y="184402"/>
                    <a:pt x="0" y="411874"/>
                  </a:cubicBezTo>
                  <a:cubicBezTo>
                    <a:pt x="0" y="639346"/>
                    <a:pt x="181951" y="823749"/>
                    <a:pt x="406400" y="823749"/>
                  </a:cubicBezTo>
                  <a:cubicBezTo>
                    <a:pt x="630849" y="823749"/>
                    <a:pt x="812800" y="639346"/>
                    <a:pt x="812800" y="411874"/>
                  </a:cubicBezTo>
                  <a:cubicBezTo>
                    <a:pt x="812800" y="184402"/>
                    <a:pt x="630849" y="0"/>
                    <a:pt x="406400" y="0"/>
                  </a:cubicBezTo>
                  <a:close/>
                </a:path>
              </a:pathLst>
            </a:custGeom>
            <a:solidFill>
              <a:srgbClr val="48CFAE"/>
            </a:solidFill>
          </p:spPr>
        </p:sp>
        <p:sp>
          <p:nvSpPr>
            <p:cNvPr id="9" name="TextBox 9"/>
            <p:cNvSpPr txBox="1"/>
            <p:nvPr/>
          </p:nvSpPr>
          <p:spPr>
            <a:xfrm>
              <a:off x="76200" y="96276"/>
              <a:ext cx="660400" cy="650246"/>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3163905" y="4454047"/>
            <a:ext cx="1750206" cy="175020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5676112" y="5211682"/>
            <a:ext cx="1828699" cy="182869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8219186" y="4418955"/>
            <a:ext cx="1731044" cy="173104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a:off x="13369870" y="5348807"/>
            <a:ext cx="1847831" cy="184783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id="21" name="TextBox 21"/>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2" name="Group 22"/>
          <p:cNvGrpSpPr/>
          <p:nvPr/>
        </p:nvGrpSpPr>
        <p:grpSpPr>
          <a:xfrm>
            <a:off x="15854206" y="4663580"/>
            <a:ext cx="1579987" cy="157998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24" name="TextBox 24"/>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sp>
      <p:sp>
        <p:nvSpPr>
          <p:cNvPr id="34" name="TextBox 34"/>
          <p:cNvSpPr txBox="1"/>
          <p:nvPr/>
        </p:nvSpPr>
        <p:spPr>
          <a:xfrm>
            <a:off x="514994" y="6863237"/>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Imputasi</a:t>
            </a:r>
          </a:p>
        </p:txBody>
      </p:sp>
      <p:sp>
        <p:nvSpPr>
          <p:cNvPr id="35" name="TextBox 35"/>
          <p:cNvSpPr txBox="1"/>
          <p:nvPr/>
        </p:nvSpPr>
        <p:spPr>
          <a:xfrm>
            <a:off x="823952" y="5280134"/>
            <a:ext cx="1424407" cy="118427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IMPUTASI MISSING VALUES</a:t>
            </a:r>
          </a:p>
        </p:txBody>
      </p:sp>
      <p:sp>
        <p:nvSpPr>
          <p:cNvPr id="36" name="TextBox 36"/>
          <p:cNvSpPr txBox="1"/>
          <p:nvPr/>
        </p:nvSpPr>
        <p:spPr>
          <a:xfrm>
            <a:off x="222309" y="7285564"/>
            <a:ext cx="2627693"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missing values di data train dan data test baik tipe numerik maupun kategori. Lalu isi data kosong tersebut dengan nilai mean/median/modus/nilai lain bukan dihapus.</a:t>
            </a:r>
          </a:p>
        </p:txBody>
      </p:sp>
      <p:sp>
        <p:nvSpPr>
          <p:cNvPr id="37" name="TextBox 37"/>
          <p:cNvSpPr txBox="1"/>
          <p:nvPr/>
        </p:nvSpPr>
        <p:spPr>
          <a:xfrm>
            <a:off x="3158485" y="4930884"/>
            <a:ext cx="1733365"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OUTLIER HANDLING</a:t>
            </a:r>
          </a:p>
        </p:txBody>
      </p:sp>
      <p:grpSp>
        <p:nvGrpSpPr>
          <p:cNvPr id="38" name="Group 38"/>
          <p:cNvGrpSpPr/>
          <p:nvPr/>
        </p:nvGrpSpPr>
        <p:grpSpPr>
          <a:xfrm>
            <a:off x="10915214" y="4179348"/>
            <a:ext cx="1674522" cy="1674522"/>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40" name="TextBox 40"/>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sp>
        <p:nvSpPr>
          <p:cNvPr id="41" name="TextBox 41"/>
          <p:cNvSpPr txBox="1"/>
          <p:nvPr/>
        </p:nvSpPr>
        <p:spPr>
          <a:xfrm>
            <a:off x="10908986" y="4581634"/>
            <a:ext cx="1686979"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SPLITING DATA</a:t>
            </a:r>
          </a:p>
        </p:txBody>
      </p:sp>
      <p:sp>
        <p:nvSpPr>
          <p:cNvPr id="42" name="TextBox 42"/>
          <p:cNvSpPr txBox="1"/>
          <p:nvPr/>
        </p:nvSpPr>
        <p:spPr>
          <a:xfrm>
            <a:off x="5740693" y="5715024"/>
            <a:ext cx="1699537"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ONE HOT ENCODING</a:t>
            </a:r>
          </a:p>
        </p:txBody>
      </p:sp>
      <p:sp>
        <p:nvSpPr>
          <p:cNvPr id="43" name="TextBox 43"/>
          <p:cNvSpPr txBox="1"/>
          <p:nvPr/>
        </p:nvSpPr>
        <p:spPr>
          <a:xfrm>
            <a:off x="13433385" y="5837748"/>
            <a:ext cx="1720802"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FEATURE SELECTION</a:t>
            </a:r>
          </a:p>
        </p:txBody>
      </p:sp>
      <p:sp>
        <p:nvSpPr>
          <p:cNvPr id="44" name="TextBox 44"/>
          <p:cNvSpPr txBox="1"/>
          <p:nvPr/>
        </p:nvSpPr>
        <p:spPr>
          <a:xfrm>
            <a:off x="15916874" y="4992556"/>
            <a:ext cx="1424407"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FEATURE SCALING</a:t>
            </a:r>
          </a:p>
        </p:txBody>
      </p:sp>
      <p:sp>
        <p:nvSpPr>
          <p:cNvPr id="45" name="TextBox 45"/>
          <p:cNvSpPr txBox="1"/>
          <p:nvPr/>
        </p:nvSpPr>
        <p:spPr>
          <a:xfrm>
            <a:off x="3017847" y="1021396"/>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Outlier</a:t>
            </a:r>
          </a:p>
        </p:txBody>
      </p:sp>
      <p:sp>
        <p:nvSpPr>
          <p:cNvPr id="46" name="TextBox 46"/>
          <p:cNvSpPr txBox="1"/>
          <p:nvPr/>
        </p:nvSpPr>
        <p:spPr>
          <a:xfrm>
            <a:off x="2690660" y="1514579"/>
            <a:ext cx="2669015"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nilai outlier pada tipe data numerik dalam data train pada setiap feature. Lalu lakukan metode capping batas atas/bawah dengan IQR. Cek dengan visualisaisi boxplot.</a:t>
            </a:r>
          </a:p>
        </p:txBody>
      </p:sp>
      <p:sp>
        <p:nvSpPr>
          <p:cNvPr id="47" name="TextBox 47"/>
          <p:cNvSpPr txBox="1"/>
          <p:nvPr/>
        </p:nvSpPr>
        <p:spPr>
          <a:xfrm>
            <a:off x="5569300" y="7149013"/>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OHE</a:t>
            </a:r>
          </a:p>
        </p:txBody>
      </p:sp>
      <p:sp>
        <p:nvSpPr>
          <p:cNvPr id="48" name="TextBox 48"/>
          <p:cNvSpPr txBox="1"/>
          <p:nvPr/>
        </p:nvSpPr>
        <p:spPr>
          <a:xfrm>
            <a:off x="5249765" y="7657648"/>
            <a:ext cx="2681393" cy="21431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tipe data kategori dalam data train dan data test. Lalu lakukan OHE dengan parameter drop “first” sehingga semua nilai bertipe numerik.. </a:t>
            </a:r>
          </a:p>
        </p:txBody>
      </p:sp>
      <p:sp>
        <p:nvSpPr>
          <p:cNvPr id="49" name="TextBox 49"/>
          <p:cNvSpPr txBox="1"/>
          <p:nvPr/>
        </p:nvSpPr>
        <p:spPr>
          <a:xfrm>
            <a:off x="8063547" y="192034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Over Sampling</a:t>
            </a:r>
          </a:p>
        </p:txBody>
      </p:sp>
      <p:sp>
        <p:nvSpPr>
          <p:cNvPr id="50" name="TextBox 50"/>
          <p:cNvSpPr txBox="1"/>
          <p:nvPr/>
        </p:nvSpPr>
        <p:spPr>
          <a:xfrm>
            <a:off x="7852186" y="2428979"/>
            <a:ext cx="2465043" cy="18383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Deklarasikan variable X dan y pada data train lalu lakukan over sampling pada label “TARGET” minoritas.</a:t>
            </a:r>
          </a:p>
        </p:txBody>
      </p:sp>
      <p:sp>
        <p:nvSpPr>
          <p:cNvPr id="51" name="TextBox 51"/>
          <p:cNvSpPr txBox="1"/>
          <p:nvPr/>
        </p:nvSpPr>
        <p:spPr>
          <a:xfrm>
            <a:off x="10731314" y="6195942"/>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Spliting Data</a:t>
            </a:r>
          </a:p>
        </p:txBody>
      </p:sp>
      <p:sp>
        <p:nvSpPr>
          <p:cNvPr id="52" name="TextBox 52"/>
          <p:cNvSpPr txBox="1"/>
          <p:nvPr/>
        </p:nvSpPr>
        <p:spPr>
          <a:xfrm>
            <a:off x="10500229" y="6783173"/>
            <a:ext cx="2504494" cy="26670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Setelah label “TARGET” komposisi jumlahnya berimbang maka lakukan split data pada data train. Hasil yang diperoleh X_train, y_train untuk pemodelan dan X_test dan y_test untuk evaluasi model.</a:t>
            </a:r>
          </a:p>
        </p:txBody>
      </p:sp>
      <p:sp>
        <p:nvSpPr>
          <p:cNvPr id="53" name="TextBox 53"/>
          <p:cNvSpPr txBox="1"/>
          <p:nvPr/>
        </p:nvSpPr>
        <p:spPr>
          <a:xfrm>
            <a:off x="13272625" y="1969372"/>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F. Selection</a:t>
            </a:r>
          </a:p>
        </p:txBody>
      </p:sp>
      <p:sp>
        <p:nvSpPr>
          <p:cNvPr id="54" name="TextBox 54"/>
          <p:cNvSpPr txBox="1"/>
          <p:nvPr/>
        </p:nvSpPr>
        <p:spPr>
          <a:xfrm>
            <a:off x="13079865" y="2458957"/>
            <a:ext cx="2427841"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top 20 feature data train maupun data test yang berpengaruh terhadap label “TARGET” dengan menggunakan library mutual_info_classif</a:t>
            </a:r>
          </a:p>
        </p:txBody>
      </p:sp>
      <p:grpSp>
        <p:nvGrpSpPr>
          <p:cNvPr id="55" name="Group 55"/>
          <p:cNvGrpSpPr/>
          <p:nvPr/>
        </p:nvGrpSpPr>
        <p:grpSpPr>
          <a:xfrm>
            <a:off x="15373063" y="6402635"/>
            <a:ext cx="2914937" cy="3886583"/>
            <a:chOff x="0" y="0"/>
            <a:chExt cx="3886583" cy="5182111"/>
          </a:xfrm>
        </p:grpSpPr>
        <p:sp>
          <p:nvSpPr>
            <p:cNvPr id="56" name="Freeform 56"/>
            <p:cNvSpPr/>
            <p:nvPr/>
          </p:nvSpPr>
          <p:spPr>
            <a:xfrm>
              <a:off x="2591055" y="1295528"/>
              <a:ext cx="1295528" cy="1295528"/>
            </a:xfrm>
            <a:custGeom>
              <a:avLst/>
              <a:gdLst/>
              <a:ahLst/>
              <a:cxnLst/>
              <a:rect l="l" t="t" r="r" b="b"/>
              <a:pathLst>
                <a:path w="1295528" h="1295528">
                  <a:moveTo>
                    <a:pt x="0" y="0"/>
                  </a:moveTo>
                  <a:lnTo>
                    <a:pt x="1295528" y="0"/>
                  </a:lnTo>
                  <a:lnTo>
                    <a:pt x="1295528" y="1295527"/>
                  </a:lnTo>
                  <a:lnTo>
                    <a:pt x="0" y="1295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7" name="Freeform 57"/>
            <p:cNvSpPr/>
            <p:nvPr/>
          </p:nvSpPr>
          <p:spPr>
            <a:xfrm>
              <a:off x="2591055" y="2591055"/>
              <a:ext cx="1295528" cy="1295528"/>
            </a:xfrm>
            <a:custGeom>
              <a:avLst/>
              <a:gdLst/>
              <a:ahLst/>
              <a:cxnLst/>
              <a:rect l="l" t="t" r="r" b="b"/>
              <a:pathLst>
                <a:path w="1295528" h="1295528">
                  <a:moveTo>
                    <a:pt x="0" y="0"/>
                  </a:moveTo>
                  <a:lnTo>
                    <a:pt x="1295528" y="0"/>
                  </a:lnTo>
                  <a:lnTo>
                    <a:pt x="1295528" y="1295528"/>
                  </a:lnTo>
                  <a:lnTo>
                    <a:pt x="0" y="12955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8" name="Freeform 58"/>
            <p:cNvSpPr/>
            <p:nvPr/>
          </p:nvSpPr>
          <p:spPr>
            <a:xfrm rot="5400000" flipH="1" flipV="1">
              <a:off x="2591055" y="3886583"/>
              <a:ext cx="1295528" cy="1295528"/>
            </a:xfrm>
            <a:custGeom>
              <a:avLst/>
              <a:gdLst/>
              <a:ahLst/>
              <a:cxnLst/>
              <a:rect l="l" t="t" r="r" b="b"/>
              <a:pathLst>
                <a:path w="1295528" h="1295528">
                  <a:moveTo>
                    <a:pt x="1295528" y="1295528"/>
                  </a:moveTo>
                  <a:lnTo>
                    <a:pt x="0" y="1295528"/>
                  </a:lnTo>
                  <a:lnTo>
                    <a:pt x="0" y="0"/>
                  </a:lnTo>
                  <a:lnTo>
                    <a:pt x="1295528" y="0"/>
                  </a:lnTo>
                  <a:lnTo>
                    <a:pt x="1295528" y="129552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9" name="Freeform 59"/>
            <p:cNvSpPr/>
            <p:nvPr/>
          </p:nvSpPr>
          <p:spPr>
            <a:xfrm>
              <a:off x="1295528" y="0"/>
              <a:ext cx="1295528" cy="1295528"/>
            </a:xfrm>
            <a:custGeom>
              <a:avLst/>
              <a:gdLst/>
              <a:ahLst/>
              <a:cxnLst/>
              <a:rect l="l" t="t" r="r" b="b"/>
              <a:pathLst>
                <a:path w="1295528" h="1295528">
                  <a:moveTo>
                    <a:pt x="0" y="0"/>
                  </a:moveTo>
                  <a:lnTo>
                    <a:pt x="1295527" y="0"/>
                  </a:lnTo>
                  <a:lnTo>
                    <a:pt x="1295527" y="1295528"/>
                  </a:lnTo>
                  <a:lnTo>
                    <a:pt x="0" y="1295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0" name="Freeform 60"/>
            <p:cNvSpPr/>
            <p:nvPr/>
          </p:nvSpPr>
          <p:spPr>
            <a:xfrm>
              <a:off x="1295528" y="1295528"/>
              <a:ext cx="1295528" cy="1295528"/>
            </a:xfrm>
            <a:custGeom>
              <a:avLst/>
              <a:gdLst/>
              <a:ahLst/>
              <a:cxnLst/>
              <a:rect l="l" t="t" r="r" b="b"/>
              <a:pathLst>
                <a:path w="1295528" h="1295528">
                  <a:moveTo>
                    <a:pt x="0" y="0"/>
                  </a:moveTo>
                  <a:lnTo>
                    <a:pt x="1295527" y="0"/>
                  </a:lnTo>
                  <a:lnTo>
                    <a:pt x="1295527" y="1295527"/>
                  </a:lnTo>
                  <a:lnTo>
                    <a:pt x="0" y="12955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1" name="Freeform 61"/>
            <p:cNvSpPr/>
            <p:nvPr/>
          </p:nvSpPr>
          <p:spPr>
            <a:xfrm rot="5400000">
              <a:off x="0" y="2591055"/>
              <a:ext cx="1295528" cy="1295528"/>
            </a:xfrm>
            <a:custGeom>
              <a:avLst/>
              <a:gdLst/>
              <a:ahLst/>
              <a:cxnLst/>
              <a:rect l="l" t="t" r="r" b="b"/>
              <a:pathLst>
                <a:path w="1295528" h="1295528">
                  <a:moveTo>
                    <a:pt x="0" y="0"/>
                  </a:moveTo>
                  <a:lnTo>
                    <a:pt x="1295528" y="0"/>
                  </a:lnTo>
                  <a:lnTo>
                    <a:pt x="1295528" y="1295528"/>
                  </a:lnTo>
                  <a:lnTo>
                    <a:pt x="0" y="1295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2" name="Freeform 62"/>
            <p:cNvSpPr/>
            <p:nvPr/>
          </p:nvSpPr>
          <p:spPr>
            <a:xfrm rot="-10800000">
              <a:off x="1295528" y="3886583"/>
              <a:ext cx="1295528" cy="1295528"/>
            </a:xfrm>
            <a:custGeom>
              <a:avLst/>
              <a:gdLst/>
              <a:ahLst/>
              <a:cxnLst/>
              <a:rect l="l" t="t" r="r" b="b"/>
              <a:pathLst>
                <a:path w="1295528" h="1295528">
                  <a:moveTo>
                    <a:pt x="0" y="0"/>
                  </a:moveTo>
                  <a:lnTo>
                    <a:pt x="1295527" y="0"/>
                  </a:lnTo>
                  <a:lnTo>
                    <a:pt x="1295527" y="1295528"/>
                  </a:lnTo>
                  <a:lnTo>
                    <a:pt x="0" y="12955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3" name="Freeform 63"/>
            <p:cNvSpPr/>
            <p:nvPr/>
          </p:nvSpPr>
          <p:spPr>
            <a:xfrm rot="-10800000" flipH="1" flipV="1">
              <a:off x="0" y="3886583"/>
              <a:ext cx="1295528" cy="1295528"/>
            </a:xfrm>
            <a:custGeom>
              <a:avLst/>
              <a:gdLst/>
              <a:ahLst/>
              <a:cxnLst/>
              <a:rect l="l" t="t" r="r" b="b"/>
              <a:pathLst>
                <a:path w="1295528" h="1295528">
                  <a:moveTo>
                    <a:pt x="1295528" y="1295528"/>
                  </a:moveTo>
                  <a:lnTo>
                    <a:pt x="0" y="1295528"/>
                  </a:lnTo>
                  <a:lnTo>
                    <a:pt x="0" y="0"/>
                  </a:lnTo>
                  <a:lnTo>
                    <a:pt x="1295528" y="0"/>
                  </a:lnTo>
                  <a:lnTo>
                    <a:pt x="1295528" y="1295528"/>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64" name="Group 64"/>
          <p:cNvGrpSpPr/>
          <p:nvPr/>
        </p:nvGrpSpPr>
        <p:grpSpPr>
          <a:xfrm>
            <a:off x="6417573" y="555087"/>
            <a:ext cx="6046286" cy="1027869"/>
            <a:chOff x="0" y="0"/>
            <a:chExt cx="1592438" cy="270714"/>
          </a:xfrm>
        </p:grpSpPr>
        <p:sp>
          <p:nvSpPr>
            <p:cNvPr id="65" name="Freeform 65"/>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66" name="TextBox 66"/>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67" name="TextBox 67"/>
          <p:cNvSpPr txBox="1"/>
          <p:nvPr/>
        </p:nvSpPr>
        <p:spPr>
          <a:xfrm>
            <a:off x="6840269" y="888046"/>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03 - DATA PREPROCESSING</a:t>
            </a:r>
          </a:p>
        </p:txBody>
      </p:sp>
      <p:sp>
        <p:nvSpPr>
          <p:cNvPr id="68" name="TextBox 68"/>
          <p:cNvSpPr txBox="1"/>
          <p:nvPr/>
        </p:nvSpPr>
        <p:spPr>
          <a:xfrm>
            <a:off x="8250693" y="4838841"/>
            <a:ext cx="1699537"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OVER SAMPLING</a:t>
            </a:r>
          </a:p>
        </p:txBody>
      </p:sp>
      <p:sp>
        <p:nvSpPr>
          <p:cNvPr id="69" name="AutoShape 69"/>
          <p:cNvSpPr/>
          <p:nvPr/>
        </p:nvSpPr>
        <p:spPr>
          <a:xfrm flipH="1" flipV="1">
            <a:off x="10105869" y="4924566"/>
            <a:ext cx="809345" cy="92042"/>
          </a:xfrm>
          <a:prstGeom prst="line">
            <a:avLst/>
          </a:prstGeom>
          <a:ln w="38100" cap="flat">
            <a:solidFill>
              <a:srgbClr val="A6A6A6"/>
            </a:solidFill>
            <a:prstDash val="solid"/>
            <a:headEnd type="none" w="sm" len="sm"/>
            <a:tailEnd type="none" w="sm" len="sm"/>
          </a:ln>
        </p:spPr>
      </p:sp>
      <p:sp>
        <p:nvSpPr>
          <p:cNvPr id="70" name="TextBox 70"/>
          <p:cNvSpPr txBox="1"/>
          <p:nvPr/>
        </p:nvSpPr>
        <p:spPr>
          <a:xfrm>
            <a:off x="15623039" y="1090929"/>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F. Scaling</a:t>
            </a:r>
          </a:p>
        </p:txBody>
      </p:sp>
      <p:sp>
        <p:nvSpPr>
          <p:cNvPr id="71" name="TextBox 71"/>
          <p:cNvSpPr txBox="1"/>
          <p:nvPr/>
        </p:nvSpPr>
        <p:spPr>
          <a:xfrm>
            <a:off x="15294837" y="1594627"/>
            <a:ext cx="2664961"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Ubah skala nilai data train dan data test dengan menggunakan MinMaxScaler() /normalisasi agar semua nilai lebih sederhana pada rentang nilai yang sama.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9405" y="646679"/>
            <a:ext cx="4180085" cy="525780"/>
          </a:xfrm>
          <a:prstGeom prst="rect">
            <a:avLst/>
          </a:prstGeom>
        </p:spPr>
        <p:txBody>
          <a:bodyPr lIns="0" tIns="0" rIns="0" bIns="0" rtlCol="0" anchor="t">
            <a:spAutoFit/>
          </a:bodyPr>
          <a:lstStyle/>
          <a:p>
            <a:pPr algn="ctr">
              <a:lnSpc>
                <a:spcPts val="3959"/>
              </a:lnSpc>
            </a:pPr>
            <a:r>
              <a:rPr lang="en-US" sz="3999">
                <a:solidFill>
                  <a:srgbClr val="227C9D"/>
                </a:solidFill>
                <a:latin typeface="Kollektif Bold"/>
              </a:rPr>
              <a:t>VISUALISASI</a:t>
            </a:r>
          </a:p>
        </p:txBody>
      </p:sp>
      <p:grpSp>
        <p:nvGrpSpPr>
          <p:cNvPr id="3" name="Group 3"/>
          <p:cNvGrpSpPr/>
          <p:nvPr/>
        </p:nvGrpSpPr>
        <p:grpSpPr>
          <a:xfrm>
            <a:off x="1028700" y="8463234"/>
            <a:ext cx="4680540" cy="778361"/>
            <a:chOff x="0" y="0"/>
            <a:chExt cx="1232735" cy="205000"/>
          </a:xfrm>
        </p:grpSpPr>
        <p:sp>
          <p:nvSpPr>
            <p:cNvPr id="4" name="Freeform 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id="5" name="TextBox 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grpSp>
        <p:nvGrpSpPr>
          <p:cNvPr id="6" name="Group 6"/>
          <p:cNvGrpSpPr/>
          <p:nvPr/>
        </p:nvGrpSpPr>
        <p:grpSpPr>
          <a:xfrm rot="2700000">
            <a:off x="-1906430" y="-3406802"/>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a:off x="-2369044" y="-2587253"/>
            <a:ext cx="5185216" cy="5132702"/>
          </a:xfrm>
          <a:prstGeom prst="line">
            <a:avLst/>
          </a:prstGeom>
          <a:ln w="28575" cap="flat">
            <a:solidFill>
              <a:srgbClr val="8CA9AD"/>
            </a:solidFill>
            <a:prstDash val="solid"/>
            <a:headEnd type="none" w="sm" len="sm"/>
            <a:tailEnd type="none" w="sm" len="sm"/>
          </a:ln>
        </p:spPr>
      </p:sp>
      <p:sp>
        <p:nvSpPr>
          <p:cNvPr id="10" name="AutoShape 10"/>
          <p:cNvSpPr/>
          <p:nvPr/>
        </p:nvSpPr>
        <p:spPr>
          <a:xfrm>
            <a:off x="-2582990" y="-2274576"/>
            <a:ext cx="5038853" cy="5038853"/>
          </a:xfrm>
          <a:prstGeom prst="line">
            <a:avLst/>
          </a:prstGeom>
          <a:ln w="28575" cap="flat">
            <a:solidFill>
              <a:srgbClr val="8CA9AD"/>
            </a:solidFill>
            <a:prstDash val="solid"/>
            <a:headEnd type="none" w="sm" len="sm"/>
            <a:tailEnd type="none" w="sm" len="sm"/>
          </a:ln>
        </p:spPr>
      </p:sp>
      <p:sp>
        <p:nvSpPr>
          <p:cNvPr id="11" name="AutoShape 11"/>
          <p:cNvSpPr/>
          <p:nvPr/>
        </p:nvSpPr>
        <p:spPr>
          <a:xfrm>
            <a:off x="-2762592" y="-1916106"/>
            <a:ext cx="4867141" cy="4867141"/>
          </a:xfrm>
          <a:prstGeom prst="line">
            <a:avLst/>
          </a:prstGeom>
          <a:ln w="28575" cap="flat">
            <a:solidFill>
              <a:srgbClr val="8CA9AD"/>
            </a:solidFill>
            <a:prstDash val="solid"/>
            <a:headEnd type="none" w="sm" len="sm"/>
            <a:tailEnd type="none" w="sm" len="sm"/>
          </a:ln>
        </p:spPr>
      </p:sp>
      <p:sp>
        <p:nvSpPr>
          <p:cNvPr id="12" name="AutoShape 12"/>
          <p:cNvSpPr/>
          <p:nvPr/>
        </p:nvSpPr>
        <p:spPr>
          <a:xfrm>
            <a:off x="-2889247" y="-1529839"/>
            <a:ext cx="4690515" cy="4690515"/>
          </a:xfrm>
          <a:prstGeom prst="line">
            <a:avLst/>
          </a:prstGeom>
          <a:ln w="28575" cap="flat">
            <a:solidFill>
              <a:srgbClr val="8CA9AD"/>
            </a:solidFill>
            <a:prstDash val="solid"/>
            <a:headEnd type="none" w="sm" len="sm"/>
            <a:tailEnd type="none" w="sm" len="sm"/>
          </a:ln>
        </p:spPr>
      </p:sp>
      <p:sp>
        <p:nvSpPr>
          <p:cNvPr id="13" name="AutoShape 13"/>
          <p:cNvSpPr/>
          <p:nvPr/>
        </p:nvSpPr>
        <p:spPr>
          <a:xfrm>
            <a:off x="-3033101" y="-1090162"/>
            <a:ext cx="4347674" cy="4347674"/>
          </a:xfrm>
          <a:prstGeom prst="line">
            <a:avLst/>
          </a:prstGeom>
          <a:ln w="28575" cap="flat">
            <a:solidFill>
              <a:srgbClr val="8CA9AD"/>
            </a:solidFill>
            <a:prstDash val="solid"/>
            <a:headEnd type="none" w="sm" len="sm"/>
            <a:tailEnd type="none" w="sm" len="sm"/>
          </a:ln>
        </p:spPr>
      </p:sp>
      <p:sp>
        <p:nvSpPr>
          <p:cNvPr id="14" name="AutoShape 14"/>
          <p:cNvSpPr/>
          <p:nvPr/>
        </p:nvSpPr>
        <p:spPr>
          <a:xfrm>
            <a:off x="-3153920" y="-646438"/>
            <a:ext cx="3963599" cy="3985594"/>
          </a:xfrm>
          <a:prstGeom prst="line">
            <a:avLst/>
          </a:prstGeom>
          <a:ln w="28575" cap="flat">
            <a:solidFill>
              <a:srgbClr val="8CA9AD"/>
            </a:solidFill>
            <a:prstDash val="solid"/>
            <a:headEnd type="none" w="sm" len="sm"/>
            <a:tailEnd type="none" w="sm" len="sm"/>
          </a:ln>
        </p:spPr>
      </p:sp>
      <p:sp>
        <p:nvSpPr>
          <p:cNvPr id="15" name="Freeform 15"/>
          <p:cNvSpPr/>
          <p:nvPr/>
        </p:nvSpPr>
        <p:spPr>
          <a:xfrm>
            <a:off x="659173" y="1689709"/>
            <a:ext cx="4737836" cy="1660390"/>
          </a:xfrm>
          <a:custGeom>
            <a:avLst/>
            <a:gdLst/>
            <a:ahLst/>
            <a:cxnLst/>
            <a:rect l="l" t="t" r="r" b="b"/>
            <a:pathLst>
              <a:path w="4737836" h="1660390">
                <a:moveTo>
                  <a:pt x="0" y="0"/>
                </a:moveTo>
                <a:lnTo>
                  <a:pt x="4737836" y="0"/>
                </a:lnTo>
                <a:lnTo>
                  <a:pt x="4737836" y="1660390"/>
                </a:lnTo>
                <a:lnTo>
                  <a:pt x="0" y="1660390"/>
                </a:lnTo>
                <a:lnTo>
                  <a:pt x="0" y="0"/>
                </a:lnTo>
                <a:close/>
              </a:path>
            </a:pathLst>
          </a:custGeom>
          <a:blipFill>
            <a:blip r:embed="rId2"/>
            <a:stretch>
              <a:fillRect/>
            </a:stretch>
          </a:blipFill>
        </p:spPr>
      </p:sp>
      <p:sp>
        <p:nvSpPr>
          <p:cNvPr id="16" name="AutoShape 16"/>
          <p:cNvSpPr/>
          <p:nvPr/>
        </p:nvSpPr>
        <p:spPr>
          <a:xfrm>
            <a:off x="-3128153" y="-84805"/>
            <a:ext cx="3377485" cy="3360058"/>
          </a:xfrm>
          <a:prstGeom prst="line">
            <a:avLst/>
          </a:prstGeom>
          <a:ln w="28575" cap="flat">
            <a:solidFill>
              <a:srgbClr val="8CA9AD"/>
            </a:solidFill>
            <a:prstDash val="solid"/>
            <a:headEnd type="none" w="sm" len="sm"/>
            <a:tailEnd type="none" w="sm" len="sm"/>
          </a:ln>
        </p:spPr>
      </p:sp>
      <p:sp>
        <p:nvSpPr>
          <p:cNvPr id="17" name="Freeform 17"/>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Freeform 20"/>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Freeform 22"/>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24"/>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25"/>
          <p:cNvSpPr/>
          <p:nvPr/>
        </p:nvSpPr>
        <p:spPr>
          <a:xfrm>
            <a:off x="44868" y="3550124"/>
            <a:ext cx="5966446" cy="4712217"/>
          </a:xfrm>
          <a:custGeom>
            <a:avLst/>
            <a:gdLst/>
            <a:ahLst/>
            <a:cxnLst/>
            <a:rect l="l" t="t" r="r" b="b"/>
            <a:pathLst>
              <a:path w="5966446" h="4712217">
                <a:moveTo>
                  <a:pt x="0" y="0"/>
                </a:moveTo>
                <a:lnTo>
                  <a:pt x="5966446" y="0"/>
                </a:lnTo>
                <a:lnTo>
                  <a:pt x="5966446" y="4712217"/>
                </a:lnTo>
                <a:lnTo>
                  <a:pt x="0" y="4712217"/>
                </a:lnTo>
                <a:lnTo>
                  <a:pt x="0" y="0"/>
                </a:lnTo>
                <a:close/>
              </a:path>
            </a:pathLst>
          </a:custGeom>
          <a:blipFill>
            <a:blip r:embed="rId9"/>
            <a:stretch>
              <a:fillRect/>
            </a:stretch>
          </a:blipFill>
        </p:spPr>
      </p:sp>
      <p:grpSp>
        <p:nvGrpSpPr>
          <p:cNvPr id="26" name="Group 26"/>
          <p:cNvGrpSpPr/>
          <p:nvPr/>
        </p:nvGrpSpPr>
        <p:grpSpPr>
          <a:xfrm>
            <a:off x="12456351" y="8491809"/>
            <a:ext cx="5311909" cy="778361"/>
            <a:chOff x="0" y="0"/>
            <a:chExt cx="7082546" cy="1037815"/>
          </a:xfrm>
        </p:grpSpPr>
        <p:grpSp>
          <p:nvGrpSpPr>
            <p:cNvPr id="27" name="Group 27"/>
            <p:cNvGrpSpPr/>
            <p:nvPr/>
          </p:nvGrpSpPr>
          <p:grpSpPr>
            <a:xfrm>
              <a:off x="423478" y="0"/>
              <a:ext cx="6240720" cy="1037815"/>
              <a:chOff x="0" y="0"/>
              <a:chExt cx="1232735" cy="205000"/>
            </a:xfrm>
          </p:grpSpPr>
          <p:sp>
            <p:nvSpPr>
              <p:cNvPr id="28" name="Freeform 28"/>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id="29" name="TextBox 29"/>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0" y="250596"/>
              <a:ext cx="7082546" cy="561976"/>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OVER SAMPLING</a:t>
              </a:r>
            </a:p>
          </p:txBody>
        </p:sp>
      </p:grpSp>
      <p:sp>
        <p:nvSpPr>
          <p:cNvPr id="31" name="Freeform 31"/>
          <p:cNvSpPr/>
          <p:nvPr/>
        </p:nvSpPr>
        <p:spPr>
          <a:xfrm>
            <a:off x="6808493" y="2257936"/>
            <a:ext cx="4120378" cy="2885564"/>
          </a:xfrm>
          <a:custGeom>
            <a:avLst/>
            <a:gdLst/>
            <a:ahLst/>
            <a:cxnLst/>
            <a:rect l="l" t="t" r="r" b="b"/>
            <a:pathLst>
              <a:path w="4120378" h="2885564">
                <a:moveTo>
                  <a:pt x="0" y="0"/>
                </a:moveTo>
                <a:lnTo>
                  <a:pt x="4120377" y="0"/>
                </a:lnTo>
                <a:lnTo>
                  <a:pt x="4120377" y="2885564"/>
                </a:lnTo>
                <a:lnTo>
                  <a:pt x="0" y="2885564"/>
                </a:lnTo>
                <a:lnTo>
                  <a:pt x="0" y="0"/>
                </a:lnTo>
                <a:close/>
              </a:path>
            </a:pathLst>
          </a:custGeom>
          <a:blipFill>
            <a:blip r:embed="rId10"/>
            <a:stretch>
              <a:fillRect/>
            </a:stretch>
          </a:blipFill>
        </p:spPr>
      </p:sp>
      <p:grpSp>
        <p:nvGrpSpPr>
          <p:cNvPr id="32" name="Group 32"/>
          <p:cNvGrpSpPr/>
          <p:nvPr/>
        </p:nvGrpSpPr>
        <p:grpSpPr>
          <a:xfrm>
            <a:off x="6212727" y="1479575"/>
            <a:ext cx="5311909" cy="778361"/>
            <a:chOff x="0" y="0"/>
            <a:chExt cx="7082546" cy="1037815"/>
          </a:xfrm>
        </p:grpSpPr>
        <p:grpSp>
          <p:nvGrpSpPr>
            <p:cNvPr id="33" name="Group 33"/>
            <p:cNvGrpSpPr/>
            <p:nvPr/>
          </p:nvGrpSpPr>
          <p:grpSpPr>
            <a:xfrm>
              <a:off x="423368" y="0"/>
              <a:ext cx="6240720" cy="1037815"/>
              <a:chOff x="0" y="0"/>
              <a:chExt cx="1232735" cy="205000"/>
            </a:xfrm>
          </p:grpSpPr>
          <p:sp>
            <p:nvSpPr>
              <p:cNvPr id="34" name="Freeform 3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id="35" name="TextBox 3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36" name="TextBox 36"/>
            <p:cNvSpPr txBox="1"/>
            <p:nvPr/>
          </p:nvSpPr>
          <p:spPr>
            <a:xfrm>
              <a:off x="0" y="250596"/>
              <a:ext cx="7082546" cy="517102"/>
            </a:xfrm>
            <a:prstGeom prst="rect">
              <a:avLst/>
            </a:prstGeom>
          </p:spPr>
          <p:txBody>
            <a:bodyPr lIns="0" tIns="0" rIns="0" bIns="0" rtlCol="0" anchor="t">
              <a:spAutoFit/>
            </a:bodyPr>
            <a:lstStyle/>
            <a:p>
              <a:pPr algn="ctr">
                <a:lnSpc>
                  <a:spcPts val="2799"/>
                </a:lnSpc>
              </a:pPr>
              <a:r>
                <a:rPr lang="en-US" sz="2799">
                  <a:solidFill>
                    <a:srgbClr val="FFFFFF"/>
                  </a:solidFill>
                  <a:latin typeface="Kollektif Bold"/>
                </a:rPr>
                <a:t>DIMENSI DATASET AWAL</a:t>
              </a:r>
            </a:p>
          </p:txBody>
        </p:sp>
      </p:grpSp>
      <p:sp>
        <p:nvSpPr>
          <p:cNvPr id="37" name="Freeform 37"/>
          <p:cNvSpPr/>
          <p:nvPr/>
        </p:nvSpPr>
        <p:spPr>
          <a:xfrm>
            <a:off x="11240824" y="3492476"/>
            <a:ext cx="7069340" cy="4970759"/>
          </a:xfrm>
          <a:custGeom>
            <a:avLst/>
            <a:gdLst/>
            <a:ahLst/>
            <a:cxnLst/>
            <a:rect l="l" t="t" r="r" b="b"/>
            <a:pathLst>
              <a:path w="7069340" h="4970759">
                <a:moveTo>
                  <a:pt x="0" y="0"/>
                </a:moveTo>
                <a:lnTo>
                  <a:pt x="7069341" y="0"/>
                </a:lnTo>
                <a:lnTo>
                  <a:pt x="7069341" y="4970758"/>
                </a:lnTo>
                <a:lnTo>
                  <a:pt x="0" y="4970758"/>
                </a:lnTo>
                <a:lnTo>
                  <a:pt x="0" y="0"/>
                </a:lnTo>
                <a:close/>
              </a:path>
            </a:pathLst>
          </a:custGeom>
          <a:blipFill>
            <a:blip r:embed="rId11"/>
            <a:stretch>
              <a:fillRect/>
            </a:stretch>
          </a:blipFill>
        </p:spPr>
      </p:sp>
      <p:sp>
        <p:nvSpPr>
          <p:cNvPr id="38" name="TextBox 38"/>
          <p:cNvSpPr txBox="1"/>
          <p:nvPr/>
        </p:nvSpPr>
        <p:spPr>
          <a:xfrm>
            <a:off x="699405" y="8679792"/>
            <a:ext cx="5311909" cy="40957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IMBALANCE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1681106"/>
            <a:ext cx="4672253"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LOGISTIC REGRESSION</a:t>
            </a:r>
          </a:p>
        </p:txBody>
      </p:sp>
      <p:sp>
        <p:nvSpPr>
          <p:cNvPr id="3" name="Freeform 3"/>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9" name="Group 39"/>
          <p:cNvGrpSpPr/>
          <p:nvPr/>
        </p:nvGrpSpPr>
        <p:grpSpPr>
          <a:xfrm>
            <a:off x="5284332" y="391825"/>
            <a:ext cx="7719336" cy="1027869"/>
            <a:chOff x="0" y="0"/>
            <a:chExt cx="2033076" cy="270714"/>
          </a:xfrm>
        </p:grpSpPr>
        <p:sp>
          <p:nvSpPr>
            <p:cNvPr id="40" name="Freeform 40"/>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1" name="TextBox 41"/>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2" name="Freeform 42"/>
          <p:cNvSpPr/>
          <p:nvPr/>
        </p:nvSpPr>
        <p:spPr>
          <a:xfrm>
            <a:off x="1028700" y="2300231"/>
            <a:ext cx="7634957" cy="3358982"/>
          </a:xfrm>
          <a:custGeom>
            <a:avLst/>
            <a:gdLst/>
            <a:ahLst/>
            <a:cxnLst/>
            <a:rect l="l" t="t" r="r" b="b"/>
            <a:pathLst>
              <a:path w="7634957" h="3358982">
                <a:moveTo>
                  <a:pt x="0" y="0"/>
                </a:moveTo>
                <a:lnTo>
                  <a:pt x="7634957" y="0"/>
                </a:lnTo>
                <a:lnTo>
                  <a:pt x="7634957" y="3358983"/>
                </a:lnTo>
                <a:lnTo>
                  <a:pt x="0" y="3358983"/>
                </a:lnTo>
                <a:lnTo>
                  <a:pt x="0" y="0"/>
                </a:lnTo>
                <a:close/>
              </a:path>
            </a:pathLst>
          </a:custGeom>
          <a:blipFill>
            <a:blip r:embed="rId10"/>
            <a:stretch>
              <a:fillRect/>
            </a:stretch>
          </a:blipFill>
        </p:spPr>
      </p:sp>
      <p:sp>
        <p:nvSpPr>
          <p:cNvPr id="43" name="Freeform 43"/>
          <p:cNvSpPr/>
          <p:nvPr/>
        </p:nvSpPr>
        <p:spPr>
          <a:xfrm>
            <a:off x="1028700" y="5871968"/>
            <a:ext cx="14055935" cy="3485259"/>
          </a:xfrm>
          <a:custGeom>
            <a:avLst/>
            <a:gdLst/>
            <a:ahLst/>
            <a:cxnLst/>
            <a:rect l="l" t="t" r="r" b="b"/>
            <a:pathLst>
              <a:path w="14055935" h="3485259">
                <a:moveTo>
                  <a:pt x="0" y="0"/>
                </a:moveTo>
                <a:lnTo>
                  <a:pt x="14055935" y="0"/>
                </a:lnTo>
                <a:lnTo>
                  <a:pt x="14055935" y="3485259"/>
                </a:lnTo>
                <a:lnTo>
                  <a:pt x="0" y="3485259"/>
                </a:lnTo>
                <a:lnTo>
                  <a:pt x="0" y="0"/>
                </a:lnTo>
                <a:close/>
              </a:path>
            </a:pathLst>
          </a:custGeom>
          <a:blipFill>
            <a:blip r:embed="rId11"/>
            <a:stretch>
              <a:fillRect/>
            </a:stretch>
          </a:blipFill>
        </p:spPr>
      </p:sp>
      <p:sp>
        <p:nvSpPr>
          <p:cNvPr id="44" name="TextBox 44"/>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8" name="Group 38"/>
          <p:cNvGrpSpPr/>
          <p:nvPr/>
        </p:nvGrpSpPr>
        <p:grpSpPr>
          <a:xfrm>
            <a:off x="5284332" y="391825"/>
            <a:ext cx="7719336" cy="1027869"/>
            <a:chOff x="0" y="0"/>
            <a:chExt cx="2033076" cy="270714"/>
          </a:xfrm>
        </p:grpSpPr>
        <p:sp>
          <p:nvSpPr>
            <p:cNvPr id="39" name="Freeform 39"/>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0" name="TextBox 40"/>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1" name="Freeform 41"/>
          <p:cNvSpPr/>
          <p:nvPr/>
        </p:nvSpPr>
        <p:spPr>
          <a:xfrm>
            <a:off x="1028700" y="2300231"/>
            <a:ext cx="7200891" cy="3286374"/>
          </a:xfrm>
          <a:custGeom>
            <a:avLst/>
            <a:gdLst/>
            <a:ahLst/>
            <a:cxnLst/>
            <a:rect l="l" t="t" r="r" b="b"/>
            <a:pathLst>
              <a:path w="7200891" h="3286374">
                <a:moveTo>
                  <a:pt x="0" y="0"/>
                </a:moveTo>
                <a:lnTo>
                  <a:pt x="7200891" y="0"/>
                </a:lnTo>
                <a:lnTo>
                  <a:pt x="7200891" y="3286374"/>
                </a:lnTo>
                <a:lnTo>
                  <a:pt x="0" y="3286374"/>
                </a:lnTo>
                <a:lnTo>
                  <a:pt x="0" y="0"/>
                </a:lnTo>
                <a:close/>
              </a:path>
            </a:pathLst>
          </a:custGeom>
          <a:blipFill>
            <a:blip r:embed="rId10"/>
            <a:stretch>
              <a:fillRect/>
            </a:stretch>
          </a:blipFill>
        </p:spPr>
      </p:sp>
      <p:sp>
        <p:nvSpPr>
          <p:cNvPr id="42" name="Freeform 42"/>
          <p:cNvSpPr/>
          <p:nvPr/>
        </p:nvSpPr>
        <p:spPr>
          <a:xfrm>
            <a:off x="1028700" y="5796155"/>
            <a:ext cx="13523696" cy="4035203"/>
          </a:xfrm>
          <a:custGeom>
            <a:avLst/>
            <a:gdLst/>
            <a:ahLst/>
            <a:cxnLst/>
            <a:rect l="l" t="t" r="r" b="b"/>
            <a:pathLst>
              <a:path w="13523696" h="4035203">
                <a:moveTo>
                  <a:pt x="0" y="0"/>
                </a:moveTo>
                <a:lnTo>
                  <a:pt x="13523696" y="0"/>
                </a:lnTo>
                <a:lnTo>
                  <a:pt x="13523696" y="4035203"/>
                </a:lnTo>
                <a:lnTo>
                  <a:pt x="0" y="4035203"/>
                </a:lnTo>
                <a:lnTo>
                  <a:pt x="0" y="0"/>
                </a:lnTo>
                <a:close/>
              </a:path>
            </a:pathLst>
          </a:custGeom>
          <a:blipFill>
            <a:blip r:embed="rId11"/>
            <a:stretch>
              <a:fillRect/>
            </a:stretch>
          </a:blipFill>
        </p:spPr>
      </p:sp>
      <p:sp>
        <p:nvSpPr>
          <p:cNvPr id="43" name="TextBox 43"/>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
        <p:nvSpPr>
          <p:cNvPr id="44" name="TextBox 44"/>
          <p:cNvSpPr txBox="1"/>
          <p:nvPr/>
        </p:nvSpPr>
        <p:spPr>
          <a:xfrm>
            <a:off x="1028700" y="1681106"/>
            <a:ext cx="2367567"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XGBOOST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8" name="Group 38"/>
          <p:cNvGrpSpPr/>
          <p:nvPr/>
        </p:nvGrpSpPr>
        <p:grpSpPr>
          <a:xfrm>
            <a:off x="5284332" y="391825"/>
            <a:ext cx="7719336" cy="1027869"/>
            <a:chOff x="0" y="0"/>
            <a:chExt cx="2033076" cy="270714"/>
          </a:xfrm>
        </p:grpSpPr>
        <p:sp>
          <p:nvSpPr>
            <p:cNvPr id="39" name="Freeform 39"/>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0" name="TextBox 40"/>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1" name="Freeform 41"/>
          <p:cNvSpPr/>
          <p:nvPr/>
        </p:nvSpPr>
        <p:spPr>
          <a:xfrm>
            <a:off x="1339718" y="2305842"/>
            <a:ext cx="8688796" cy="5968565"/>
          </a:xfrm>
          <a:custGeom>
            <a:avLst/>
            <a:gdLst/>
            <a:ahLst/>
            <a:cxnLst/>
            <a:rect l="l" t="t" r="r" b="b"/>
            <a:pathLst>
              <a:path w="8688796" h="5968565">
                <a:moveTo>
                  <a:pt x="0" y="0"/>
                </a:moveTo>
                <a:lnTo>
                  <a:pt x="8688796" y="0"/>
                </a:lnTo>
                <a:lnTo>
                  <a:pt x="8688796" y="5968565"/>
                </a:lnTo>
                <a:lnTo>
                  <a:pt x="0" y="5968565"/>
                </a:lnTo>
                <a:lnTo>
                  <a:pt x="0" y="0"/>
                </a:lnTo>
                <a:close/>
              </a:path>
            </a:pathLst>
          </a:custGeom>
          <a:blipFill>
            <a:blip r:embed="rId10"/>
            <a:stretch>
              <a:fillRect/>
            </a:stretch>
          </a:blipFill>
        </p:spPr>
      </p:sp>
      <p:sp>
        <p:nvSpPr>
          <p:cNvPr id="42" name="Freeform 42"/>
          <p:cNvSpPr/>
          <p:nvPr/>
        </p:nvSpPr>
        <p:spPr>
          <a:xfrm>
            <a:off x="10058892" y="2305842"/>
            <a:ext cx="7543336" cy="4346160"/>
          </a:xfrm>
          <a:custGeom>
            <a:avLst/>
            <a:gdLst/>
            <a:ahLst/>
            <a:cxnLst/>
            <a:rect l="l" t="t" r="r" b="b"/>
            <a:pathLst>
              <a:path w="7543336" h="4346160">
                <a:moveTo>
                  <a:pt x="0" y="0"/>
                </a:moveTo>
                <a:lnTo>
                  <a:pt x="7543336" y="0"/>
                </a:lnTo>
                <a:lnTo>
                  <a:pt x="7543336" y="4346160"/>
                </a:lnTo>
                <a:lnTo>
                  <a:pt x="0" y="4346160"/>
                </a:lnTo>
                <a:lnTo>
                  <a:pt x="0" y="0"/>
                </a:lnTo>
                <a:close/>
              </a:path>
            </a:pathLst>
          </a:custGeom>
          <a:blipFill>
            <a:blip r:embed="rId11"/>
            <a:stretch>
              <a:fillRect/>
            </a:stretch>
          </a:blipFill>
        </p:spPr>
      </p:sp>
      <p:sp>
        <p:nvSpPr>
          <p:cNvPr id="43" name="TextBox 43"/>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
        <p:nvSpPr>
          <p:cNvPr id="44" name="TextBox 44"/>
          <p:cNvSpPr txBox="1"/>
          <p:nvPr/>
        </p:nvSpPr>
        <p:spPr>
          <a:xfrm>
            <a:off x="1028700" y="1681106"/>
            <a:ext cx="6160707"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RANDOM FOREST CLASSIFIER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rot="8100000">
            <a:off x="16760858" y="-1240983"/>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grpSp>
        <p:nvGrpSpPr>
          <p:cNvPr id="22" name="Group 22"/>
          <p:cNvGrpSpPr/>
          <p:nvPr/>
        </p:nvGrpSpPr>
        <p:grpSpPr>
          <a:xfrm>
            <a:off x="5450860" y="457752"/>
            <a:ext cx="7238339" cy="1027869"/>
            <a:chOff x="0" y="0"/>
            <a:chExt cx="1906394" cy="270714"/>
          </a:xfrm>
        </p:grpSpPr>
        <p:sp>
          <p:nvSpPr>
            <p:cNvPr id="23" name="Freeform 23"/>
            <p:cNvSpPr/>
            <p:nvPr/>
          </p:nvSpPr>
          <p:spPr>
            <a:xfrm>
              <a:off x="0" y="0"/>
              <a:ext cx="1906394" cy="270714"/>
            </a:xfrm>
            <a:custGeom>
              <a:avLst/>
              <a:gdLst/>
              <a:ahLst/>
              <a:cxnLst/>
              <a:rect l="l" t="t" r="r" b="b"/>
              <a:pathLst>
                <a:path w="1906394" h="270714">
                  <a:moveTo>
                    <a:pt x="54548" y="0"/>
                  </a:moveTo>
                  <a:lnTo>
                    <a:pt x="1851845" y="0"/>
                  </a:lnTo>
                  <a:cubicBezTo>
                    <a:pt x="1881972" y="0"/>
                    <a:pt x="1906394" y="24422"/>
                    <a:pt x="1906394" y="54548"/>
                  </a:cubicBezTo>
                  <a:lnTo>
                    <a:pt x="1906394" y="216166"/>
                  </a:lnTo>
                  <a:cubicBezTo>
                    <a:pt x="1906394" y="246292"/>
                    <a:pt x="1881972" y="270714"/>
                    <a:pt x="1851845" y="270714"/>
                  </a:cubicBezTo>
                  <a:lnTo>
                    <a:pt x="54548" y="270714"/>
                  </a:lnTo>
                  <a:cubicBezTo>
                    <a:pt x="24422" y="270714"/>
                    <a:pt x="0" y="246292"/>
                    <a:pt x="0" y="216166"/>
                  </a:cubicBezTo>
                  <a:lnTo>
                    <a:pt x="0" y="54548"/>
                  </a:lnTo>
                  <a:cubicBezTo>
                    <a:pt x="0" y="24422"/>
                    <a:pt x="24422" y="0"/>
                    <a:pt x="54548" y="0"/>
                  </a:cubicBezTo>
                  <a:close/>
                </a:path>
              </a:pathLst>
            </a:custGeom>
            <a:solidFill>
              <a:srgbClr val="227C9D"/>
            </a:solidFill>
          </p:spPr>
        </p:sp>
        <p:sp>
          <p:nvSpPr>
            <p:cNvPr id="24" name="TextBox 24"/>
            <p:cNvSpPr txBox="1"/>
            <p:nvPr/>
          </p:nvSpPr>
          <p:spPr>
            <a:xfrm>
              <a:off x="0" y="19050"/>
              <a:ext cx="1906394" cy="251664"/>
            </a:xfrm>
            <a:prstGeom prst="rect">
              <a:avLst/>
            </a:prstGeom>
          </p:spPr>
          <p:txBody>
            <a:bodyPr lIns="50800" tIns="50800" rIns="50800" bIns="50800" rtlCol="0" anchor="ctr"/>
            <a:lstStyle/>
            <a:p>
              <a:pPr algn="ctr">
                <a:lnSpc>
                  <a:spcPts val="2553"/>
                </a:lnSpc>
              </a:pPr>
              <a:endParaRPr/>
            </a:p>
          </p:txBody>
        </p:sp>
      </p:grpSp>
      <p:sp>
        <p:nvSpPr>
          <p:cNvPr id="25" name="TextBox 25"/>
          <p:cNvSpPr txBox="1"/>
          <p:nvPr/>
        </p:nvSpPr>
        <p:spPr>
          <a:xfrm>
            <a:off x="1259583" y="1643040"/>
            <a:ext cx="2915093" cy="330200"/>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TOP 20 FEATURES</a:t>
            </a:r>
          </a:p>
        </p:txBody>
      </p:sp>
      <p:sp>
        <p:nvSpPr>
          <p:cNvPr id="26" name="Freeform 26"/>
          <p:cNvSpPr/>
          <p:nvPr/>
        </p:nvSpPr>
        <p:spPr>
          <a:xfrm>
            <a:off x="1028700" y="2197334"/>
            <a:ext cx="11625416" cy="2240581"/>
          </a:xfrm>
          <a:custGeom>
            <a:avLst/>
            <a:gdLst/>
            <a:ahLst/>
            <a:cxnLst/>
            <a:rect l="l" t="t" r="r" b="b"/>
            <a:pathLst>
              <a:path w="11625416" h="2240581">
                <a:moveTo>
                  <a:pt x="0" y="0"/>
                </a:moveTo>
                <a:lnTo>
                  <a:pt x="11625416" y="0"/>
                </a:lnTo>
                <a:lnTo>
                  <a:pt x="11625416" y="2240581"/>
                </a:lnTo>
                <a:lnTo>
                  <a:pt x="0" y="2240581"/>
                </a:lnTo>
                <a:lnTo>
                  <a:pt x="0" y="0"/>
                </a:lnTo>
                <a:close/>
              </a:path>
            </a:pathLst>
          </a:custGeom>
          <a:blipFill>
            <a:blip r:embed="rId10"/>
            <a:stretch>
              <a:fillRect/>
            </a:stretch>
          </a:blipFill>
        </p:spPr>
      </p:sp>
      <p:grpSp>
        <p:nvGrpSpPr>
          <p:cNvPr id="27" name="Group 27"/>
          <p:cNvGrpSpPr/>
          <p:nvPr/>
        </p:nvGrpSpPr>
        <p:grpSpPr>
          <a:xfrm>
            <a:off x="1028700" y="1485621"/>
            <a:ext cx="3376859" cy="597413"/>
            <a:chOff x="0" y="0"/>
            <a:chExt cx="4502478" cy="796551"/>
          </a:xfrm>
        </p:grpSpPr>
        <p:grpSp>
          <p:nvGrpSpPr>
            <p:cNvPr id="28" name="Group 28"/>
            <p:cNvGrpSpPr/>
            <p:nvPr/>
          </p:nvGrpSpPr>
          <p:grpSpPr>
            <a:xfrm>
              <a:off x="0" y="0"/>
              <a:ext cx="4502478" cy="796551"/>
              <a:chOff x="0" y="0"/>
              <a:chExt cx="1200177" cy="212328"/>
            </a:xfrm>
          </p:grpSpPr>
          <p:sp>
            <p:nvSpPr>
              <p:cNvPr id="29" name="Freeform 29"/>
              <p:cNvSpPr/>
              <p:nvPr/>
            </p:nvSpPr>
            <p:spPr>
              <a:xfrm>
                <a:off x="0" y="0"/>
                <a:ext cx="1200177" cy="212328"/>
              </a:xfrm>
              <a:custGeom>
                <a:avLst/>
                <a:gdLst/>
                <a:ahLst/>
                <a:cxnLst/>
                <a:rect l="l" t="t" r="r" b="b"/>
                <a:pathLst>
                  <a:path w="1200177" h="212328">
                    <a:moveTo>
                      <a:pt x="106164" y="0"/>
                    </a:moveTo>
                    <a:lnTo>
                      <a:pt x="1094013" y="0"/>
                    </a:lnTo>
                    <a:cubicBezTo>
                      <a:pt x="1152645" y="0"/>
                      <a:pt x="1200177" y="47531"/>
                      <a:pt x="1200177" y="106164"/>
                    </a:cubicBezTo>
                    <a:lnTo>
                      <a:pt x="1200177" y="106164"/>
                    </a:lnTo>
                    <a:cubicBezTo>
                      <a:pt x="1200177" y="134320"/>
                      <a:pt x="1188991" y="161324"/>
                      <a:pt x="1169082" y="181233"/>
                    </a:cubicBezTo>
                    <a:cubicBezTo>
                      <a:pt x="1149172" y="201143"/>
                      <a:pt x="1122169" y="212328"/>
                      <a:pt x="1094013" y="212328"/>
                    </a:cubicBezTo>
                    <a:lnTo>
                      <a:pt x="106164" y="212328"/>
                    </a:lnTo>
                    <a:cubicBezTo>
                      <a:pt x="47531" y="212328"/>
                      <a:pt x="0" y="164797"/>
                      <a:pt x="0" y="106164"/>
                    </a:cubicBezTo>
                    <a:lnTo>
                      <a:pt x="0" y="106164"/>
                    </a:lnTo>
                    <a:cubicBezTo>
                      <a:pt x="0" y="47531"/>
                      <a:pt x="47531" y="0"/>
                      <a:pt x="106164" y="0"/>
                    </a:cubicBezTo>
                    <a:close/>
                  </a:path>
                </a:pathLst>
              </a:custGeom>
              <a:solidFill>
                <a:srgbClr val="FE6D73"/>
              </a:solidFill>
            </p:spPr>
          </p:sp>
          <p:sp>
            <p:nvSpPr>
              <p:cNvPr id="30" name="TextBox 30"/>
              <p:cNvSpPr txBox="1"/>
              <p:nvPr/>
            </p:nvSpPr>
            <p:spPr>
              <a:xfrm>
                <a:off x="0" y="19050"/>
                <a:ext cx="1200177" cy="193278"/>
              </a:xfrm>
              <a:prstGeom prst="rect">
                <a:avLst/>
              </a:prstGeom>
            </p:spPr>
            <p:txBody>
              <a:bodyPr lIns="50800" tIns="50800" rIns="50800" bIns="50800" rtlCol="0" anchor="ctr"/>
              <a:lstStyle/>
              <a:p>
                <a:pPr algn="ctr">
                  <a:lnSpc>
                    <a:spcPts val="3330"/>
                  </a:lnSpc>
                </a:pPr>
                <a:endParaRPr/>
              </a:p>
            </p:txBody>
          </p:sp>
        </p:grpSp>
        <p:sp>
          <p:nvSpPr>
            <p:cNvPr id="31" name="TextBox 31"/>
            <p:cNvSpPr txBox="1"/>
            <p:nvPr/>
          </p:nvSpPr>
          <p:spPr>
            <a:xfrm>
              <a:off x="307844" y="194017"/>
              <a:ext cx="3886791" cy="456142"/>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BEST MODEL</a:t>
              </a:r>
            </a:p>
          </p:txBody>
        </p:sp>
      </p:grpSp>
      <p:sp>
        <p:nvSpPr>
          <p:cNvPr id="32" name="Freeform 32"/>
          <p:cNvSpPr/>
          <p:nvPr/>
        </p:nvSpPr>
        <p:spPr>
          <a:xfrm>
            <a:off x="2980086" y="4596061"/>
            <a:ext cx="14279214" cy="4662239"/>
          </a:xfrm>
          <a:custGeom>
            <a:avLst/>
            <a:gdLst/>
            <a:ahLst/>
            <a:cxnLst/>
            <a:rect l="l" t="t" r="r" b="b"/>
            <a:pathLst>
              <a:path w="14279214" h="4662239">
                <a:moveTo>
                  <a:pt x="0" y="0"/>
                </a:moveTo>
                <a:lnTo>
                  <a:pt x="14279214" y="0"/>
                </a:lnTo>
                <a:lnTo>
                  <a:pt x="14279214" y="4662239"/>
                </a:lnTo>
                <a:lnTo>
                  <a:pt x="0" y="4662239"/>
                </a:lnTo>
                <a:lnTo>
                  <a:pt x="0" y="0"/>
                </a:lnTo>
                <a:close/>
              </a:path>
            </a:pathLst>
          </a:custGeom>
          <a:blipFill>
            <a:blip r:embed="rId11"/>
            <a:stretch>
              <a:fillRect/>
            </a:stretch>
          </a:blipFill>
        </p:spPr>
      </p:sp>
      <p:sp>
        <p:nvSpPr>
          <p:cNvPr id="33" name="TextBox 33"/>
          <p:cNvSpPr txBox="1"/>
          <p:nvPr/>
        </p:nvSpPr>
        <p:spPr>
          <a:xfrm>
            <a:off x="5783917" y="786584"/>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05 - BUSINESS RECOMMENDATION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508</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DM Sans Bold</vt:lpstr>
      <vt:lpstr>DM Sans</vt:lpstr>
      <vt:lpstr>Arial</vt:lpstr>
      <vt:lpstr>Kollektif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endah</cp:lastModifiedBy>
  <cp:revision>3</cp:revision>
  <dcterms:created xsi:type="dcterms:W3CDTF">2006-08-16T00:00:00Z</dcterms:created>
  <dcterms:modified xsi:type="dcterms:W3CDTF">2024-06-03T12:40:34Z</dcterms:modified>
  <dc:identifier>DAGHDyY9vuE</dc:identifier>
</cp:coreProperties>
</file>