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Rustic Printed" charset="1" panose="00000000000000000000"/>
      <p:regular r:id="rId16"/>
    </p:embeddedFont>
    <p:embeddedFont>
      <p:font typeface="Canva Sans Medium" charset="1" panose="020B0603030501040103"/>
      <p:regular r:id="rId17"/>
    </p:embeddedFont>
    <p:embeddedFont>
      <p:font typeface="Canva Sans" charset="1" panose="020B0503030501040103"/>
      <p:regular r:id="rId18"/>
    </p:embeddedFont>
    <p:embeddedFont>
      <p:font typeface="Canva Sans Bold" charset="1" panose="020B08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57.png" Type="http://schemas.openxmlformats.org/officeDocument/2006/relationships/image"/><Relationship Id="rId3" Target="../media/image2.png" Type="http://schemas.openxmlformats.org/officeDocument/2006/relationships/image"/><Relationship Id="rId30" Target="../media/image58.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https://bit.ly/4e6Ar9T"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11" Target="../media/image36.png" Type="http://schemas.openxmlformats.org/officeDocument/2006/relationships/image"/><Relationship Id="rId12" Target="../media/image37.svg" Type="http://schemas.openxmlformats.org/officeDocument/2006/relationships/image"/><Relationship Id="rId13" Target="../media/image38.png" Type="http://schemas.openxmlformats.org/officeDocument/2006/relationships/image"/><Relationship Id="rId14" Target="../media/image39.svg" Type="http://schemas.openxmlformats.org/officeDocument/2006/relationships/image"/><Relationship Id="rId15" Target="../media/image40.png" Type="http://schemas.openxmlformats.org/officeDocument/2006/relationships/image"/><Relationship Id="rId16" Target="../media/image41.svg" Type="http://schemas.openxmlformats.org/officeDocument/2006/relationships/image"/><Relationship Id="rId17" Target="../media/image26.png" Type="http://schemas.openxmlformats.org/officeDocument/2006/relationships/image"/><Relationship Id="rId18" Target="../media/image27.svg" Type="http://schemas.openxmlformats.org/officeDocument/2006/relationships/image"/><Relationship Id="rId19" Target="../media/image29.png" Type="http://schemas.openxmlformats.org/officeDocument/2006/relationships/image"/><Relationship Id="rId2" Target="../media/image1.jpeg" Type="http://schemas.openxmlformats.org/officeDocument/2006/relationships/image"/><Relationship Id="rId20" Target="../media/image28.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3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2.png" Type="http://schemas.openxmlformats.org/officeDocument/2006/relationships/image"/><Relationship Id="rId4" Target="../media/image43.png" Type="http://schemas.openxmlformats.org/officeDocument/2006/relationships/image"/><Relationship Id="rId5" Target="../media/image44.png" Type="http://schemas.openxmlformats.org/officeDocument/2006/relationships/image"/><Relationship Id="rId6" Target="../media/image45.png" Type="http://schemas.openxmlformats.org/officeDocument/2006/relationships/image"/><Relationship Id="rId7" Target="../media/image46.svg" Type="http://schemas.openxmlformats.org/officeDocument/2006/relationships/image"/><Relationship Id="rId8" Target="../media/image29.png" Type="http://schemas.openxmlformats.org/officeDocument/2006/relationships/image"/><Relationship Id="rId9" Target="../media/image2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9.png" Type="http://schemas.openxmlformats.org/officeDocument/2006/relationships/image"/><Relationship Id="rId4" Target="../media/image50.svg" Type="http://schemas.openxmlformats.org/officeDocument/2006/relationships/image"/><Relationship Id="rId5" Target="../media/image51.png" Type="http://schemas.openxmlformats.org/officeDocument/2006/relationships/image"/><Relationship Id="rId6" Target="../media/image52.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9.png" Type="http://schemas.openxmlformats.org/officeDocument/2006/relationships/image"/><Relationship Id="rId4" Target="../media/image50.svg" Type="http://schemas.openxmlformats.org/officeDocument/2006/relationships/image"/><Relationship Id="rId5" Target="../media/image51.png" Type="http://schemas.openxmlformats.org/officeDocument/2006/relationships/image"/><Relationship Id="rId6" Target="../media/image52.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3.png" Type="http://schemas.openxmlformats.org/officeDocument/2006/relationships/image"/><Relationship Id="rId4" Target="../media/image54.svg" Type="http://schemas.openxmlformats.org/officeDocument/2006/relationships/image"/><Relationship Id="rId5" Target="../media/image55.png" Type="http://schemas.openxmlformats.org/officeDocument/2006/relationships/image"/><Relationship Id="rId6" Target="../media/image56.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TextBox 14" id="14"/>
          <p:cNvSpPr txBox="true"/>
          <p:nvPr/>
        </p:nvSpPr>
        <p:spPr>
          <a:xfrm rot="0">
            <a:off x="4531610" y="3816100"/>
            <a:ext cx="9054745" cy="2524127"/>
          </a:xfrm>
          <a:prstGeom prst="rect">
            <a:avLst/>
          </a:prstGeom>
        </p:spPr>
        <p:txBody>
          <a:bodyPr anchor="t" rtlCol="false" tIns="0" lIns="0" bIns="0" rIns="0">
            <a:spAutoFit/>
          </a:bodyPr>
          <a:lstStyle/>
          <a:p>
            <a:pPr algn="ctr" marL="0" indent="0" lvl="0">
              <a:lnSpc>
                <a:spcPts val="8400"/>
              </a:lnSpc>
            </a:pPr>
            <a:r>
              <a:rPr lang="en-US" sz="10000" spc="-600">
                <a:solidFill>
                  <a:srgbClr val="0B4E7C"/>
                </a:solidFill>
                <a:latin typeface="Rustic Printed"/>
                <a:ea typeface="Rustic Printed"/>
                <a:cs typeface="Rustic Printed"/>
                <a:sym typeface="Rustic Printed"/>
              </a:rPr>
              <a:t>CRIME ANALYSIS DASHBOARD</a:t>
            </a:r>
          </a:p>
        </p:txBody>
      </p:sp>
      <p:sp>
        <p:nvSpPr>
          <p:cNvPr name="Freeform 15" id="15"/>
          <p:cNvSpPr/>
          <p:nvPr/>
        </p:nvSpPr>
        <p:spPr>
          <a:xfrm flipH="false" flipV="false" rot="4142913">
            <a:off x="12361563" y="2621106"/>
            <a:ext cx="2770524" cy="1664799"/>
          </a:xfrm>
          <a:custGeom>
            <a:avLst/>
            <a:gdLst/>
            <a:ahLst/>
            <a:cxnLst/>
            <a:rect r="r" b="b" t="t" l="l"/>
            <a:pathLst>
              <a:path h="1664799" w="2770524">
                <a:moveTo>
                  <a:pt x="0" y="0"/>
                </a:moveTo>
                <a:lnTo>
                  <a:pt x="2770525" y="0"/>
                </a:lnTo>
                <a:lnTo>
                  <a:pt x="2770525"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6" id="16"/>
          <p:cNvSpPr txBox="true"/>
          <p:nvPr/>
        </p:nvSpPr>
        <p:spPr>
          <a:xfrm rot="0">
            <a:off x="3966196" y="7092766"/>
            <a:ext cx="10355609" cy="381067"/>
          </a:xfrm>
          <a:prstGeom prst="rect">
            <a:avLst/>
          </a:prstGeom>
        </p:spPr>
        <p:txBody>
          <a:bodyPr anchor="t" rtlCol="false" tIns="0" lIns="0" bIns="0" rIns="0">
            <a:spAutoFit/>
          </a:bodyPr>
          <a:lstStyle/>
          <a:p>
            <a:pPr algn="ctr" marL="0" indent="0" lvl="0">
              <a:lnSpc>
                <a:spcPts val="2955"/>
              </a:lnSpc>
              <a:spcBef>
                <a:spcPct val="0"/>
              </a:spcBef>
            </a:pPr>
            <a:r>
              <a:rPr lang="en-US" b="true" sz="2841" spc="179">
                <a:solidFill>
                  <a:srgbClr val="000000"/>
                </a:solidFill>
                <a:latin typeface="Canva Sans Medium"/>
                <a:ea typeface="Canva Sans Medium"/>
                <a:cs typeface="Canva Sans Medium"/>
                <a:sym typeface="Canva Sans Medium"/>
              </a:rPr>
              <a:t>BY : ENDAH RAKHMAWATI</a:t>
            </a:r>
          </a:p>
        </p:txBody>
      </p:sp>
      <p:sp>
        <p:nvSpPr>
          <p:cNvPr name="Freeform 17" id="17"/>
          <p:cNvSpPr/>
          <p:nvPr/>
        </p:nvSpPr>
        <p:spPr>
          <a:xfrm flipH="false" flipV="false" rot="-6823717">
            <a:off x="2885331" y="6085992"/>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8" id="18"/>
          <p:cNvSpPr/>
          <p:nvPr/>
        </p:nvSpPr>
        <p:spPr>
          <a:xfrm flipH="true" flipV="false" rot="0">
            <a:off x="4270593" y="2612842"/>
            <a:ext cx="1467459" cy="1581362"/>
          </a:xfrm>
          <a:custGeom>
            <a:avLst/>
            <a:gdLst/>
            <a:ahLst/>
            <a:cxnLst/>
            <a:rect r="r" b="b" t="t" l="l"/>
            <a:pathLst>
              <a:path h="1581362" w="1467459">
                <a:moveTo>
                  <a:pt x="1467459" y="0"/>
                </a:moveTo>
                <a:lnTo>
                  <a:pt x="0" y="0"/>
                </a:lnTo>
                <a:lnTo>
                  <a:pt x="0" y="1581362"/>
                </a:lnTo>
                <a:lnTo>
                  <a:pt x="1467459" y="1581362"/>
                </a:lnTo>
                <a:lnTo>
                  <a:pt x="1467459"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9" id="19"/>
          <p:cNvSpPr/>
          <p:nvPr/>
        </p:nvSpPr>
        <p:spPr>
          <a:xfrm flipH="false" flipV="false" rot="0">
            <a:off x="13026394" y="6430583"/>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20" id="20"/>
          <p:cNvSpPr/>
          <p:nvPr/>
        </p:nvSpPr>
        <p:spPr>
          <a:xfrm flipH="false" flipV="false" rot="0">
            <a:off x="9192482" y="1674029"/>
            <a:ext cx="1984157" cy="1877625"/>
          </a:xfrm>
          <a:custGeom>
            <a:avLst/>
            <a:gdLst/>
            <a:ahLst/>
            <a:cxnLst/>
            <a:rect r="r" b="b" t="t" l="l"/>
            <a:pathLst>
              <a:path h="1877625" w="1984157">
                <a:moveTo>
                  <a:pt x="0" y="0"/>
                </a:moveTo>
                <a:lnTo>
                  <a:pt x="1984157" y="0"/>
                </a:lnTo>
                <a:lnTo>
                  <a:pt x="1984157" y="1877626"/>
                </a:lnTo>
                <a:lnTo>
                  <a:pt x="0" y="1877626"/>
                </a:lnTo>
                <a:lnTo>
                  <a:pt x="0" y="0"/>
                </a:lnTo>
                <a:close/>
              </a:path>
            </a:pathLst>
          </a:custGeom>
          <a:blipFill>
            <a:blip r:embed="rId29"/>
            <a:stretch>
              <a:fillRect l="-41380" t="-14260" r="-39367" b="-13075"/>
            </a:stretch>
          </a:blipFill>
        </p:spPr>
      </p:sp>
      <p:sp>
        <p:nvSpPr>
          <p:cNvPr name="Freeform 21" id="21"/>
          <p:cNvSpPr/>
          <p:nvPr/>
        </p:nvSpPr>
        <p:spPr>
          <a:xfrm flipH="false" flipV="false" rot="0">
            <a:off x="6672844" y="1668465"/>
            <a:ext cx="2519638" cy="1883190"/>
          </a:xfrm>
          <a:custGeom>
            <a:avLst/>
            <a:gdLst/>
            <a:ahLst/>
            <a:cxnLst/>
            <a:rect r="r" b="b" t="t" l="l"/>
            <a:pathLst>
              <a:path h="1883190" w="2519638">
                <a:moveTo>
                  <a:pt x="0" y="0"/>
                </a:moveTo>
                <a:lnTo>
                  <a:pt x="2519638" y="0"/>
                </a:lnTo>
                <a:lnTo>
                  <a:pt x="2519638" y="1883190"/>
                </a:lnTo>
                <a:lnTo>
                  <a:pt x="0" y="1883190"/>
                </a:lnTo>
                <a:lnTo>
                  <a:pt x="0" y="0"/>
                </a:lnTo>
                <a:close/>
              </a:path>
            </a:pathLst>
          </a:custGeom>
          <a:blipFill>
            <a:blip r:embed="rId30"/>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3439542">
            <a:off x="12477745" y="2571123"/>
            <a:ext cx="2770524" cy="1664799"/>
          </a:xfrm>
          <a:custGeom>
            <a:avLst/>
            <a:gdLst/>
            <a:ahLst/>
            <a:cxnLst/>
            <a:rect r="r" b="b" t="t" l="l"/>
            <a:pathLst>
              <a:path h="1664799" w="2770524">
                <a:moveTo>
                  <a:pt x="0" y="0"/>
                </a:moveTo>
                <a:lnTo>
                  <a:pt x="2770524" y="0"/>
                </a:lnTo>
                <a:lnTo>
                  <a:pt x="2770524" y="1664800"/>
                </a:lnTo>
                <a:lnTo>
                  <a:pt x="0" y="1664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5" id="15"/>
          <p:cNvSpPr/>
          <p:nvPr/>
        </p:nvSpPr>
        <p:spPr>
          <a:xfrm flipH="false" flipV="false" rot="-7235282">
            <a:off x="3033323" y="6293225"/>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true" flipV="false" rot="0">
            <a:off x="4270593" y="2757734"/>
            <a:ext cx="1198548" cy="1291578"/>
          </a:xfrm>
          <a:custGeom>
            <a:avLst/>
            <a:gdLst/>
            <a:ahLst/>
            <a:cxnLst/>
            <a:rect r="r" b="b" t="t" l="l"/>
            <a:pathLst>
              <a:path h="1291578" w="1198548">
                <a:moveTo>
                  <a:pt x="1198548" y="0"/>
                </a:moveTo>
                <a:lnTo>
                  <a:pt x="0" y="0"/>
                </a:lnTo>
                <a:lnTo>
                  <a:pt x="0" y="1291578"/>
                </a:lnTo>
                <a:lnTo>
                  <a:pt x="1198548" y="1291578"/>
                </a:lnTo>
                <a:lnTo>
                  <a:pt x="1198548"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7" id="17"/>
          <p:cNvSpPr/>
          <p:nvPr/>
        </p:nvSpPr>
        <p:spPr>
          <a:xfrm flipH="false" flipV="false" rot="0">
            <a:off x="12722864" y="6511304"/>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8" id="18"/>
          <p:cNvSpPr/>
          <p:nvPr/>
        </p:nvSpPr>
        <p:spPr>
          <a:xfrm flipH="false" flipV="false" rot="0">
            <a:off x="5163610" y="5547815"/>
            <a:ext cx="817681" cy="803251"/>
          </a:xfrm>
          <a:custGeom>
            <a:avLst/>
            <a:gdLst/>
            <a:ahLst/>
            <a:cxnLst/>
            <a:rect r="r" b="b" t="t" l="l"/>
            <a:pathLst>
              <a:path h="803251" w="817681">
                <a:moveTo>
                  <a:pt x="0" y="0"/>
                </a:moveTo>
                <a:lnTo>
                  <a:pt x="817681" y="0"/>
                </a:lnTo>
                <a:lnTo>
                  <a:pt x="817681" y="803251"/>
                </a:lnTo>
                <a:lnTo>
                  <a:pt x="0" y="803251"/>
                </a:lnTo>
                <a:lnTo>
                  <a:pt x="0" y="0"/>
                </a:lnTo>
                <a:close/>
              </a:path>
            </a:pathLst>
          </a:custGeom>
          <a:blipFill>
            <a:blip r:embed="rId29"/>
            <a:stretch>
              <a:fillRect l="-40819" t="-2891" r="-41995" b="-3089"/>
            </a:stretch>
          </a:blipFill>
        </p:spPr>
      </p:sp>
      <p:sp>
        <p:nvSpPr>
          <p:cNvPr name="Freeform 19" id="19"/>
          <p:cNvSpPr/>
          <p:nvPr/>
        </p:nvSpPr>
        <p:spPr>
          <a:xfrm flipH="false" flipV="false" rot="0">
            <a:off x="5163610" y="4394402"/>
            <a:ext cx="817681" cy="817681"/>
          </a:xfrm>
          <a:custGeom>
            <a:avLst/>
            <a:gdLst/>
            <a:ahLst/>
            <a:cxnLst/>
            <a:rect r="r" b="b" t="t" l="l"/>
            <a:pathLst>
              <a:path h="817681" w="817681">
                <a:moveTo>
                  <a:pt x="0" y="0"/>
                </a:moveTo>
                <a:lnTo>
                  <a:pt x="817681" y="0"/>
                </a:lnTo>
                <a:lnTo>
                  <a:pt x="817681" y="817681"/>
                </a:lnTo>
                <a:lnTo>
                  <a:pt x="0" y="817681"/>
                </a:lnTo>
                <a:lnTo>
                  <a:pt x="0" y="0"/>
                </a:lnTo>
                <a:close/>
              </a:path>
            </a:pathLst>
          </a:custGeom>
          <a:blipFill>
            <a:blip r:embed="rId30"/>
            <a:stretch>
              <a:fillRect l="0" t="0" r="0" b="0"/>
            </a:stretch>
          </a:blipFill>
        </p:spPr>
      </p:sp>
      <p:sp>
        <p:nvSpPr>
          <p:cNvPr name="TextBox 20" id="20"/>
          <p:cNvSpPr txBox="true"/>
          <p:nvPr/>
        </p:nvSpPr>
        <p:spPr>
          <a:xfrm rot="0">
            <a:off x="4940589" y="2921551"/>
            <a:ext cx="8406821" cy="1175386"/>
          </a:xfrm>
          <a:prstGeom prst="rect">
            <a:avLst/>
          </a:prstGeom>
        </p:spPr>
        <p:txBody>
          <a:bodyPr anchor="t" rtlCol="false" tIns="0" lIns="0" bIns="0" rIns="0">
            <a:spAutoFit/>
          </a:bodyPr>
          <a:lstStyle/>
          <a:p>
            <a:pPr algn="ctr" marL="0" indent="0" lvl="0">
              <a:lnSpc>
                <a:spcPts val="6720"/>
              </a:lnSpc>
            </a:pPr>
            <a:r>
              <a:rPr lang="en-US" sz="8000" spc="-480">
                <a:solidFill>
                  <a:srgbClr val="0B4E7C"/>
                </a:solidFill>
                <a:latin typeface="Rustic Printed"/>
                <a:ea typeface="Rustic Printed"/>
                <a:cs typeface="Rustic Printed"/>
                <a:sym typeface="Rustic Printed"/>
              </a:rPr>
              <a:t>CONNECT WITH ME :</a:t>
            </a:r>
          </a:p>
        </p:txBody>
      </p:sp>
      <p:sp>
        <p:nvSpPr>
          <p:cNvPr name="TextBox 21" id="21"/>
          <p:cNvSpPr txBox="true"/>
          <p:nvPr/>
        </p:nvSpPr>
        <p:spPr>
          <a:xfrm rot="0">
            <a:off x="6166766" y="4507230"/>
            <a:ext cx="4277255" cy="636270"/>
          </a:xfrm>
          <a:prstGeom prst="rect">
            <a:avLst/>
          </a:prstGeom>
        </p:spPr>
        <p:txBody>
          <a:bodyPr anchor="t" rtlCol="false" tIns="0" lIns="0" bIns="0" rIns="0">
            <a:spAutoFit/>
          </a:bodyPr>
          <a:lstStyle/>
          <a:p>
            <a:pPr algn="l" marL="0" indent="0" lvl="0">
              <a:lnSpc>
                <a:spcPts val="3839"/>
              </a:lnSpc>
            </a:pPr>
            <a:r>
              <a:rPr lang="en-US" sz="3999" spc="-239">
                <a:solidFill>
                  <a:srgbClr val="0B4E7C"/>
                </a:solidFill>
                <a:latin typeface="Rustic Printed"/>
                <a:ea typeface="Rustic Printed"/>
                <a:cs typeface="Rustic Printed"/>
                <a:sym typeface="Rustic Printed"/>
              </a:rPr>
              <a:t>ENDAHEN12@GMAIL.COM</a:t>
            </a:r>
          </a:p>
        </p:txBody>
      </p:sp>
      <p:sp>
        <p:nvSpPr>
          <p:cNvPr name="TextBox 22" id="22"/>
          <p:cNvSpPr txBox="true"/>
          <p:nvPr/>
        </p:nvSpPr>
        <p:spPr>
          <a:xfrm rot="0">
            <a:off x="6166766" y="5617018"/>
            <a:ext cx="9833624" cy="636270"/>
          </a:xfrm>
          <a:prstGeom prst="rect">
            <a:avLst/>
          </a:prstGeom>
        </p:spPr>
        <p:txBody>
          <a:bodyPr anchor="t" rtlCol="false" tIns="0" lIns="0" bIns="0" rIns="0">
            <a:spAutoFit/>
          </a:bodyPr>
          <a:lstStyle/>
          <a:p>
            <a:pPr algn="l" marL="0" indent="0" lvl="0">
              <a:lnSpc>
                <a:spcPts val="3839"/>
              </a:lnSpc>
            </a:pPr>
            <a:r>
              <a:rPr lang="en-US" sz="3999" spc="-239">
                <a:solidFill>
                  <a:srgbClr val="0B4E7C"/>
                </a:solidFill>
                <a:latin typeface="Rustic Printed"/>
                <a:ea typeface="Rustic Printed"/>
                <a:cs typeface="Rustic Printed"/>
                <a:sym typeface="Rustic Printed"/>
              </a:rPr>
              <a:t>HTTPS://WWW.LINKEDIN.COM/IN/ENDAHRAKHMAWATI/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4375045" y="584663"/>
            <a:ext cx="1894684" cy="1770668"/>
          </a:xfrm>
          <a:custGeom>
            <a:avLst/>
            <a:gdLst/>
            <a:ahLst/>
            <a:cxnLst/>
            <a:rect r="r" b="b" t="t" l="l"/>
            <a:pathLst>
              <a:path h="1770668" w="1894684">
                <a:moveTo>
                  <a:pt x="0" y="0"/>
                </a:moveTo>
                <a:lnTo>
                  <a:pt x="1894685" y="0"/>
                </a:lnTo>
                <a:lnTo>
                  <a:pt x="1894685" y="1770669"/>
                </a:lnTo>
                <a:lnTo>
                  <a:pt x="0" y="17706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204937" y="2474477"/>
            <a:ext cx="9878126" cy="6119096"/>
          </a:xfrm>
          <a:prstGeom prst="rect">
            <a:avLst/>
          </a:prstGeom>
        </p:spPr>
        <p:txBody>
          <a:bodyPr anchor="t" rtlCol="false" tIns="0" lIns="0" bIns="0" rIns="0">
            <a:spAutoFit/>
          </a:bodyPr>
          <a:lstStyle/>
          <a:p>
            <a:pPr algn="ctr">
              <a:lnSpc>
                <a:spcPts val="7000"/>
              </a:lnSpc>
            </a:pPr>
          </a:p>
          <a:p>
            <a:pPr algn="ctr">
              <a:lnSpc>
                <a:spcPts val="7000"/>
              </a:lnSpc>
            </a:pPr>
            <a:r>
              <a:rPr lang="en-US" b="true" sz="5000" spc="300">
                <a:solidFill>
                  <a:srgbClr val="0B4E7C"/>
                </a:solidFill>
                <a:latin typeface="Canva Sans Medium"/>
                <a:ea typeface="Canva Sans Medium"/>
                <a:cs typeface="Canva Sans Medium"/>
                <a:sym typeface="Canva Sans Medium"/>
              </a:rPr>
              <a:t>Explore the world of crime data around Europe with me as we delve into intriguing insights and trends.</a:t>
            </a:r>
          </a:p>
          <a:p>
            <a:pPr algn="ctr">
              <a:lnSpc>
                <a:spcPts val="3053"/>
              </a:lnSpc>
            </a:pPr>
          </a:p>
          <a:p>
            <a:pPr algn="ctr">
              <a:lnSpc>
                <a:spcPts val="3053"/>
              </a:lnSpc>
            </a:pPr>
          </a:p>
          <a:p>
            <a:pPr algn="ctr">
              <a:lnSpc>
                <a:spcPts val="4200"/>
              </a:lnSpc>
            </a:pPr>
            <a:r>
              <a:rPr lang="en-US" sz="3000" spc="179">
                <a:solidFill>
                  <a:srgbClr val="0B4E7C"/>
                </a:solidFill>
                <a:latin typeface="Canva Sans"/>
                <a:ea typeface="Canva Sans"/>
                <a:cs typeface="Canva Sans"/>
                <a:sym typeface="Canva Sans"/>
              </a:rPr>
              <a:t>Dataset : </a:t>
            </a:r>
            <a:r>
              <a:rPr lang="en-US" b="true" sz="3000" spc="179" u="sng">
                <a:solidFill>
                  <a:srgbClr val="0B4E7C"/>
                </a:solidFill>
                <a:latin typeface="Canva Sans Medium"/>
                <a:ea typeface="Canva Sans Medium"/>
                <a:cs typeface="Canva Sans Medium"/>
                <a:sym typeface="Canva Sans Medium"/>
                <a:hlinkClick r:id="rId5" tooltip="https://bit.ly/4e6Ar9T"/>
              </a:rPr>
              <a:t>https://bit.ly/4e6Ar9T</a:t>
            </a:r>
          </a:p>
          <a:p>
            <a:pPr algn="l" marL="0" indent="0" lvl="0">
              <a:lnSpc>
                <a:spcPts val="3053"/>
              </a:lnSpc>
            </a:pPr>
          </a:p>
        </p:txBody>
      </p:sp>
      <p:sp>
        <p:nvSpPr>
          <p:cNvPr name="TextBox 5" id="5"/>
          <p:cNvSpPr txBox="true"/>
          <p:nvPr/>
        </p:nvSpPr>
        <p:spPr>
          <a:xfrm rot="0">
            <a:off x="1028700" y="597017"/>
            <a:ext cx="3346345" cy="1758315"/>
          </a:xfrm>
          <a:prstGeom prst="rect">
            <a:avLst/>
          </a:prstGeom>
        </p:spPr>
        <p:txBody>
          <a:bodyPr anchor="t" rtlCol="false" tIns="0" lIns="0" bIns="0" rIns="0">
            <a:spAutoFit/>
          </a:bodyPr>
          <a:lstStyle/>
          <a:p>
            <a:pPr algn="ctr" marL="0" indent="0" lvl="0">
              <a:lnSpc>
                <a:spcPts val="5879"/>
              </a:lnSpc>
              <a:spcBef>
                <a:spcPct val="0"/>
              </a:spcBef>
            </a:pPr>
            <a:r>
              <a:rPr lang="en-US" sz="6999" spc="-419">
                <a:solidFill>
                  <a:srgbClr val="0B4E7C"/>
                </a:solidFill>
                <a:latin typeface="Rustic Printed"/>
                <a:ea typeface="Rustic Printed"/>
                <a:cs typeface="Rustic Printed"/>
                <a:sym typeface="Rustic Printed"/>
              </a:rPr>
              <a:t>PROJECT OVERVIEW</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846632" y="-1082517"/>
            <a:ext cx="2875332" cy="3635478"/>
          </a:xfrm>
          <a:custGeom>
            <a:avLst/>
            <a:gdLst/>
            <a:ahLst/>
            <a:cxnLst/>
            <a:rect r="r" b="b" t="t" l="l"/>
            <a:pathLst>
              <a:path h="3635478" w="2875332">
                <a:moveTo>
                  <a:pt x="0" y="0"/>
                </a:moveTo>
                <a:lnTo>
                  <a:pt x="2875332" y="0"/>
                </a:lnTo>
                <a:lnTo>
                  <a:pt x="2875332"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722807" y="9667398"/>
            <a:ext cx="4222162" cy="1519978"/>
          </a:xfrm>
          <a:custGeom>
            <a:avLst/>
            <a:gdLst/>
            <a:ahLst/>
            <a:cxnLst/>
            <a:rect r="r" b="b" t="t" l="l"/>
            <a:pathLst>
              <a:path h="1519978" w="4222162">
                <a:moveTo>
                  <a:pt x="0" y="0"/>
                </a:moveTo>
                <a:lnTo>
                  <a:pt x="4222162" y="0"/>
                </a:lnTo>
                <a:lnTo>
                  <a:pt x="4222162" y="1519978"/>
                </a:lnTo>
                <a:lnTo>
                  <a:pt x="0" y="15199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103209" y="9258300"/>
            <a:ext cx="4826643" cy="3119218"/>
          </a:xfrm>
          <a:custGeom>
            <a:avLst/>
            <a:gdLst/>
            <a:ahLst/>
            <a:cxnLst/>
            <a:rect r="r" b="b" t="t" l="l"/>
            <a:pathLst>
              <a:path h="3119218" w="4826643">
                <a:moveTo>
                  <a:pt x="0" y="0"/>
                </a:moveTo>
                <a:lnTo>
                  <a:pt x="4826643" y="0"/>
                </a:lnTo>
                <a:lnTo>
                  <a:pt x="4826643" y="3119218"/>
                </a:lnTo>
                <a:lnTo>
                  <a:pt x="0" y="31192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366315">
            <a:off x="16558149" y="3203399"/>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true" flipV="false" rot="0">
            <a:off x="11740084" y="6750892"/>
            <a:ext cx="5740762" cy="2916506"/>
          </a:xfrm>
          <a:custGeom>
            <a:avLst/>
            <a:gdLst/>
            <a:ahLst/>
            <a:cxnLst/>
            <a:rect r="r" b="b" t="t" l="l"/>
            <a:pathLst>
              <a:path h="2916506" w="5740762">
                <a:moveTo>
                  <a:pt x="5740763" y="0"/>
                </a:moveTo>
                <a:lnTo>
                  <a:pt x="0" y="0"/>
                </a:lnTo>
                <a:lnTo>
                  <a:pt x="0" y="2916506"/>
                </a:lnTo>
                <a:lnTo>
                  <a:pt x="5740763" y="2916506"/>
                </a:lnTo>
                <a:lnTo>
                  <a:pt x="5740763" y="0"/>
                </a:lnTo>
                <a:close/>
              </a:path>
            </a:pathLst>
          </a:custGeom>
          <a:blipFill>
            <a:blip r:embed="rId11">
              <a:extLst>
                <a:ext uri="{96DAC541-7B7A-43D3-8B79-37D633B846F1}">
                  <asvg:svgBlip xmlns:asvg="http://schemas.microsoft.com/office/drawing/2016/SVG/main" r:embed="rId12"/>
                </a:ext>
              </a:extLst>
            </a:blip>
            <a:stretch>
              <a:fillRect l="0" t="0" r="-25054" b="0"/>
            </a:stretch>
          </a:blipFill>
          <a:ln cap="sq">
            <a:noFill/>
            <a:prstDash val="solid"/>
            <a:miter/>
          </a:ln>
        </p:spPr>
      </p:sp>
      <p:sp>
        <p:nvSpPr>
          <p:cNvPr name="TextBox 8" id="8"/>
          <p:cNvSpPr txBox="true"/>
          <p:nvPr/>
        </p:nvSpPr>
        <p:spPr>
          <a:xfrm rot="0">
            <a:off x="8307521" y="2267351"/>
            <a:ext cx="1432645" cy="6216015"/>
          </a:xfrm>
          <a:prstGeom prst="rect">
            <a:avLst/>
          </a:prstGeom>
        </p:spPr>
        <p:txBody>
          <a:bodyPr anchor="t" rtlCol="false" tIns="0" lIns="0" bIns="0" rIns="0">
            <a:spAutoFit/>
          </a:bodyPr>
          <a:lstStyle/>
          <a:p>
            <a:pPr algn="ctr">
              <a:lnSpc>
                <a:spcPts val="5879"/>
              </a:lnSpc>
            </a:pPr>
            <a:r>
              <a:rPr lang="en-US" sz="6999" spc="-419">
                <a:solidFill>
                  <a:srgbClr val="0B4E7C"/>
                </a:solidFill>
                <a:latin typeface="Rustic Printed"/>
                <a:ea typeface="Rustic Printed"/>
                <a:cs typeface="Rustic Printed"/>
                <a:sym typeface="Rustic Printed"/>
              </a:rPr>
              <a:t>W</a:t>
            </a:r>
          </a:p>
          <a:p>
            <a:pPr algn="ctr">
              <a:lnSpc>
                <a:spcPts val="5879"/>
              </a:lnSpc>
            </a:pPr>
            <a:r>
              <a:rPr lang="en-US" sz="6999" spc="-419">
                <a:solidFill>
                  <a:srgbClr val="0B4E7C"/>
                </a:solidFill>
                <a:latin typeface="Rustic Printed"/>
                <a:ea typeface="Rustic Printed"/>
                <a:cs typeface="Rustic Printed"/>
                <a:sym typeface="Rustic Printed"/>
              </a:rPr>
              <a:t>O</a:t>
            </a:r>
          </a:p>
          <a:p>
            <a:pPr algn="ctr">
              <a:lnSpc>
                <a:spcPts val="5879"/>
              </a:lnSpc>
            </a:pPr>
            <a:r>
              <a:rPr lang="en-US" sz="6999" spc="-419">
                <a:solidFill>
                  <a:srgbClr val="0B4E7C"/>
                </a:solidFill>
                <a:latin typeface="Rustic Printed"/>
                <a:ea typeface="Rustic Printed"/>
                <a:cs typeface="Rustic Printed"/>
                <a:sym typeface="Rustic Printed"/>
              </a:rPr>
              <a:t>R</a:t>
            </a:r>
          </a:p>
          <a:p>
            <a:pPr algn="ctr">
              <a:lnSpc>
                <a:spcPts val="5879"/>
              </a:lnSpc>
            </a:pPr>
            <a:r>
              <a:rPr lang="en-US" sz="6999" spc="-419">
                <a:solidFill>
                  <a:srgbClr val="0B4E7C"/>
                </a:solidFill>
                <a:latin typeface="Rustic Printed"/>
                <a:ea typeface="Rustic Printed"/>
                <a:cs typeface="Rustic Printed"/>
                <a:sym typeface="Rustic Printed"/>
              </a:rPr>
              <a:t>K</a:t>
            </a:r>
          </a:p>
          <a:p>
            <a:pPr algn="ctr">
              <a:lnSpc>
                <a:spcPts val="5879"/>
              </a:lnSpc>
            </a:pPr>
            <a:r>
              <a:rPr lang="en-US" sz="6999" spc="-419">
                <a:solidFill>
                  <a:srgbClr val="0B4E7C"/>
                </a:solidFill>
                <a:latin typeface="Rustic Printed"/>
                <a:ea typeface="Rustic Printed"/>
                <a:cs typeface="Rustic Printed"/>
                <a:sym typeface="Rustic Printed"/>
              </a:rPr>
              <a:t>F</a:t>
            </a:r>
          </a:p>
          <a:p>
            <a:pPr algn="ctr">
              <a:lnSpc>
                <a:spcPts val="5879"/>
              </a:lnSpc>
            </a:pPr>
            <a:r>
              <a:rPr lang="en-US" sz="6999" spc="-419">
                <a:solidFill>
                  <a:srgbClr val="0B4E7C"/>
                </a:solidFill>
                <a:latin typeface="Rustic Printed"/>
                <a:ea typeface="Rustic Printed"/>
                <a:cs typeface="Rustic Printed"/>
                <a:sym typeface="Rustic Printed"/>
              </a:rPr>
              <a:t>L</a:t>
            </a:r>
          </a:p>
          <a:p>
            <a:pPr algn="ctr">
              <a:lnSpc>
                <a:spcPts val="5879"/>
              </a:lnSpc>
            </a:pPr>
            <a:r>
              <a:rPr lang="en-US" sz="6999" spc="-419">
                <a:solidFill>
                  <a:srgbClr val="0B4E7C"/>
                </a:solidFill>
                <a:latin typeface="Rustic Printed"/>
                <a:ea typeface="Rustic Printed"/>
                <a:cs typeface="Rustic Printed"/>
                <a:sym typeface="Rustic Printed"/>
              </a:rPr>
              <a:t>O</a:t>
            </a:r>
          </a:p>
          <a:p>
            <a:pPr algn="ctr" marL="0" indent="0" lvl="0">
              <a:lnSpc>
                <a:spcPts val="5879"/>
              </a:lnSpc>
              <a:spcBef>
                <a:spcPct val="0"/>
              </a:spcBef>
            </a:pPr>
            <a:r>
              <a:rPr lang="en-US" sz="6999" spc="-419">
                <a:solidFill>
                  <a:srgbClr val="0B4E7C"/>
                </a:solidFill>
                <a:latin typeface="Rustic Printed"/>
                <a:ea typeface="Rustic Printed"/>
                <a:cs typeface="Rustic Printed"/>
                <a:sym typeface="Rustic Printed"/>
              </a:rPr>
              <a:t>W</a:t>
            </a:r>
          </a:p>
        </p:txBody>
      </p:sp>
      <p:sp>
        <p:nvSpPr>
          <p:cNvPr name="Freeform 9" id="9"/>
          <p:cNvSpPr/>
          <p:nvPr/>
        </p:nvSpPr>
        <p:spPr>
          <a:xfrm flipH="false" flipV="false" rot="-10800000">
            <a:off x="6775711" y="2124367"/>
            <a:ext cx="879329" cy="394899"/>
          </a:xfrm>
          <a:custGeom>
            <a:avLst/>
            <a:gdLst/>
            <a:ahLst/>
            <a:cxnLst/>
            <a:rect r="r" b="b" t="t" l="l"/>
            <a:pathLst>
              <a:path h="394899" w="879329">
                <a:moveTo>
                  <a:pt x="0" y="0"/>
                </a:moveTo>
                <a:lnTo>
                  <a:pt x="879329" y="0"/>
                </a:lnTo>
                <a:lnTo>
                  <a:pt x="879329" y="394899"/>
                </a:lnTo>
                <a:lnTo>
                  <a:pt x="0" y="39489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10800000">
            <a:off x="7099032" y="-681977"/>
            <a:ext cx="5282267" cy="2165729"/>
          </a:xfrm>
          <a:custGeom>
            <a:avLst/>
            <a:gdLst/>
            <a:ahLst/>
            <a:cxnLst/>
            <a:rect r="r" b="b" t="t" l="l"/>
            <a:pathLst>
              <a:path h="2165729" w="5282267">
                <a:moveTo>
                  <a:pt x="0" y="0"/>
                </a:moveTo>
                <a:lnTo>
                  <a:pt x="5282267" y="0"/>
                </a:lnTo>
                <a:lnTo>
                  <a:pt x="5282267" y="2165730"/>
                </a:lnTo>
                <a:lnTo>
                  <a:pt x="0" y="216573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true" flipV="false" rot="0">
            <a:off x="7854472" y="1636153"/>
            <a:ext cx="906098" cy="976429"/>
          </a:xfrm>
          <a:custGeom>
            <a:avLst/>
            <a:gdLst/>
            <a:ahLst/>
            <a:cxnLst/>
            <a:rect r="r" b="b" t="t" l="l"/>
            <a:pathLst>
              <a:path h="976429" w="906098">
                <a:moveTo>
                  <a:pt x="906098" y="0"/>
                </a:moveTo>
                <a:lnTo>
                  <a:pt x="0" y="0"/>
                </a:lnTo>
                <a:lnTo>
                  <a:pt x="0" y="976429"/>
                </a:lnTo>
                <a:lnTo>
                  <a:pt x="906098" y="976429"/>
                </a:lnTo>
                <a:lnTo>
                  <a:pt x="906098"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9495611" y="3749994"/>
            <a:ext cx="879329" cy="394899"/>
          </a:xfrm>
          <a:custGeom>
            <a:avLst/>
            <a:gdLst/>
            <a:ahLst/>
            <a:cxnLst/>
            <a:rect r="r" b="b" t="t" l="l"/>
            <a:pathLst>
              <a:path h="394899" w="879329">
                <a:moveTo>
                  <a:pt x="0" y="0"/>
                </a:moveTo>
                <a:lnTo>
                  <a:pt x="879329" y="0"/>
                </a:lnTo>
                <a:lnTo>
                  <a:pt x="879329" y="394899"/>
                </a:lnTo>
                <a:lnTo>
                  <a:pt x="0" y="39489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10800000">
            <a:off x="7521953" y="6082013"/>
            <a:ext cx="879329" cy="394899"/>
          </a:xfrm>
          <a:custGeom>
            <a:avLst/>
            <a:gdLst/>
            <a:ahLst/>
            <a:cxnLst/>
            <a:rect r="r" b="b" t="t" l="l"/>
            <a:pathLst>
              <a:path h="394899" w="879329">
                <a:moveTo>
                  <a:pt x="0" y="0"/>
                </a:moveTo>
                <a:lnTo>
                  <a:pt x="879329" y="0"/>
                </a:lnTo>
                <a:lnTo>
                  <a:pt x="879329" y="394899"/>
                </a:lnTo>
                <a:lnTo>
                  <a:pt x="0" y="39489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4" id="14"/>
          <p:cNvSpPr/>
          <p:nvPr/>
        </p:nvSpPr>
        <p:spPr>
          <a:xfrm flipH="false" flipV="false" rot="0">
            <a:off x="1028700" y="1236746"/>
            <a:ext cx="5546986" cy="2818061"/>
          </a:xfrm>
          <a:custGeom>
            <a:avLst/>
            <a:gdLst/>
            <a:ahLst/>
            <a:cxnLst/>
            <a:rect r="r" b="b" t="t" l="l"/>
            <a:pathLst>
              <a:path h="2818061" w="5546986">
                <a:moveTo>
                  <a:pt x="0" y="0"/>
                </a:moveTo>
                <a:lnTo>
                  <a:pt x="5546986" y="0"/>
                </a:lnTo>
                <a:lnTo>
                  <a:pt x="5546986" y="2818061"/>
                </a:lnTo>
                <a:lnTo>
                  <a:pt x="0" y="2818061"/>
                </a:lnTo>
                <a:lnTo>
                  <a:pt x="0" y="0"/>
                </a:lnTo>
                <a:close/>
              </a:path>
            </a:pathLst>
          </a:custGeom>
          <a:blipFill>
            <a:blip r:embed="rId11">
              <a:extLst>
                <a:ext uri="{96DAC541-7B7A-43D3-8B79-37D633B846F1}">
                  <asvg:svgBlip xmlns:asvg="http://schemas.microsoft.com/office/drawing/2016/SVG/main" r:embed="rId12"/>
                </a:ext>
              </a:extLst>
            </a:blip>
            <a:stretch>
              <a:fillRect l="0" t="0" r="-25054" b="0"/>
            </a:stretch>
          </a:blipFill>
          <a:ln cap="sq">
            <a:noFill/>
            <a:prstDash val="solid"/>
            <a:miter/>
          </a:ln>
        </p:spPr>
      </p:sp>
      <p:sp>
        <p:nvSpPr>
          <p:cNvPr name="Freeform 15" id="15"/>
          <p:cNvSpPr/>
          <p:nvPr/>
        </p:nvSpPr>
        <p:spPr>
          <a:xfrm flipH="true" flipV="false" rot="0">
            <a:off x="9287116" y="7995152"/>
            <a:ext cx="906098" cy="976429"/>
          </a:xfrm>
          <a:custGeom>
            <a:avLst/>
            <a:gdLst/>
            <a:ahLst/>
            <a:cxnLst/>
            <a:rect r="r" b="b" t="t" l="l"/>
            <a:pathLst>
              <a:path h="976429" w="906098">
                <a:moveTo>
                  <a:pt x="906098" y="0"/>
                </a:moveTo>
                <a:lnTo>
                  <a:pt x="0" y="0"/>
                </a:lnTo>
                <a:lnTo>
                  <a:pt x="0" y="976429"/>
                </a:lnTo>
                <a:lnTo>
                  <a:pt x="906098" y="976429"/>
                </a:lnTo>
                <a:lnTo>
                  <a:pt x="906098"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6" id="16"/>
          <p:cNvSpPr/>
          <p:nvPr/>
        </p:nvSpPr>
        <p:spPr>
          <a:xfrm flipH="false" flipV="false" rot="0">
            <a:off x="10489431" y="7893061"/>
            <a:ext cx="879329" cy="394899"/>
          </a:xfrm>
          <a:custGeom>
            <a:avLst/>
            <a:gdLst/>
            <a:ahLst/>
            <a:cxnLst/>
            <a:rect r="r" b="b" t="t" l="l"/>
            <a:pathLst>
              <a:path h="394899" w="879329">
                <a:moveTo>
                  <a:pt x="0" y="0"/>
                </a:moveTo>
                <a:lnTo>
                  <a:pt x="879329" y="0"/>
                </a:lnTo>
                <a:lnTo>
                  <a:pt x="879329" y="394899"/>
                </a:lnTo>
                <a:lnTo>
                  <a:pt x="0" y="39489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7" id="17"/>
          <p:cNvSpPr/>
          <p:nvPr/>
        </p:nvSpPr>
        <p:spPr>
          <a:xfrm flipH="true" flipV="false" rot="0">
            <a:off x="10684153" y="2045397"/>
            <a:ext cx="6507725" cy="3306149"/>
          </a:xfrm>
          <a:custGeom>
            <a:avLst/>
            <a:gdLst/>
            <a:ahLst/>
            <a:cxnLst/>
            <a:rect r="r" b="b" t="t" l="l"/>
            <a:pathLst>
              <a:path h="3306149" w="6507725">
                <a:moveTo>
                  <a:pt x="6507724" y="0"/>
                </a:moveTo>
                <a:lnTo>
                  <a:pt x="0" y="0"/>
                </a:lnTo>
                <a:lnTo>
                  <a:pt x="0" y="3306149"/>
                </a:lnTo>
                <a:lnTo>
                  <a:pt x="6507724" y="3306149"/>
                </a:lnTo>
                <a:lnTo>
                  <a:pt x="6507724" y="0"/>
                </a:lnTo>
                <a:close/>
              </a:path>
            </a:pathLst>
          </a:custGeom>
          <a:blipFill>
            <a:blip r:embed="rId11">
              <a:extLst>
                <a:ext uri="{96DAC541-7B7A-43D3-8B79-37D633B846F1}">
                  <asvg:svgBlip xmlns:asvg="http://schemas.microsoft.com/office/drawing/2016/SVG/main" r:embed="rId12"/>
                </a:ext>
              </a:extLst>
            </a:blip>
            <a:stretch>
              <a:fillRect l="0" t="0" r="-25054" b="0"/>
            </a:stretch>
          </a:blipFill>
          <a:ln cap="sq">
            <a:noFill/>
            <a:prstDash val="solid"/>
            <a:miter/>
          </a:ln>
        </p:spPr>
      </p:sp>
      <p:sp>
        <p:nvSpPr>
          <p:cNvPr name="TextBox 18" id="18"/>
          <p:cNvSpPr txBox="true"/>
          <p:nvPr/>
        </p:nvSpPr>
        <p:spPr>
          <a:xfrm rot="0">
            <a:off x="10929095" y="2724522"/>
            <a:ext cx="6017839" cy="2271395"/>
          </a:xfrm>
          <a:prstGeom prst="rect">
            <a:avLst/>
          </a:prstGeom>
        </p:spPr>
        <p:txBody>
          <a:bodyPr anchor="t" rtlCol="false" tIns="0" lIns="0" bIns="0" rIns="0">
            <a:spAutoFit/>
          </a:bodyPr>
          <a:lstStyle/>
          <a:p>
            <a:pPr algn="ctr" marL="0" indent="0" lvl="0">
              <a:lnSpc>
                <a:spcPts val="3040"/>
              </a:lnSpc>
              <a:spcBef>
                <a:spcPct val="0"/>
              </a:spcBef>
            </a:pPr>
            <a:r>
              <a:rPr lang="en-US" b="true" sz="2000">
                <a:solidFill>
                  <a:srgbClr val="FFFFFF"/>
                </a:solidFill>
                <a:latin typeface="Canva Sans Bold"/>
                <a:ea typeface="Canva Sans Bold"/>
                <a:cs typeface="Canva Sans Bold"/>
                <a:sym typeface="Canva Sans Bold"/>
              </a:rPr>
              <a:t>Data collected from various sources can be messy, containing errors due to human mistakes, technical issues, or other factors. Data cleaning involves various methods and techniques to transform the data into a more accurate, consistent, and usable format.</a:t>
            </a:r>
          </a:p>
        </p:txBody>
      </p:sp>
      <p:sp>
        <p:nvSpPr>
          <p:cNvPr name="TextBox 19" id="19"/>
          <p:cNvSpPr txBox="true"/>
          <p:nvPr/>
        </p:nvSpPr>
        <p:spPr>
          <a:xfrm rot="0">
            <a:off x="10681792" y="2057772"/>
            <a:ext cx="742447" cy="733425"/>
          </a:xfrm>
          <a:prstGeom prst="rect">
            <a:avLst/>
          </a:prstGeom>
        </p:spPr>
        <p:txBody>
          <a:bodyPr anchor="t" rtlCol="false" tIns="0" lIns="0" bIns="0" rIns="0">
            <a:spAutoFit/>
          </a:bodyPr>
          <a:lstStyle/>
          <a:p>
            <a:pPr algn="ctr" marL="0" indent="0" lvl="0">
              <a:lnSpc>
                <a:spcPts val="4200"/>
              </a:lnSpc>
              <a:spcBef>
                <a:spcPct val="0"/>
              </a:spcBef>
            </a:pPr>
            <a:r>
              <a:rPr lang="en-US" sz="5000" spc="-300">
                <a:solidFill>
                  <a:srgbClr val="0B4E7C"/>
                </a:solidFill>
                <a:latin typeface="Rustic Printed"/>
                <a:ea typeface="Rustic Printed"/>
                <a:cs typeface="Rustic Printed"/>
                <a:sym typeface="Rustic Printed"/>
              </a:rPr>
              <a:t>2.</a:t>
            </a:r>
          </a:p>
        </p:txBody>
      </p:sp>
      <p:sp>
        <p:nvSpPr>
          <p:cNvPr name="TextBox 20" id="20"/>
          <p:cNvSpPr txBox="true"/>
          <p:nvPr/>
        </p:nvSpPr>
        <p:spPr>
          <a:xfrm rot="0">
            <a:off x="11420034" y="2077775"/>
            <a:ext cx="2193109" cy="636270"/>
          </a:xfrm>
          <a:prstGeom prst="rect">
            <a:avLst/>
          </a:prstGeom>
        </p:spPr>
        <p:txBody>
          <a:bodyPr anchor="t" rtlCol="false" tIns="0" lIns="0" bIns="0" rIns="0">
            <a:spAutoFit/>
          </a:bodyPr>
          <a:lstStyle/>
          <a:p>
            <a:pPr algn="ctr" marL="0" indent="0" lvl="0">
              <a:lnSpc>
                <a:spcPts val="3839"/>
              </a:lnSpc>
              <a:spcBef>
                <a:spcPct val="0"/>
              </a:spcBef>
            </a:pPr>
            <a:r>
              <a:rPr lang="en-US" sz="3999" spc="-239">
                <a:solidFill>
                  <a:srgbClr val="0B4E7C"/>
                </a:solidFill>
                <a:latin typeface="Rustic Printed"/>
                <a:ea typeface="Rustic Printed"/>
                <a:cs typeface="Rustic Printed"/>
                <a:sym typeface="Rustic Printed"/>
              </a:rPr>
              <a:t>TRANSFORM</a:t>
            </a:r>
          </a:p>
        </p:txBody>
      </p:sp>
      <p:sp>
        <p:nvSpPr>
          <p:cNvPr name="Freeform 21" id="21"/>
          <p:cNvSpPr/>
          <p:nvPr/>
        </p:nvSpPr>
        <p:spPr>
          <a:xfrm flipH="false" flipV="false" rot="0">
            <a:off x="1068046" y="5094974"/>
            <a:ext cx="6129840" cy="3114171"/>
          </a:xfrm>
          <a:custGeom>
            <a:avLst/>
            <a:gdLst/>
            <a:ahLst/>
            <a:cxnLst/>
            <a:rect r="r" b="b" t="t" l="l"/>
            <a:pathLst>
              <a:path h="3114171" w="6129840">
                <a:moveTo>
                  <a:pt x="0" y="0"/>
                </a:moveTo>
                <a:lnTo>
                  <a:pt x="6129839" y="0"/>
                </a:lnTo>
                <a:lnTo>
                  <a:pt x="6129839" y="3114171"/>
                </a:lnTo>
                <a:lnTo>
                  <a:pt x="0" y="3114171"/>
                </a:lnTo>
                <a:lnTo>
                  <a:pt x="0" y="0"/>
                </a:lnTo>
                <a:close/>
              </a:path>
            </a:pathLst>
          </a:custGeom>
          <a:blipFill>
            <a:blip r:embed="rId11">
              <a:extLst>
                <a:ext uri="{96DAC541-7B7A-43D3-8B79-37D633B846F1}">
                  <asvg:svgBlip xmlns:asvg="http://schemas.microsoft.com/office/drawing/2016/SVG/main" r:embed="rId12"/>
                </a:ext>
              </a:extLst>
            </a:blip>
            <a:stretch>
              <a:fillRect l="0" t="0" r="-25054" b="0"/>
            </a:stretch>
          </a:blipFill>
          <a:ln cap="sq">
            <a:noFill/>
            <a:prstDash val="solid"/>
            <a:miter/>
          </a:ln>
        </p:spPr>
      </p:sp>
      <p:sp>
        <p:nvSpPr>
          <p:cNvPr name="TextBox 22" id="22"/>
          <p:cNvSpPr txBox="true"/>
          <p:nvPr/>
        </p:nvSpPr>
        <p:spPr>
          <a:xfrm rot="0">
            <a:off x="1388274" y="5723757"/>
            <a:ext cx="5523594" cy="2271395"/>
          </a:xfrm>
          <a:prstGeom prst="rect">
            <a:avLst/>
          </a:prstGeom>
        </p:spPr>
        <p:txBody>
          <a:bodyPr anchor="t" rtlCol="false" tIns="0" lIns="0" bIns="0" rIns="0">
            <a:spAutoFit/>
          </a:bodyPr>
          <a:lstStyle/>
          <a:p>
            <a:pPr algn="ctr" marL="0" indent="0" lvl="0">
              <a:lnSpc>
                <a:spcPts val="3040"/>
              </a:lnSpc>
              <a:spcBef>
                <a:spcPct val="0"/>
              </a:spcBef>
            </a:pPr>
            <a:r>
              <a:rPr lang="en-US" b="true" sz="2000">
                <a:solidFill>
                  <a:srgbClr val="FFFFFF"/>
                </a:solidFill>
                <a:latin typeface="Canva Sans Bold"/>
                <a:ea typeface="Canva Sans Bold"/>
                <a:cs typeface="Canva Sans Bold"/>
                <a:sym typeface="Canva Sans Bold"/>
              </a:rPr>
              <a:t>The cleaned data can be calculated more in power pivot. We can add the required measures or sort by column which is also important. After that we can create data modeling so that the data can be processed into the pivot table.</a:t>
            </a:r>
          </a:p>
        </p:txBody>
      </p:sp>
      <p:sp>
        <p:nvSpPr>
          <p:cNvPr name="TextBox 23" id="23"/>
          <p:cNvSpPr txBox="true"/>
          <p:nvPr/>
        </p:nvSpPr>
        <p:spPr>
          <a:xfrm rot="0">
            <a:off x="6583968" y="5209170"/>
            <a:ext cx="613917" cy="733425"/>
          </a:xfrm>
          <a:prstGeom prst="rect">
            <a:avLst/>
          </a:prstGeom>
        </p:spPr>
        <p:txBody>
          <a:bodyPr anchor="t" rtlCol="false" tIns="0" lIns="0" bIns="0" rIns="0">
            <a:spAutoFit/>
          </a:bodyPr>
          <a:lstStyle/>
          <a:p>
            <a:pPr algn="ctr" marL="0" indent="0" lvl="0">
              <a:lnSpc>
                <a:spcPts val="4200"/>
              </a:lnSpc>
              <a:spcBef>
                <a:spcPct val="0"/>
              </a:spcBef>
            </a:pPr>
            <a:r>
              <a:rPr lang="en-US" sz="5000" spc="-300">
                <a:solidFill>
                  <a:srgbClr val="0B4E7C"/>
                </a:solidFill>
                <a:latin typeface="Rustic Printed"/>
                <a:ea typeface="Rustic Printed"/>
                <a:cs typeface="Rustic Printed"/>
                <a:sym typeface="Rustic Printed"/>
              </a:rPr>
              <a:t>3.</a:t>
            </a:r>
          </a:p>
        </p:txBody>
      </p:sp>
      <p:sp>
        <p:nvSpPr>
          <p:cNvPr name="TextBox 24" id="24"/>
          <p:cNvSpPr txBox="true"/>
          <p:nvPr/>
        </p:nvSpPr>
        <p:spPr>
          <a:xfrm rot="0">
            <a:off x="5543409" y="5170610"/>
            <a:ext cx="949702" cy="636270"/>
          </a:xfrm>
          <a:prstGeom prst="rect">
            <a:avLst/>
          </a:prstGeom>
        </p:spPr>
        <p:txBody>
          <a:bodyPr anchor="t" rtlCol="false" tIns="0" lIns="0" bIns="0" rIns="0">
            <a:spAutoFit/>
          </a:bodyPr>
          <a:lstStyle/>
          <a:p>
            <a:pPr algn="ctr" marL="0" indent="0" lvl="0">
              <a:lnSpc>
                <a:spcPts val="3839"/>
              </a:lnSpc>
              <a:spcBef>
                <a:spcPct val="0"/>
              </a:spcBef>
            </a:pPr>
            <a:r>
              <a:rPr lang="en-US" sz="3999" spc="-239">
                <a:solidFill>
                  <a:srgbClr val="0B4E7C"/>
                </a:solidFill>
                <a:latin typeface="Rustic Printed"/>
                <a:ea typeface="Rustic Printed"/>
                <a:cs typeface="Rustic Printed"/>
                <a:sym typeface="Rustic Printed"/>
              </a:rPr>
              <a:t>LOAD</a:t>
            </a:r>
          </a:p>
        </p:txBody>
      </p:sp>
      <p:sp>
        <p:nvSpPr>
          <p:cNvPr name="Freeform 25" id="25"/>
          <p:cNvSpPr/>
          <p:nvPr/>
        </p:nvSpPr>
        <p:spPr>
          <a:xfrm flipH="false" flipV="false" rot="0">
            <a:off x="6559552" y="2626812"/>
            <a:ext cx="2031137" cy="1518081"/>
          </a:xfrm>
          <a:custGeom>
            <a:avLst/>
            <a:gdLst/>
            <a:ahLst/>
            <a:cxnLst/>
            <a:rect r="r" b="b" t="t" l="l"/>
            <a:pathLst>
              <a:path h="1518081" w="2031137">
                <a:moveTo>
                  <a:pt x="0" y="0"/>
                </a:moveTo>
                <a:lnTo>
                  <a:pt x="2031136" y="0"/>
                </a:lnTo>
                <a:lnTo>
                  <a:pt x="2031136" y="1518081"/>
                </a:lnTo>
                <a:lnTo>
                  <a:pt x="0" y="1518081"/>
                </a:lnTo>
                <a:lnTo>
                  <a:pt x="0" y="0"/>
                </a:lnTo>
                <a:close/>
              </a:path>
            </a:pathLst>
          </a:custGeom>
          <a:blipFill>
            <a:blip r:embed="rId19"/>
            <a:stretch>
              <a:fillRect l="0" t="0" r="0" b="0"/>
            </a:stretch>
          </a:blipFill>
        </p:spPr>
      </p:sp>
      <p:sp>
        <p:nvSpPr>
          <p:cNvPr name="Freeform 26" id="26"/>
          <p:cNvSpPr/>
          <p:nvPr/>
        </p:nvSpPr>
        <p:spPr>
          <a:xfrm flipH="false" flipV="false" rot="0">
            <a:off x="9354663" y="4190322"/>
            <a:ext cx="1161224" cy="1161224"/>
          </a:xfrm>
          <a:custGeom>
            <a:avLst/>
            <a:gdLst/>
            <a:ahLst/>
            <a:cxnLst/>
            <a:rect r="r" b="b" t="t" l="l"/>
            <a:pathLst>
              <a:path h="1161224" w="1161224">
                <a:moveTo>
                  <a:pt x="0" y="0"/>
                </a:moveTo>
                <a:lnTo>
                  <a:pt x="1161224" y="0"/>
                </a:lnTo>
                <a:lnTo>
                  <a:pt x="1161224" y="1161224"/>
                </a:lnTo>
                <a:lnTo>
                  <a:pt x="0" y="1161224"/>
                </a:lnTo>
                <a:lnTo>
                  <a:pt x="0" y="0"/>
                </a:lnTo>
                <a:close/>
              </a:path>
            </a:pathLst>
          </a:custGeom>
          <a:blipFill>
            <a:blip r:embed="rId20"/>
            <a:stretch>
              <a:fillRect l="-45407" t="-16134" r="-49755" b="-13974"/>
            </a:stretch>
          </a:blipFill>
        </p:spPr>
      </p:sp>
      <p:sp>
        <p:nvSpPr>
          <p:cNvPr name="TextBox 27" id="27"/>
          <p:cNvSpPr txBox="true"/>
          <p:nvPr/>
        </p:nvSpPr>
        <p:spPr>
          <a:xfrm rot="0">
            <a:off x="1368624" y="1859599"/>
            <a:ext cx="4867139" cy="1890395"/>
          </a:xfrm>
          <a:prstGeom prst="rect">
            <a:avLst/>
          </a:prstGeom>
        </p:spPr>
        <p:txBody>
          <a:bodyPr anchor="t" rtlCol="false" tIns="0" lIns="0" bIns="0" rIns="0">
            <a:spAutoFit/>
          </a:bodyPr>
          <a:lstStyle/>
          <a:p>
            <a:pPr algn="ctr" marL="0" indent="0" lvl="0">
              <a:lnSpc>
                <a:spcPts val="3040"/>
              </a:lnSpc>
              <a:spcBef>
                <a:spcPct val="0"/>
              </a:spcBef>
            </a:pPr>
            <a:r>
              <a:rPr lang="en-US" b="true" sz="2000">
                <a:solidFill>
                  <a:srgbClr val="FFFFFF"/>
                </a:solidFill>
                <a:latin typeface="Canva Sans Bold"/>
                <a:ea typeface="Canva Sans Bold"/>
                <a:cs typeface="Canva Sans Bold"/>
                <a:sym typeface="Canva Sans Bold"/>
              </a:rPr>
              <a:t>Get the data from database in SQL SERVER from connection and import all the dataset into excel without making sql statements. Click transform to clean it first in power query.</a:t>
            </a:r>
          </a:p>
        </p:txBody>
      </p:sp>
      <p:sp>
        <p:nvSpPr>
          <p:cNvPr name="TextBox 28" id="28"/>
          <p:cNvSpPr txBox="true"/>
          <p:nvPr/>
        </p:nvSpPr>
        <p:spPr>
          <a:xfrm rot="0">
            <a:off x="5967174" y="1285691"/>
            <a:ext cx="608512" cy="733425"/>
          </a:xfrm>
          <a:prstGeom prst="rect">
            <a:avLst/>
          </a:prstGeom>
        </p:spPr>
        <p:txBody>
          <a:bodyPr anchor="t" rtlCol="false" tIns="0" lIns="0" bIns="0" rIns="0">
            <a:spAutoFit/>
          </a:bodyPr>
          <a:lstStyle/>
          <a:p>
            <a:pPr algn="ctr" marL="0" indent="0" lvl="0">
              <a:lnSpc>
                <a:spcPts val="4200"/>
              </a:lnSpc>
              <a:spcBef>
                <a:spcPct val="0"/>
              </a:spcBef>
            </a:pPr>
            <a:r>
              <a:rPr lang="en-US" sz="5000" spc="-300">
                <a:solidFill>
                  <a:srgbClr val="0B4E7C"/>
                </a:solidFill>
                <a:latin typeface="Rustic Printed"/>
                <a:ea typeface="Rustic Printed"/>
                <a:cs typeface="Rustic Printed"/>
                <a:sym typeface="Rustic Printed"/>
              </a:rPr>
              <a:t>1.</a:t>
            </a:r>
          </a:p>
        </p:txBody>
      </p:sp>
      <p:sp>
        <p:nvSpPr>
          <p:cNvPr name="TextBox 29" id="29"/>
          <p:cNvSpPr txBox="true"/>
          <p:nvPr/>
        </p:nvSpPr>
        <p:spPr>
          <a:xfrm rot="0">
            <a:off x="12106614" y="7435497"/>
            <a:ext cx="5007704" cy="1890395"/>
          </a:xfrm>
          <a:prstGeom prst="rect">
            <a:avLst/>
          </a:prstGeom>
        </p:spPr>
        <p:txBody>
          <a:bodyPr anchor="t" rtlCol="false" tIns="0" lIns="0" bIns="0" rIns="0">
            <a:spAutoFit/>
          </a:bodyPr>
          <a:lstStyle/>
          <a:p>
            <a:pPr algn="ctr" marL="0" indent="0" lvl="0">
              <a:lnSpc>
                <a:spcPts val="3040"/>
              </a:lnSpc>
              <a:spcBef>
                <a:spcPct val="0"/>
              </a:spcBef>
            </a:pPr>
            <a:r>
              <a:rPr lang="en-US" b="true" sz="2000">
                <a:solidFill>
                  <a:srgbClr val="FFFFFF"/>
                </a:solidFill>
                <a:latin typeface="Canva Sans Bold"/>
                <a:ea typeface="Canva Sans Bold"/>
                <a:cs typeface="Canva Sans Bold"/>
                <a:sym typeface="Canva Sans Bold"/>
              </a:rPr>
              <a:t>Creating a dashboard from the pivot table that has been created and modifying the pivot chart to produce insightful information so that users can make decisions.</a:t>
            </a:r>
          </a:p>
        </p:txBody>
      </p:sp>
      <p:sp>
        <p:nvSpPr>
          <p:cNvPr name="TextBox 30" id="30"/>
          <p:cNvSpPr txBox="true"/>
          <p:nvPr/>
        </p:nvSpPr>
        <p:spPr>
          <a:xfrm rot="0">
            <a:off x="11740084" y="6743250"/>
            <a:ext cx="608512" cy="733425"/>
          </a:xfrm>
          <a:prstGeom prst="rect">
            <a:avLst/>
          </a:prstGeom>
        </p:spPr>
        <p:txBody>
          <a:bodyPr anchor="t" rtlCol="false" tIns="0" lIns="0" bIns="0" rIns="0">
            <a:spAutoFit/>
          </a:bodyPr>
          <a:lstStyle/>
          <a:p>
            <a:pPr algn="ctr" marL="0" indent="0" lvl="0">
              <a:lnSpc>
                <a:spcPts val="4200"/>
              </a:lnSpc>
              <a:spcBef>
                <a:spcPct val="0"/>
              </a:spcBef>
            </a:pPr>
            <a:r>
              <a:rPr lang="en-US" sz="5000" spc="-300">
                <a:solidFill>
                  <a:srgbClr val="0B4E7C"/>
                </a:solidFill>
                <a:latin typeface="Rustic Printed"/>
                <a:ea typeface="Rustic Printed"/>
                <a:cs typeface="Rustic Printed"/>
                <a:sym typeface="Rustic Printed"/>
              </a:rPr>
              <a:t>4.</a:t>
            </a:r>
          </a:p>
        </p:txBody>
      </p:sp>
      <p:sp>
        <p:nvSpPr>
          <p:cNvPr name="TextBox 31" id="31"/>
          <p:cNvSpPr txBox="true"/>
          <p:nvPr/>
        </p:nvSpPr>
        <p:spPr>
          <a:xfrm rot="0">
            <a:off x="4243999" y="1303730"/>
            <a:ext cx="1619131" cy="636270"/>
          </a:xfrm>
          <a:prstGeom prst="rect">
            <a:avLst/>
          </a:prstGeom>
        </p:spPr>
        <p:txBody>
          <a:bodyPr anchor="t" rtlCol="false" tIns="0" lIns="0" bIns="0" rIns="0">
            <a:spAutoFit/>
          </a:bodyPr>
          <a:lstStyle/>
          <a:p>
            <a:pPr algn="ctr" marL="0" indent="0" lvl="0">
              <a:lnSpc>
                <a:spcPts val="3839"/>
              </a:lnSpc>
              <a:spcBef>
                <a:spcPct val="0"/>
              </a:spcBef>
            </a:pPr>
            <a:r>
              <a:rPr lang="en-US" sz="3999" spc="-239">
                <a:solidFill>
                  <a:srgbClr val="0B4E7C"/>
                </a:solidFill>
                <a:latin typeface="Rustic Printed"/>
                <a:ea typeface="Rustic Printed"/>
                <a:cs typeface="Rustic Printed"/>
                <a:sym typeface="Rustic Printed"/>
              </a:rPr>
              <a:t>EXTRACT</a:t>
            </a:r>
          </a:p>
        </p:txBody>
      </p:sp>
      <p:sp>
        <p:nvSpPr>
          <p:cNvPr name="TextBox 32" id="32"/>
          <p:cNvSpPr txBox="true"/>
          <p:nvPr/>
        </p:nvSpPr>
        <p:spPr>
          <a:xfrm rot="0">
            <a:off x="12348597" y="6777151"/>
            <a:ext cx="2509976" cy="636270"/>
          </a:xfrm>
          <a:prstGeom prst="rect">
            <a:avLst/>
          </a:prstGeom>
        </p:spPr>
        <p:txBody>
          <a:bodyPr anchor="t" rtlCol="false" tIns="0" lIns="0" bIns="0" rIns="0">
            <a:spAutoFit/>
          </a:bodyPr>
          <a:lstStyle/>
          <a:p>
            <a:pPr algn="ctr" marL="0" indent="0" lvl="0">
              <a:lnSpc>
                <a:spcPts val="3839"/>
              </a:lnSpc>
              <a:spcBef>
                <a:spcPct val="0"/>
              </a:spcBef>
            </a:pPr>
            <a:r>
              <a:rPr lang="en-US" sz="3999" spc="-239">
                <a:solidFill>
                  <a:srgbClr val="0B4E7C"/>
                </a:solidFill>
                <a:latin typeface="Rustic Printed"/>
                <a:ea typeface="Rustic Printed"/>
                <a:cs typeface="Rustic Printed"/>
                <a:sym typeface="Rustic Printed"/>
              </a:rPr>
              <a:t>VISUALIZATION</a:t>
            </a:r>
          </a:p>
        </p:txBody>
      </p:sp>
      <p:sp>
        <p:nvSpPr>
          <p:cNvPr name="Freeform 33" id="33"/>
          <p:cNvSpPr/>
          <p:nvPr/>
        </p:nvSpPr>
        <p:spPr>
          <a:xfrm flipH="false" flipV="false" rot="0">
            <a:off x="7215376" y="6581687"/>
            <a:ext cx="1161224" cy="1161224"/>
          </a:xfrm>
          <a:custGeom>
            <a:avLst/>
            <a:gdLst/>
            <a:ahLst/>
            <a:cxnLst/>
            <a:rect r="r" b="b" t="t" l="l"/>
            <a:pathLst>
              <a:path h="1161224" w="1161224">
                <a:moveTo>
                  <a:pt x="0" y="0"/>
                </a:moveTo>
                <a:lnTo>
                  <a:pt x="1161223" y="0"/>
                </a:lnTo>
                <a:lnTo>
                  <a:pt x="1161223" y="1161224"/>
                </a:lnTo>
                <a:lnTo>
                  <a:pt x="0" y="1161224"/>
                </a:lnTo>
                <a:lnTo>
                  <a:pt x="0" y="0"/>
                </a:lnTo>
                <a:close/>
              </a:path>
            </a:pathLst>
          </a:custGeom>
          <a:blipFill>
            <a:blip r:embed="rId20"/>
            <a:stretch>
              <a:fillRect l="-45407" t="-16134" r="-49755" b="-13974"/>
            </a:stretch>
          </a:blipFill>
        </p:spPr>
      </p:sp>
      <p:sp>
        <p:nvSpPr>
          <p:cNvPr name="Freeform 34" id="34"/>
          <p:cNvSpPr/>
          <p:nvPr/>
        </p:nvSpPr>
        <p:spPr>
          <a:xfrm flipH="false" flipV="false" rot="0">
            <a:off x="10348483" y="8390969"/>
            <a:ext cx="1161224" cy="1161224"/>
          </a:xfrm>
          <a:custGeom>
            <a:avLst/>
            <a:gdLst/>
            <a:ahLst/>
            <a:cxnLst/>
            <a:rect r="r" b="b" t="t" l="l"/>
            <a:pathLst>
              <a:path h="1161224" w="1161224">
                <a:moveTo>
                  <a:pt x="0" y="0"/>
                </a:moveTo>
                <a:lnTo>
                  <a:pt x="1161224" y="0"/>
                </a:lnTo>
                <a:lnTo>
                  <a:pt x="1161224" y="1161224"/>
                </a:lnTo>
                <a:lnTo>
                  <a:pt x="0" y="1161224"/>
                </a:lnTo>
                <a:lnTo>
                  <a:pt x="0" y="0"/>
                </a:lnTo>
                <a:close/>
              </a:path>
            </a:pathLst>
          </a:custGeom>
          <a:blipFill>
            <a:blip r:embed="rId20"/>
            <a:stretch>
              <a:fillRect l="-45407" t="-16134" r="-49755" b="-13974"/>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3149647" y="2384807"/>
            <a:ext cx="4152873" cy="6421457"/>
          </a:xfrm>
          <a:custGeom>
            <a:avLst/>
            <a:gdLst/>
            <a:ahLst/>
            <a:cxnLst/>
            <a:rect r="r" b="b" t="t" l="l"/>
            <a:pathLst>
              <a:path h="6421457" w="4152873">
                <a:moveTo>
                  <a:pt x="0" y="0"/>
                </a:moveTo>
                <a:lnTo>
                  <a:pt x="4152873" y="0"/>
                </a:lnTo>
                <a:lnTo>
                  <a:pt x="4152873" y="6421457"/>
                </a:lnTo>
                <a:lnTo>
                  <a:pt x="0" y="6421457"/>
                </a:lnTo>
                <a:lnTo>
                  <a:pt x="0" y="0"/>
                </a:lnTo>
                <a:close/>
              </a:path>
            </a:pathLst>
          </a:custGeom>
          <a:blipFill>
            <a:blip r:embed="rId3"/>
            <a:stretch>
              <a:fillRect l="0" t="0" r="0" b="0"/>
            </a:stretch>
          </a:blipFill>
        </p:spPr>
      </p:sp>
      <p:sp>
        <p:nvSpPr>
          <p:cNvPr name="Freeform 4" id="4"/>
          <p:cNvSpPr/>
          <p:nvPr/>
        </p:nvSpPr>
        <p:spPr>
          <a:xfrm flipH="false" flipV="false" rot="0">
            <a:off x="7014862" y="3724111"/>
            <a:ext cx="4344714" cy="3742849"/>
          </a:xfrm>
          <a:custGeom>
            <a:avLst/>
            <a:gdLst/>
            <a:ahLst/>
            <a:cxnLst/>
            <a:rect r="r" b="b" t="t" l="l"/>
            <a:pathLst>
              <a:path h="3742849" w="4344714">
                <a:moveTo>
                  <a:pt x="0" y="0"/>
                </a:moveTo>
                <a:lnTo>
                  <a:pt x="4344715" y="0"/>
                </a:lnTo>
                <a:lnTo>
                  <a:pt x="4344715" y="3742849"/>
                </a:lnTo>
                <a:lnTo>
                  <a:pt x="0" y="3742849"/>
                </a:lnTo>
                <a:lnTo>
                  <a:pt x="0" y="0"/>
                </a:lnTo>
                <a:close/>
              </a:path>
            </a:pathLst>
          </a:custGeom>
          <a:blipFill>
            <a:blip r:embed="rId4"/>
            <a:stretch>
              <a:fillRect l="0" t="0" r="0" b="0"/>
            </a:stretch>
          </a:blipFill>
        </p:spPr>
      </p:sp>
      <p:sp>
        <p:nvSpPr>
          <p:cNvPr name="Freeform 5" id="5"/>
          <p:cNvSpPr/>
          <p:nvPr/>
        </p:nvSpPr>
        <p:spPr>
          <a:xfrm flipH="false" flipV="false" rot="0">
            <a:off x="985480" y="4020197"/>
            <a:ext cx="4238682" cy="3150678"/>
          </a:xfrm>
          <a:custGeom>
            <a:avLst/>
            <a:gdLst/>
            <a:ahLst/>
            <a:cxnLst/>
            <a:rect r="r" b="b" t="t" l="l"/>
            <a:pathLst>
              <a:path h="3150678" w="4238682">
                <a:moveTo>
                  <a:pt x="0" y="0"/>
                </a:moveTo>
                <a:lnTo>
                  <a:pt x="4238682" y="0"/>
                </a:lnTo>
                <a:lnTo>
                  <a:pt x="4238682" y="3150678"/>
                </a:lnTo>
                <a:lnTo>
                  <a:pt x="0" y="3150678"/>
                </a:lnTo>
                <a:lnTo>
                  <a:pt x="0" y="0"/>
                </a:lnTo>
                <a:close/>
              </a:path>
            </a:pathLst>
          </a:custGeom>
          <a:blipFill>
            <a:blip r:embed="rId5"/>
            <a:stretch>
              <a:fillRect l="0" t="0" r="0" b="0"/>
            </a:stretch>
          </a:blipFill>
        </p:spPr>
      </p:sp>
      <p:sp>
        <p:nvSpPr>
          <p:cNvPr name="Freeform 6" id="6"/>
          <p:cNvSpPr/>
          <p:nvPr/>
        </p:nvSpPr>
        <p:spPr>
          <a:xfrm flipH="false" flipV="false" rot="0">
            <a:off x="5362816" y="5255710"/>
            <a:ext cx="1513393" cy="679651"/>
          </a:xfrm>
          <a:custGeom>
            <a:avLst/>
            <a:gdLst/>
            <a:ahLst/>
            <a:cxnLst/>
            <a:rect r="r" b="b" t="t" l="l"/>
            <a:pathLst>
              <a:path h="679651" w="1513393">
                <a:moveTo>
                  <a:pt x="0" y="0"/>
                </a:moveTo>
                <a:lnTo>
                  <a:pt x="1513393" y="0"/>
                </a:lnTo>
                <a:lnTo>
                  <a:pt x="1513393" y="679651"/>
                </a:lnTo>
                <a:lnTo>
                  <a:pt x="0" y="6796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1502452" y="5255710"/>
            <a:ext cx="1513393" cy="679651"/>
          </a:xfrm>
          <a:custGeom>
            <a:avLst/>
            <a:gdLst/>
            <a:ahLst/>
            <a:cxnLst/>
            <a:rect r="r" b="b" t="t" l="l"/>
            <a:pathLst>
              <a:path h="679651" w="1513393">
                <a:moveTo>
                  <a:pt x="0" y="0"/>
                </a:moveTo>
                <a:lnTo>
                  <a:pt x="1513393" y="0"/>
                </a:lnTo>
                <a:lnTo>
                  <a:pt x="1513393" y="679651"/>
                </a:lnTo>
                <a:lnTo>
                  <a:pt x="0" y="6796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295256" y="3087841"/>
            <a:ext cx="1619131" cy="636270"/>
          </a:xfrm>
          <a:prstGeom prst="rect">
            <a:avLst/>
          </a:prstGeom>
        </p:spPr>
        <p:txBody>
          <a:bodyPr anchor="t" rtlCol="false" tIns="0" lIns="0" bIns="0" rIns="0">
            <a:spAutoFit/>
          </a:bodyPr>
          <a:lstStyle/>
          <a:p>
            <a:pPr algn="ctr" marL="0" indent="0" lvl="0">
              <a:lnSpc>
                <a:spcPts val="3839"/>
              </a:lnSpc>
              <a:spcBef>
                <a:spcPct val="0"/>
              </a:spcBef>
            </a:pPr>
            <a:r>
              <a:rPr lang="en-US" sz="3999" spc="-239">
                <a:solidFill>
                  <a:srgbClr val="77C4B5"/>
                </a:solidFill>
                <a:latin typeface="Rustic Printed"/>
                <a:ea typeface="Rustic Printed"/>
                <a:cs typeface="Rustic Printed"/>
                <a:sym typeface="Rustic Printed"/>
              </a:rPr>
              <a:t>EXTRACT</a:t>
            </a:r>
          </a:p>
        </p:txBody>
      </p:sp>
      <p:sp>
        <p:nvSpPr>
          <p:cNvPr name="TextBox 9" id="9"/>
          <p:cNvSpPr txBox="true"/>
          <p:nvPr/>
        </p:nvSpPr>
        <p:spPr>
          <a:xfrm rot="0">
            <a:off x="8095305" y="2783994"/>
            <a:ext cx="2183830" cy="636270"/>
          </a:xfrm>
          <a:prstGeom prst="rect">
            <a:avLst/>
          </a:prstGeom>
        </p:spPr>
        <p:txBody>
          <a:bodyPr anchor="t" rtlCol="false" tIns="0" lIns="0" bIns="0" rIns="0">
            <a:spAutoFit/>
          </a:bodyPr>
          <a:lstStyle/>
          <a:p>
            <a:pPr algn="ctr" marL="0" indent="0" lvl="0">
              <a:lnSpc>
                <a:spcPts val="3839"/>
              </a:lnSpc>
              <a:spcBef>
                <a:spcPct val="0"/>
              </a:spcBef>
            </a:pPr>
            <a:r>
              <a:rPr lang="en-US" sz="3999" spc="-239">
                <a:solidFill>
                  <a:srgbClr val="77C4B5"/>
                </a:solidFill>
                <a:latin typeface="Rustic Printed"/>
                <a:ea typeface="Rustic Printed"/>
                <a:cs typeface="Rustic Printed"/>
                <a:sym typeface="Rustic Printed"/>
              </a:rPr>
              <a:t>TRANSFORM</a:t>
            </a:r>
          </a:p>
        </p:txBody>
      </p:sp>
      <p:sp>
        <p:nvSpPr>
          <p:cNvPr name="TextBox 10" id="10"/>
          <p:cNvSpPr txBox="true"/>
          <p:nvPr/>
        </p:nvSpPr>
        <p:spPr>
          <a:xfrm rot="0">
            <a:off x="14134168" y="1452161"/>
            <a:ext cx="2183830" cy="636270"/>
          </a:xfrm>
          <a:prstGeom prst="rect">
            <a:avLst/>
          </a:prstGeom>
        </p:spPr>
        <p:txBody>
          <a:bodyPr anchor="t" rtlCol="false" tIns="0" lIns="0" bIns="0" rIns="0">
            <a:spAutoFit/>
          </a:bodyPr>
          <a:lstStyle/>
          <a:p>
            <a:pPr algn="ctr" marL="0" indent="0" lvl="0">
              <a:lnSpc>
                <a:spcPts val="3839"/>
              </a:lnSpc>
              <a:spcBef>
                <a:spcPct val="0"/>
              </a:spcBef>
            </a:pPr>
            <a:r>
              <a:rPr lang="en-US" sz="3999" spc="-239">
                <a:solidFill>
                  <a:srgbClr val="77C4B5"/>
                </a:solidFill>
                <a:latin typeface="Rustic Printed"/>
                <a:ea typeface="Rustic Printed"/>
                <a:cs typeface="Rustic Printed"/>
                <a:sym typeface="Rustic Printed"/>
              </a:rPr>
              <a:t>LOAD</a:t>
            </a:r>
          </a:p>
        </p:txBody>
      </p:sp>
      <p:sp>
        <p:nvSpPr>
          <p:cNvPr name="TextBox 11" id="11"/>
          <p:cNvSpPr txBox="true"/>
          <p:nvPr/>
        </p:nvSpPr>
        <p:spPr>
          <a:xfrm rot="0">
            <a:off x="985480" y="1076325"/>
            <a:ext cx="6333922" cy="1015365"/>
          </a:xfrm>
          <a:prstGeom prst="rect">
            <a:avLst/>
          </a:prstGeom>
        </p:spPr>
        <p:txBody>
          <a:bodyPr anchor="t" rtlCol="false" tIns="0" lIns="0" bIns="0" rIns="0">
            <a:spAutoFit/>
          </a:bodyPr>
          <a:lstStyle/>
          <a:p>
            <a:pPr algn="ctr" marL="0" indent="0" lvl="0">
              <a:lnSpc>
                <a:spcPts val="5879"/>
              </a:lnSpc>
              <a:spcBef>
                <a:spcPct val="0"/>
              </a:spcBef>
            </a:pPr>
            <a:r>
              <a:rPr lang="en-US" sz="6999" spc="-419">
                <a:solidFill>
                  <a:srgbClr val="0B4E7C"/>
                </a:solidFill>
                <a:latin typeface="Rustic Printed"/>
                <a:ea typeface="Rustic Printed"/>
                <a:cs typeface="Rustic Printed"/>
                <a:sym typeface="Rustic Printed"/>
              </a:rPr>
              <a:t>USING POWER QUERY</a:t>
            </a:r>
          </a:p>
        </p:txBody>
      </p:sp>
      <p:sp>
        <p:nvSpPr>
          <p:cNvPr name="Freeform 12" id="12"/>
          <p:cNvSpPr/>
          <p:nvPr/>
        </p:nvSpPr>
        <p:spPr>
          <a:xfrm flipH="false" flipV="false" rot="0">
            <a:off x="2121305" y="7170875"/>
            <a:ext cx="2031137" cy="1518081"/>
          </a:xfrm>
          <a:custGeom>
            <a:avLst/>
            <a:gdLst/>
            <a:ahLst/>
            <a:cxnLst/>
            <a:rect r="r" b="b" t="t" l="l"/>
            <a:pathLst>
              <a:path h="1518081" w="2031137">
                <a:moveTo>
                  <a:pt x="0" y="0"/>
                </a:moveTo>
                <a:lnTo>
                  <a:pt x="2031136" y="0"/>
                </a:lnTo>
                <a:lnTo>
                  <a:pt x="2031136" y="1518081"/>
                </a:lnTo>
                <a:lnTo>
                  <a:pt x="0" y="1518081"/>
                </a:lnTo>
                <a:lnTo>
                  <a:pt x="0" y="0"/>
                </a:lnTo>
                <a:close/>
              </a:path>
            </a:pathLst>
          </a:custGeom>
          <a:blipFill>
            <a:blip r:embed="rId8"/>
            <a:stretch>
              <a:fillRect l="0" t="0" r="0" b="0"/>
            </a:stretch>
          </a:blipFill>
        </p:spPr>
      </p:sp>
      <p:sp>
        <p:nvSpPr>
          <p:cNvPr name="Freeform 13" id="13"/>
          <p:cNvSpPr/>
          <p:nvPr/>
        </p:nvSpPr>
        <p:spPr>
          <a:xfrm flipH="false" flipV="false" rot="0">
            <a:off x="8563388" y="7466960"/>
            <a:ext cx="1161224" cy="1161224"/>
          </a:xfrm>
          <a:custGeom>
            <a:avLst/>
            <a:gdLst/>
            <a:ahLst/>
            <a:cxnLst/>
            <a:rect r="r" b="b" t="t" l="l"/>
            <a:pathLst>
              <a:path h="1161224" w="1161224">
                <a:moveTo>
                  <a:pt x="0" y="0"/>
                </a:moveTo>
                <a:lnTo>
                  <a:pt x="1161224" y="0"/>
                </a:lnTo>
                <a:lnTo>
                  <a:pt x="1161224" y="1161224"/>
                </a:lnTo>
                <a:lnTo>
                  <a:pt x="0" y="1161224"/>
                </a:lnTo>
                <a:lnTo>
                  <a:pt x="0" y="0"/>
                </a:lnTo>
                <a:close/>
              </a:path>
            </a:pathLst>
          </a:custGeom>
          <a:blipFill>
            <a:blip r:embed="rId9"/>
            <a:stretch>
              <a:fillRect l="-45407" t="-16134" r="-49755" b="-13974"/>
            </a:stretch>
          </a:blipFill>
        </p:spPr>
      </p:sp>
      <p:sp>
        <p:nvSpPr>
          <p:cNvPr name="Freeform 14" id="14"/>
          <p:cNvSpPr/>
          <p:nvPr/>
        </p:nvSpPr>
        <p:spPr>
          <a:xfrm flipH="false" flipV="false" rot="0">
            <a:off x="14645471" y="8806264"/>
            <a:ext cx="1161224" cy="1161224"/>
          </a:xfrm>
          <a:custGeom>
            <a:avLst/>
            <a:gdLst/>
            <a:ahLst/>
            <a:cxnLst/>
            <a:rect r="r" b="b" t="t" l="l"/>
            <a:pathLst>
              <a:path h="1161224" w="1161224">
                <a:moveTo>
                  <a:pt x="0" y="0"/>
                </a:moveTo>
                <a:lnTo>
                  <a:pt x="1161224" y="0"/>
                </a:lnTo>
                <a:lnTo>
                  <a:pt x="1161224" y="1161224"/>
                </a:lnTo>
                <a:lnTo>
                  <a:pt x="0" y="1161224"/>
                </a:lnTo>
                <a:lnTo>
                  <a:pt x="0" y="0"/>
                </a:lnTo>
                <a:close/>
              </a:path>
            </a:pathLst>
          </a:custGeom>
          <a:blipFill>
            <a:blip r:embed="rId9"/>
            <a:stretch>
              <a:fillRect l="-45407" t="-16134" r="-49755" b="-13974"/>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473553" y="3067638"/>
            <a:ext cx="15340894" cy="6190662"/>
          </a:xfrm>
          <a:custGeom>
            <a:avLst/>
            <a:gdLst/>
            <a:ahLst/>
            <a:cxnLst/>
            <a:rect r="r" b="b" t="t" l="l"/>
            <a:pathLst>
              <a:path h="6190662" w="15340894">
                <a:moveTo>
                  <a:pt x="0" y="0"/>
                </a:moveTo>
                <a:lnTo>
                  <a:pt x="15340894" y="0"/>
                </a:lnTo>
                <a:lnTo>
                  <a:pt x="15340894" y="6190662"/>
                </a:lnTo>
                <a:lnTo>
                  <a:pt x="0" y="6190662"/>
                </a:lnTo>
                <a:lnTo>
                  <a:pt x="0" y="0"/>
                </a:lnTo>
                <a:close/>
              </a:path>
            </a:pathLst>
          </a:custGeom>
          <a:blipFill>
            <a:blip r:embed="rId3"/>
            <a:stretch>
              <a:fillRect l="0" t="0" r="0" b="0"/>
            </a:stretch>
          </a:blipFill>
        </p:spPr>
      </p:sp>
      <p:sp>
        <p:nvSpPr>
          <p:cNvPr name="TextBox 4" id="4"/>
          <p:cNvSpPr txBox="true"/>
          <p:nvPr/>
        </p:nvSpPr>
        <p:spPr>
          <a:xfrm rot="0">
            <a:off x="1028700" y="1076325"/>
            <a:ext cx="6919117" cy="1758315"/>
          </a:xfrm>
          <a:prstGeom prst="rect">
            <a:avLst/>
          </a:prstGeom>
        </p:spPr>
        <p:txBody>
          <a:bodyPr anchor="t" rtlCol="false" tIns="0" lIns="0" bIns="0" rIns="0">
            <a:spAutoFit/>
          </a:bodyPr>
          <a:lstStyle/>
          <a:p>
            <a:pPr algn="ctr" marL="0" indent="0" lvl="0">
              <a:lnSpc>
                <a:spcPts val="5879"/>
              </a:lnSpc>
              <a:spcBef>
                <a:spcPct val="0"/>
              </a:spcBef>
            </a:pPr>
            <a:r>
              <a:rPr lang="en-US" sz="6999" spc="-419">
                <a:solidFill>
                  <a:srgbClr val="0B4E7C"/>
                </a:solidFill>
                <a:latin typeface="Rustic Printed"/>
                <a:ea typeface="Rustic Printed"/>
                <a:cs typeface="Rustic Printed"/>
                <a:sym typeface="Rustic Printed"/>
              </a:rPr>
              <a:t>DATA MODELING USING POWER PIVOT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3008082" y="1028700"/>
            <a:ext cx="12271836" cy="8868278"/>
          </a:xfrm>
          <a:custGeom>
            <a:avLst/>
            <a:gdLst/>
            <a:ahLst/>
            <a:cxnLst/>
            <a:rect r="r" b="b" t="t" l="l"/>
            <a:pathLst>
              <a:path h="8868278" w="12271836">
                <a:moveTo>
                  <a:pt x="0" y="0"/>
                </a:moveTo>
                <a:lnTo>
                  <a:pt x="12271836" y="0"/>
                </a:lnTo>
                <a:lnTo>
                  <a:pt x="12271836" y="8868278"/>
                </a:lnTo>
                <a:lnTo>
                  <a:pt x="0" y="8868278"/>
                </a:lnTo>
                <a:lnTo>
                  <a:pt x="0" y="0"/>
                </a:lnTo>
                <a:close/>
              </a:path>
            </a:pathLst>
          </a:custGeom>
          <a:blipFill>
            <a:blip r:embed="rId3"/>
            <a:stretch>
              <a:fillRect l="0" t="0" r="0" b="0"/>
            </a:stretch>
          </a:blipFill>
        </p:spPr>
      </p:sp>
      <p:sp>
        <p:nvSpPr>
          <p:cNvPr name="TextBox 4" id="4"/>
          <p:cNvSpPr txBox="true"/>
          <p:nvPr/>
        </p:nvSpPr>
        <p:spPr>
          <a:xfrm rot="0">
            <a:off x="6545349" y="47625"/>
            <a:ext cx="5197302" cy="1015365"/>
          </a:xfrm>
          <a:prstGeom prst="rect">
            <a:avLst/>
          </a:prstGeom>
        </p:spPr>
        <p:txBody>
          <a:bodyPr anchor="t" rtlCol="false" tIns="0" lIns="0" bIns="0" rIns="0">
            <a:spAutoFit/>
          </a:bodyPr>
          <a:lstStyle/>
          <a:p>
            <a:pPr algn="ctr" marL="0" indent="0" lvl="0">
              <a:lnSpc>
                <a:spcPts val="5879"/>
              </a:lnSpc>
              <a:spcBef>
                <a:spcPct val="0"/>
              </a:spcBef>
            </a:pPr>
            <a:r>
              <a:rPr lang="en-US" sz="6999" spc="-419">
                <a:solidFill>
                  <a:srgbClr val="0B4E7C"/>
                </a:solidFill>
                <a:latin typeface="Rustic Printed"/>
                <a:ea typeface="Rustic Printed"/>
                <a:cs typeface="Rustic Printed"/>
                <a:sym typeface="Rustic Printed"/>
              </a:rPr>
              <a:t>DASHBOARD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6888528" y="2769870"/>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888528" y="6183656"/>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1812448" y="2769870"/>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11812448" y="6183656"/>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7" id="7"/>
          <p:cNvSpPr/>
          <p:nvPr/>
        </p:nvSpPr>
        <p:spPr>
          <a:xfrm flipH="false" flipV="false" rot="0">
            <a:off x="1962205" y="2769870"/>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8" id="8"/>
          <p:cNvSpPr/>
          <p:nvPr/>
        </p:nvSpPr>
        <p:spPr>
          <a:xfrm flipH="false" flipV="false" rot="0">
            <a:off x="1962205" y="6183656"/>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9" id="9"/>
          <p:cNvSpPr txBox="true"/>
          <p:nvPr/>
        </p:nvSpPr>
        <p:spPr>
          <a:xfrm rot="0">
            <a:off x="2333993" y="4103696"/>
            <a:ext cx="3769770" cy="1406525"/>
          </a:xfrm>
          <a:prstGeom prst="rect">
            <a:avLst/>
          </a:prstGeom>
        </p:spPr>
        <p:txBody>
          <a:bodyPr anchor="t" rtlCol="false" tIns="0" lIns="0" bIns="0" rIns="0">
            <a:spAutoFit/>
          </a:bodyPr>
          <a:lstStyle/>
          <a:p>
            <a:pPr algn="ctr">
              <a:lnSpc>
                <a:spcPts val="2800"/>
              </a:lnSpc>
            </a:pPr>
            <a:r>
              <a:rPr lang="en-US" sz="2000" b="true">
                <a:solidFill>
                  <a:srgbClr val="FFFFFF"/>
                </a:solidFill>
                <a:latin typeface="Canva Sans Medium"/>
                <a:ea typeface="Canva Sans Medium"/>
                <a:cs typeface="Canva Sans Medium"/>
                <a:sym typeface="Canva Sans Medium"/>
              </a:rPr>
              <a:t>Dive into the overall count of reported crimes, providing a number view of the crime landscape by slicers.</a:t>
            </a:r>
          </a:p>
        </p:txBody>
      </p:sp>
      <p:sp>
        <p:nvSpPr>
          <p:cNvPr name="TextBox 10" id="10"/>
          <p:cNvSpPr txBox="true"/>
          <p:nvPr/>
        </p:nvSpPr>
        <p:spPr>
          <a:xfrm rot="0">
            <a:off x="7223765" y="4122746"/>
            <a:ext cx="3840471" cy="1554480"/>
          </a:xfrm>
          <a:prstGeom prst="rect">
            <a:avLst/>
          </a:prstGeom>
        </p:spPr>
        <p:txBody>
          <a:bodyPr anchor="t" rtlCol="false" tIns="0" lIns="0" bIns="0" rIns="0">
            <a:spAutoFit/>
          </a:bodyPr>
          <a:lstStyle/>
          <a:p>
            <a:pPr algn="ctr" marL="0" indent="0" lvl="0">
              <a:lnSpc>
                <a:spcPts val="2520"/>
              </a:lnSpc>
            </a:pPr>
            <a:r>
              <a:rPr lang="en-US" b="true" sz="1800">
                <a:solidFill>
                  <a:srgbClr val="FFFFFF"/>
                </a:solidFill>
                <a:latin typeface="Canva Sans Medium"/>
                <a:ea typeface="Canva Sans Medium"/>
                <a:cs typeface="Canva Sans Medium"/>
                <a:sym typeface="Canva Sans Medium"/>
              </a:rPr>
              <a:t>Uncover the patterns and shifts in crime distribution as we analyze data across different years, revealing yearly changes and trends.</a:t>
            </a:r>
          </a:p>
        </p:txBody>
      </p:sp>
      <p:sp>
        <p:nvSpPr>
          <p:cNvPr name="TextBox 11" id="11"/>
          <p:cNvSpPr txBox="true"/>
          <p:nvPr/>
        </p:nvSpPr>
        <p:spPr>
          <a:xfrm rot="0">
            <a:off x="12159843" y="4122746"/>
            <a:ext cx="3818557" cy="1554480"/>
          </a:xfrm>
          <a:prstGeom prst="rect">
            <a:avLst/>
          </a:prstGeom>
        </p:spPr>
        <p:txBody>
          <a:bodyPr anchor="t" rtlCol="false" tIns="0" lIns="0" bIns="0" rIns="0">
            <a:spAutoFit/>
          </a:bodyPr>
          <a:lstStyle/>
          <a:p>
            <a:pPr algn="ctr" marL="0" indent="0" lvl="0">
              <a:lnSpc>
                <a:spcPts val="2520"/>
              </a:lnSpc>
            </a:pPr>
            <a:r>
              <a:rPr lang="en-US" b="true" sz="1800">
                <a:solidFill>
                  <a:srgbClr val="FFFFFF"/>
                </a:solidFill>
                <a:latin typeface="Canva Sans Medium"/>
                <a:ea typeface="Canva Sans Medium"/>
                <a:cs typeface="Canva Sans Medium"/>
                <a:sym typeface="Canva Sans Medium"/>
              </a:rPr>
              <a:t>Uncover the patterns and shifts in crime distribution as we analyze months across different years, revealing months % differences and trends.</a:t>
            </a:r>
          </a:p>
        </p:txBody>
      </p:sp>
      <p:sp>
        <p:nvSpPr>
          <p:cNvPr name="TextBox 12" id="12"/>
          <p:cNvSpPr txBox="true"/>
          <p:nvPr/>
        </p:nvSpPr>
        <p:spPr>
          <a:xfrm rot="0">
            <a:off x="2309832" y="7431979"/>
            <a:ext cx="3950047" cy="1406525"/>
          </a:xfrm>
          <a:prstGeom prst="rect">
            <a:avLst/>
          </a:prstGeom>
        </p:spPr>
        <p:txBody>
          <a:bodyPr anchor="t" rtlCol="false" tIns="0" lIns="0" bIns="0" rIns="0">
            <a:spAutoFit/>
          </a:bodyPr>
          <a:lstStyle/>
          <a:p>
            <a:pPr algn="ctr" marL="0" indent="0" lvl="0">
              <a:lnSpc>
                <a:spcPts val="2800"/>
              </a:lnSpc>
            </a:pPr>
            <a:r>
              <a:rPr lang="en-US" b="true" sz="2000">
                <a:solidFill>
                  <a:srgbClr val="FFFFFF"/>
                </a:solidFill>
                <a:latin typeface="Canva Sans Medium"/>
                <a:ea typeface="Canva Sans Medium"/>
                <a:cs typeface="Canva Sans Medium"/>
                <a:sym typeface="Canva Sans Medium"/>
              </a:rPr>
              <a:t>Take a closer look at crime occurrences within weekdays, shedding light on when crimes more likely to happen.</a:t>
            </a:r>
          </a:p>
        </p:txBody>
      </p:sp>
      <p:sp>
        <p:nvSpPr>
          <p:cNvPr name="TextBox 13" id="13"/>
          <p:cNvSpPr txBox="true"/>
          <p:nvPr/>
        </p:nvSpPr>
        <p:spPr>
          <a:xfrm rot="0">
            <a:off x="7117689" y="7603747"/>
            <a:ext cx="4052622" cy="1240155"/>
          </a:xfrm>
          <a:prstGeom prst="rect">
            <a:avLst/>
          </a:prstGeom>
        </p:spPr>
        <p:txBody>
          <a:bodyPr anchor="t" rtlCol="false" tIns="0" lIns="0" bIns="0" rIns="0">
            <a:spAutoFit/>
          </a:bodyPr>
          <a:lstStyle/>
          <a:p>
            <a:pPr algn="ctr" marL="0" indent="0" lvl="0">
              <a:lnSpc>
                <a:spcPts val="2520"/>
              </a:lnSpc>
            </a:pPr>
            <a:r>
              <a:rPr lang="en-US" b="true" sz="1800">
                <a:solidFill>
                  <a:srgbClr val="FFFFFF"/>
                </a:solidFill>
                <a:latin typeface="Canva Sans Medium"/>
                <a:ea typeface="Canva Sans Medium"/>
                <a:cs typeface="Canva Sans Medium"/>
                <a:sym typeface="Canva Sans Medium"/>
              </a:rPr>
              <a:t>Take a closer look at crime occurrences within specific time intervals, shedding numbers when crimes are more likely to happen.</a:t>
            </a:r>
          </a:p>
        </p:txBody>
      </p:sp>
      <p:sp>
        <p:nvSpPr>
          <p:cNvPr name="TextBox 14" id="14"/>
          <p:cNvSpPr txBox="true"/>
          <p:nvPr/>
        </p:nvSpPr>
        <p:spPr>
          <a:xfrm rot="0">
            <a:off x="12028127" y="7520244"/>
            <a:ext cx="4064805" cy="1554480"/>
          </a:xfrm>
          <a:prstGeom prst="rect">
            <a:avLst/>
          </a:prstGeom>
        </p:spPr>
        <p:txBody>
          <a:bodyPr anchor="t" rtlCol="false" tIns="0" lIns="0" bIns="0" rIns="0">
            <a:spAutoFit/>
          </a:bodyPr>
          <a:lstStyle/>
          <a:p>
            <a:pPr algn="ctr" marL="0" indent="0" lvl="0">
              <a:lnSpc>
                <a:spcPts val="2520"/>
              </a:lnSpc>
            </a:pPr>
            <a:r>
              <a:rPr lang="en-US" b="true" sz="1800">
                <a:solidFill>
                  <a:srgbClr val="FFFFFF"/>
                </a:solidFill>
                <a:latin typeface="Canva Sans Medium"/>
                <a:ea typeface="Canva Sans Medium"/>
                <a:cs typeface="Canva Sans Medium"/>
                <a:sym typeface="Canva Sans Medium"/>
              </a:rPr>
              <a:t>Take a closer look at crime incidents in a particular age group across all roles, shedding light on which groups are involved in a crime incident.</a:t>
            </a:r>
          </a:p>
        </p:txBody>
      </p:sp>
      <p:sp>
        <p:nvSpPr>
          <p:cNvPr name="TextBox 15" id="15"/>
          <p:cNvSpPr txBox="true"/>
          <p:nvPr/>
        </p:nvSpPr>
        <p:spPr>
          <a:xfrm rot="0">
            <a:off x="2949257" y="3222824"/>
            <a:ext cx="2539244" cy="680085"/>
          </a:xfrm>
          <a:prstGeom prst="rect">
            <a:avLst/>
          </a:prstGeom>
        </p:spPr>
        <p:txBody>
          <a:bodyPr anchor="t" rtlCol="false" tIns="0" lIns="0" bIns="0" rIns="0">
            <a:spAutoFit/>
          </a:bodyPr>
          <a:lstStyle/>
          <a:p>
            <a:pPr algn="ctr">
              <a:lnSpc>
                <a:spcPts val="4319"/>
              </a:lnSpc>
            </a:pPr>
            <a:r>
              <a:rPr lang="en-US" sz="3999">
                <a:solidFill>
                  <a:srgbClr val="FFFFFF"/>
                </a:solidFill>
                <a:latin typeface="Rustic Printed"/>
                <a:ea typeface="Rustic Printed"/>
                <a:cs typeface="Rustic Printed"/>
                <a:sym typeface="Rustic Printed"/>
              </a:rPr>
              <a:t>Total Crimes</a:t>
            </a:r>
          </a:p>
        </p:txBody>
      </p:sp>
      <p:sp>
        <p:nvSpPr>
          <p:cNvPr name="TextBox 16" id="16"/>
          <p:cNvSpPr txBox="true"/>
          <p:nvPr/>
        </p:nvSpPr>
        <p:spPr>
          <a:xfrm rot="0">
            <a:off x="7529269" y="2998034"/>
            <a:ext cx="3229461" cy="1153287"/>
          </a:xfrm>
          <a:prstGeom prst="rect">
            <a:avLst/>
          </a:prstGeom>
        </p:spPr>
        <p:txBody>
          <a:bodyPr anchor="t" rtlCol="false" tIns="0" lIns="0" bIns="0" rIns="0">
            <a:spAutoFit/>
          </a:bodyPr>
          <a:lstStyle/>
          <a:p>
            <a:pPr algn="ctr">
              <a:lnSpc>
                <a:spcPts val="4104"/>
              </a:lnSpc>
            </a:pPr>
            <a:r>
              <a:rPr lang="en-US" sz="3800">
                <a:solidFill>
                  <a:srgbClr val="FFFFFF"/>
                </a:solidFill>
                <a:latin typeface="Rustic Printed"/>
                <a:ea typeface="Rustic Printed"/>
                <a:cs typeface="Rustic Printed"/>
                <a:sym typeface="Rustic Printed"/>
              </a:rPr>
              <a:t>Year-over-Year Crime</a:t>
            </a:r>
          </a:p>
        </p:txBody>
      </p:sp>
      <p:sp>
        <p:nvSpPr>
          <p:cNvPr name="TextBox 17" id="17"/>
          <p:cNvSpPr txBox="true"/>
          <p:nvPr/>
        </p:nvSpPr>
        <p:spPr>
          <a:xfrm rot="0">
            <a:off x="13019105" y="6280407"/>
            <a:ext cx="2100034" cy="1223010"/>
          </a:xfrm>
          <a:prstGeom prst="rect">
            <a:avLst/>
          </a:prstGeom>
        </p:spPr>
        <p:txBody>
          <a:bodyPr anchor="t" rtlCol="false" tIns="0" lIns="0" bIns="0" rIns="0">
            <a:spAutoFit/>
          </a:bodyPr>
          <a:lstStyle/>
          <a:p>
            <a:pPr algn="ctr">
              <a:lnSpc>
                <a:spcPts val="4319"/>
              </a:lnSpc>
            </a:pPr>
            <a:r>
              <a:rPr lang="en-US" sz="3999">
                <a:solidFill>
                  <a:srgbClr val="FFFFFF"/>
                </a:solidFill>
                <a:latin typeface="Rustic Printed"/>
                <a:ea typeface="Rustic Printed"/>
                <a:cs typeface="Rustic Printed"/>
                <a:sym typeface="Rustic Printed"/>
              </a:rPr>
              <a:t>Crimes by Age Group</a:t>
            </a:r>
          </a:p>
        </p:txBody>
      </p:sp>
      <p:sp>
        <p:nvSpPr>
          <p:cNvPr name="TextBox 18" id="18"/>
          <p:cNvSpPr txBox="true"/>
          <p:nvPr/>
        </p:nvSpPr>
        <p:spPr>
          <a:xfrm rot="0">
            <a:off x="7992640" y="6280407"/>
            <a:ext cx="2305123" cy="1223010"/>
          </a:xfrm>
          <a:prstGeom prst="rect">
            <a:avLst/>
          </a:prstGeom>
        </p:spPr>
        <p:txBody>
          <a:bodyPr anchor="t" rtlCol="false" tIns="0" lIns="0" bIns="0" rIns="0">
            <a:spAutoFit/>
          </a:bodyPr>
          <a:lstStyle/>
          <a:p>
            <a:pPr algn="ctr">
              <a:lnSpc>
                <a:spcPts val="4319"/>
              </a:lnSpc>
            </a:pPr>
            <a:r>
              <a:rPr lang="en-US" sz="3999">
                <a:solidFill>
                  <a:srgbClr val="FFFFFF"/>
                </a:solidFill>
                <a:latin typeface="Rustic Printed"/>
                <a:ea typeface="Rustic Printed"/>
                <a:cs typeface="Rustic Printed"/>
                <a:sym typeface="Rustic Printed"/>
              </a:rPr>
              <a:t>Crimes by Time Range</a:t>
            </a:r>
          </a:p>
        </p:txBody>
      </p:sp>
      <p:sp>
        <p:nvSpPr>
          <p:cNvPr name="TextBox 19" id="19"/>
          <p:cNvSpPr txBox="true"/>
          <p:nvPr/>
        </p:nvSpPr>
        <p:spPr>
          <a:xfrm rot="0">
            <a:off x="2795989" y="6551869"/>
            <a:ext cx="2856472" cy="680085"/>
          </a:xfrm>
          <a:prstGeom prst="rect">
            <a:avLst/>
          </a:prstGeom>
        </p:spPr>
        <p:txBody>
          <a:bodyPr anchor="t" rtlCol="false" tIns="0" lIns="0" bIns="0" rIns="0">
            <a:spAutoFit/>
          </a:bodyPr>
          <a:lstStyle/>
          <a:p>
            <a:pPr algn="ctr">
              <a:lnSpc>
                <a:spcPts val="4319"/>
              </a:lnSpc>
            </a:pPr>
            <a:r>
              <a:rPr lang="en-US" sz="3999">
                <a:solidFill>
                  <a:srgbClr val="FFFFFF"/>
                </a:solidFill>
                <a:latin typeface="Rustic Printed"/>
                <a:ea typeface="Rustic Printed"/>
                <a:cs typeface="Rustic Printed"/>
                <a:sym typeface="Rustic Printed"/>
              </a:rPr>
              <a:t>Crimes by Day</a:t>
            </a:r>
          </a:p>
        </p:txBody>
      </p:sp>
      <p:sp>
        <p:nvSpPr>
          <p:cNvPr name="TextBox 20" id="20"/>
          <p:cNvSpPr txBox="true"/>
          <p:nvPr/>
        </p:nvSpPr>
        <p:spPr>
          <a:xfrm rot="0">
            <a:off x="12045312" y="2898462"/>
            <a:ext cx="4047620" cy="1153287"/>
          </a:xfrm>
          <a:prstGeom prst="rect">
            <a:avLst/>
          </a:prstGeom>
        </p:spPr>
        <p:txBody>
          <a:bodyPr anchor="t" rtlCol="false" tIns="0" lIns="0" bIns="0" rIns="0">
            <a:spAutoFit/>
          </a:bodyPr>
          <a:lstStyle/>
          <a:p>
            <a:pPr algn="ctr">
              <a:lnSpc>
                <a:spcPts val="4104"/>
              </a:lnSpc>
            </a:pPr>
            <a:r>
              <a:rPr lang="en-US" sz="3800">
                <a:solidFill>
                  <a:srgbClr val="FFFFFF"/>
                </a:solidFill>
                <a:latin typeface="Rustic Printed"/>
                <a:ea typeface="Rustic Printed"/>
                <a:cs typeface="Rustic Printed"/>
                <a:sym typeface="Rustic Printed"/>
              </a:rPr>
              <a:t>Month-over-Month Crime</a:t>
            </a:r>
          </a:p>
        </p:txBody>
      </p:sp>
      <p:sp>
        <p:nvSpPr>
          <p:cNvPr name="TextBox 21" id="21"/>
          <p:cNvSpPr txBox="true"/>
          <p:nvPr/>
        </p:nvSpPr>
        <p:spPr>
          <a:xfrm rot="0">
            <a:off x="1028700" y="640080"/>
            <a:ext cx="3534578" cy="1758315"/>
          </a:xfrm>
          <a:prstGeom prst="rect">
            <a:avLst/>
          </a:prstGeom>
        </p:spPr>
        <p:txBody>
          <a:bodyPr anchor="t" rtlCol="false" tIns="0" lIns="0" bIns="0" rIns="0">
            <a:spAutoFit/>
          </a:bodyPr>
          <a:lstStyle/>
          <a:p>
            <a:pPr algn="ctr" marL="0" indent="0" lvl="0">
              <a:lnSpc>
                <a:spcPts val="5879"/>
              </a:lnSpc>
              <a:spcBef>
                <a:spcPct val="0"/>
              </a:spcBef>
            </a:pPr>
            <a:r>
              <a:rPr lang="en-US" sz="6999" spc="-419">
                <a:solidFill>
                  <a:srgbClr val="0B4E7C"/>
                </a:solidFill>
                <a:latin typeface="Rustic Printed"/>
                <a:ea typeface="Rustic Printed"/>
                <a:cs typeface="Rustic Printed"/>
                <a:sym typeface="Rustic Printed"/>
              </a:rPr>
              <a:t>DASHBOARD OVERVIEW</a:t>
            </a:r>
          </a:p>
        </p:txBody>
      </p:sp>
      <p:sp>
        <p:nvSpPr>
          <p:cNvPr name="Freeform 22" id="22"/>
          <p:cNvSpPr/>
          <p:nvPr/>
        </p:nvSpPr>
        <p:spPr>
          <a:xfrm flipH="false" flipV="false" rot="0">
            <a:off x="4580867" y="627727"/>
            <a:ext cx="1894684" cy="1770668"/>
          </a:xfrm>
          <a:custGeom>
            <a:avLst/>
            <a:gdLst/>
            <a:ahLst/>
            <a:cxnLst/>
            <a:rect r="r" b="b" t="t" l="l"/>
            <a:pathLst>
              <a:path h="1770668" w="1894684">
                <a:moveTo>
                  <a:pt x="0" y="0"/>
                </a:moveTo>
                <a:lnTo>
                  <a:pt x="1894685" y="0"/>
                </a:lnTo>
                <a:lnTo>
                  <a:pt x="1894685" y="1770668"/>
                </a:lnTo>
                <a:lnTo>
                  <a:pt x="0" y="17706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6888528" y="2769870"/>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7134577" y="3913188"/>
            <a:ext cx="4021249" cy="1406525"/>
          </a:xfrm>
          <a:prstGeom prst="rect">
            <a:avLst/>
          </a:prstGeom>
        </p:spPr>
        <p:txBody>
          <a:bodyPr anchor="t" rtlCol="false" tIns="0" lIns="0" bIns="0" rIns="0">
            <a:spAutoFit/>
          </a:bodyPr>
          <a:lstStyle/>
          <a:p>
            <a:pPr algn="ctr" marL="0" indent="0" lvl="0">
              <a:lnSpc>
                <a:spcPts val="2800"/>
              </a:lnSpc>
            </a:pPr>
            <a:r>
              <a:rPr lang="en-US" b="true" sz="2000">
                <a:solidFill>
                  <a:srgbClr val="FFFFFF"/>
                </a:solidFill>
                <a:latin typeface="Canva Sans Medium"/>
                <a:ea typeface="Canva Sans Medium"/>
                <a:cs typeface="Canva Sans Medium"/>
                <a:sym typeface="Canva Sans Medium"/>
              </a:rPr>
              <a:t>Uncover of crime types distribution what crimes are more likely to happen as we analyze data in certain slicer.</a:t>
            </a:r>
          </a:p>
        </p:txBody>
      </p:sp>
      <p:grpSp>
        <p:nvGrpSpPr>
          <p:cNvPr name="Group 5" id="5"/>
          <p:cNvGrpSpPr/>
          <p:nvPr/>
        </p:nvGrpSpPr>
        <p:grpSpPr>
          <a:xfrm rot="0">
            <a:off x="1962205" y="2769870"/>
            <a:ext cx="4513346" cy="3044457"/>
            <a:chOff x="0" y="0"/>
            <a:chExt cx="6017795" cy="4059276"/>
          </a:xfrm>
        </p:grpSpPr>
        <p:sp>
          <p:nvSpPr>
            <p:cNvPr name="Freeform 6" id="6"/>
            <p:cNvSpPr/>
            <p:nvPr/>
          </p:nvSpPr>
          <p:spPr>
            <a:xfrm flipH="false" flipV="false" rot="0">
              <a:off x="0" y="0"/>
              <a:ext cx="6017795" cy="4059276"/>
            </a:xfrm>
            <a:custGeom>
              <a:avLst/>
              <a:gdLst/>
              <a:ahLst/>
              <a:cxnLst/>
              <a:rect r="r" b="b" t="t" l="l"/>
              <a:pathLst>
                <a:path h="4059276" w="6017795">
                  <a:moveTo>
                    <a:pt x="0" y="0"/>
                  </a:moveTo>
                  <a:lnTo>
                    <a:pt x="6017795" y="0"/>
                  </a:lnTo>
                  <a:lnTo>
                    <a:pt x="6017795" y="4059276"/>
                  </a:lnTo>
                  <a:lnTo>
                    <a:pt x="0" y="40592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7" id="7"/>
            <p:cNvSpPr txBox="true"/>
            <p:nvPr/>
          </p:nvSpPr>
          <p:spPr>
            <a:xfrm rot="0">
              <a:off x="573769" y="1775248"/>
              <a:ext cx="4785991" cy="1389592"/>
            </a:xfrm>
            <a:prstGeom prst="rect">
              <a:avLst/>
            </a:prstGeom>
          </p:spPr>
          <p:txBody>
            <a:bodyPr anchor="t" rtlCol="false" tIns="0" lIns="0" bIns="0" rIns="0">
              <a:spAutoFit/>
            </a:bodyPr>
            <a:lstStyle/>
            <a:p>
              <a:pPr algn="ctr">
                <a:lnSpc>
                  <a:spcPts val="2800"/>
                </a:lnSpc>
              </a:pPr>
              <a:r>
                <a:rPr lang="en-US" sz="2000" b="true">
                  <a:solidFill>
                    <a:srgbClr val="FFFFFF"/>
                  </a:solidFill>
                  <a:latin typeface="Canva Sans Medium"/>
                  <a:ea typeface="Canva Sans Medium"/>
                  <a:cs typeface="Canva Sans Medium"/>
                  <a:sym typeface="Canva Sans Medium"/>
                </a:rPr>
                <a:t>Dive into the overall count of reported crimes, involving gender in various roles.</a:t>
              </a:r>
            </a:p>
          </p:txBody>
        </p:sp>
        <p:sp>
          <p:nvSpPr>
            <p:cNvPr name="TextBox 8" id="8"/>
            <p:cNvSpPr txBox="true"/>
            <p:nvPr/>
          </p:nvSpPr>
          <p:spPr>
            <a:xfrm rot="0">
              <a:off x="658034" y="638737"/>
              <a:ext cx="4701727" cy="881380"/>
            </a:xfrm>
            <a:prstGeom prst="rect">
              <a:avLst/>
            </a:prstGeom>
          </p:spPr>
          <p:txBody>
            <a:bodyPr anchor="t" rtlCol="false" tIns="0" lIns="0" bIns="0" rIns="0">
              <a:spAutoFit/>
            </a:bodyPr>
            <a:lstStyle/>
            <a:p>
              <a:pPr algn="ctr">
                <a:lnSpc>
                  <a:spcPts val="4319"/>
                </a:lnSpc>
              </a:pPr>
              <a:r>
                <a:rPr lang="en-US" sz="3999">
                  <a:solidFill>
                    <a:srgbClr val="FFFFFF"/>
                  </a:solidFill>
                  <a:latin typeface="Rustic Printed"/>
                  <a:ea typeface="Rustic Printed"/>
                  <a:cs typeface="Rustic Printed"/>
                  <a:sym typeface="Rustic Printed"/>
                </a:rPr>
                <a:t>Crimes by Gender</a:t>
              </a:r>
            </a:p>
          </p:txBody>
        </p:sp>
      </p:grpSp>
      <p:sp>
        <p:nvSpPr>
          <p:cNvPr name="TextBox 9" id="9"/>
          <p:cNvSpPr txBox="true"/>
          <p:nvPr/>
        </p:nvSpPr>
        <p:spPr>
          <a:xfrm rot="0">
            <a:off x="7530471" y="3239398"/>
            <a:ext cx="3229461" cy="638937"/>
          </a:xfrm>
          <a:prstGeom prst="rect">
            <a:avLst/>
          </a:prstGeom>
        </p:spPr>
        <p:txBody>
          <a:bodyPr anchor="t" rtlCol="false" tIns="0" lIns="0" bIns="0" rIns="0">
            <a:spAutoFit/>
          </a:bodyPr>
          <a:lstStyle/>
          <a:p>
            <a:pPr algn="ctr">
              <a:lnSpc>
                <a:spcPts val="4104"/>
              </a:lnSpc>
            </a:pPr>
            <a:r>
              <a:rPr lang="en-US" sz="3800">
                <a:solidFill>
                  <a:srgbClr val="FFFFFF"/>
                </a:solidFill>
                <a:latin typeface="Rustic Printed"/>
                <a:ea typeface="Rustic Printed"/>
                <a:cs typeface="Rustic Printed"/>
                <a:sym typeface="Rustic Printed"/>
              </a:rPr>
              <a:t>Crime Types</a:t>
            </a:r>
          </a:p>
        </p:txBody>
      </p:sp>
      <p:sp>
        <p:nvSpPr>
          <p:cNvPr name="TextBox 10" id="10"/>
          <p:cNvSpPr txBox="true"/>
          <p:nvPr/>
        </p:nvSpPr>
        <p:spPr>
          <a:xfrm rot="0">
            <a:off x="1028700" y="640080"/>
            <a:ext cx="3534578" cy="1758315"/>
          </a:xfrm>
          <a:prstGeom prst="rect">
            <a:avLst/>
          </a:prstGeom>
        </p:spPr>
        <p:txBody>
          <a:bodyPr anchor="t" rtlCol="false" tIns="0" lIns="0" bIns="0" rIns="0">
            <a:spAutoFit/>
          </a:bodyPr>
          <a:lstStyle/>
          <a:p>
            <a:pPr algn="ctr" marL="0" indent="0" lvl="0">
              <a:lnSpc>
                <a:spcPts val="5879"/>
              </a:lnSpc>
              <a:spcBef>
                <a:spcPct val="0"/>
              </a:spcBef>
            </a:pPr>
            <a:r>
              <a:rPr lang="en-US" sz="6999" spc="-419">
                <a:solidFill>
                  <a:srgbClr val="0B4E7C"/>
                </a:solidFill>
                <a:latin typeface="Rustic Printed"/>
                <a:ea typeface="Rustic Printed"/>
                <a:cs typeface="Rustic Printed"/>
                <a:sym typeface="Rustic Printed"/>
              </a:rPr>
              <a:t>DASHBOARD OVERVIEW</a:t>
            </a:r>
          </a:p>
        </p:txBody>
      </p:sp>
      <p:sp>
        <p:nvSpPr>
          <p:cNvPr name="Freeform 11" id="11"/>
          <p:cNvSpPr/>
          <p:nvPr/>
        </p:nvSpPr>
        <p:spPr>
          <a:xfrm flipH="false" flipV="false" rot="0">
            <a:off x="4580867" y="627727"/>
            <a:ext cx="1894684" cy="1770668"/>
          </a:xfrm>
          <a:custGeom>
            <a:avLst/>
            <a:gdLst/>
            <a:ahLst/>
            <a:cxnLst/>
            <a:rect r="r" b="b" t="t" l="l"/>
            <a:pathLst>
              <a:path h="1770668" w="1894684">
                <a:moveTo>
                  <a:pt x="0" y="0"/>
                </a:moveTo>
                <a:lnTo>
                  <a:pt x="1894685" y="0"/>
                </a:lnTo>
                <a:lnTo>
                  <a:pt x="1894685" y="1770668"/>
                </a:lnTo>
                <a:lnTo>
                  <a:pt x="0" y="17706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1811450" y="2769870"/>
            <a:ext cx="4513346" cy="3044457"/>
          </a:xfrm>
          <a:custGeom>
            <a:avLst/>
            <a:gdLst/>
            <a:ahLst/>
            <a:cxnLst/>
            <a:rect r="r" b="b" t="t" l="l"/>
            <a:pathLst>
              <a:path h="3044457" w="4513346">
                <a:moveTo>
                  <a:pt x="0" y="0"/>
                </a:moveTo>
                <a:lnTo>
                  <a:pt x="4513346" y="0"/>
                </a:lnTo>
                <a:lnTo>
                  <a:pt x="4513346" y="3044457"/>
                </a:lnTo>
                <a:lnTo>
                  <a:pt x="0" y="3044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13" id="13"/>
          <p:cNvSpPr txBox="true"/>
          <p:nvPr/>
        </p:nvSpPr>
        <p:spPr>
          <a:xfrm rot="0">
            <a:off x="12273376" y="4244474"/>
            <a:ext cx="3589494" cy="701675"/>
          </a:xfrm>
          <a:prstGeom prst="rect">
            <a:avLst/>
          </a:prstGeom>
        </p:spPr>
        <p:txBody>
          <a:bodyPr anchor="t" rtlCol="false" tIns="0" lIns="0" bIns="0" rIns="0">
            <a:spAutoFit/>
          </a:bodyPr>
          <a:lstStyle/>
          <a:p>
            <a:pPr algn="ctr">
              <a:lnSpc>
                <a:spcPts val="2800"/>
              </a:lnSpc>
            </a:pPr>
            <a:r>
              <a:rPr lang="en-US" sz="2000" b="true">
                <a:solidFill>
                  <a:srgbClr val="FFFFFF"/>
                </a:solidFill>
                <a:latin typeface="Canva Sans Medium"/>
                <a:ea typeface="Canva Sans Medium"/>
                <a:cs typeface="Canva Sans Medium"/>
                <a:sym typeface="Canva Sans Medium"/>
              </a:rPr>
              <a:t>Percentage of crimes incidents lacks resolution</a:t>
            </a:r>
          </a:p>
        </p:txBody>
      </p:sp>
      <p:sp>
        <p:nvSpPr>
          <p:cNvPr name="TextBox 14" id="14"/>
          <p:cNvSpPr txBox="true"/>
          <p:nvPr/>
        </p:nvSpPr>
        <p:spPr>
          <a:xfrm rot="0">
            <a:off x="12175922" y="3198250"/>
            <a:ext cx="3784403" cy="680085"/>
          </a:xfrm>
          <a:prstGeom prst="rect">
            <a:avLst/>
          </a:prstGeom>
        </p:spPr>
        <p:txBody>
          <a:bodyPr anchor="t" rtlCol="false" tIns="0" lIns="0" bIns="0" rIns="0">
            <a:spAutoFit/>
          </a:bodyPr>
          <a:lstStyle/>
          <a:p>
            <a:pPr algn="ctr">
              <a:lnSpc>
                <a:spcPts val="4319"/>
              </a:lnSpc>
            </a:pPr>
            <a:r>
              <a:rPr lang="en-US" sz="3999">
                <a:solidFill>
                  <a:srgbClr val="FFFFFF"/>
                </a:solidFill>
                <a:latin typeface="Rustic Printed"/>
                <a:ea typeface="Rustic Printed"/>
                <a:cs typeface="Rustic Printed"/>
                <a:sym typeface="Rustic Printed"/>
              </a:rPr>
              <a:t>Unresolved Crimes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023586" y="3323916"/>
            <a:ext cx="4118401" cy="3639169"/>
          </a:xfrm>
          <a:custGeom>
            <a:avLst/>
            <a:gdLst/>
            <a:ahLst/>
            <a:cxnLst/>
            <a:rect r="r" b="b" t="t" l="l"/>
            <a:pathLst>
              <a:path h="3639169" w="4118401">
                <a:moveTo>
                  <a:pt x="0" y="0"/>
                </a:moveTo>
                <a:lnTo>
                  <a:pt x="4118401" y="0"/>
                </a:lnTo>
                <a:lnTo>
                  <a:pt x="4118401" y="3639168"/>
                </a:lnTo>
                <a:lnTo>
                  <a:pt x="0" y="36391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1220196" y="3728658"/>
            <a:ext cx="3930127" cy="514175"/>
          </a:xfrm>
          <a:prstGeom prst="rect">
            <a:avLst/>
          </a:prstGeom>
        </p:spPr>
        <p:txBody>
          <a:bodyPr anchor="t" rtlCol="false" tIns="0" lIns="0" bIns="0" rIns="0">
            <a:spAutoFit/>
          </a:bodyPr>
          <a:lstStyle/>
          <a:p>
            <a:pPr algn="ctr" marL="0" indent="0" lvl="0">
              <a:lnSpc>
                <a:spcPts val="3133"/>
              </a:lnSpc>
              <a:spcBef>
                <a:spcPct val="0"/>
              </a:spcBef>
            </a:pPr>
            <a:r>
              <a:rPr lang="en-US" sz="3263" spc="-195">
                <a:solidFill>
                  <a:srgbClr val="FFFFFF"/>
                </a:solidFill>
                <a:latin typeface="Rustic Printed"/>
                <a:ea typeface="Rustic Printed"/>
                <a:cs typeface="Rustic Printed"/>
                <a:sym typeface="Rustic Printed"/>
              </a:rPr>
              <a:t>THE HIGHEST TOTAL CRIME</a:t>
            </a:r>
          </a:p>
        </p:txBody>
      </p:sp>
      <p:sp>
        <p:nvSpPr>
          <p:cNvPr name="TextBox 5" id="5"/>
          <p:cNvSpPr txBox="true"/>
          <p:nvPr/>
        </p:nvSpPr>
        <p:spPr>
          <a:xfrm rot="0">
            <a:off x="1304064" y="4646206"/>
            <a:ext cx="3762391" cy="1437005"/>
          </a:xfrm>
          <a:prstGeom prst="rect">
            <a:avLst/>
          </a:prstGeom>
        </p:spPr>
        <p:txBody>
          <a:bodyPr anchor="t" rtlCol="false" tIns="0" lIns="0" bIns="0" rIns="0">
            <a:spAutoFit/>
          </a:bodyPr>
          <a:lstStyle/>
          <a:p>
            <a:pPr algn="ctr">
              <a:lnSpc>
                <a:spcPts val="2860"/>
              </a:lnSpc>
            </a:pPr>
            <a:r>
              <a:rPr lang="en-US" sz="2000" b="true">
                <a:solidFill>
                  <a:srgbClr val="FFFFFF"/>
                </a:solidFill>
                <a:latin typeface="Canva Sans Medium"/>
                <a:ea typeface="Canva Sans Medium"/>
                <a:cs typeface="Canva Sans Medium"/>
                <a:sym typeface="Canva Sans Medium"/>
              </a:rPr>
              <a:t>Time : In year 2022, month October, Sunday.</a:t>
            </a:r>
          </a:p>
          <a:p>
            <a:pPr algn="ctr">
              <a:lnSpc>
                <a:spcPts val="2860"/>
              </a:lnSpc>
            </a:pPr>
            <a:r>
              <a:rPr lang="en-US" sz="2000" b="true">
                <a:solidFill>
                  <a:srgbClr val="FFFFFF"/>
                </a:solidFill>
                <a:latin typeface="Canva Sans Medium"/>
                <a:ea typeface="Canva Sans Medium"/>
                <a:cs typeface="Canva Sans Medium"/>
                <a:sym typeface="Canva Sans Medium"/>
              </a:rPr>
              <a:t>Place: Austria is the most criminal country in Europe.</a:t>
            </a:r>
          </a:p>
        </p:txBody>
      </p:sp>
      <p:sp>
        <p:nvSpPr>
          <p:cNvPr name="Freeform 6" id="6"/>
          <p:cNvSpPr/>
          <p:nvPr/>
        </p:nvSpPr>
        <p:spPr>
          <a:xfrm flipH="false" flipV="false" rot="0">
            <a:off x="5141987" y="3365046"/>
            <a:ext cx="4118401" cy="3639169"/>
          </a:xfrm>
          <a:custGeom>
            <a:avLst/>
            <a:gdLst/>
            <a:ahLst/>
            <a:cxnLst/>
            <a:rect r="r" b="b" t="t" l="l"/>
            <a:pathLst>
              <a:path h="3639169" w="4118401">
                <a:moveTo>
                  <a:pt x="0" y="0"/>
                </a:moveTo>
                <a:lnTo>
                  <a:pt x="4118401" y="0"/>
                </a:lnTo>
                <a:lnTo>
                  <a:pt x="4118401" y="3639169"/>
                </a:lnTo>
                <a:lnTo>
                  <a:pt x="0" y="36391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7" id="7"/>
          <p:cNvSpPr txBox="true"/>
          <p:nvPr/>
        </p:nvSpPr>
        <p:spPr>
          <a:xfrm rot="0">
            <a:off x="5883748" y="3778397"/>
            <a:ext cx="2634879" cy="514175"/>
          </a:xfrm>
          <a:prstGeom prst="rect">
            <a:avLst/>
          </a:prstGeom>
        </p:spPr>
        <p:txBody>
          <a:bodyPr anchor="t" rtlCol="false" tIns="0" lIns="0" bIns="0" rIns="0">
            <a:spAutoFit/>
          </a:bodyPr>
          <a:lstStyle/>
          <a:p>
            <a:pPr algn="ctr" marL="0" indent="0" lvl="0">
              <a:lnSpc>
                <a:spcPts val="3133"/>
              </a:lnSpc>
              <a:spcBef>
                <a:spcPct val="0"/>
              </a:spcBef>
            </a:pPr>
            <a:r>
              <a:rPr lang="en-US" sz="3263" spc="-195">
                <a:solidFill>
                  <a:srgbClr val="FFFFFF"/>
                </a:solidFill>
                <a:latin typeface="Rustic Printed"/>
                <a:ea typeface="Rustic Printed"/>
                <a:cs typeface="Rustic Printed"/>
                <a:sym typeface="Rustic Printed"/>
              </a:rPr>
              <a:t>DANGEROUS TIME</a:t>
            </a:r>
          </a:p>
        </p:txBody>
      </p:sp>
      <p:sp>
        <p:nvSpPr>
          <p:cNvPr name="TextBox 8" id="8"/>
          <p:cNvSpPr txBox="true"/>
          <p:nvPr/>
        </p:nvSpPr>
        <p:spPr>
          <a:xfrm rot="0">
            <a:off x="5495607" y="4646206"/>
            <a:ext cx="3411161" cy="351155"/>
          </a:xfrm>
          <a:prstGeom prst="rect">
            <a:avLst/>
          </a:prstGeom>
        </p:spPr>
        <p:txBody>
          <a:bodyPr anchor="t" rtlCol="false" tIns="0" lIns="0" bIns="0" rIns="0">
            <a:spAutoFit/>
          </a:bodyPr>
          <a:lstStyle/>
          <a:p>
            <a:pPr algn="l">
              <a:lnSpc>
                <a:spcPts val="2860"/>
              </a:lnSpc>
            </a:pPr>
            <a:r>
              <a:rPr lang="en-US" sz="2000" b="true">
                <a:solidFill>
                  <a:srgbClr val="FFFFFF"/>
                </a:solidFill>
                <a:latin typeface="Canva Sans Medium"/>
                <a:ea typeface="Canva Sans Medium"/>
                <a:cs typeface="Canva Sans Medium"/>
                <a:sym typeface="Canva Sans Medium"/>
              </a:rPr>
              <a:t>In time range 21:00 - 00:00</a:t>
            </a:r>
          </a:p>
        </p:txBody>
      </p:sp>
      <p:sp>
        <p:nvSpPr>
          <p:cNvPr name="Freeform 9" id="9"/>
          <p:cNvSpPr/>
          <p:nvPr/>
        </p:nvSpPr>
        <p:spPr>
          <a:xfrm flipH="false" flipV="false" rot="0">
            <a:off x="13378789" y="3385612"/>
            <a:ext cx="4071854" cy="3598038"/>
          </a:xfrm>
          <a:custGeom>
            <a:avLst/>
            <a:gdLst/>
            <a:ahLst/>
            <a:cxnLst/>
            <a:rect r="r" b="b" t="t" l="l"/>
            <a:pathLst>
              <a:path h="3598038" w="4071854">
                <a:moveTo>
                  <a:pt x="0" y="0"/>
                </a:moveTo>
                <a:lnTo>
                  <a:pt x="4071854" y="0"/>
                </a:lnTo>
                <a:lnTo>
                  <a:pt x="4071854" y="3598038"/>
                </a:lnTo>
                <a:lnTo>
                  <a:pt x="0" y="35980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10" id="10"/>
          <p:cNvSpPr txBox="true"/>
          <p:nvPr/>
        </p:nvSpPr>
        <p:spPr>
          <a:xfrm rot="0">
            <a:off x="14112166" y="3794075"/>
            <a:ext cx="2605099" cy="508579"/>
          </a:xfrm>
          <a:prstGeom prst="rect">
            <a:avLst/>
          </a:prstGeom>
        </p:spPr>
        <p:txBody>
          <a:bodyPr anchor="t" rtlCol="false" tIns="0" lIns="0" bIns="0" rIns="0">
            <a:spAutoFit/>
          </a:bodyPr>
          <a:lstStyle/>
          <a:p>
            <a:pPr algn="ctr" marL="0" indent="0" lvl="0">
              <a:lnSpc>
                <a:spcPts val="3097"/>
              </a:lnSpc>
              <a:spcBef>
                <a:spcPct val="0"/>
              </a:spcBef>
            </a:pPr>
            <a:r>
              <a:rPr lang="en-US" sz="3226" spc="-193">
                <a:solidFill>
                  <a:srgbClr val="FFFFFF"/>
                </a:solidFill>
                <a:latin typeface="Rustic Printed"/>
                <a:ea typeface="Rustic Printed"/>
                <a:cs typeface="Rustic Printed"/>
                <a:sym typeface="Rustic Printed"/>
              </a:rPr>
              <a:t>INVOLVED PERSON</a:t>
            </a:r>
          </a:p>
        </p:txBody>
      </p:sp>
      <p:sp>
        <p:nvSpPr>
          <p:cNvPr name="TextBox 11" id="11"/>
          <p:cNvSpPr txBox="true"/>
          <p:nvPr/>
        </p:nvSpPr>
        <p:spPr>
          <a:xfrm rot="0">
            <a:off x="14080398" y="4646206"/>
            <a:ext cx="2668635" cy="1075055"/>
          </a:xfrm>
          <a:prstGeom prst="rect">
            <a:avLst/>
          </a:prstGeom>
        </p:spPr>
        <p:txBody>
          <a:bodyPr anchor="t" rtlCol="false" tIns="0" lIns="0" bIns="0" rIns="0">
            <a:spAutoFit/>
          </a:bodyPr>
          <a:lstStyle/>
          <a:p>
            <a:pPr algn="ctr">
              <a:lnSpc>
                <a:spcPts val="2860"/>
              </a:lnSpc>
            </a:pPr>
            <a:r>
              <a:rPr lang="en-US" sz="2000" b="true">
                <a:solidFill>
                  <a:srgbClr val="FFFFFF"/>
                </a:solidFill>
                <a:latin typeface="Canva Sans Medium"/>
                <a:ea typeface="Canva Sans Medium"/>
                <a:cs typeface="Canva Sans Medium"/>
                <a:sym typeface="Canva Sans Medium"/>
              </a:rPr>
              <a:t>MALE in productive age group, almost in age 20-50 yo.</a:t>
            </a:r>
          </a:p>
        </p:txBody>
      </p:sp>
      <p:sp>
        <p:nvSpPr>
          <p:cNvPr name="Freeform 12" id="12"/>
          <p:cNvSpPr/>
          <p:nvPr/>
        </p:nvSpPr>
        <p:spPr>
          <a:xfrm flipH="false" flipV="false" rot="0">
            <a:off x="9260388" y="3365046"/>
            <a:ext cx="4118401" cy="3639169"/>
          </a:xfrm>
          <a:custGeom>
            <a:avLst/>
            <a:gdLst/>
            <a:ahLst/>
            <a:cxnLst/>
            <a:rect r="r" b="b" t="t" l="l"/>
            <a:pathLst>
              <a:path h="3639169" w="4118401">
                <a:moveTo>
                  <a:pt x="0" y="0"/>
                </a:moveTo>
                <a:lnTo>
                  <a:pt x="4118401" y="0"/>
                </a:lnTo>
                <a:lnTo>
                  <a:pt x="4118401" y="3639169"/>
                </a:lnTo>
                <a:lnTo>
                  <a:pt x="0" y="36391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13" id="13"/>
          <p:cNvSpPr txBox="true"/>
          <p:nvPr/>
        </p:nvSpPr>
        <p:spPr>
          <a:xfrm rot="0">
            <a:off x="10396004" y="3778397"/>
            <a:ext cx="1847170" cy="514175"/>
          </a:xfrm>
          <a:prstGeom prst="rect">
            <a:avLst/>
          </a:prstGeom>
        </p:spPr>
        <p:txBody>
          <a:bodyPr anchor="t" rtlCol="false" tIns="0" lIns="0" bIns="0" rIns="0">
            <a:spAutoFit/>
          </a:bodyPr>
          <a:lstStyle/>
          <a:p>
            <a:pPr algn="ctr" marL="0" indent="0" lvl="0">
              <a:lnSpc>
                <a:spcPts val="3133"/>
              </a:lnSpc>
              <a:spcBef>
                <a:spcPct val="0"/>
              </a:spcBef>
            </a:pPr>
            <a:r>
              <a:rPr lang="en-US" sz="3263" spc="-195">
                <a:solidFill>
                  <a:srgbClr val="FFFFFF"/>
                </a:solidFill>
                <a:latin typeface="Rustic Printed"/>
                <a:ea typeface="Rustic Printed"/>
                <a:cs typeface="Rustic Printed"/>
                <a:sym typeface="Rustic Printed"/>
              </a:rPr>
              <a:t>CRIME</a:t>
            </a:r>
            <a:r>
              <a:rPr lang="en-US" sz="3263" spc="-195" strike="noStrike" u="none">
                <a:solidFill>
                  <a:srgbClr val="FFFFFF"/>
                </a:solidFill>
                <a:latin typeface="Rustic Printed"/>
                <a:ea typeface="Rustic Printed"/>
                <a:cs typeface="Rustic Printed"/>
                <a:sym typeface="Rustic Printed"/>
              </a:rPr>
              <a:t> TYPE</a:t>
            </a:r>
          </a:p>
        </p:txBody>
      </p:sp>
      <p:sp>
        <p:nvSpPr>
          <p:cNvPr name="TextBox 14" id="14"/>
          <p:cNvSpPr txBox="true"/>
          <p:nvPr/>
        </p:nvSpPr>
        <p:spPr>
          <a:xfrm rot="0">
            <a:off x="9615203" y="4646206"/>
            <a:ext cx="3408771" cy="1075055"/>
          </a:xfrm>
          <a:prstGeom prst="rect">
            <a:avLst/>
          </a:prstGeom>
        </p:spPr>
        <p:txBody>
          <a:bodyPr anchor="t" rtlCol="false" tIns="0" lIns="0" bIns="0" rIns="0">
            <a:spAutoFit/>
          </a:bodyPr>
          <a:lstStyle/>
          <a:p>
            <a:pPr algn="ctr">
              <a:lnSpc>
                <a:spcPts val="2860"/>
              </a:lnSpc>
            </a:pPr>
            <a:r>
              <a:rPr lang="en-US" sz="2000" b="true">
                <a:solidFill>
                  <a:srgbClr val="FFFFFF"/>
                </a:solidFill>
                <a:latin typeface="Canva Sans Medium"/>
                <a:ea typeface="Canva Sans Medium"/>
                <a:cs typeface="Canva Sans Medium"/>
                <a:sym typeface="Canva Sans Medium"/>
              </a:rPr>
              <a:t>Violence and Sexual Offences is the common occurs crime in Europe. </a:t>
            </a:r>
          </a:p>
        </p:txBody>
      </p:sp>
      <p:sp>
        <p:nvSpPr>
          <p:cNvPr name="TextBox 15" id="15"/>
          <p:cNvSpPr txBox="true"/>
          <p:nvPr/>
        </p:nvSpPr>
        <p:spPr>
          <a:xfrm rot="0">
            <a:off x="1023586" y="1029191"/>
            <a:ext cx="2795384" cy="1015365"/>
          </a:xfrm>
          <a:prstGeom prst="rect">
            <a:avLst/>
          </a:prstGeom>
        </p:spPr>
        <p:txBody>
          <a:bodyPr anchor="t" rtlCol="false" tIns="0" lIns="0" bIns="0" rIns="0">
            <a:spAutoFit/>
          </a:bodyPr>
          <a:lstStyle/>
          <a:p>
            <a:pPr algn="ctr" marL="0" indent="0" lvl="0">
              <a:lnSpc>
                <a:spcPts val="5879"/>
              </a:lnSpc>
              <a:spcBef>
                <a:spcPct val="0"/>
              </a:spcBef>
            </a:pPr>
            <a:r>
              <a:rPr lang="en-US" sz="6999" spc="-419">
                <a:solidFill>
                  <a:srgbClr val="0B4E7C"/>
                </a:solidFill>
                <a:latin typeface="Rustic Printed"/>
                <a:ea typeface="Rustic Printed"/>
                <a:cs typeface="Rustic Printed"/>
                <a:sym typeface="Rustic Printed"/>
              </a:rPr>
              <a:t>INSIGHTS</a:t>
            </a:r>
          </a:p>
        </p:txBody>
      </p:sp>
      <p:sp>
        <p:nvSpPr>
          <p:cNvPr name="Freeform 16" id="16"/>
          <p:cNvSpPr/>
          <p:nvPr/>
        </p:nvSpPr>
        <p:spPr>
          <a:xfrm flipH="false" flipV="false" rot="0">
            <a:off x="3818970" y="627727"/>
            <a:ext cx="1894684" cy="1770668"/>
          </a:xfrm>
          <a:custGeom>
            <a:avLst/>
            <a:gdLst/>
            <a:ahLst/>
            <a:cxnLst/>
            <a:rect r="r" b="b" t="t" l="l"/>
            <a:pathLst>
              <a:path h="1770668" w="1894684">
                <a:moveTo>
                  <a:pt x="0" y="0"/>
                </a:moveTo>
                <a:lnTo>
                  <a:pt x="1894684" y="0"/>
                </a:lnTo>
                <a:lnTo>
                  <a:pt x="1894684" y="1770668"/>
                </a:lnTo>
                <a:lnTo>
                  <a:pt x="0" y="17706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DAGLlwBboTo</dc:identifier>
  <dcterms:modified xsi:type="dcterms:W3CDTF">2011-08-01T06:04:30Z</dcterms:modified>
  <cp:revision>1</cp:revision>
  <dc:title>Copy of Colorful Modern Business Infographic Presentation</dc:title>
</cp:coreProperties>
</file>