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Manison Condensed" charset="1" panose="00000000000000000000"/>
      <p:regular r:id="rId27"/>
    </p:embeddedFont>
    <p:embeddedFont>
      <p:font typeface="Hagrid Text Bold" charset="1" panose="00000800000000000000"/>
      <p:regular r:id="rId28"/>
    </p:embeddedFont>
    <p:embeddedFont>
      <p:font typeface="Hagrid Text"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8.png" Type="http://schemas.openxmlformats.org/officeDocument/2006/relationships/image"/><Relationship Id="rId14" Target="../media/image29.png" Type="http://schemas.openxmlformats.org/officeDocument/2006/relationships/image"/><Relationship Id="rId15" Target="../media/image3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15" Target="../media/image33.png" Type="http://schemas.openxmlformats.org/officeDocument/2006/relationships/image"/><Relationship Id="rId16"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pn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35.png" Type="http://schemas.openxmlformats.org/officeDocument/2006/relationships/image"/><Relationship Id="rId8" Target="../media/image36.png" Type="http://schemas.openxmlformats.org/officeDocument/2006/relationships/image"/><Relationship Id="rId9" Target="../media/image3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9.png" Type="http://schemas.openxmlformats.org/officeDocument/2006/relationships/image"/><Relationship Id="rId13" Target="../media/image39.png" Type="http://schemas.openxmlformats.org/officeDocument/2006/relationships/image"/><Relationship Id="rId14" Target="../media/image40.png" Type="http://schemas.openxmlformats.org/officeDocument/2006/relationships/image"/><Relationship Id="rId15" Target="../media/image41.png" Type="http://schemas.openxmlformats.org/officeDocument/2006/relationships/image"/><Relationship Id="rId16" Target="../media/image4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9.png" Type="http://schemas.openxmlformats.org/officeDocument/2006/relationships/image"/><Relationship Id="rId13" Target="../media/image43.png" Type="http://schemas.openxmlformats.org/officeDocument/2006/relationships/image"/><Relationship Id="rId14" Target="../media/image4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png" Type="http://schemas.openxmlformats.org/officeDocument/2006/relationships/image"/><Relationship Id="rId11" Target="../media/image4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4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4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9.png" Type="http://schemas.openxmlformats.org/officeDocument/2006/relationships/image"/><Relationship Id="rId13" Target="../media/image4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9.png" Type="http://schemas.openxmlformats.org/officeDocument/2006/relationships/image"/><Relationship Id="rId9" Target="../media/image5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2.png" Type="http://schemas.openxmlformats.org/officeDocument/2006/relationships/image"/><Relationship Id="rId9" Target="../media/image5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7.png" Type="http://schemas.openxmlformats.org/officeDocument/2006/relationships/image"/><Relationship Id="rId8"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9.png" Type="http://schemas.openxmlformats.org/officeDocument/2006/relationships/image"/><Relationship Id="rId13" Target="../media/image5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7.png" Type="http://schemas.openxmlformats.org/officeDocument/2006/relationships/image"/><Relationship Id="rId8" Target="../media/image9.png" Type="http://schemas.openxmlformats.org/officeDocument/2006/relationships/image"/><Relationship Id="rId9" Target="../media/image5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1.png" Type="http://schemas.openxmlformats.org/officeDocument/2006/relationships/image"/><Relationship Id="rId12" Target="../media/image12.svg" Type="http://schemas.openxmlformats.org/officeDocument/2006/relationships/image"/><Relationship Id="rId13" Target="../media/image22.png" Type="http://schemas.openxmlformats.org/officeDocument/2006/relationships/image"/><Relationship Id="rId14"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26.png" Type="http://schemas.openxmlformats.org/officeDocument/2006/relationships/image"/><Relationship Id="rId12" Target="../media/image27.pn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EFEFB"/>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41155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476500" y="1571625"/>
            <a:ext cx="13335000" cy="7143750"/>
            <a:chOff x="0" y="0"/>
            <a:chExt cx="3512099" cy="1881481"/>
          </a:xfrm>
        </p:grpSpPr>
        <p:sp>
          <p:nvSpPr>
            <p:cNvPr name="Freeform 11" id="11"/>
            <p:cNvSpPr/>
            <p:nvPr/>
          </p:nvSpPr>
          <p:spPr>
            <a:xfrm flipH="false" flipV="false" rot="0">
              <a:off x="0" y="0"/>
              <a:ext cx="3512099" cy="1881481"/>
            </a:xfrm>
            <a:custGeom>
              <a:avLst/>
              <a:gdLst/>
              <a:ahLst/>
              <a:cxnLst/>
              <a:rect r="r" b="b" t="t" l="l"/>
              <a:pathLst>
                <a:path h="1881481" w="3512099">
                  <a:moveTo>
                    <a:pt x="29029" y="0"/>
                  </a:moveTo>
                  <a:lnTo>
                    <a:pt x="3483070" y="0"/>
                  </a:lnTo>
                  <a:cubicBezTo>
                    <a:pt x="3499102" y="0"/>
                    <a:pt x="3512099" y="12997"/>
                    <a:pt x="3512099" y="29029"/>
                  </a:cubicBezTo>
                  <a:lnTo>
                    <a:pt x="3512099" y="1852453"/>
                  </a:lnTo>
                  <a:cubicBezTo>
                    <a:pt x="3512099" y="1868485"/>
                    <a:pt x="3499102" y="1881481"/>
                    <a:pt x="3483070" y="1881481"/>
                  </a:cubicBezTo>
                  <a:lnTo>
                    <a:pt x="29029" y="1881481"/>
                  </a:lnTo>
                  <a:cubicBezTo>
                    <a:pt x="12997" y="1881481"/>
                    <a:pt x="0" y="1868485"/>
                    <a:pt x="0" y="1852453"/>
                  </a:cubicBezTo>
                  <a:lnTo>
                    <a:pt x="0" y="29029"/>
                  </a:lnTo>
                  <a:cubicBezTo>
                    <a:pt x="0" y="12997"/>
                    <a:pt x="12997" y="0"/>
                    <a:pt x="29029"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2" id="12"/>
            <p:cNvSpPr txBox="true"/>
            <p:nvPr/>
          </p:nvSpPr>
          <p:spPr>
            <a:xfrm>
              <a:off x="0" y="-38100"/>
              <a:ext cx="3512099" cy="1919581"/>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6286500" y="1190625"/>
            <a:ext cx="5715000" cy="762000"/>
            <a:chOff x="0" y="0"/>
            <a:chExt cx="1505185" cy="200691"/>
          </a:xfrm>
        </p:grpSpPr>
        <p:sp>
          <p:nvSpPr>
            <p:cNvPr name="Freeform 14" id="14"/>
            <p:cNvSpPr/>
            <p:nvPr/>
          </p:nvSpPr>
          <p:spPr>
            <a:xfrm flipH="false" flipV="false" rot="0">
              <a:off x="0" y="0"/>
              <a:ext cx="1505185" cy="200691"/>
            </a:xfrm>
            <a:custGeom>
              <a:avLst/>
              <a:gdLst/>
              <a:ahLst/>
              <a:cxnLst/>
              <a:rect r="r" b="b" t="t" l="l"/>
              <a:pathLst>
                <a:path h="200691" w="1505185">
                  <a:moveTo>
                    <a:pt x="100346" y="0"/>
                  </a:moveTo>
                  <a:lnTo>
                    <a:pt x="1404839" y="0"/>
                  </a:lnTo>
                  <a:cubicBezTo>
                    <a:pt x="1460259" y="0"/>
                    <a:pt x="1505185" y="44926"/>
                    <a:pt x="1505185" y="100346"/>
                  </a:cubicBezTo>
                  <a:lnTo>
                    <a:pt x="1505185" y="100346"/>
                  </a:lnTo>
                  <a:cubicBezTo>
                    <a:pt x="1505185" y="155765"/>
                    <a:pt x="1460259" y="200691"/>
                    <a:pt x="1404839" y="200691"/>
                  </a:cubicBezTo>
                  <a:lnTo>
                    <a:pt x="100346" y="200691"/>
                  </a:lnTo>
                  <a:cubicBezTo>
                    <a:pt x="44926" y="200691"/>
                    <a:pt x="0" y="155765"/>
                    <a:pt x="0" y="100346"/>
                  </a:cubicBezTo>
                  <a:lnTo>
                    <a:pt x="0" y="100346"/>
                  </a:lnTo>
                  <a:cubicBezTo>
                    <a:pt x="0" y="44926"/>
                    <a:pt x="44926" y="0"/>
                    <a:pt x="100346" y="0"/>
                  </a:cubicBezTo>
                  <a:close/>
                </a:path>
              </a:pathLst>
            </a:custGeom>
            <a:solidFill>
              <a:srgbClr val="F8C90F"/>
            </a:solidFill>
            <a:ln w="38100" cap="rnd">
              <a:solidFill>
                <a:srgbClr val="5D544D"/>
              </a:solidFill>
              <a:prstDash val="solid"/>
              <a:round/>
            </a:ln>
          </p:spPr>
        </p:sp>
        <p:sp>
          <p:nvSpPr>
            <p:cNvPr name="TextBox 15" id="15"/>
            <p:cNvSpPr txBox="true"/>
            <p:nvPr/>
          </p:nvSpPr>
          <p:spPr>
            <a:xfrm>
              <a:off x="0" y="-38100"/>
              <a:ext cx="1505185" cy="238791"/>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697572" y="3319383"/>
            <a:ext cx="10892857" cy="1927225"/>
          </a:xfrm>
          <a:prstGeom prst="rect">
            <a:avLst/>
          </a:prstGeom>
        </p:spPr>
        <p:txBody>
          <a:bodyPr anchor="t" rtlCol="false" tIns="0" lIns="0" bIns="0" rIns="0">
            <a:spAutoFit/>
          </a:bodyPr>
          <a:lstStyle/>
          <a:p>
            <a:pPr algn="ctr">
              <a:lnSpc>
                <a:spcPts val="5000"/>
              </a:lnSpc>
            </a:pPr>
            <a:r>
              <a:rPr lang="en-US" sz="5000" spc="-125">
                <a:solidFill>
                  <a:srgbClr val="5D544D"/>
                </a:solidFill>
                <a:latin typeface="Manison Condensed"/>
                <a:ea typeface="Manison Condensed"/>
                <a:cs typeface="Manison Condensed"/>
                <a:sym typeface="Manison Condensed"/>
              </a:rPr>
              <a:t>EXPLORATORY DATA ANALYSIS</a:t>
            </a:r>
          </a:p>
          <a:p>
            <a:pPr algn="ctr">
              <a:lnSpc>
                <a:spcPts val="5000"/>
              </a:lnSpc>
            </a:pPr>
          </a:p>
          <a:p>
            <a:pPr algn="ctr" marL="0" indent="0" lvl="0">
              <a:lnSpc>
                <a:spcPts val="5000"/>
              </a:lnSpc>
            </a:pPr>
          </a:p>
        </p:txBody>
      </p:sp>
      <p:sp>
        <p:nvSpPr>
          <p:cNvPr name="Freeform 17" id="17"/>
          <p:cNvSpPr/>
          <p:nvPr/>
        </p:nvSpPr>
        <p:spPr>
          <a:xfrm flipH="false" flipV="false" rot="1283169">
            <a:off x="14020628" y="1197812"/>
            <a:ext cx="1285689" cy="1346912"/>
          </a:xfrm>
          <a:custGeom>
            <a:avLst/>
            <a:gdLst/>
            <a:ahLst/>
            <a:cxnLst/>
            <a:rect r="r" b="b" t="t" l="l"/>
            <a:pathLst>
              <a:path h="1346912" w="1285689">
                <a:moveTo>
                  <a:pt x="0" y="0"/>
                </a:moveTo>
                <a:lnTo>
                  <a:pt x="1285689" y="0"/>
                </a:lnTo>
                <a:lnTo>
                  <a:pt x="1285689" y="1346912"/>
                </a:lnTo>
                <a:lnTo>
                  <a:pt x="0" y="1346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979276">
            <a:off x="14730569" y="2478590"/>
            <a:ext cx="857177" cy="897995"/>
          </a:xfrm>
          <a:custGeom>
            <a:avLst/>
            <a:gdLst/>
            <a:ahLst/>
            <a:cxnLst/>
            <a:rect r="r" b="b" t="t" l="l"/>
            <a:pathLst>
              <a:path h="897995" w="857177">
                <a:moveTo>
                  <a:pt x="0" y="0"/>
                </a:moveTo>
                <a:lnTo>
                  <a:pt x="857176" y="0"/>
                </a:lnTo>
                <a:lnTo>
                  <a:pt x="857176" y="897994"/>
                </a:lnTo>
                <a:lnTo>
                  <a:pt x="0" y="8979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7342219" y="4240133"/>
            <a:ext cx="3603561" cy="1324552"/>
          </a:xfrm>
          <a:custGeom>
            <a:avLst/>
            <a:gdLst/>
            <a:ahLst/>
            <a:cxnLst/>
            <a:rect r="r" b="b" t="t" l="l"/>
            <a:pathLst>
              <a:path h="1324552" w="3603561">
                <a:moveTo>
                  <a:pt x="0" y="0"/>
                </a:moveTo>
                <a:lnTo>
                  <a:pt x="3603562" y="0"/>
                </a:lnTo>
                <a:lnTo>
                  <a:pt x="3603562" y="1324552"/>
                </a:lnTo>
                <a:lnTo>
                  <a:pt x="0" y="1324552"/>
                </a:lnTo>
                <a:lnTo>
                  <a:pt x="0" y="0"/>
                </a:lnTo>
                <a:close/>
              </a:path>
            </a:pathLst>
          </a:custGeom>
          <a:blipFill>
            <a:blip r:embed="rId8"/>
            <a:stretch>
              <a:fillRect l="0" t="0" r="0" b="0"/>
            </a:stretch>
          </a:blipFill>
        </p:spPr>
      </p:sp>
      <p:sp>
        <p:nvSpPr>
          <p:cNvPr name="Freeform 20" id="20"/>
          <p:cNvSpPr/>
          <p:nvPr/>
        </p:nvSpPr>
        <p:spPr>
          <a:xfrm flipH="false" flipV="false" rot="0">
            <a:off x="8004067" y="7184025"/>
            <a:ext cx="2279867" cy="690488"/>
          </a:xfrm>
          <a:custGeom>
            <a:avLst/>
            <a:gdLst/>
            <a:ahLst/>
            <a:cxnLst/>
            <a:rect r="r" b="b" t="t" l="l"/>
            <a:pathLst>
              <a:path h="690488" w="2279867">
                <a:moveTo>
                  <a:pt x="0" y="0"/>
                </a:moveTo>
                <a:lnTo>
                  <a:pt x="2279866" y="0"/>
                </a:lnTo>
                <a:lnTo>
                  <a:pt x="2279866" y="690488"/>
                </a:lnTo>
                <a:lnTo>
                  <a:pt x="0" y="690488"/>
                </a:lnTo>
                <a:lnTo>
                  <a:pt x="0" y="0"/>
                </a:lnTo>
                <a:close/>
              </a:path>
            </a:pathLst>
          </a:custGeom>
          <a:blipFill>
            <a:blip r:embed="rId9"/>
            <a:stretch>
              <a:fillRect l="0" t="0" r="0" b="0"/>
            </a:stretch>
          </a:blipFill>
        </p:spPr>
      </p:sp>
      <p:sp>
        <p:nvSpPr>
          <p:cNvPr name="Freeform 21" id="21"/>
          <p:cNvSpPr/>
          <p:nvPr/>
        </p:nvSpPr>
        <p:spPr>
          <a:xfrm flipH="false" flipV="false" rot="0">
            <a:off x="11521708" y="4365500"/>
            <a:ext cx="1438642" cy="1438642"/>
          </a:xfrm>
          <a:custGeom>
            <a:avLst/>
            <a:gdLst/>
            <a:ahLst/>
            <a:cxnLst/>
            <a:rect r="r" b="b" t="t" l="l"/>
            <a:pathLst>
              <a:path h="1438642" w="1438642">
                <a:moveTo>
                  <a:pt x="0" y="0"/>
                </a:moveTo>
                <a:lnTo>
                  <a:pt x="1438641" y="0"/>
                </a:lnTo>
                <a:lnTo>
                  <a:pt x="1438641" y="1438642"/>
                </a:lnTo>
                <a:lnTo>
                  <a:pt x="0" y="1438642"/>
                </a:lnTo>
                <a:lnTo>
                  <a:pt x="0" y="0"/>
                </a:lnTo>
                <a:close/>
              </a:path>
            </a:pathLst>
          </a:custGeom>
          <a:blipFill>
            <a:blip r:embed="rId10"/>
            <a:stretch>
              <a:fillRect l="0" t="0" r="0" b="0"/>
            </a:stretch>
          </a:blipFill>
        </p:spPr>
      </p:sp>
      <p:sp>
        <p:nvSpPr>
          <p:cNvPr name="Freeform 22" id="22"/>
          <p:cNvSpPr/>
          <p:nvPr/>
        </p:nvSpPr>
        <p:spPr>
          <a:xfrm flipH="false" flipV="false" rot="0">
            <a:off x="5081186" y="4332156"/>
            <a:ext cx="1429036" cy="1505330"/>
          </a:xfrm>
          <a:custGeom>
            <a:avLst/>
            <a:gdLst/>
            <a:ahLst/>
            <a:cxnLst/>
            <a:rect r="r" b="b" t="t" l="l"/>
            <a:pathLst>
              <a:path h="1505330" w="1429036">
                <a:moveTo>
                  <a:pt x="0" y="0"/>
                </a:moveTo>
                <a:lnTo>
                  <a:pt x="1429036" y="0"/>
                </a:lnTo>
                <a:lnTo>
                  <a:pt x="1429036" y="1505330"/>
                </a:lnTo>
                <a:lnTo>
                  <a:pt x="0" y="1505330"/>
                </a:lnTo>
                <a:lnTo>
                  <a:pt x="0" y="0"/>
                </a:lnTo>
                <a:close/>
              </a:path>
            </a:pathLst>
          </a:custGeom>
          <a:blipFill>
            <a:blip r:embed="rId11"/>
            <a:stretch>
              <a:fillRect l="0" t="0" r="0" b="0"/>
            </a:stretch>
          </a:blipFill>
        </p:spPr>
      </p:sp>
      <p:sp>
        <p:nvSpPr>
          <p:cNvPr name="TextBox 23" id="23"/>
          <p:cNvSpPr txBox="true"/>
          <p:nvPr/>
        </p:nvSpPr>
        <p:spPr>
          <a:xfrm rot="0">
            <a:off x="6766292" y="1370012"/>
            <a:ext cx="4755415" cy="384175"/>
          </a:xfrm>
          <a:prstGeom prst="rect">
            <a:avLst/>
          </a:prstGeom>
        </p:spPr>
        <p:txBody>
          <a:bodyPr anchor="t" rtlCol="false" tIns="0" lIns="0" bIns="0" rIns="0">
            <a:spAutoFit/>
          </a:bodyPr>
          <a:lstStyle/>
          <a:p>
            <a:pPr algn="ctr" marL="0" indent="0" lvl="0">
              <a:lnSpc>
                <a:spcPts val="2999"/>
              </a:lnSpc>
              <a:spcBef>
                <a:spcPct val="0"/>
              </a:spcBef>
            </a:pPr>
            <a:r>
              <a:rPr lang="en-US" sz="2499">
                <a:solidFill>
                  <a:srgbClr val="5D544D"/>
                </a:solidFill>
                <a:latin typeface="Hagrid Text Bold"/>
                <a:ea typeface="Hagrid Text Bold"/>
                <a:cs typeface="Hagrid Text Bold"/>
                <a:sym typeface="Hagrid Text Bold"/>
              </a:rPr>
              <a:t>ENDAH RAKHMAWATI</a:t>
            </a:r>
          </a:p>
        </p:txBody>
      </p:sp>
      <p:sp>
        <p:nvSpPr>
          <p:cNvPr name="TextBox 24" id="24"/>
          <p:cNvSpPr txBox="true"/>
          <p:nvPr/>
        </p:nvSpPr>
        <p:spPr>
          <a:xfrm rot="0">
            <a:off x="4346175" y="6650624"/>
            <a:ext cx="9595651" cy="533401"/>
          </a:xfrm>
          <a:prstGeom prst="rect">
            <a:avLst/>
          </a:prstGeom>
        </p:spPr>
        <p:txBody>
          <a:bodyPr anchor="t" rtlCol="false" tIns="0" lIns="0" bIns="0" rIns="0">
            <a:spAutoFit/>
          </a:bodyPr>
          <a:lstStyle/>
          <a:p>
            <a:pPr algn="ctr" marL="0" indent="0" lvl="0">
              <a:lnSpc>
                <a:spcPts val="4499"/>
              </a:lnSpc>
            </a:pPr>
            <a:r>
              <a:rPr lang="en-US" sz="2999">
                <a:solidFill>
                  <a:srgbClr val="5D544D"/>
                </a:solidFill>
                <a:latin typeface="Hagrid Text"/>
                <a:ea typeface="Hagrid Text"/>
                <a:cs typeface="Hagrid Text"/>
                <a:sym typeface="Hagrid Text"/>
              </a:rPr>
              <a:t>Digital Skill Fair 29 - Data Science</a:t>
            </a:r>
          </a:p>
        </p:txBody>
      </p:sp>
      <p:sp>
        <p:nvSpPr>
          <p:cNvPr name="Freeform 25" id="25"/>
          <p:cNvSpPr/>
          <p:nvPr/>
        </p:nvSpPr>
        <p:spPr>
          <a:xfrm flipH="false" flipV="false" rot="1283169">
            <a:off x="2823894" y="8062556"/>
            <a:ext cx="1285689" cy="1346912"/>
          </a:xfrm>
          <a:custGeom>
            <a:avLst/>
            <a:gdLst/>
            <a:ahLst/>
            <a:cxnLst/>
            <a:rect r="r" b="b" t="t" l="l"/>
            <a:pathLst>
              <a:path h="1346912" w="1285689">
                <a:moveTo>
                  <a:pt x="0" y="0"/>
                </a:moveTo>
                <a:lnTo>
                  <a:pt x="1285690" y="0"/>
                </a:lnTo>
                <a:lnTo>
                  <a:pt x="1285690" y="1346912"/>
                </a:lnTo>
                <a:lnTo>
                  <a:pt x="0" y="1346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979276">
            <a:off x="2731488" y="7062536"/>
            <a:ext cx="857177" cy="897995"/>
          </a:xfrm>
          <a:custGeom>
            <a:avLst/>
            <a:gdLst/>
            <a:ahLst/>
            <a:cxnLst/>
            <a:rect r="r" b="b" t="t" l="l"/>
            <a:pathLst>
              <a:path h="897995" w="857177">
                <a:moveTo>
                  <a:pt x="0" y="0"/>
                </a:moveTo>
                <a:lnTo>
                  <a:pt x="857177" y="0"/>
                </a:lnTo>
                <a:lnTo>
                  <a:pt x="857177" y="897994"/>
                </a:lnTo>
                <a:lnTo>
                  <a:pt x="0" y="8979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146584"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39"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46584"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139"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900826" y="412418"/>
            <a:ext cx="12862538" cy="1232564"/>
            <a:chOff x="0" y="0"/>
            <a:chExt cx="4093337" cy="392248"/>
          </a:xfrm>
        </p:grpSpPr>
        <p:sp>
          <p:nvSpPr>
            <p:cNvPr name="Freeform 7" id="7"/>
            <p:cNvSpPr/>
            <p:nvPr/>
          </p:nvSpPr>
          <p:spPr>
            <a:xfrm flipH="false" flipV="false" rot="0">
              <a:off x="0" y="0"/>
              <a:ext cx="4093337" cy="392248"/>
            </a:xfrm>
            <a:custGeom>
              <a:avLst/>
              <a:gdLst/>
              <a:ahLst/>
              <a:cxnLst/>
              <a:rect r="r" b="b" t="t" l="l"/>
              <a:pathLst>
                <a:path h="392248" w="4093337">
                  <a:moveTo>
                    <a:pt x="60190" y="0"/>
                  </a:moveTo>
                  <a:lnTo>
                    <a:pt x="4033147" y="0"/>
                  </a:lnTo>
                  <a:cubicBezTo>
                    <a:pt x="4066389" y="0"/>
                    <a:pt x="4093337" y="26948"/>
                    <a:pt x="4093337" y="60190"/>
                  </a:cubicBezTo>
                  <a:lnTo>
                    <a:pt x="4093337" y="332058"/>
                  </a:lnTo>
                  <a:cubicBezTo>
                    <a:pt x="4093337" y="365300"/>
                    <a:pt x="4066389" y="392248"/>
                    <a:pt x="4033147" y="392248"/>
                  </a:cubicBezTo>
                  <a:lnTo>
                    <a:pt x="60190" y="392248"/>
                  </a:lnTo>
                  <a:cubicBezTo>
                    <a:pt x="26948" y="392248"/>
                    <a:pt x="0" y="365300"/>
                    <a:pt x="0" y="332058"/>
                  </a:cubicBezTo>
                  <a:lnTo>
                    <a:pt x="0" y="60190"/>
                  </a:lnTo>
                  <a:cubicBezTo>
                    <a:pt x="0" y="26948"/>
                    <a:pt x="26948" y="0"/>
                    <a:pt x="6019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8" id="8"/>
            <p:cNvSpPr txBox="true"/>
            <p:nvPr/>
          </p:nvSpPr>
          <p:spPr>
            <a:xfrm>
              <a:off x="0" y="-38100"/>
              <a:ext cx="4093337" cy="43034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259080" y="513869"/>
            <a:ext cx="1029662" cy="1029662"/>
          </a:xfrm>
          <a:custGeom>
            <a:avLst/>
            <a:gdLst/>
            <a:ahLst/>
            <a:cxnLst/>
            <a:rect r="r" b="b" t="t" l="l"/>
            <a:pathLst>
              <a:path h="1029662" w="1029662">
                <a:moveTo>
                  <a:pt x="0" y="0"/>
                </a:moveTo>
                <a:lnTo>
                  <a:pt x="1029662" y="0"/>
                </a:lnTo>
                <a:lnTo>
                  <a:pt x="1029662" y="1029662"/>
                </a:lnTo>
                <a:lnTo>
                  <a:pt x="0" y="1029662"/>
                </a:lnTo>
                <a:lnTo>
                  <a:pt x="0" y="0"/>
                </a:lnTo>
                <a:close/>
              </a:path>
            </a:pathLst>
          </a:custGeom>
          <a:blipFill>
            <a:blip r:embed="rId10"/>
            <a:stretch>
              <a:fillRect l="0" t="0" r="0" b="0"/>
            </a:stretch>
          </a:blipFill>
        </p:spPr>
      </p:sp>
      <p:sp>
        <p:nvSpPr>
          <p:cNvPr name="Freeform 10" id="10"/>
          <p:cNvSpPr/>
          <p:nvPr/>
        </p:nvSpPr>
        <p:spPr>
          <a:xfrm flipH="false" flipV="false" rot="-6756234">
            <a:off x="11769226" y="7087075"/>
            <a:ext cx="1449126" cy="432103"/>
          </a:xfrm>
          <a:custGeom>
            <a:avLst/>
            <a:gdLst/>
            <a:ahLst/>
            <a:cxnLst/>
            <a:rect r="r" b="b" t="t" l="l"/>
            <a:pathLst>
              <a:path h="432103" w="1449126">
                <a:moveTo>
                  <a:pt x="0" y="0"/>
                </a:moveTo>
                <a:lnTo>
                  <a:pt x="1449126" y="0"/>
                </a:lnTo>
                <a:lnTo>
                  <a:pt x="1449126" y="432103"/>
                </a:lnTo>
                <a:lnTo>
                  <a:pt x="0" y="43210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900826" y="2032218"/>
            <a:ext cx="7106136" cy="6591345"/>
          </a:xfrm>
          <a:custGeom>
            <a:avLst/>
            <a:gdLst/>
            <a:ahLst/>
            <a:cxnLst/>
            <a:rect r="r" b="b" t="t" l="l"/>
            <a:pathLst>
              <a:path h="6591345" w="7106136">
                <a:moveTo>
                  <a:pt x="0" y="0"/>
                </a:moveTo>
                <a:lnTo>
                  <a:pt x="7106135" y="0"/>
                </a:lnTo>
                <a:lnTo>
                  <a:pt x="7106135" y="6591345"/>
                </a:lnTo>
                <a:lnTo>
                  <a:pt x="0" y="6591345"/>
                </a:lnTo>
                <a:lnTo>
                  <a:pt x="0" y="0"/>
                </a:lnTo>
                <a:close/>
              </a:path>
            </a:pathLst>
          </a:custGeom>
          <a:blipFill>
            <a:blip r:embed="rId13"/>
            <a:stretch>
              <a:fillRect l="0" t="0" r="0" b="0"/>
            </a:stretch>
          </a:blipFill>
        </p:spPr>
      </p:sp>
      <p:sp>
        <p:nvSpPr>
          <p:cNvPr name="Freeform 12" id="12"/>
          <p:cNvSpPr/>
          <p:nvPr/>
        </p:nvSpPr>
        <p:spPr>
          <a:xfrm flipH="false" flipV="false" rot="0">
            <a:off x="8006961" y="2032218"/>
            <a:ext cx="4012182" cy="3586647"/>
          </a:xfrm>
          <a:custGeom>
            <a:avLst/>
            <a:gdLst/>
            <a:ahLst/>
            <a:cxnLst/>
            <a:rect r="r" b="b" t="t" l="l"/>
            <a:pathLst>
              <a:path h="3586647" w="4012182">
                <a:moveTo>
                  <a:pt x="0" y="0"/>
                </a:moveTo>
                <a:lnTo>
                  <a:pt x="4012182" y="0"/>
                </a:lnTo>
                <a:lnTo>
                  <a:pt x="4012182" y="3586647"/>
                </a:lnTo>
                <a:lnTo>
                  <a:pt x="0" y="3586647"/>
                </a:lnTo>
                <a:lnTo>
                  <a:pt x="0" y="0"/>
                </a:lnTo>
                <a:close/>
              </a:path>
            </a:pathLst>
          </a:custGeom>
          <a:blipFill>
            <a:blip r:embed="rId14"/>
            <a:stretch>
              <a:fillRect l="0" t="0" r="0" b="0"/>
            </a:stretch>
          </a:blipFill>
        </p:spPr>
      </p:sp>
      <p:sp>
        <p:nvSpPr>
          <p:cNvPr name="Freeform 13" id="13"/>
          <p:cNvSpPr/>
          <p:nvPr/>
        </p:nvSpPr>
        <p:spPr>
          <a:xfrm flipH="false" flipV="false" rot="0">
            <a:off x="12019143" y="2032218"/>
            <a:ext cx="5431853" cy="4503692"/>
          </a:xfrm>
          <a:custGeom>
            <a:avLst/>
            <a:gdLst/>
            <a:ahLst/>
            <a:cxnLst/>
            <a:rect r="r" b="b" t="t" l="l"/>
            <a:pathLst>
              <a:path h="4503692" w="5431853">
                <a:moveTo>
                  <a:pt x="0" y="0"/>
                </a:moveTo>
                <a:lnTo>
                  <a:pt x="5431853" y="0"/>
                </a:lnTo>
                <a:lnTo>
                  <a:pt x="5431853" y="4503692"/>
                </a:lnTo>
                <a:lnTo>
                  <a:pt x="0" y="4503692"/>
                </a:lnTo>
                <a:lnTo>
                  <a:pt x="0" y="0"/>
                </a:lnTo>
                <a:close/>
              </a:path>
            </a:pathLst>
          </a:custGeom>
          <a:blipFill>
            <a:blip r:embed="rId15"/>
            <a:stretch>
              <a:fillRect l="0" t="0" r="0" b="0"/>
            </a:stretch>
          </a:blipFill>
        </p:spPr>
      </p:sp>
      <p:sp>
        <p:nvSpPr>
          <p:cNvPr name="TextBox 14" id="14"/>
          <p:cNvSpPr txBox="true"/>
          <p:nvPr/>
        </p:nvSpPr>
        <p:spPr>
          <a:xfrm rot="0">
            <a:off x="2507638" y="406400"/>
            <a:ext cx="10998646" cy="11493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The distribution of total base statistics can be seen in the output below.</a:t>
            </a:r>
          </a:p>
        </p:txBody>
      </p:sp>
      <p:sp>
        <p:nvSpPr>
          <p:cNvPr name="TextBox 15" id="15"/>
          <p:cNvSpPr txBox="true"/>
          <p:nvPr/>
        </p:nvSpPr>
        <p:spPr>
          <a:xfrm rot="0">
            <a:off x="12537735" y="7385050"/>
            <a:ext cx="4913261" cy="1873250"/>
          </a:xfrm>
          <a:prstGeom prst="rect">
            <a:avLst/>
          </a:prstGeom>
        </p:spPr>
        <p:txBody>
          <a:bodyPr anchor="t" rtlCol="false" tIns="0" lIns="0" bIns="0" rIns="0">
            <a:spAutoFit/>
          </a:bodyPr>
          <a:lstStyle/>
          <a:p>
            <a:pPr algn="r">
              <a:lnSpc>
                <a:spcPts val="3749"/>
              </a:lnSpc>
            </a:pPr>
            <a:r>
              <a:rPr lang="en-US" sz="2499">
                <a:solidFill>
                  <a:srgbClr val="5D544D"/>
                </a:solidFill>
                <a:latin typeface="Hagrid Text Bold"/>
                <a:ea typeface="Hagrid Text Bold"/>
                <a:cs typeface="Hagrid Text Bold"/>
                <a:sym typeface="Hagrid Text Bold"/>
              </a:rPr>
              <a:t>The total average per Generation is  over 400. Gen 4th has the highest average, over 450.</a:t>
            </a:r>
          </a:p>
        </p:txBody>
      </p:sp>
      <p:sp>
        <p:nvSpPr>
          <p:cNvPr name="TextBox 16" id="16"/>
          <p:cNvSpPr txBox="true"/>
          <p:nvPr/>
        </p:nvSpPr>
        <p:spPr>
          <a:xfrm rot="0">
            <a:off x="8006961" y="6277237"/>
            <a:ext cx="4012182" cy="2346325"/>
          </a:xfrm>
          <a:prstGeom prst="rect">
            <a:avLst/>
          </a:prstGeom>
        </p:spPr>
        <p:txBody>
          <a:bodyPr anchor="t" rtlCol="false" tIns="0" lIns="0" bIns="0" rIns="0">
            <a:spAutoFit/>
          </a:bodyPr>
          <a:lstStyle/>
          <a:p>
            <a:pPr algn="l">
              <a:lnSpc>
                <a:spcPts val="3749"/>
              </a:lnSpc>
            </a:pPr>
            <a:r>
              <a:rPr lang="en-US" sz="2499">
                <a:solidFill>
                  <a:srgbClr val="5D544D"/>
                </a:solidFill>
                <a:latin typeface="Hagrid Text Bold"/>
                <a:ea typeface="Hagrid Text Bold"/>
                <a:cs typeface="Hagrid Text Bold"/>
                <a:sym typeface="Hagrid Text Bold"/>
              </a:rPr>
              <a:t>Most of pokemons</a:t>
            </a:r>
          </a:p>
          <a:p>
            <a:pPr algn="l">
              <a:lnSpc>
                <a:spcPts val="3749"/>
              </a:lnSpc>
            </a:pPr>
            <a:r>
              <a:rPr lang="en-US" sz="2499">
                <a:solidFill>
                  <a:srgbClr val="5D544D"/>
                </a:solidFill>
                <a:latin typeface="Hagrid Text Bold"/>
                <a:ea typeface="Hagrid Text Bold"/>
                <a:cs typeface="Hagrid Text Bold"/>
                <a:sym typeface="Hagrid Text Bold"/>
              </a:rPr>
              <a:t> have the total stats around 500. It's above the total average 435.</a:t>
            </a:r>
          </a:p>
        </p:txBody>
      </p:sp>
      <p:sp>
        <p:nvSpPr>
          <p:cNvPr name="Freeform 17" id="17"/>
          <p:cNvSpPr/>
          <p:nvPr/>
        </p:nvSpPr>
        <p:spPr>
          <a:xfrm flipH="false" flipV="false" rot="-5314822">
            <a:off x="-554032" y="1808331"/>
            <a:ext cx="2199556" cy="655868"/>
          </a:xfrm>
          <a:custGeom>
            <a:avLst/>
            <a:gdLst/>
            <a:ahLst/>
            <a:cxnLst/>
            <a:rect r="r" b="b" t="t" l="l"/>
            <a:pathLst>
              <a:path h="655868" w="2199556">
                <a:moveTo>
                  <a:pt x="0" y="0"/>
                </a:moveTo>
                <a:lnTo>
                  <a:pt x="2199556" y="0"/>
                </a:lnTo>
                <a:lnTo>
                  <a:pt x="2199556" y="655868"/>
                </a:lnTo>
                <a:lnTo>
                  <a:pt x="0" y="65586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146584"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39"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46584"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139"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900826" y="412418"/>
            <a:ext cx="12862538" cy="1232564"/>
            <a:chOff x="0" y="0"/>
            <a:chExt cx="4093337" cy="392248"/>
          </a:xfrm>
        </p:grpSpPr>
        <p:sp>
          <p:nvSpPr>
            <p:cNvPr name="Freeform 7" id="7"/>
            <p:cNvSpPr/>
            <p:nvPr/>
          </p:nvSpPr>
          <p:spPr>
            <a:xfrm flipH="false" flipV="false" rot="0">
              <a:off x="0" y="0"/>
              <a:ext cx="4093337" cy="392248"/>
            </a:xfrm>
            <a:custGeom>
              <a:avLst/>
              <a:gdLst/>
              <a:ahLst/>
              <a:cxnLst/>
              <a:rect r="r" b="b" t="t" l="l"/>
              <a:pathLst>
                <a:path h="392248" w="4093337">
                  <a:moveTo>
                    <a:pt x="60190" y="0"/>
                  </a:moveTo>
                  <a:lnTo>
                    <a:pt x="4033147" y="0"/>
                  </a:lnTo>
                  <a:cubicBezTo>
                    <a:pt x="4066389" y="0"/>
                    <a:pt x="4093337" y="26948"/>
                    <a:pt x="4093337" y="60190"/>
                  </a:cubicBezTo>
                  <a:lnTo>
                    <a:pt x="4093337" y="332058"/>
                  </a:lnTo>
                  <a:cubicBezTo>
                    <a:pt x="4093337" y="365300"/>
                    <a:pt x="4066389" y="392248"/>
                    <a:pt x="4033147" y="392248"/>
                  </a:cubicBezTo>
                  <a:lnTo>
                    <a:pt x="60190" y="392248"/>
                  </a:lnTo>
                  <a:cubicBezTo>
                    <a:pt x="26948" y="392248"/>
                    <a:pt x="0" y="365300"/>
                    <a:pt x="0" y="332058"/>
                  </a:cubicBezTo>
                  <a:lnTo>
                    <a:pt x="0" y="60190"/>
                  </a:lnTo>
                  <a:cubicBezTo>
                    <a:pt x="0" y="26948"/>
                    <a:pt x="26948" y="0"/>
                    <a:pt x="6019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8" id="8"/>
            <p:cNvSpPr txBox="true"/>
            <p:nvPr/>
          </p:nvSpPr>
          <p:spPr>
            <a:xfrm>
              <a:off x="0" y="-38100"/>
              <a:ext cx="4093337" cy="43034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259080" y="513869"/>
            <a:ext cx="1029662" cy="1029662"/>
          </a:xfrm>
          <a:custGeom>
            <a:avLst/>
            <a:gdLst/>
            <a:ahLst/>
            <a:cxnLst/>
            <a:rect r="r" b="b" t="t" l="l"/>
            <a:pathLst>
              <a:path h="1029662" w="1029662">
                <a:moveTo>
                  <a:pt x="0" y="0"/>
                </a:moveTo>
                <a:lnTo>
                  <a:pt x="1029662" y="0"/>
                </a:lnTo>
                <a:lnTo>
                  <a:pt x="1029662" y="1029662"/>
                </a:lnTo>
                <a:lnTo>
                  <a:pt x="0" y="1029662"/>
                </a:lnTo>
                <a:lnTo>
                  <a:pt x="0" y="0"/>
                </a:lnTo>
                <a:close/>
              </a:path>
            </a:pathLst>
          </a:custGeom>
          <a:blipFill>
            <a:blip r:embed="rId10"/>
            <a:stretch>
              <a:fillRect l="0" t="0" r="0" b="0"/>
            </a:stretch>
          </a:blipFill>
        </p:spPr>
      </p:sp>
      <p:sp>
        <p:nvSpPr>
          <p:cNvPr name="Freeform 10" id="10"/>
          <p:cNvSpPr/>
          <p:nvPr/>
        </p:nvSpPr>
        <p:spPr>
          <a:xfrm flipH="false" flipV="false" rot="-10580006">
            <a:off x="1930288" y="4895991"/>
            <a:ext cx="2216771" cy="661001"/>
          </a:xfrm>
          <a:custGeom>
            <a:avLst/>
            <a:gdLst/>
            <a:ahLst/>
            <a:cxnLst/>
            <a:rect r="r" b="b" t="t" l="l"/>
            <a:pathLst>
              <a:path h="661001" w="2216771">
                <a:moveTo>
                  <a:pt x="0" y="0"/>
                </a:moveTo>
                <a:lnTo>
                  <a:pt x="2216771" y="0"/>
                </a:lnTo>
                <a:lnTo>
                  <a:pt x="2216771" y="661001"/>
                </a:lnTo>
                <a:lnTo>
                  <a:pt x="0" y="6610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3404439" y="1962695"/>
            <a:ext cx="11479122" cy="2863091"/>
          </a:xfrm>
          <a:custGeom>
            <a:avLst/>
            <a:gdLst/>
            <a:ahLst/>
            <a:cxnLst/>
            <a:rect r="r" b="b" t="t" l="l"/>
            <a:pathLst>
              <a:path h="2863091" w="11479122">
                <a:moveTo>
                  <a:pt x="0" y="0"/>
                </a:moveTo>
                <a:lnTo>
                  <a:pt x="11479122" y="0"/>
                </a:lnTo>
                <a:lnTo>
                  <a:pt x="11479122" y="2863091"/>
                </a:lnTo>
                <a:lnTo>
                  <a:pt x="0" y="2863091"/>
                </a:lnTo>
                <a:lnTo>
                  <a:pt x="0" y="0"/>
                </a:lnTo>
                <a:close/>
              </a:path>
            </a:pathLst>
          </a:custGeom>
          <a:blipFill>
            <a:blip r:embed="rId13"/>
            <a:stretch>
              <a:fillRect l="0" t="0" r="0" b="0"/>
            </a:stretch>
          </a:blipFill>
        </p:spPr>
      </p:sp>
      <p:sp>
        <p:nvSpPr>
          <p:cNvPr name="Freeform 12" id="12"/>
          <p:cNvSpPr/>
          <p:nvPr/>
        </p:nvSpPr>
        <p:spPr>
          <a:xfrm flipH="false" flipV="false" rot="0">
            <a:off x="3697430" y="6589202"/>
            <a:ext cx="10893140" cy="1930837"/>
          </a:xfrm>
          <a:custGeom>
            <a:avLst/>
            <a:gdLst/>
            <a:ahLst/>
            <a:cxnLst/>
            <a:rect r="r" b="b" t="t" l="l"/>
            <a:pathLst>
              <a:path h="1930837" w="10893140">
                <a:moveTo>
                  <a:pt x="0" y="0"/>
                </a:moveTo>
                <a:lnTo>
                  <a:pt x="10893140" y="0"/>
                </a:lnTo>
                <a:lnTo>
                  <a:pt x="10893140" y="1930838"/>
                </a:lnTo>
                <a:lnTo>
                  <a:pt x="0" y="1930838"/>
                </a:lnTo>
                <a:lnTo>
                  <a:pt x="0" y="0"/>
                </a:lnTo>
                <a:close/>
              </a:path>
            </a:pathLst>
          </a:custGeom>
          <a:blipFill>
            <a:blip r:embed="rId14"/>
            <a:stretch>
              <a:fillRect l="0" t="0" r="0" b="0"/>
            </a:stretch>
          </a:blipFill>
        </p:spPr>
      </p:sp>
      <p:sp>
        <p:nvSpPr>
          <p:cNvPr name="Freeform 13" id="13"/>
          <p:cNvSpPr/>
          <p:nvPr/>
        </p:nvSpPr>
        <p:spPr>
          <a:xfrm flipH="false" flipV="false" rot="0">
            <a:off x="1028700" y="1962695"/>
            <a:ext cx="1867233" cy="2863091"/>
          </a:xfrm>
          <a:custGeom>
            <a:avLst/>
            <a:gdLst/>
            <a:ahLst/>
            <a:cxnLst/>
            <a:rect r="r" b="b" t="t" l="l"/>
            <a:pathLst>
              <a:path h="2863091" w="1867233">
                <a:moveTo>
                  <a:pt x="0" y="0"/>
                </a:moveTo>
                <a:lnTo>
                  <a:pt x="1867233" y="0"/>
                </a:lnTo>
                <a:lnTo>
                  <a:pt x="1867233" y="2863091"/>
                </a:lnTo>
                <a:lnTo>
                  <a:pt x="0" y="2863091"/>
                </a:lnTo>
                <a:lnTo>
                  <a:pt x="0" y="0"/>
                </a:lnTo>
                <a:close/>
              </a:path>
            </a:pathLst>
          </a:custGeom>
          <a:blipFill>
            <a:blip r:embed="rId15"/>
            <a:stretch>
              <a:fillRect l="0" t="0" r="0" b="0"/>
            </a:stretch>
          </a:blipFill>
        </p:spPr>
      </p:sp>
      <p:sp>
        <p:nvSpPr>
          <p:cNvPr name="Freeform 14" id="14"/>
          <p:cNvSpPr/>
          <p:nvPr/>
        </p:nvSpPr>
        <p:spPr>
          <a:xfrm flipH="false" flipV="false" rot="0">
            <a:off x="15324155" y="6184654"/>
            <a:ext cx="1935145" cy="2335386"/>
          </a:xfrm>
          <a:custGeom>
            <a:avLst/>
            <a:gdLst/>
            <a:ahLst/>
            <a:cxnLst/>
            <a:rect r="r" b="b" t="t" l="l"/>
            <a:pathLst>
              <a:path h="2335386" w="1935145">
                <a:moveTo>
                  <a:pt x="0" y="0"/>
                </a:moveTo>
                <a:lnTo>
                  <a:pt x="1935145" y="0"/>
                </a:lnTo>
                <a:lnTo>
                  <a:pt x="1935145" y="2335386"/>
                </a:lnTo>
                <a:lnTo>
                  <a:pt x="0" y="2335386"/>
                </a:lnTo>
                <a:lnTo>
                  <a:pt x="0" y="0"/>
                </a:lnTo>
                <a:close/>
              </a:path>
            </a:pathLst>
          </a:custGeom>
          <a:blipFill>
            <a:blip r:embed="rId16"/>
            <a:stretch>
              <a:fillRect l="0" t="0" r="0" b="0"/>
            </a:stretch>
          </a:blipFill>
        </p:spPr>
      </p:sp>
      <p:sp>
        <p:nvSpPr>
          <p:cNvPr name="TextBox 15" id="15"/>
          <p:cNvSpPr txBox="true"/>
          <p:nvPr/>
        </p:nvSpPr>
        <p:spPr>
          <a:xfrm rot="0">
            <a:off x="2507638" y="406400"/>
            <a:ext cx="10998646" cy="11493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Which pokemons are the strongest and the weakest of all?</a:t>
            </a:r>
          </a:p>
        </p:txBody>
      </p:sp>
      <p:sp>
        <p:nvSpPr>
          <p:cNvPr name="Freeform 16" id="16"/>
          <p:cNvSpPr/>
          <p:nvPr/>
        </p:nvSpPr>
        <p:spPr>
          <a:xfrm flipH="false" flipV="false" rot="-595233">
            <a:off x="13772832" y="5734097"/>
            <a:ext cx="2237947" cy="667315"/>
          </a:xfrm>
          <a:custGeom>
            <a:avLst/>
            <a:gdLst/>
            <a:ahLst/>
            <a:cxnLst/>
            <a:rect r="r" b="b" t="t" l="l"/>
            <a:pathLst>
              <a:path h="667315" w="2237947">
                <a:moveTo>
                  <a:pt x="0" y="0"/>
                </a:moveTo>
                <a:lnTo>
                  <a:pt x="2237947" y="0"/>
                </a:lnTo>
                <a:lnTo>
                  <a:pt x="2237947" y="667315"/>
                </a:lnTo>
                <a:lnTo>
                  <a:pt x="0" y="6673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5738413" y="4749586"/>
            <a:ext cx="9145148" cy="927100"/>
          </a:xfrm>
          <a:prstGeom prst="rect">
            <a:avLst/>
          </a:prstGeom>
        </p:spPr>
        <p:txBody>
          <a:bodyPr anchor="t" rtlCol="false" tIns="0" lIns="0" bIns="0" rIns="0">
            <a:spAutoFit/>
          </a:bodyPr>
          <a:lstStyle/>
          <a:p>
            <a:pPr algn="l">
              <a:lnSpc>
                <a:spcPts val="3749"/>
              </a:lnSpc>
            </a:pPr>
            <a:r>
              <a:rPr lang="en-US" sz="2499">
                <a:solidFill>
                  <a:srgbClr val="5D544D"/>
                </a:solidFill>
                <a:latin typeface="Hagrid Text Bold"/>
                <a:ea typeface="Hagrid Text Bold"/>
                <a:cs typeface="Hagrid Text Bold"/>
                <a:sym typeface="Hagrid Text Bold"/>
              </a:rPr>
              <a:t>3 of them are the legend pokemons, which have the highest total stats of all, 780</a:t>
            </a:r>
          </a:p>
        </p:txBody>
      </p:sp>
      <p:sp>
        <p:nvSpPr>
          <p:cNvPr name="TextBox 18" id="18"/>
          <p:cNvSpPr txBox="true"/>
          <p:nvPr/>
        </p:nvSpPr>
        <p:spPr>
          <a:xfrm rot="0">
            <a:off x="3697430" y="8443840"/>
            <a:ext cx="7812046" cy="927100"/>
          </a:xfrm>
          <a:prstGeom prst="rect">
            <a:avLst/>
          </a:prstGeom>
        </p:spPr>
        <p:txBody>
          <a:bodyPr anchor="t" rtlCol="false" tIns="0" lIns="0" bIns="0" rIns="0">
            <a:spAutoFit/>
          </a:bodyPr>
          <a:lstStyle/>
          <a:p>
            <a:pPr algn="l">
              <a:lnSpc>
                <a:spcPts val="3749"/>
              </a:lnSpc>
            </a:pPr>
            <a:r>
              <a:rPr lang="en-US" sz="2499">
                <a:solidFill>
                  <a:srgbClr val="5D544D"/>
                </a:solidFill>
                <a:latin typeface="Hagrid Text Bold"/>
                <a:ea typeface="Hagrid Text Bold"/>
                <a:cs typeface="Hagrid Text Bold"/>
                <a:sym typeface="Hagrid Text Bold"/>
              </a:rPr>
              <a:t>Sunkern, the non-legend pokemon has the weakest total stats of all, which is 180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64700" y="400199"/>
            <a:ext cx="11091045" cy="1257002"/>
            <a:chOff x="0" y="0"/>
            <a:chExt cx="14788061" cy="1676003"/>
          </a:xfrm>
        </p:grpSpPr>
        <p:grpSp>
          <p:nvGrpSpPr>
            <p:cNvPr name="Group 7" id="7"/>
            <p:cNvGrpSpPr/>
            <p:nvPr/>
          </p:nvGrpSpPr>
          <p:grpSpPr>
            <a:xfrm rot="0">
              <a:off x="0" y="0"/>
              <a:ext cx="14788061" cy="1676003"/>
              <a:chOff x="0" y="0"/>
              <a:chExt cx="3529582" cy="400025"/>
            </a:xfrm>
          </p:grpSpPr>
          <p:sp>
            <p:nvSpPr>
              <p:cNvPr name="Freeform 8" id="8"/>
              <p:cNvSpPr/>
              <p:nvPr/>
            </p:nvSpPr>
            <p:spPr>
              <a:xfrm flipH="false" flipV="false" rot="0">
                <a:off x="0" y="0"/>
                <a:ext cx="3529582" cy="400025"/>
              </a:xfrm>
              <a:custGeom>
                <a:avLst/>
                <a:gdLst/>
                <a:ahLst/>
                <a:cxnLst/>
                <a:rect r="r" b="b" t="t" l="l"/>
                <a:pathLst>
                  <a:path h="400025" w="3529582">
                    <a:moveTo>
                      <a:pt x="69803" y="0"/>
                    </a:moveTo>
                    <a:lnTo>
                      <a:pt x="3459779" y="0"/>
                    </a:lnTo>
                    <a:cubicBezTo>
                      <a:pt x="3478292" y="0"/>
                      <a:pt x="3496047" y="7354"/>
                      <a:pt x="3509137" y="20445"/>
                    </a:cubicBezTo>
                    <a:cubicBezTo>
                      <a:pt x="3522228" y="33536"/>
                      <a:pt x="3529582" y="51290"/>
                      <a:pt x="3529582" y="69803"/>
                    </a:cubicBezTo>
                    <a:lnTo>
                      <a:pt x="3529582" y="330221"/>
                    </a:lnTo>
                    <a:cubicBezTo>
                      <a:pt x="3529582" y="348734"/>
                      <a:pt x="3522228" y="366489"/>
                      <a:pt x="3509137" y="379580"/>
                    </a:cubicBezTo>
                    <a:cubicBezTo>
                      <a:pt x="3496047" y="392671"/>
                      <a:pt x="3478292" y="400025"/>
                      <a:pt x="3459779" y="400025"/>
                    </a:cubicBezTo>
                    <a:lnTo>
                      <a:pt x="69803" y="400025"/>
                    </a:lnTo>
                    <a:cubicBezTo>
                      <a:pt x="51290" y="400025"/>
                      <a:pt x="33536" y="392671"/>
                      <a:pt x="20445" y="379580"/>
                    </a:cubicBezTo>
                    <a:cubicBezTo>
                      <a:pt x="7354" y="366489"/>
                      <a:pt x="0" y="348734"/>
                      <a:pt x="0" y="330221"/>
                    </a:cubicBezTo>
                    <a:lnTo>
                      <a:pt x="0" y="69803"/>
                    </a:lnTo>
                    <a:cubicBezTo>
                      <a:pt x="0" y="51290"/>
                      <a:pt x="7354" y="33536"/>
                      <a:pt x="20445" y="20445"/>
                    </a:cubicBezTo>
                    <a:cubicBezTo>
                      <a:pt x="33536" y="7354"/>
                      <a:pt x="51290" y="0"/>
                      <a:pt x="69803"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9" id="9"/>
              <p:cNvSpPr txBox="true"/>
              <p:nvPr/>
            </p:nvSpPr>
            <p:spPr>
              <a:xfrm>
                <a:off x="0" y="-38100"/>
                <a:ext cx="3529582" cy="4381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094946" y="40018"/>
              <a:ext cx="12241947" cy="1500717"/>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What is the strongest and the weakest pokemon for each generation?</a:t>
              </a:r>
            </a:p>
          </p:txBody>
        </p:sp>
        <p:sp>
          <p:nvSpPr>
            <p:cNvPr name="Freeform 11" id="11"/>
            <p:cNvSpPr/>
            <p:nvPr/>
          </p:nvSpPr>
          <p:spPr>
            <a:xfrm flipH="false" flipV="false" rot="0">
              <a:off x="455957" y="151561"/>
              <a:ext cx="1372882" cy="1372882"/>
            </a:xfrm>
            <a:custGeom>
              <a:avLst/>
              <a:gdLst/>
              <a:ahLst/>
              <a:cxnLst/>
              <a:rect r="r" b="b" t="t" l="l"/>
              <a:pathLst>
                <a:path h="1372882" w="1372882">
                  <a:moveTo>
                    <a:pt x="0" y="0"/>
                  </a:moveTo>
                  <a:lnTo>
                    <a:pt x="1372882" y="0"/>
                  </a:lnTo>
                  <a:lnTo>
                    <a:pt x="1372882" y="1372882"/>
                  </a:lnTo>
                  <a:lnTo>
                    <a:pt x="0" y="1372882"/>
                  </a:lnTo>
                  <a:lnTo>
                    <a:pt x="0" y="0"/>
                  </a:lnTo>
                  <a:close/>
                </a:path>
              </a:pathLst>
            </a:custGeom>
            <a:blipFill>
              <a:blip r:embed="rId6"/>
              <a:stretch>
                <a:fillRect l="0" t="0" r="0" b="0"/>
              </a:stretch>
            </a:blipFill>
          </p:spPr>
        </p:sp>
      </p:grpSp>
      <p:sp>
        <p:nvSpPr>
          <p:cNvPr name="Freeform 12" id="12"/>
          <p:cNvSpPr/>
          <p:nvPr/>
        </p:nvSpPr>
        <p:spPr>
          <a:xfrm flipH="false" flipV="false" rot="0">
            <a:off x="595103" y="3647792"/>
            <a:ext cx="8908809" cy="5354890"/>
          </a:xfrm>
          <a:custGeom>
            <a:avLst/>
            <a:gdLst/>
            <a:ahLst/>
            <a:cxnLst/>
            <a:rect r="r" b="b" t="t" l="l"/>
            <a:pathLst>
              <a:path h="5354890" w="8908809">
                <a:moveTo>
                  <a:pt x="0" y="0"/>
                </a:moveTo>
                <a:lnTo>
                  <a:pt x="8908808" y="0"/>
                </a:lnTo>
                <a:lnTo>
                  <a:pt x="8908808" y="5354890"/>
                </a:lnTo>
                <a:lnTo>
                  <a:pt x="0" y="5354890"/>
                </a:lnTo>
                <a:lnTo>
                  <a:pt x="0" y="0"/>
                </a:lnTo>
                <a:close/>
              </a:path>
            </a:pathLst>
          </a:custGeom>
          <a:blipFill>
            <a:blip r:embed="rId7"/>
            <a:stretch>
              <a:fillRect l="0" t="0" r="0" b="0"/>
            </a:stretch>
          </a:blipFill>
        </p:spPr>
      </p:sp>
      <p:sp>
        <p:nvSpPr>
          <p:cNvPr name="Freeform 13" id="13"/>
          <p:cNvSpPr/>
          <p:nvPr/>
        </p:nvSpPr>
        <p:spPr>
          <a:xfrm flipH="false" flipV="false" rot="0">
            <a:off x="9527694" y="2169404"/>
            <a:ext cx="8292345" cy="5607874"/>
          </a:xfrm>
          <a:custGeom>
            <a:avLst/>
            <a:gdLst/>
            <a:ahLst/>
            <a:cxnLst/>
            <a:rect r="r" b="b" t="t" l="l"/>
            <a:pathLst>
              <a:path h="5607874" w="8292345">
                <a:moveTo>
                  <a:pt x="0" y="0"/>
                </a:moveTo>
                <a:lnTo>
                  <a:pt x="8292345" y="0"/>
                </a:lnTo>
                <a:lnTo>
                  <a:pt x="8292345" y="5607874"/>
                </a:lnTo>
                <a:lnTo>
                  <a:pt x="0" y="5607874"/>
                </a:lnTo>
                <a:lnTo>
                  <a:pt x="0" y="0"/>
                </a:lnTo>
                <a:close/>
              </a:path>
            </a:pathLst>
          </a:custGeom>
          <a:blipFill>
            <a:blip r:embed="rId8"/>
            <a:stretch>
              <a:fillRect l="0" t="0" r="0" b="0"/>
            </a:stretch>
          </a:blipFill>
        </p:spPr>
      </p:sp>
      <p:sp>
        <p:nvSpPr>
          <p:cNvPr name="Freeform 14" id="14"/>
          <p:cNvSpPr/>
          <p:nvPr/>
        </p:nvSpPr>
        <p:spPr>
          <a:xfrm flipH="false" flipV="false" rot="0">
            <a:off x="16289164" y="661685"/>
            <a:ext cx="1530875" cy="1507719"/>
          </a:xfrm>
          <a:custGeom>
            <a:avLst/>
            <a:gdLst/>
            <a:ahLst/>
            <a:cxnLst/>
            <a:rect r="r" b="b" t="t" l="l"/>
            <a:pathLst>
              <a:path h="1507719" w="1530875">
                <a:moveTo>
                  <a:pt x="0" y="0"/>
                </a:moveTo>
                <a:lnTo>
                  <a:pt x="1530875" y="0"/>
                </a:lnTo>
                <a:lnTo>
                  <a:pt x="1530875" y="1507719"/>
                </a:lnTo>
                <a:lnTo>
                  <a:pt x="0" y="1507719"/>
                </a:lnTo>
                <a:lnTo>
                  <a:pt x="0" y="0"/>
                </a:lnTo>
                <a:close/>
              </a:path>
            </a:pathLst>
          </a:custGeom>
          <a:blipFill>
            <a:blip r:embed="rId9"/>
            <a:stretch>
              <a:fillRect l="0" t="0" r="0" b="0"/>
            </a:stretch>
          </a:blipFill>
        </p:spPr>
      </p:sp>
      <p:sp>
        <p:nvSpPr>
          <p:cNvPr name="Freeform 15" id="15"/>
          <p:cNvSpPr/>
          <p:nvPr/>
        </p:nvSpPr>
        <p:spPr>
          <a:xfrm flipH="false" flipV="false" rot="0">
            <a:off x="595103" y="2062634"/>
            <a:ext cx="1463359" cy="1599106"/>
          </a:xfrm>
          <a:custGeom>
            <a:avLst/>
            <a:gdLst/>
            <a:ahLst/>
            <a:cxnLst/>
            <a:rect r="r" b="b" t="t" l="l"/>
            <a:pathLst>
              <a:path h="1599106" w="1463359">
                <a:moveTo>
                  <a:pt x="0" y="0"/>
                </a:moveTo>
                <a:lnTo>
                  <a:pt x="1463358" y="0"/>
                </a:lnTo>
                <a:lnTo>
                  <a:pt x="1463358" y="1599106"/>
                </a:lnTo>
                <a:lnTo>
                  <a:pt x="0" y="1599106"/>
                </a:lnTo>
                <a:lnTo>
                  <a:pt x="0" y="0"/>
                </a:lnTo>
                <a:close/>
              </a:path>
            </a:pathLst>
          </a:custGeom>
          <a:blipFill>
            <a:blip r:embed="rId10"/>
            <a:stretch>
              <a:fillRect l="0" t="0" r="0" b="0"/>
            </a:stretch>
          </a:blipFill>
        </p:spPr>
      </p:sp>
      <p:sp>
        <p:nvSpPr>
          <p:cNvPr name="Freeform 16" id="16"/>
          <p:cNvSpPr/>
          <p:nvPr/>
        </p:nvSpPr>
        <p:spPr>
          <a:xfrm flipH="false" flipV="false" rot="-3883225">
            <a:off x="-211867" y="1439176"/>
            <a:ext cx="1462362" cy="436050"/>
          </a:xfrm>
          <a:custGeom>
            <a:avLst/>
            <a:gdLst/>
            <a:ahLst/>
            <a:cxnLst/>
            <a:rect r="r" b="b" t="t" l="l"/>
            <a:pathLst>
              <a:path h="436050" w="1462362">
                <a:moveTo>
                  <a:pt x="0" y="0"/>
                </a:moveTo>
                <a:lnTo>
                  <a:pt x="1462362" y="0"/>
                </a:lnTo>
                <a:lnTo>
                  <a:pt x="1462362" y="436050"/>
                </a:lnTo>
                <a:lnTo>
                  <a:pt x="0" y="4360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2123449">
            <a:off x="12046907" y="1243407"/>
            <a:ext cx="1462362" cy="436050"/>
          </a:xfrm>
          <a:custGeom>
            <a:avLst/>
            <a:gdLst/>
            <a:ahLst/>
            <a:cxnLst/>
            <a:rect r="r" b="b" t="t" l="l"/>
            <a:pathLst>
              <a:path h="436050" w="1462362">
                <a:moveTo>
                  <a:pt x="0" y="0"/>
                </a:moveTo>
                <a:lnTo>
                  <a:pt x="1462362" y="0"/>
                </a:lnTo>
                <a:lnTo>
                  <a:pt x="1462362" y="436050"/>
                </a:lnTo>
                <a:lnTo>
                  <a:pt x="0" y="43605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8" id="18"/>
          <p:cNvSpPr txBox="true"/>
          <p:nvPr/>
        </p:nvSpPr>
        <p:spPr>
          <a:xfrm rot="0">
            <a:off x="2356652" y="1986434"/>
            <a:ext cx="5385710" cy="1400175"/>
          </a:xfrm>
          <a:prstGeom prst="rect">
            <a:avLst/>
          </a:prstGeom>
        </p:spPr>
        <p:txBody>
          <a:bodyPr anchor="t" rtlCol="false" tIns="0" lIns="0" bIns="0" rIns="0">
            <a:spAutoFit/>
          </a:bodyPr>
          <a:lstStyle/>
          <a:p>
            <a:pPr algn="l">
              <a:lnSpc>
                <a:spcPts val="3749"/>
              </a:lnSpc>
            </a:pPr>
            <a:r>
              <a:rPr lang="en-US" sz="2499">
                <a:solidFill>
                  <a:srgbClr val="5D544D"/>
                </a:solidFill>
                <a:latin typeface="Hagrid Text Bold"/>
                <a:ea typeface="Hagrid Text Bold"/>
                <a:cs typeface="Hagrid Text Bold"/>
                <a:sym typeface="Hagrid Text Bold"/>
              </a:rPr>
              <a:t>The highest total stats for each generation is in the range 700 to 780 </a:t>
            </a:r>
          </a:p>
        </p:txBody>
      </p:sp>
      <p:sp>
        <p:nvSpPr>
          <p:cNvPr name="TextBox 19" id="19"/>
          <p:cNvSpPr txBox="true"/>
          <p:nvPr/>
        </p:nvSpPr>
        <p:spPr>
          <a:xfrm rot="0">
            <a:off x="12434329" y="7858125"/>
            <a:ext cx="5385710" cy="1400175"/>
          </a:xfrm>
          <a:prstGeom prst="rect">
            <a:avLst/>
          </a:prstGeom>
        </p:spPr>
        <p:txBody>
          <a:bodyPr anchor="t" rtlCol="false" tIns="0" lIns="0" bIns="0" rIns="0">
            <a:spAutoFit/>
          </a:bodyPr>
          <a:lstStyle/>
          <a:p>
            <a:pPr algn="r">
              <a:lnSpc>
                <a:spcPts val="3749"/>
              </a:lnSpc>
            </a:pPr>
            <a:r>
              <a:rPr lang="en-US" sz="2499">
                <a:solidFill>
                  <a:srgbClr val="5D544D"/>
                </a:solidFill>
                <a:latin typeface="Hagrid Text Bold"/>
                <a:ea typeface="Hagrid Text Bold"/>
                <a:cs typeface="Hagrid Text Bold"/>
                <a:sym typeface="Hagrid Text Bold"/>
              </a:rPr>
              <a:t>The lowest total stats for each generation is in the range 180 to 255</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146584"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39"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46584"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139"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2879292">
            <a:off x="2686103" y="1621808"/>
            <a:ext cx="2144375" cy="639414"/>
          </a:xfrm>
          <a:custGeom>
            <a:avLst/>
            <a:gdLst/>
            <a:ahLst/>
            <a:cxnLst/>
            <a:rect r="r" b="b" t="t" l="l"/>
            <a:pathLst>
              <a:path h="639414" w="2144375">
                <a:moveTo>
                  <a:pt x="0" y="0"/>
                </a:moveTo>
                <a:lnTo>
                  <a:pt x="2144375" y="0"/>
                </a:lnTo>
                <a:lnTo>
                  <a:pt x="2144375" y="639414"/>
                </a:lnTo>
                <a:lnTo>
                  <a:pt x="0" y="6394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4292399">
            <a:off x="16558399" y="2163768"/>
            <a:ext cx="2320427" cy="691909"/>
          </a:xfrm>
          <a:custGeom>
            <a:avLst/>
            <a:gdLst/>
            <a:ahLst/>
            <a:cxnLst/>
            <a:rect r="r" b="b" t="t" l="l"/>
            <a:pathLst>
              <a:path h="691909" w="2320427">
                <a:moveTo>
                  <a:pt x="0" y="0"/>
                </a:moveTo>
                <a:lnTo>
                  <a:pt x="2320427" y="0"/>
                </a:lnTo>
                <a:lnTo>
                  <a:pt x="2320427" y="691909"/>
                </a:lnTo>
                <a:lnTo>
                  <a:pt x="0" y="6919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4455686" y="400199"/>
            <a:ext cx="12862538" cy="1257002"/>
            <a:chOff x="0" y="0"/>
            <a:chExt cx="17150050" cy="1676003"/>
          </a:xfrm>
        </p:grpSpPr>
        <p:grpSp>
          <p:nvGrpSpPr>
            <p:cNvPr name="Group 9" id="9"/>
            <p:cNvGrpSpPr/>
            <p:nvPr/>
          </p:nvGrpSpPr>
          <p:grpSpPr>
            <a:xfrm rot="0">
              <a:off x="0" y="0"/>
              <a:ext cx="17150050" cy="1676003"/>
              <a:chOff x="0" y="0"/>
              <a:chExt cx="4093337" cy="400025"/>
            </a:xfrm>
          </p:grpSpPr>
          <p:sp>
            <p:nvSpPr>
              <p:cNvPr name="Freeform 10" id="10"/>
              <p:cNvSpPr/>
              <p:nvPr/>
            </p:nvSpPr>
            <p:spPr>
              <a:xfrm flipH="false" flipV="false" rot="0">
                <a:off x="0" y="0"/>
                <a:ext cx="4093337" cy="400025"/>
              </a:xfrm>
              <a:custGeom>
                <a:avLst/>
                <a:gdLst/>
                <a:ahLst/>
                <a:cxnLst/>
                <a:rect r="r" b="b" t="t" l="l"/>
                <a:pathLst>
                  <a:path h="400025" w="4093337">
                    <a:moveTo>
                      <a:pt x="60190" y="0"/>
                    </a:moveTo>
                    <a:lnTo>
                      <a:pt x="4033147" y="0"/>
                    </a:lnTo>
                    <a:cubicBezTo>
                      <a:pt x="4066389" y="0"/>
                      <a:pt x="4093337" y="26948"/>
                      <a:pt x="4093337" y="60190"/>
                    </a:cubicBezTo>
                    <a:lnTo>
                      <a:pt x="4093337" y="339835"/>
                    </a:lnTo>
                    <a:cubicBezTo>
                      <a:pt x="4093337" y="373077"/>
                      <a:pt x="4066389" y="400025"/>
                      <a:pt x="4033147" y="400025"/>
                    </a:cubicBezTo>
                    <a:lnTo>
                      <a:pt x="60190" y="400025"/>
                    </a:lnTo>
                    <a:cubicBezTo>
                      <a:pt x="26948" y="400025"/>
                      <a:pt x="0" y="373077"/>
                      <a:pt x="0" y="339835"/>
                    </a:cubicBezTo>
                    <a:lnTo>
                      <a:pt x="0" y="60190"/>
                    </a:lnTo>
                    <a:cubicBezTo>
                      <a:pt x="0" y="26948"/>
                      <a:pt x="26948" y="0"/>
                      <a:pt x="6019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1" id="11"/>
              <p:cNvSpPr txBox="true"/>
              <p:nvPr/>
            </p:nvSpPr>
            <p:spPr>
              <a:xfrm>
                <a:off x="0" y="-38100"/>
                <a:ext cx="4093337" cy="4381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429557" y="40018"/>
              <a:ext cx="14197265" cy="1500717"/>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What are the strongest legendary and non-legendary Pokemon of each generation?</a:t>
              </a:r>
            </a:p>
          </p:txBody>
        </p:sp>
        <p:sp>
          <p:nvSpPr>
            <p:cNvPr name="Freeform 13" id="13"/>
            <p:cNvSpPr/>
            <p:nvPr/>
          </p:nvSpPr>
          <p:spPr>
            <a:xfrm flipH="false" flipV="false" rot="0">
              <a:off x="528784" y="151561"/>
              <a:ext cx="1592163" cy="1372882"/>
            </a:xfrm>
            <a:custGeom>
              <a:avLst/>
              <a:gdLst/>
              <a:ahLst/>
              <a:cxnLst/>
              <a:rect r="r" b="b" t="t" l="l"/>
              <a:pathLst>
                <a:path h="1372882" w="1592163">
                  <a:moveTo>
                    <a:pt x="0" y="0"/>
                  </a:moveTo>
                  <a:lnTo>
                    <a:pt x="1592162" y="0"/>
                  </a:lnTo>
                  <a:lnTo>
                    <a:pt x="1592162" y="1372882"/>
                  </a:lnTo>
                  <a:lnTo>
                    <a:pt x="0" y="1372882"/>
                  </a:lnTo>
                  <a:lnTo>
                    <a:pt x="0" y="0"/>
                  </a:lnTo>
                  <a:close/>
                </a:path>
              </a:pathLst>
            </a:custGeom>
            <a:blipFill>
              <a:blip r:embed="rId12"/>
              <a:stretch>
                <a:fillRect l="0" t="-7986" r="0" b="-7986"/>
              </a:stretch>
            </a:blipFill>
          </p:spPr>
        </p:sp>
      </p:grpSp>
      <p:sp>
        <p:nvSpPr>
          <p:cNvPr name="Freeform 14" id="14"/>
          <p:cNvSpPr/>
          <p:nvPr/>
        </p:nvSpPr>
        <p:spPr>
          <a:xfrm flipH="false" flipV="false" rot="0">
            <a:off x="581346" y="3353876"/>
            <a:ext cx="8562654" cy="6331721"/>
          </a:xfrm>
          <a:custGeom>
            <a:avLst/>
            <a:gdLst/>
            <a:ahLst/>
            <a:cxnLst/>
            <a:rect r="r" b="b" t="t" l="l"/>
            <a:pathLst>
              <a:path h="6331721" w="8562654">
                <a:moveTo>
                  <a:pt x="0" y="0"/>
                </a:moveTo>
                <a:lnTo>
                  <a:pt x="8562654" y="0"/>
                </a:lnTo>
                <a:lnTo>
                  <a:pt x="8562654" y="6331721"/>
                </a:lnTo>
                <a:lnTo>
                  <a:pt x="0" y="6331721"/>
                </a:lnTo>
                <a:lnTo>
                  <a:pt x="0" y="0"/>
                </a:lnTo>
                <a:close/>
              </a:path>
            </a:pathLst>
          </a:custGeom>
          <a:blipFill>
            <a:blip r:embed="rId13"/>
            <a:stretch>
              <a:fillRect l="0" t="0" r="0" b="0"/>
            </a:stretch>
          </a:blipFill>
        </p:spPr>
      </p:sp>
      <p:sp>
        <p:nvSpPr>
          <p:cNvPr name="Freeform 15" id="15"/>
          <p:cNvSpPr/>
          <p:nvPr/>
        </p:nvSpPr>
        <p:spPr>
          <a:xfrm flipH="false" flipV="false" rot="0">
            <a:off x="9358598" y="3429938"/>
            <a:ext cx="7959626" cy="6255659"/>
          </a:xfrm>
          <a:custGeom>
            <a:avLst/>
            <a:gdLst/>
            <a:ahLst/>
            <a:cxnLst/>
            <a:rect r="r" b="b" t="t" l="l"/>
            <a:pathLst>
              <a:path h="6255659" w="7959626">
                <a:moveTo>
                  <a:pt x="0" y="0"/>
                </a:moveTo>
                <a:lnTo>
                  <a:pt x="7959626" y="0"/>
                </a:lnTo>
                <a:lnTo>
                  <a:pt x="7959626" y="6255659"/>
                </a:lnTo>
                <a:lnTo>
                  <a:pt x="0" y="6255659"/>
                </a:lnTo>
                <a:lnTo>
                  <a:pt x="0" y="0"/>
                </a:lnTo>
                <a:close/>
              </a:path>
            </a:pathLst>
          </a:custGeom>
          <a:blipFill>
            <a:blip r:embed="rId14"/>
            <a:stretch>
              <a:fillRect l="0" t="0" r="0" b="0"/>
            </a:stretch>
          </a:blipFill>
        </p:spPr>
      </p:sp>
      <p:sp>
        <p:nvSpPr>
          <p:cNvPr name="Freeform 16" id="16"/>
          <p:cNvSpPr/>
          <p:nvPr/>
        </p:nvSpPr>
        <p:spPr>
          <a:xfrm flipH="false" flipV="false" rot="0">
            <a:off x="581346" y="1699242"/>
            <a:ext cx="1744981" cy="1605738"/>
          </a:xfrm>
          <a:custGeom>
            <a:avLst/>
            <a:gdLst/>
            <a:ahLst/>
            <a:cxnLst/>
            <a:rect r="r" b="b" t="t" l="l"/>
            <a:pathLst>
              <a:path h="1605738" w="1744981">
                <a:moveTo>
                  <a:pt x="0" y="0"/>
                </a:moveTo>
                <a:lnTo>
                  <a:pt x="1744981" y="0"/>
                </a:lnTo>
                <a:lnTo>
                  <a:pt x="1744981" y="1605737"/>
                </a:lnTo>
                <a:lnTo>
                  <a:pt x="0" y="1605737"/>
                </a:lnTo>
                <a:lnTo>
                  <a:pt x="0" y="0"/>
                </a:lnTo>
                <a:close/>
              </a:path>
            </a:pathLst>
          </a:custGeom>
          <a:blipFill>
            <a:blip r:embed="rId15"/>
            <a:stretch>
              <a:fillRect l="0" t="0" r="0" b="0"/>
            </a:stretch>
          </a:blipFill>
        </p:spPr>
      </p:sp>
      <p:sp>
        <p:nvSpPr>
          <p:cNvPr name="Freeform 17" id="17"/>
          <p:cNvSpPr/>
          <p:nvPr/>
        </p:nvSpPr>
        <p:spPr>
          <a:xfrm flipH="false" flipV="false" rot="0">
            <a:off x="9363075" y="1941515"/>
            <a:ext cx="1528357" cy="1452608"/>
          </a:xfrm>
          <a:custGeom>
            <a:avLst/>
            <a:gdLst/>
            <a:ahLst/>
            <a:cxnLst/>
            <a:rect r="r" b="b" t="t" l="l"/>
            <a:pathLst>
              <a:path h="1452608" w="1528357">
                <a:moveTo>
                  <a:pt x="0" y="0"/>
                </a:moveTo>
                <a:lnTo>
                  <a:pt x="1528357" y="0"/>
                </a:lnTo>
                <a:lnTo>
                  <a:pt x="1528357" y="1452607"/>
                </a:lnTo>
                <a:lnTo>
                  <a:pt x="0" y="1452607"/>
                </a:lnTo>
                <a:lnTo>
                  <a:pt x="0" y="0"/>
                </a:lnTo>
                <a:close/>
              </a:path>
            </a:pathLst>
          </a:custGeom>
          <a:blipFill>
            <a:blip r:embed="rId16"/>
            <a:stretch>
              <a:fillRect l="0" t="0" r="0" b="0"/>
            </a:stretch>
          </a:blipFill>
        </p:spPr>
      </p:sp>
      <p:sp>
        <p:nvSpPr>
          <p:cNvPr name="TextBox 18" id="18"/>
          <p:cNvSpPr txBox="true"/>
          <p:nvPr/>
        </p:nvSpPr>
        <p:spPr>
          <a:xfrm rot="0">
            <a:off x="3758290" y="1953701"/>
            <a:ext cx="5385710" cy="1400175"/>
          </a:xfrm>
          <a:prstGeom prst="rect">
            <a:avLst/>
          </a:prstGeom>
        </p:spPr>
        <p:txBody>
          <a:bodyPr anchor="t" rtlCol="false" tIns="0" lIns="0" bIns="0" rIns="0">
            <a:spAutoFit/>
          </a:bodyPr>
          <a:lstStyle/>
          <a:p>
            <a:pPr algn="r">
              <a:lnSpc>
                <a:spcPts val="3749"/>
              </a:lnSpc>
            </a:pPr>
            <a:r>
              <a:rPr lang="en-US" sz="2499">
                <a:solidFill>
                  <a:srgbClr val="5D544D"/>
                </a:solidFill>
                <a:latin typeface="Hagrid Text Bold"/>
                <a:ea typeface="Hagrid Text Bold"/>
                <a:cs typeface="Hagrid Text Bold"/>
                <a:sym typeface="Hagrid Text Bold"/>
              </a:rPr>
              <a:t>The highest total stats of legendary cluster is in the range 680 to 780 </a:t>
            </a:r>
          </a:p>
        </p:txBody>
      </p:sp>
      <p:sp>
        <p:nvSpPr>
          <p:cNvPr name="TextBox 19" id="19"/>
          <p:cNvSpPr txBox="true"/>
          <p:nvPr/>
        </p:nvSpPr>
        <p:spPr>
          <a:xfrm rot="0">
            <a:off x="11932514" y="2029763"/>
            <a:ext cx="5385710" cy="1400175"/>
          </a:xfrm>
          <a:prstGeom prst="rect">
            <a:avLst/>
          </a:prstGeom>
        </p:spPr>
        <p:txBody>
          <a:bodyPr anchor="t" rtlCol="false" tIns="0" lIns="0" bIns="0" rIns="0">
            <a:spAutoFit/>
          </a:bodyPr>
          <a:lstStyle/>
          <a:p>
            <a:pPr algn="r">
              <a:lnSpc>
                <a:spcPts val="3749"/>
              </a:lnSpc>
            </a:pPr>
            <a:r>
              <a:rPr lang="en-US" sz="2499">
                <a:solidFill>
                  <a:srgbClr val="5D544D"/>
                </a:solidFill>
                <a:latin typeface="Hagrid Text Bold"/>
                <a:ea typeface="Hagrid Text Bold"/>
                <a:cs typeface="Hagrid Text Bold"/>
                <a:sym typeface="Hagrid Text Bold"/>
              </a:rPr>
              <a:t>The highest total stats of non-legendary cluster is in the range 600 to 700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146584"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39"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46584"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139"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2341638">
            <a:off x="2112063" y="1320233"/>
            <a:ext cx="2614624" cy="779633"/>
          </a:xfrm>
          <a:custGeom>
            <a:avLst/>
            <a:gdLst/>
            <a:ahLst/>
            <a:cxnLst/>
            <a:rect r="r" b="b" t="t" l="l"/>
            <a:pathLst>
              <a:path h="779633" w="2614624">
                <a:moveTo>
                  <a:pt x="0" y="0"/>
                </a:moveTo>
                <a:lnTo>
                  <a:pt x="2614624" y="0"/>
                </a:lnTo>
                <a:lnTo>
                  <a:pt x="2614624" y="779633"/>
                </a:lnTo>
                <a:lnTo>
                  <a:pt x="0" y="77963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2913860">
            <a:off x="14028223" y="4926081"/>
            <a:ext cx="2488536" cy="742036"/>
          </a:xfrm>
          <a:custGeom>
            <a:avLst/>
            <a:gdLst/>
            <a:ahLst/>
            <a:cxnLst/>
            <a:rect r="r" b="b" t="t" l="l"/>
            <a:pathLst>
              <a:path h="742036" w="2488536">
                <a:moveTo>
                  <a:pt x="0" y="0"/>
                </a:moveTo>
                <a:lnTo>
                  <a:pt x="2488536" y="0"/>
                </a:lnTo>
                <a:lnTo>
                  <a:pt x="2488536" y="742036"/>
                </a:lnTo>
                <a:lnTo>
                  <a:pt x="0" y="7420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4455686" y="400199"/>
            <a:ext cx="12862538" cy="1257002"/>
            <a:chOff x="0" y="0"/>
            <a:chExt cx="17150050" cy="1676003"/>
          </a:xfrm>
        </p:grpSpPr>
        <p:grpSp>
          <p:nvGrpSpPr>
            <p:cNvPr name="Group 9" id="9"/>
            <p:cNvGrpSpPr/>
            <p:nvPr/>
          </p:nvGrpSpPr>
          <p:grpSpPr>
            <a:xfrm rot="0">
              <a:off x="0" y="0"/>
              <a:ext cx="17150050" cy="1676003"/>
              <a:chOff x="0" y="0"/>
              <a:chExt cx="4093337" cy="400025"/>
            </a:xfrm>
          </p:grpSpPr>
          <p:sp>
            <p:nvSpPr>
              <p:cNvPr name="Freeform 10" id="10"/>
              <p:cNvSpPr/>
              <p:nvPr/>
            </p:nvSpPr>
            <p:spPr>
              <a:xfrm flipH="false" flipV="false" rot="0">
                <a:off x="0" y="0"/>
                <a:ext cx="4093337" cy="400025"/>
              </a:xfrm>
              <a:custGeom>
                <a:avLst/>
                <a:gdLst/>
                <a:ahLst/>
                <a:cxnLst/>
                <a:rect r="r" b="b" t="t" l="l"/>
                <a:pathLst>
                  <a:path h="400025" w="4093337">
                    <a:moveTo>
                      <a:pt x="60190" y="0"/>
                    </a:moveTo>
                    <a:lnTo>
                      <a:pt x="4033147" y="0"/>
                    </a:lnTo>
                    <a:cubicBezTo>
                      <a:pt x="4066389" y="0"/>
                      <a:pt x="4093337" y="26948"/>
                      <a:pt x="4093337" y="60190"/>
                    </a:cubicBezTo>
                    <a:lnTo>
                      <a:pt x="4093337" y="339835"/>
                    </a:lnTo>
                    <a:cubicBezTo>
                      <a:pt x="4093337" y="373077"/>
                      <a:pt x="4066389" y="400025"/>
                      <a:pt x="4033147" y="400025"/>
                    </a:cubicBezTo>
                    <a:lnTo>
                      <a:pt x="60190" y="400025"/>
                    </a:lnTo>
                    <a:cubicBezTo>
                      <a:pt x="26948" y="400025"/>
                      <a:pt x="0" y="373077"/>
                      <a:pt x="0" y="339835"/>
                    </a:cubicBezTo>
                    <a:lnTo>
                      <a:pt x="0" y="60190"/>
                    </a:lnTo>
                    <a:cubicBezTo>
                      <a:pt x="0" y="26948"/>
                      <a:pt x="26948" y="0"/>
                      <a:pt x="6019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1" id="11"/>
              <p:cNvSpPr txBox="true"/>
              <p:nvPr/>
            </p:nvSpPr>
            <p:spPr>
              <a:xfrm>
                <a:off x="0" y="-38100"/>
                <a:ext cx="4093337" cy="4381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429557" y="40018"/>
              <a:ext cx="14197265" cy="1500717"/>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What is the percentage of the evolved pokemon?</a:t>
              </a:r>
            </a:p>
          </p:txBody>
        </p:sp>
        <p:sp>
          <p:nvSpPr>
            <p:cNvPr name="Freeform 13" id="13"/>
            <p:cNvSpPr/>
            <p:nvPr/>
          </p:nvSpPr>
          <p:spPr>
            <a:xfrm flipH="false" flipV="false" rot="0">
              <a:off x="528784" y="151561"/>
              <a:ext cx="1592163" cy="1372882"/>
            </a:xfrm>
            <a:custGeom>
              <a:avLst/>
              <a:gdLst/>
              <a:ahLst/>
              <a:cxnLst/>
              <a:rect r="r" b="b" t="t" l="l"/>
              <a:pathLst>
                <a:path h="1372882" w="1592163">
                  <a:moveTo>
                    <a:pt x="0" y="0"/>
                  </a:moveTo>
                  <a:lnTo>
                    <a:pt x="1592162" y="0"/>
                  </a:lnTo>
                  <a:lnTo>
                    <a:pt x="1592162" y="1372882"/>
                  </a:lnTo>
                  <a:lnTo>
                    <a:pt x="0" y="1372882"/>
                  </a:lnTo>
                  <a:lnTo>
                    <a:pt x="0" y="0"/>
                  </a:lnTo>
                  <a:close/>
                </a:path>
              </a:pathLst>
            </a:custGeom>
            <a:blipFill>
              <a:blip r:embed="rId12"/>
              <a:stretch>
                <a:fillRect l="0" t="-7986" r="0" b="-7986"/>
              </a:stretch>
            </a:blipFill>
          </p:spPr>
        </p:sp>
      </p:grpSp>
      <p:sp>
        <p:nvSpPr>
          <p:cNvPr name="Freeform 14" id="14"/>
          <p:cNvSpPr/>
          <p:nvPr/>
        </p:nvSpPr>
        <p:spPr>
          <a:xfrm flipH="false" flipV="false" rot="0">
            <a:off x="1305898" y="2759484"/>
            <a:ext cx="4672708" cy="5351514"/>
          </a:xfrm>
          <a:custGeom>
            <a:avLst/>
            <a:gdLst/>
            <a:ahLst/>
            <a:cxnLst/>
            <a:rect r="r" b="b" t="t" l="l"/>
            <a:pathLst>
              <a:path h="5351514" w="4672708">
                <a:moveTo>
                  <a:pt x="0" y="0"/>
                </a:moveTo>
                <a:lnTo>
                  <a:pt x="4672708" y="0"/>
                </a:lnTo>
                <a:lnTo>
                  <a:pt x="4672708" y="5351514"/>
                </a:lnTo>
                <a:lnTo>
                  <a:pt x="0" y="5351514"/>
                </a:lnTo>
                <a:lnTo>
                  <a:pt x="0" y="0"/>
                </a:lnTo>
                <a:close/>
              </a:path>
            </a:pathLst>
          </a:custGeom>
          <a:blipFill>
            <a:blip r:embed="rId13"/>
            <a:stretch>
              <a:fillRect l="0" t="0" r="0" b="0"/>
            </a:stretch>
          </a:blipFill>
        </p:spPr>
      </p:sp>
      <p:sp>
        <p:nvSpPr>
          <p:cNvPr name="Freeform 15" id="15"/>
          <p:cNvSpPr/>
          <p:nvPr/>
        </p:nvSpPr>
        <p:spPr>
          <a:xfrm flipH="false" flipV="false" rot="0">
            <a:off x="6720170" y="2759484"/>
            <a:ext cx="7450739" cy="2718513"/>
          </a:xfrm>
          <a:custGeom>
            <a:avLst/>
            <a:gdLst/>
            <a:ahLst/>
            <a:cxnLst/>
            <a:rect r="r" b="b" t="t" l="l"/>
            <a:pathLst>
              <a:path h="2718513" w="7450739">
                <a:moveTo>
                  <a:pt x="0" y="0"/>
                </a:moveTo>
                <a:lnTo>
                  <a:pt x="7450739" y="0"/>
                </a:lnTo>
                <a:lnTo>
                  <a:pt x="7450739" y="2718513"/>
                </a:lnTo>
                <a:lnTo>
                  <a:pt x="0" y="2718513"/>
                </a:lnTo>
                <a:lnTo>
                  <a:pt x="0" y="0"/>
                </a:lnTo>
                <a:close/>
              </a:path>
            </a:pathLst>
          </a:custGeom>
          <a:blipFill>
            <a:blip r:embed="rId14"/>
            <a:stretch>
              <a:fillRect l="0" t="0" r="0" b="0"/>
            </a:stretch>
          </a:blipFill>
        </p:spPr>
      </p:sp>
      <p:sp>
        <p:nvSpPr>
          <p:cNvPr name="TextBox 16" id="16"/>
          <p:cNvSpPr txBox="true"/>
          <p:nvPr/>
        </p:nvSpPr>
        <p:spPr>
          <a:xfrm rot="0">
            <a:off x="8517635" y="6380208"/>
            <a:ext cx="8279119" cy="2317750"/>
          </a:xfrm>
          <a:prstGeom prst="rect">
            <a:avLst/>
          </a:prstGeom>
        </p:spPr>
        <p:txBody>
          <a:bodyPr anchor="t" rtlCol="false" tIns="0" lIns="0" bIns="0" rIns="0">
            <a:spAutoFit/>
          </a:bodyPr>
          <a:lstStyle/>
          <a:p>
            <a:pPr algn="ctr">
              <a:lnSpc>
                <a:spcPts val="4500"/>
              </a:lnSpc>
            </a:pPr>
            <a:r>
              <a:rPr lang="en-US" sz="3000">
                <a:solidFill>
                  <a:srgbClr val="5D544D"/>
                </a:solidFill>
                <a:latin typeface="Hagrid Text Bold"/>
                <a:ea typeface="Hagrid Text Bold"/>
                <a:cs typeface="Hagrid Text Bold"/>
                <a:sym typeface="Hagrid Text Bold"/>
              </a:rPr>
              <a:t>If the secondary type is empty then it means the pokemon has not evolved.  </a:t>
            </a:r>
          </a:p>
          <a:p>
            <a:pPr algn="ctr">
              <a:lnSpc>
                <a:spcPts val="4500"/>
              </a:lnSpc>
            </a:pPr>
            <a:r>
              <a:rPr lang="en-US" sz="3000">
                <a:solidFill>
                  <a:srgbClr val="5D544D"/>
                </a:solidFill>
                <a:latin typeface="Hagrid Text Bold"/>
                <a:ea typeface="Hagrid Text Bold"/>
                <a:cs typeface="Hagrid Text Bold"/>
                <a:sym typeface="Hagrid Text Bold"/>
              </a:rPr>
              <a:t>There are 414 pokemons can evolve or about 51% of total pokemons.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64700" y="400199"/>
            <a:ext cx="11091045" cy="1257002"/>
            <a:chOff x="0" y="0"/>
            <a:chExt cx="14788061" cy="1676003"/>
          </a:xfrm>
        </p:grpSpPr>
        <p:grpSp>
          <p:nvGrpSpPr>
            <p:cNvPr name="Group 7" id="7"/>
            <p:cNvGrpSpPr/>
            <p:nvPr/>
          </p:nvGrpSpPr>
          <p:grpSpPr>
            <a:xfrm rot="0">
              <a:off x="0" y="0"/>
              <a:ext cx="14788061" cy="1676003"/>
              <a:chOff x="0" y="0"/>
              <a:chExt cx="3529582" cy="400025"/>
            </a:xfrm>
          </p:grpSpPr>
          <p:sp>
            <p:nvSpPr>
              <p:cNvPr name="Freeform 8" id="8"/>
              <p:cNvSpPr/>
              <p:nvPr/>
            </p:nvSpPr>
            <p:spPr>
              <a:xfrm flipH="false" flipV="false" rot="0">
                <a:off x="0" y="0"/>
                <a:ext cx="3529582" cy="400025"/>
              </a:xfrm>
              <a:custGeom>
                <a:avLst/>
                <a:gdLst/>
                <a:ahLst/>
                <a:cxnLst/>
                <a:rect r="r" b="b" t="t" l="l"/>
                <a:pathLst>
                  <a:path h="400025" w="3529582">
                    <a:moveTo>
                      <a:pt x="69803" y="0"/>
                    </a:moveTo>
                    <a:lnTo>
                      <a:pt x="3459779" y="0"/>
                    </a:lnTo>
                    <a:cubicBezTo>
                      <a:pt x="3478292" y="0"/>
                      <a:pt x="3496047" y="7354"/>
                      <a:pt x="3509137" y="20445"/>
                    </a:cubicBezTo>
                    <a:cubicBezTo>
                      <a:pt x="3522228" y="33536"/>
                      <a:pt x="3529582" y="51290"/>
                      <a:pt x="3529582" y="69803"/>
                    </a:cubicBezTo>
                    <a:lnTo>
                      <a:pt x="3529582" y="330221"/>
                    </a:lnTo>
                    <a:cubicBezTo>
                      <a:pt x="3529582" y="348734"/>
                      <a:pt x="3522228" y="366489"/>
                      <a:pt x="3509137" y="379580"/>
                    </a:cubicBezTo>
                    <a:cubicBezTo>
                      <a:pt x="3496047" y="392671"/>
                      <a:pt x="3478292" y="400025"/>
                      <a:pt x="3459779" y="400025"/>
                    </a:cubicBezTo>
                    <a:lnTo>
                      <a:pt x="69803" y="400025"/>
                    </a:lnTo>
                    <a:cubicBezTo>
                      <a:pt x="51290" y="400025"/>
                      <a:pt x="33536" y="392671"/>
                      <a:pt x="20445" y="379580"/>
                    </a:cubicBezTo>
                    <a:cubicBezTo>
                      <a:pt x="7354" y="366489"/>
                      <a:pt x="0" y="348734"/>
                      <a:pt x="0" y="330221"/>
                    </a:cubicBezTo>
                    <a:lnTo>
                      <a:pt x="0" y="69803"/>
                    </a:lnTo>
                    <a:cubicBezTo>
                      <a:pt x="0" y="51290"/>
                      <a:pt x="7354" y="33536"/>
                      <a:pt x="20445" y="20445"/>
                    </a:cubicBezTo>
                    <a:cubicBezTo>
                      <a:pt x="33536" y="7354"/>
                      <a:pt x="51290" y="0"/>
                      <a:pt x="69803"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9" id="9"/>
              <p:cNvSpPr txBox="true"/>
              <p:nvPr/>
            </p:nvSpPr>
            <p:spPr>
              <a:xfrm>
                <a:off x="0" y="-38100"/>
                <a:ext cx="3529582" cy="4381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094946" y="40018"/>
              <a:ext cx="12241947" cy="1500717"/>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How is the evolution of pokemon’s primary type?</a:t>
              </a:r>
            </a:p>
          </p:txBody>
        </p:sp>
        <p:sp>
          <p:nvSpPr>
            <p:cNvPr name="Freeform 11" id="11"/>
            <p:cNvSpPr/>
            <p:nvPr/>
          </p:nvSpPr>
          <p:spPr>
            <a:xfrm flipH="false" flipV="false" rot="0">
              <a:off x="455957" y="151561"/>
              <a:ext cx="1372882" cy="1372882"/>
            </a:xfrm>
            <a:custGeom>
              <a:avLst/>
              <a:gdLst/>
              <a:ahLst/>
              <a:cxnLst/>
              <a:rect r="r" b="b" t="t" l="l"/>
              <a:pathLst>
                <a:path h="1372882" w="1372882">
                  <a:moveTo>
                    <a:pt x="0" y="0"/>
                  </a:moveTo>
                  <a:lnTo>
                    <a:pt x="1372882" y="0"/>
                  </a:lnTo>
                  <a:lnTo>
                    <a:pt x="1372882" y="1372882"/>
                  </a:lnTo>
                  <a:lnTo>
                    <a:pt x="0" y="1372882"/>
                  </a:lnTo>
                  <a:lnTo>
                    <a:pt x="0" y="0"/>
                  </a:lnTo>
                  <a:close/>
                </a:path>
              </a:pathLst>
            </a:custGeom>
            <a:blipFill>
              <a:blip r:embed="rId6"/>
              <a:stretch>
                <a:fillRect l="0" t="0" r="0" b="0"/>
              </a:stretch>
            </a:blipFill>
          </p:spPr>
        </p:sp>
      </p:grpSp>
      <p:sp>
        <p:nvSpPr>
          <p:cNvPr name="Freeform 12" id="12"/>
          <p:cNvSpPr/>
          <p:nvPr/>
        </p:nvSpPr>
        <p:spPr>
          <a:xfrm flipH="false" flipV="false" rot="-458112">
            <a:off x="7622052" y="6412289"/>
            <a:ext cx="2321943" cy="692361"/>
          </a:xfrm>
          <a:custGeom>
            <a:avLst/>
            <a:gdLst/>
            <a:ahLst/>
            <a:cxnLst/>
            <a:rect r="r" b="b" t="t" l="l"/>
            <a:pathLst>
              <a:path h="692361" w="2321943">
                <a:moveTo>
                  <a:pt x="0" y="0"/>
                </a:moveTo>
                <a:lnTo>
                  <a:pt x="2321943" y="0"/>
                </a:lnTo>
                <a:lnTo>
                  <a:pt x="2321943" y="692361"/>
                </a:lnTo>
                <a:lnTo>
                  <a:pt x="0" y="6923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964700" y="1762051"/>
            <a:ext cx="5866463" cy="3486299"/>
          </a:xfrm>
          <a:custGeom>
            <a:avLst/>
            <a:gdLst/>
            <a:ahLst/>
            <a:cxnLst/>
            <a:rect r="r" b="b" t="t" l="l"/>
            <a:pathLst>
              <a:path h="3486299" w="5866463">
                <a:moveTo>
                  <a:pt x="0" y="0"/>
                </a:moveTo>
                <a:lnTo>
                  <a:pt x="5866463" y="0"/>
                </a:lnTo>
                <a:lnTo>
                  <a:pt x="5866463" y="3486298"/>
                </a:lnTo>
                <a:lnTo>
                  <a:pt x="0" y="3486298"/>
                </a:lnTo>
                <a:lnTo>
                  <a:pt x="0" y="0"/>
                </a:lnTo>
                <a:close/>
              </a:path>
            </a:pathLst>
          </a:custGeom>
          <a:blipFill>
            <a:blip r:embed="rId9"/>
            <a:stretch>
              <a:fillRect l="0" t="0" r="0" b="0"/>
            </a:stretch>
          </a:blipFill>
        </p:spPr>
      </p:sp>
      <p:sp>
        <p:nvSpPr>
          <p:cNvPr name="Freeform 14" id="14"/>
          <p:cNvSpPr/>
          <p:nvPr/>
        </p:nvSpPr>
        <p:spPr>
          <a:xfrm flipH="false" flipV="false" rot="-9616626">
            <a:off x="6870467" y="3679868"/>
            <a:ext cx="1873252" cy="558570"/>
          </a:xfrm>
          <a:custGeom>
            <a:avLst/>
            <a:gdLst/>
            <a:ahLst/>
            <a:cxnLst/>
            <a:rect r="r" b="b" t="t" l="l"/>
            <a:pathLst>
              <a:path h="558570" w="1873252">
                <a:moveTo>
                  <a:pt x="0" y="0"/>
                </a:moveTo>
                <a:lnTo>
                  <a:pt x="1873252" y="0"/>
                </a:lnTo>
                <a:lnTo>
                  <a:pt x="1873252" y="558570"/>
                </a:lnTo>
                <a:lnTo>
                  <a:pt x="0" y="55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7595114" y="1762051"/>
            <a:ext cx="10028941" cy="1217321"/>
          </a:xfrm>
          <a:custGeom>
            <a:avLst/>
            <a:gdLst/>
            <a:ahLst/>
            <a:cxnLst/>
            <a:rect r="r" b="b" t="t" l="l"/>
            <a:pathLst>
              <a:path h="1217321" w="10028941">
                <a:moveTo>
                  <a:pt x="0" y="0"/>
                </a:moveTo>
                <a:lnTo>
                  <a:pt x="10028941" y="0"/>
                </a:lnTo>
                <a:lnTo>
                  <a:pt x="10028941" y="1217321"/>
                </a:lnTo>
                <a:lnTo>
                  <a:pt x="0" y="1217321"/>
                </a:lnTo>
                <a:lnTo>
                  <a:pt x="0" y="0"/>
                </a:lnTo>
                <a:close/>
              </a:path>
            </a:pathLst>
          </a:custGeom>
          <a:blipFill>
            <a:blip r:embed="rId10"/>
            <a:stretch>
              <a:fillRect l="0" t="0" r="0" b="0"/>
            </a:stretch>
          </a:blipFill>
        </p:spPr>
      </p:sp>
      <p:sp>
        <p:nvSpPr>
          <p:cNvPr name="Freeform 16" id="16"/>
          <p:cNvSpPr/>
          <p:nvPr/>
        </p:nvSpPr>
        <p:spPr>
          <a:xfrm flipH="false" flipV="false" rot="0">
            <a:off x="2788940" y="5344836"/>
            <a:ext cx="12389774" cy="4864883"/>
          </a:xfrm>
          <a:custGeom>
            <a:avLst/>
            <a:gdLst/>
            <a:ahLst/>
            <a:cxnLst/>
            <a:rect r="r" b="b" t="t" l="l"/>
            <a:pathLst>
              <a:path h="4864883" w="12389774">
                <a:moveTo>
                  <a:pt x="0" y="0"/>
                </a:moveTo>
                <a:lnTo>
                  <a:pt x="12389775" y="0"/>
                </a:lnTo>
                <a:lnTo>
                  <a:pt x="12389775" y="4864883"/>
                </a:lnTo>
                <a:lnTo>
                  <a:pt x="0" y="4864883"/>
                </a:lnTo>
                <a:lnTo>
                  <a:pt x="0" y="0"/>
                </a:lnTo>
                <a:close/>
              </a:path>
            </a:pathLst>
          </a:custGeom>
          <a:blipFill>
            <a:blip r:embed="rId11"/>
            <a:stretch>
              <a:fillRect l="0" t="0" r="0" b="0"/>
            </a:stretch>
          </a:blipFill>
        </p:spPr>
      </p:sp>
      <p:sp>
        <p:nvSpPr>
          <p:cNvPr name="TextBox 17" id="17"/>
          <p:cNvSpPr txBox="true"/>
          <p:nvPr/>
        </p:nvSpPr>
        <p:spPr>
          <a:xfrm rot="0">
            <a:off x="7586350" y="7682028"/>
            <a:ext cx="7366181" cy="2317750"/>
          </a:xfrm>
          <a:prstGeom prst="rect">
            <a:avLst/>
          </a:prstGeom>
        </p:spPr>
        <p:txBody>
          <a:bodyPr anchor="t" rtlCol="false" tIns="0" lIns="0" bIns="0" rIns="0">
            <a:spAutoFit/>
          </a:bodyPr>
          <a:lstStyle/>
          <a:p>
            <a:pPr algn="r">
              <a:lnSpc>
                <a:spcPts val="4500"/>
              </a:lnSpc>
            </a:pPr>
            <a:r>
              <a:rPr lang="en-US" sz="3000">
                <a:solidFill>
                  <a:srgbClr val="5D544D"/>
                </a:solidFill>
                <a:latin typeface="Hagrid Text Bold"/>
                <a:ea typeface="Hagrid Text Bold"/>
                <a:cs typeface="Hagrid Text Bold"/>
                <a:sym typeface="Hagrid Text Bold"/>
              </a:rPr>
              <a:t>Evolution from water to dragon requires an average total 610. The smalest average 335  is required water to be fairy.</a:t>
            </a:r>
          </a:p>
        </p:txBody>
      </p:sp>
      <p:sp>
        <p:nvSpPr>
          <p:cNvPr name="TextBox 18" id="18"/>
          <p:cNvSpPr txBox="true"/>
          <p:nvPr/>
        </p:nvSpPr>
        <p:spPr>
          <a:xfrm rot="0">
            <a:off x="8983828" y="3147036"/>
            <a:ext cx="8640227" cy="17335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Most of pokemon's primary type is Water and 59 of 112 or over 50% they do not undergo transformation.</a:t>
            </a:r>
          </a:p>
        </p:txBody>
      </p:sp>
      <p:sp>
        <p:nvSpPr>
          <p:cNvPr name="Freeform 19" id="19"/>
          <p:cNvSpPr/>
          <p:nvPr/>
        </p:nvSpPr>
        <p:spPr>
          <a:xfrm flipH="false" flipV="false" rot="2387979">
            <a:off x="6471966" y="6683883"/>
            <a:ext cx="1873252" cy="558570"/>
          </a:xfrm>
          <a:custGeom>
            <a:avLst/>
            <a:gdLst/>
            <a:ahLst/>
            <a:cxnLst/>
            <a:rect r="r" b="b" t="t" l="l"/>
            <a:pathLst>
              <a:path h="558570" w="1873252">
                <a:moveTo>
                  <a:pt x="0" y="0"/>
                </a:moveTo>
                <a:lnTo>
                  <a:pt x="1873252" y="0"/>
                </a:lnTo>
                <a:lnTo>
                  <a:pt x="1873252" y="558569"/>
                </a:lnTo>
                <a:lnTo>
                  <a:pt x="0" y="5585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964700" y="400199"/>
            <a:ext cx="11091045" cy="1257002"/>
            <a:chOff x="0" y="0"/>
            <a:chExt cx="14788061" cy="1676003"/>
          </a:xfrm>
        </p:grpSpPr>
        <p:grpSp>
          <p:nvGrpSpPr>
            <p:cNvPr name="Group 7" id="7"/>
            <p:cNvGrpSpPr/>
            <p:nvPr/>
          </p:nvGrpSpPr>
          <p:grpSpPr>
            <a:xfrm rot="0">
              <a:off x="0" y="0"/>
              <a:ext cx="14788061" cy="1676003"/>
              <a:chOff x="0" y="0"/>
              <a:chExt cx="3529582" cy="400025"/>
            </a:xfrm>
          </p:grpSpPr>
          <p:sp>
            <p:nvSpPr>
              <p:cNvPr name="Freeform 8" id="8"/>
              <p:cNvSpPr/>
              <p:nvPr/>
            </p:nvSpPr>
            <p:spPr>
              <a:xfrm flipH="false" flipV="false" rot="0">
                <a:off x="0" y="0"/>
                <a:ext cx="3529582" cy="400025"/>
              </a:xfrm>
              <a:custGeom>
                <a:avLst/>
                <a:gdLst/>
                <a:ahLst/>
                <a:cxnLst/>
                <a:rect r="r" b="b" t="t" l="l"/>
                <a:pathLst>
                  <a:path h="400025" w="3529582">
                    <a:moveTo>
                      <a:pt x="69803" y="0"/>
                    </a:moveTo>
                    <a:lnTo>
                      <a:pt x="3459779" y="0"/>
                    </a:lnTo>
                    <a:cubicBezTo>
                      <a:pt x="3478292" y="0"/>
                      <a:pt x="3496047" y="7354"/>
                      <a:pt x="3509137" y="20445"/>
                    </a:cubicBezTo>
                    <a:cubicBezTo>
                      <a:pt x="3522228" y="33536"/>
                      <a:pt x="3529582" y="51290"/>
                      <a:pt x="3529582" y="69803"/>
                    </a:cubicBezTo>
                    <a:lnTo>
                      <a:pt x="3529582" y="330221"/>
                    </a:lnTo>
                    <a:cubicBezTo>
                      <a:pt x="3529582" y="348734"/>
                      <a:pt x="3522228" y="366489"/>
                      <a:pt x="3509137" y="379580"/>
                    </a:cubicBezTo>
                    <a:cubicBezTo>
                      <a:pt x="3496047" y="392671"/>
                      <a:pt x="3478292" y="400025"/>
                      <a:pt x="3459779" y="400025"/>
                    </a:cubicBezTo>
                    <a:lnTo>
                      <a:pt x="69803" y="400025"/>
                    </a:lnTo>
                    <a:cubicBezTo>
                      <a:pt x="51290" y="400025"/>
                      <a:pt x="33536" y="392671"/>
                      <a:pt x="20445" y="379580"/>
                    </a:cubicBezTo>
                    <a:cubicBezTo>
                      <a:pt x="7354" y="366489"/>
                      <a:pt x="0" y="348734"/>
                      <a:pt x="0" y="330221"/>
                    </a:cubicBezTo>
                    <a:lnTo>
                      <a:pt x="0" y="69803"/>
                    </a:lnTo>
                    <a:cubicBezTo>
                      <a:pt x="0" y="51290"/>
                      <a:pt x="7354" y="33536"/>
                      <a:pt x="20445" y="20445"/>
                    </a:cubicBezTo>
                    <a:cubicBezTo>
                      <a:pt x="33536" y="7354"/>
                      <a:pt x="51290" y="0"/>
                      <a:pt x="69803"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9" id="9"/>
              <p:cNvSpPr txBox="true"/>
              <p:nvPr/>
            </p:nvSpPr>
            <p:spPr>
              <a:xfrm>
                <a:off x="0" y="-38100"/>
                <a:ext cx="3529582" cy="4381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094946" y="40018"/>
              <a:ext cx="12241947" cy="1500717"/>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How is the distribution of pokemon primary types for each generation?</a:t>
              </a:r>
            </a:p>
          </p:txBody>
        </p:sp>
        <p:sp>
          <p:nvSpPr>
            <p:cNvPr name="Freeform 11" id="11"/>
            <p:cNvSpPr/>
            <p:nvPr/>
          </p:nvSpPr>
          <p:spPr>
            <a:xfrm flipH="false" flipV="false" rot="0">
              <a:off x="455957" y="151561"/>
              <a:ext cx="1372882" cy="1372882"/>
            </a:xfrm>
            <a:custGeom>
              <a:avLst/>
              <a:gdLst/>
              <a:ahLst/>
              <a:cxnLst/>
              <a:rect r="r" b="b" t="t" l="l"/>
              <a:pathLst>
                <a:path h="1372882" w="1372882">
                  <a:moveTo>
                    <a:pt x="0" y="0"/>
                  </a:moveTo>
                  <a:lnTo>
                    <a:pt x="1372882" y="0"/>
                  </a:lnTo>
                  <a:lnTo>
                    <a:pt x="1372882" y="1372882"/>
                  </a:lnTo>
                  <a:lnTo>
                    <a:pt x="0" y="1372882"/>
                  </a:lnTo>
                  <a:lnTo>
                    <a:pt x="0" y="0"/>
                  </a:lnTo>
                  <a:close/>
                </a:path>
              </a:pathLst>
            </a:custGeom>
            <a:blipFill>
              <a:blip r:embed="rId6"/>
              <a:stretch>
                <a:fillRect l="0" t="0" r="0" b="0"/>
              </a:stretch>
            </a:blipFill>
          </p:spPr>
        </p:sp>
      </p:grpSp>
      <p:sp>
        <p:nvSpPr>
          <p:cNvPr name="Freeform 12" id="12"/>
          <p:cNvSpPr/>
          <p:nvPr/>
        </p:nvSpPr>
        <p:spPr>
          <a:xfrm flipH="false" flipV="false" rot="2700000">
            <a:off x="13959408" y="4294706"/>
            <a:ext cx="2073697" cy="618339"/>
          </a:xfrm>
          <a:custGeom>
            <a:avLst/>
            <a:gdLst/>
            <a:ahLst/>
            <a:cxnLst/>
            <a:rect r="r" b="b" t="t" l="l"/>
            <a:pathLst>
              <a:path h="618339" w="2073697">
                <a:moveTo>
                  <a:pt x="0" y="0"/>
                </a:moveTo>
                <a:lnTo>
                  <a:pt x="2073697" y="0"/>
                </a:lnTo>
                <a:lnTo>
                  <a:pt x="2073697" y="618339"/>
                </a:lnTo>
                <a:lnTo>
                  <a:pt x="0" y="6183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590868" y="5555654"/>
            <a:ext cx="17106264" cy="4276566"/>
          </a:xfrm>
          <a:custGeom>
            <a:avLst/>
            <a:gdLst/>
            <a:ahLst/>
            <a:cxnLst/>
            <a:rect r="r" b="b" t="t" l="l"/>
            <a:pathLst>
              <a:path h="4276566" w="17106264">
                <a:moveTo>
                  <a:pt x="0" y="0"/>
                </a:moveTo>
                <a:lnTo>
                  <a:pt x="17106264" y="0"/>
                </a:lnTo>
                <a:lnTo>
                  <a:pt x="17106264" y="4276566"/>
                </a:lnTo>
                <a:lnTo>
                  <a:pt x="0" y="4276566"/>
                </a:lnTo>
                <a:lnTo>
                  <a:pt x="0" y="0"/>
                </a:lnTo>
                <a:close/>
              </a:path>
            </a:pathLst>
          </a:custGeom>
          <a:blipFill>
            <a:blip r:embed="rId9"/>
            <a:stretch>
              <a:fillRect l="0" t="0" r="0" b="0"/>
            </a:stretch>
          </a:blipFill>
        </p:spPr>
      </p:sp>
      <p:sp>
        <p:nvSpPr>
          <p:cNvPr name="TextBox 14" id="14"/>
          <p:cNvSpPr txBox="true"/>
          <p:nvPr/>
        </p:nvSpPr>
        <p:spPr>
          <a:xfrm rot="0">
            <a:off x="4258262" y="1952551"/>
            <a:ext cx="9771477" cy="2819400"/>
          </a:xfrm>
          <a:prstGeom prst="rect">
            <a:avLst/>
          </a:prstGeom>
        </p:spPr>
        <p:txBody>
          <a:bodyPr anchor="t" rtlCol="false" tIns="0" lIns="0" bIns="0" rIns="0">
            <a:spAutoFit/>
          </a:bodyPr>
          <a:lstStyle/>
          <a:p>
            <a:pPr algn="ctr">
              <a:lnSpc>
                <a:spcPts val="3749"/>
              </a:lnSpc>
            </a:pPr>
            <a:r>
              <a:rPr lang="en-US" sz="2499">
                <a:solidFill>
                  <a:srgbClr val="5D544D"/>
                </a:solidFill>
                <a:latin typeface="Hagrid Text Bold"/>
                <a:ea typeface="Hagrid Text Bold"/>
                <a:cs typeface="Hagrid Text Bold"/>
                <a:sym typeface="Hagrid Text Bold"/>
              </a:rPr>
              <a:t>Generation 1 has the most Water type, which is 31</a:t>
            </a:r>
          </a:p>
          <a:p>
            <a:pPr algn="ctr">
              <a:lnSpc>
                <a:spcPts val="3749"/>
              </a:lnSpc>
            </a:pPr>
            <a:r>
              <a:rPr lang="en-US" sz="2499">
                <a:solidFill>
                  <a:srgbClr val="5D544D"/>
                </a:solidFill>
                <a:latin typeface="Hagrid Text Bold"/>
                <a:ea typeface="Hagrid Text Bold"/>
                <a:cs typeface="Hagrid Text Bold"/>
                <a:sym typeface="Hagrid Text Bold"/>
              </a:rPr>
              <a:t>Generation 2 has the most Water type, which is 18</a:t>
            </a:r>
          </a:p>
          <a:p>
            <a:pPr algn="ctr">
              <a:lnSpc>
                <a:spcPts val="3749"/>
              </a:lnSpc>
            </a:pPr>
            <a:r>
              <a:rPr lang="en-US" sz="2499">
                <a:solidFill>
                  <a:srgbClr val="5D544D"/>
                </a:solidFill>
                <a:latin typeface="Hagrid Text Bold"/>
                <a:ea typeface="Hagrid Text Bold"/>
                <a:cs typeface="Hagrid Text Bold"/>
                <a:sym typeface="Hagrid Text Bold"/>
              </a:rPr>
              <a:t>Generation 3 has the most Water type, which is 27</a:t>
            </a:r>
          </a:p>
          <a:p>
            <a:pPr algn="ctr">
              <a:lnSpc>
                <a:spcPts val="3749"/>
              </a:lnSpc>
            </a:pPr>
            <a:r>
              <a:rPr lang="en-US" sz="2499">
                <a:solidFill>
                  <a:srgbClr val="5D544D"/>
                </a:solidFill>
                <a:latin typeface="Hagrid Text Bold"/>
                <a:ea typeface="Hagrid Text Bold"/>
                <a:cs typeface="Hagrid Text Bold"/>
                <a:sym typeface="Hagrid Text Bold"/>
              </a:rPr>
              <a:t>Generation 4 has the most Normal type, which is 18</a:t>
            </a:r>
          </a:p>
          <a:p>
            <a:pPr algn="ctr">
              <a:lnSpc>
                <a:spcPts val="3749"/>
              </a:lnSpc>
            </a:pPr>
            <a:r>
              <a:rPr lang="en-US" sz="2499">
                <a:solidFill>
                  <a:srgbClr val="5D544D"/>
                </a:solidFill>
                <a:latin typeface="Hagrid Text Bold"/>
                <a:ea typeface="Hagrid Text Bold"/>
                <a:cs typeface="Hagrid Text Bold"/>
                <a:sym typeface="Hagrid Text Bold"/>
              </a:rPr>
              <a:t>Generation 5 has the most Normal type, which is 19</a:t>
            </a:r>
          </a:p>
          <a:p>
            <a:pPr algn="ctr">
              <a:lnSpc>
                <a:spcPts val="3749"/>
              </a:lnSpc>
            </a:pPr>
            <a:r>
              <a:rPr lang="en-US" sz="2499">
                <a:solidFill>
                  <a:srgbClr val="5D544D"/>
                </a:solidFill>
                <a:latin typeface="Hagrid Text Bold"/>
                <a:ea typeface="Hagrid Text Bold"/>
                <a:cs typeface="Hagrid Text Bold"/>
                <a:sym typeface="Hagrid Text Bold"/>
              </a:rPr>
              <a:t>Generation 6 has the most Ghost type, which is 10</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146584"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39"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46584"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139"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1779958">
            <a:off x="9164541" y="3076933"/>
            <a:ext cx="2488536" cy="742036"/>
          </a:xfrm>
          <a:custGeom>
            <a:avLst/>
            <a:gdLst/>
            <a:ahLst/>
            <a:cxnLst/>
            <a:rect r="r" b="b" t="t" l="l"/>
            <a:pathLst>
              <a:path h="742036" w="2488536">
                <a:moveTo>
                  <a:pt x="0" y="0"/>
                </a:moveTo>
                <a:lnTo>
                  <a:pt x="2488536" y="0"/>
                </a:lnTo>
                <a:lnTo>
                  <a:pt x="2488536" y="742036"/>
                </a:lnTo>
                <a:lnTo>
                  <a:pt x="0" y="7420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4455686" y="412418"/>
            <a:ext cx="12862538" cy="1232564"/>
            <a:chOff x="0" y="0"/>
            <a:chExt cx="17150050" cy="1643418"/>
          </a:xfrm>
        </p:grpSpPr>
        <p:grpSp>
          <p:nvGrpSpPr>
            <p:cNvPr name="Group 8" id="8"/>
            <p:cNvGrpSpPr/>
            <p:nvPr/>
          </p:nvGrpSpPr>
          <p:grpSpPr>
            <a:xfrm rot="0">
              <a:off x="0" y="0"/>
              <a:ext cx="17150050" cy="1643418"/>
              <a:chOff x="0" y="0"/>
              <a:chExt cx="4093337" cy="392248"/>
            </a:xfrm>
          </p:grpSpPr>
          <p:sp>
            <p:nvSpPr>
              <p:cNvPr name="Freeform 9" id="9"/>
              <p:cNvSpPr/>
              <p:nvPr/>
            </p:nvSpPr>
            <p:spPr>
              <a:xfrm flipH="false" flipV="false" rot="0">
                <a:off x="0" y="0"/>
                <a:ext cx="4093337" cy="392248"/>
              </a:xfrm>
              <a:custGeom>
                <a:avLst/>
                <a:gdLst/>
                <a:ahLst/>
                <a:cxnLst/>
                <a:rect r="r" b="b" t="t" l="l"/>
                <a:pathLst>
                  <a:path h="392248" w="4093337">
                    <a:moveTo>
                      <a:pt x="60190" y="0"/>
                    </a:moveTo>
                    <a:lnTo>
                      <a:pt x="4033147" y="0"/>
                    </a:lnTo>
                    <a:cubicBezTo>
                      <a:pt x="4066389" y="0"/>
                      <a:pt x="4093337" y="26948"/>
                      <a:pt x="4093337" y="60190"/>
                    </a:cubicBezTo>
                    <a:lnTo>
                      <a:pt x="4093337" y="332058"/>
                    </a:lnTo>
                    <a:cubicBezTo>
                      <a:pt x="4093337" y="365300"/>
                      <a:pt x="4066389" y="392248"/>
                      <a:pt x="4033147" y="392248"/>
                    </a:cubicBezTo>
                    <a:lnTo>
                      <a:pt x="60190" y="392248"/>
                    </a:lnTo>
                    <a:cubicBezTo>
                      <a:pt x="26948" y="392248"/>
                      <a:pt x="0" y="365300"/>
                      <a:pt x="0" y="332058"/>
                    </a:cubicBezTo>
                    <a:lnTo>
                      <a:pt x="0" y="60190"/>
                    </a:lnTo>
                    <a:cubicBezTo>
                      <a:pt x="0" y="26948"/>
                      <a:pt x="26948" y="0"/>
                      <a:pt x="6019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0" id="10"/>
              <p:cNvSpPr txBox="true"/>
              <p:nvPr/>
            </p:nvSpPr>
            <p:spPr>
              <a:xfrm>
                <a:off x="0" y="-38100"/>
                <a:ext cx="4093337" cy="430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429557" y="413193"/>
              <a:ext cx="14197265" cy="721783"/>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What is the most powerful type combination?</a:t>
              </a:r>
            </a:p>
          </p:txBody>
        </p:sp>
        <p:sp>
          <p:nvSpPr>
            <p:cNvPr name="Freeform 12" id="12"/>
            <p:cNvSpPr/>
            <p:nvPr/>
          </p:nvSpPr>
          <p:spPr>
            <a:xfrm flipH="false" flipV="false" rot="0">
              <a:off x="528784" y="135268"/>
              <a:ext cx="1592163" cy="1372882"/>
            </a:xfrm>
            <a:custGeom>
              <a:avLst/>
              <a:gdLst/>
              <a:ahLst/>
              <a:cxnLst/>
              <a:rect r="r" b="b" t="t" l="l"/>
              <a:pathLst>
                <a:path h="1372882" w="1592163">
                  <a:moveTo>
                    <a:pt x="0" y="0"/>
                  </a:moveTo>
                  <a:lnTo>
                    <a:pt x="1592162" y="0"/>
                  </a:lnTo>
                  <a:lnTo>
                    <a:pt x="1592162" y="1372882"/>
                  </a:lnTo>
                  <a:lnTo>
                    <a:pt x="0" y="1372882"/>
                  </a:lnTo>
                  <a:lnTo>
                    <a:pt x="0" y="0"/>
                  </a:lnTo>
                  <a:close/>
                </a:path>
              </a:pathLst>
            </a:custGeom>
            <a:blipFill>
              <a:blip r:embed="rId12"/>
              <a:stretch>
                <a:fillRect l="0" t="-7986" r="0" b="-7986"/>
              </a:stretch>
            </a:blipFill>
          </p:spPr>
        </p:sp>
      </p:grpSp>
      <p:sp>
        <p:nvSpPr>
          <p:cNvPr name="Freeform 13" id="13"/>
          <p:cNvSpPr/>
          <p:nvPr/>
        </p:nvSpPr>
        <p:spPr>
          <a:xfrm flipH="false" flipV="false" rot="0">
            <a:off x="1028700" y="2037050"/>
            <a:ext cx="8115300" cy="7245425"/>
          </a:xfrm>
          <a:custGeom>
            <a:avLst/>
            <a:gdLst/>
            <a:ahLst/>
            <a:cxnLst/>
            <a:rect r="r" b="b" t="t" l="l"/>
            <a:pathLst>
              <a:path h="7245425" w="8115300">
                <a:moveTo>
                  <a:pt x="0" y="0"/>
                </a:moveTo>
                <a:lnTo>
                  <a:pt x="8115300" y="0"/>
                </a:lnTo>
                <a:lnTo>
                  <a:pt x="8115300" y="7245425"/>
                </a:lnTo>
                <a:lnTo>
                  <a:pt x="0" y="7245425"/>
                </a:lnTo>
                <a:lnTo>
                  <a:pt x="0" y="0"/>
                </a:lnTo>
                <a:close/>
              </a:path>
            </a:pathLst>
          </a:custGeom>
          <a:blipFill>
            <a:blip r:embed="rId13"/>
            <a:stretch>
              <a:fillRect l="0" t="0" r="0" b="0"/>
            </a:stretch>
          </a:blipFill>
        </p:spPr>
      </p:sp>
      <p:sp>
        <p:nvSpPr>
          <p:cNvPr name="TextBox 14" id="14"/>
          <p:cNvSpPr txBox="true"/>
          <p:nvPr/>
        </p:nvSpPr>
        <p:spPr>
          <a:xfrm rot="0">
            <a:off x="9144000" y="4350487"/>
            <a:ext cx="8392498" cy="2317750"/>
          </a:xfrm>
          <a:prstGeom prst="rect">
            <a:avLst/>
          </a:prstGeom>
        </p:spPr>
        <p:txBody>
          <a:bodyPr anchor="t" rtlCol="false" tIns="0" lIns="0" bIns="0" rIns="0">
            <a:spAutoFit/>
          </a:bodyPr>
          <a:lstStyle/>
          <a:p>
            <a:pPr algn="r">
              <a:lnSpc>
                <a:spcPts val="4500"/>
              </a:lnSpc>
            </a:pPr>
            <a:r>
              <a:rPr lang="en-US" sz="3000">
                <a:solidFill>
                  <a:srgbClr val="5D544D"/>
                </a:solidFill>
                <a:latin typeface="Hagrid Text Bold"/>
                <a:ea typeface="Hagrid Text Bold"/>
                <a:cs typeface="Hagrid Text Bold"/>
                <a:sym typeface="Hagrid Text Bold"/>
              </a:rPr>
              <a:t>From this it can be concluded that the psychic/dragon of Type 1 and fighting/flying of Type 2 are the most effective type combination so far.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965105" y="2855571"/>
            <a:ext cx="1741017" cy="519140"/>
          </a:xfrm>
          <a:custGeom>
            <a:avLst/>
            <a:gdLst/>
            <a:ahLst/>
            <a:cxnLst/>
            <a:rect r="r" b="b" t="t" l="l"/>
            <a:pathLst>
              <a:path h="519140" w="1741017">
                <a:moveTo>
                  <a:pt x="0" y="0"/>
                </a:moveTo>
                <a:lnTo>
                  <a:pt x="1741017" y="0"/>
                </a:lnTo>
                <a:lnTo>
                  <a:pt x="1741017" y="519139"/>
                </a:lnTo>
                <a:lnTo>
                  <a:pt x="0" y="5191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964700" y="387980"/>
            <a:ext cx="13093030" cy="1281441"/>
            <a:chOff x="0" y="0"/>
            <a:chExt cx="17457373" cy="1708588"/>
          </a:xfrm>
        </p:grpSpPr>
        <p:grpSp>
          <p:nvGrpSpPr>
            <p:cNvPr name="Group 8" id="8"/>
            <p:cNvGrpSpPr/>
            <p:nvPr/>
          </p:nvGrpSpPr>
          <p:grpSpPr>
            <a:xfrm rot="0">
              <a:off x="0" y="0"/>
              <a:ext cx="17457373" cy="1708588"/>
              <a:chOff x="0" y="0"/>
              <a:chExt cx="4166688" cy="407802"/>
            </a:xfrm>
          </p:grpSpPr>
          <p:sp>
            <p:nvSpPr>
              <p:cNvPr name="Freeform 9" id="9"/>
              <p:cNvSpPr/>
              <p:nvPr/>
            </p:nvSpPr>
            <p:spPr>
              <a:xfrm flipH="false" flipV="false" rot="0">
                <a:off x="0" y="0"/>
                <a:ext cx="4166688" cy="407802"/>
              </a:xfrm>
              <a:custGeom>
                <a:avLst/>
                <a:gdLst/>
                <a:ahLst/>
                <a:cxnLst/>
                <a:rect r="r" b="b" t="t" l="l"/>
                <a:pathLst>
                  <a:path h="407802" w="4166688">
                    <a:moveTo>
                      <a:pt x="59130" y="0"/>
                    </a:moveTo>
                    <a:lnTo>
                      <a:pt x="4107558" y="0"/>
                    </a:lnTo>
                    <a:cubicBezTo>
                      <a:pt x="4123240" y="0"/>
                      <a:pt x="4138280" y="6230"/>
                      <a:pt x="4149369" y="17319"/>
                    </a:cubicBezTo>
                    <a:cubicBezTo>
                      <a:pt x="4160458" y="28408"/>
                      <a:pt x="4166688" y="43448"/>
                      <a:pt x="4166688" y="59130"/>
                    </a:cubicBezTo>
                    <a:lnTo>
                      <a:pt x="4166688" y="348672"/>
                    </a:lnTo>
                    <a:cubicBezTo>
                      <a:pt x="4166688" y="364354"/>
                      <a:pt x="4160458" y="379394"/>
                      <a:pt x="4149369" y="390483"/>
                    </a:cubicBezTo>
                    <a:cubicBezTo>
                      <a:pt x="4138280" y="401572"/>
                      <a:pt x="4123240" y="407802"/>
                      <a:pt x="4107558" y="407802"/>
                    </a:cubicBezTo>
                    <a:lnTo>
                      <a:pt x="59130" y="407802"/>
                    </a:lnTo>
                    <a:cubicBezTo>
                      <a:pt x="43448" y="407802"/>
                      <a:pt x="28408" y="401572"/>
                      <a:pt x="17319" y="390483"/>
                    </a:cubicBezTo>
                    <a:cubicBezTo>
                      <a:pt x="6230" y="379394"/>
                      <a:pt x="0" y="364354"/>
                      <a:pt x="0" y="348672"/>
                    </a:cubicBezTo>
                    <a:lnTo>
                      <a:pt x="0" y="59130"/>
                    </a:lnTo>
                    <a:cubicBezTo>
                      <a:pt x="0" y="43448"/>
                      <a:pt x="6230" y="28408"/>
                      <a:pt x="17319" y="17319"/>
                    </a:cubicBezTo>
                    <a:cubicBezTo>
                      <a:pt x="28408" y="6230"/>
                      <a:pt x="43448" y="0"/>
                      <a:pt x="5913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0" id="10"/>
              <p:cNvSpPr txBox="true"/>
              <p:nvPr/>
            </p:nvSpPr>
            <p:spPr>
              <a:xfrm>
                <a:off x="0" y="-38100"/>
                <a:ext cx="4166688" cy="445902"/>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473094" y="56311"/>
              <a:ext cx="14451674" cy="1500717"/>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What is pokemon with the strongest base stats for each stats indicator?</a:t>
              </a:r>
            </a:p>
          </p:txBody>
        </p:sp>
        <p:sp>
          <p:nvSpPr>
            <p:cNvPr name="Freeform 12" id="12"/>
            <p:cNvSpPr/>
            <p:nvPr/>
          </p:nvSpPr>
          <p:spPr>
            <a:xfrm flipH="false" flipV="false" rot="0">
              <a:off x="538259" y="167853"/>
              <a:ext cx="1620693" cy="1372882"/>
            </a:xfrm>
            <a:custGeom>
              <a:avLst/>
              <a:gdLst/>
              <a:ahLst/>
              <a:cxnLst/>
              <a:rect r="r" b="b" t="t" l="l"/>
              <a:pathLst>
                <a:path h="1372882" w="1620693">
                  <a:moveTo>
                    <a:pt x="0" y="0"/>
                  </a:moveTo>
                  <a:lnTo>
                    <a:pt x="1620694" y="0"/>
                  </a:lnTo>
                  <a:lnTo>
                    <a:pt x="1620694" y="1372882"/>
                  </a:lnTo>
                  <a:lnTo>
                    <a:pt x="0" y="1372882"/>
                  </a:lnTo>
                  <a:lnTo>
                    <a:pt x="0" y="0"/>
                  </a:lnTo>
                  <a:close/>
                </a:path>
              </a:pathLst>
            </a:custGeom>
            <a:blipFill>
              <a:blip r:embed="rId8"/>
              <a:stretch>
                <a:fillRect l="0" t="-9025" r="0" b="-9025"/>
              </a:stretch>
            </a:blipFill>
          </p:spPr>
        </p:sp>
      </p:grpSp>
      <p:sp>
        <p:nvSpPr>
          <p:cNvPr name="Freeform 13" id="13"/>
          <p:cNvSpPr/>
          <p:nvPr/>
        </p:nvSpPr>
        <p:spPr>
          <a:xfrm flipH="false" flipV="false" rot="0">
            <a:off x="3182282" y="5143500"/>
            <a:ext cx="5946537" cy="5143500"/>
          </a:xfrm>
          <a:custGeom>
            <a:avLst/>
            <a:gdLst/>
            <a:ahLst/>
            <a:cxnLst/>
            <a:rect r="r" b="b" t="t" l="l"/>
            <a:pathLst>
              <a:path h="5143500" w="5946537">
                <a:moveTo>
                  <a:pt x="0" y="0"/>
                </a:moveTo>
                <a:lnTo>
                  <a:pt x="5946537" y="0"/>
                </a:lnTo>
                <a:lnTo>
                  <a:pt x="5946537" y="5143500"/>
                </a:lnTo>
                <a:lnTo>
                  <a:pt x="0" y="5143500"/>
                </a:lnTo>
                <a:lnTo>
                  <a:pt x="0" y="0"/>
                </a:lnTo>
                <a:close/>
              </a:path>
            </a:pathLst>
          </a:custGeom>
          <a:blipFill>
            <a:blip r:embed="rId9"/>
            <a:stretch>
              <a:fillRect l="0" t="0" r="0" b="0"/>
            </a:stretch>
          </a:blipFill>
        </p:spPr>
      </p:sp>
      <p:sp>
        <p:nvSpPr>
          <p:cNvPr name="Freeform 14" id="14"/>
          <p:cNvSpPr/>
          <p:nvPr/>
        </p:nvSpPr>
        <p:spPr>
          <a:xfrm flipH="false" flipV="false" rot="0">
            <a:off x="9144000" y="5143500"/>
            <a:ext cx="5859872" cy="4114800"/>
          </a:xfrm>
          <a:custGeom>
            <a:avLst/>
            <a:gdLst/>
            <a:ahLst/>
            <a:cxnLst/>
            <a:rect r="r" b="b" t="t" l="l"/>
            <a:pathLst>
              <a:path h="4114800" w="5859872">
                <a:moveTo>
                  <a:pt x="0" y="0"/>
                </a:moveTo>
                <a:lnTo>
                  <a:pt x="5859872" y="0"/>
                </a:lnTo>
                <a:lnTo>
                  <a:pt x="5859872" y="4114800"/>
                </a:lnTo>
                <a:lnTo>
                  <a:pt x="0" y="4114800"/>
                </a:lnTo>
                <a:lnTo>
                  <a:pt x="0" y="0"/>
                </a:lnTo>
                <a:close/>
              </a:path>
            </a:pathLst>
          </a:custGeom>
          <a:blipFill>
            <a:blip r:embed="rId10"/>
            <a:stretch>
              <a:fillRect l="0" t="0" r="0" b="0"/>
            </a:stretch>
          </a:blipFill>
        </p:spPr>
      </p:sp>
      <p:sp>
        <p:nvSpPr>
          <p:cNvPr name="TextBox 15" id="15"/>
          <p:cNvSpPr txBox="true"/>
          <p:nvPr/>
        </p:nvSpPr>
        <p:spPr>
          <a:xfrm rot="0">
            <a:off x="3182282" y="1907860"/>
            <a:ext cx="5946537" cy="2901950"/>
          </a:xfrm>
          <a:prstGeom prst="rect">
            <a:avLst/>
          </a:prstGeom>
        </p:spPr>
        <p:txBody>
          <a:bodyPr anchor="t" rtlCol="false" tIns="0" lIns="0" bIns="0" rIns="0">
            <a:spAutoFit/>
          </a:bodyPr>
          <a:lstStyle/>
          <a:p>
            <a:pPr algn="ctr">
              <a:lnSpc>
                <a:spcPts val="4500"/>
              </a:lnSpc>
            </a:pPr>
            <a:r>
              <a:rPr lang="en-US" sz="3000">
                <a:solidFill>
                  <a:srgbClr val="5D544D"/>
                </a:solidFill>
                <a:latin typeface="Hagrid Text Bold"/>
                <a:ea typeface="Hagrid Text Bold"/>
                <a:cs typeface="Hagrid Text Bold"/>
                <a:sym typeface="Hagrid Text Bold"/>
              </a:rPr>
              <a:t>Several Pokemon have been obtained that represent the greatest stats for each indicator of stats.</a:t>
            </a:r>
          </a:p>
        </p:txBody>
      </p:sp>
      <p:sp>
        <p:nvSpPr>
          <p:cNvPr name="TextBox 16" id="16"/>
          <p:cNvSpPr txBox="true"/>
          <p:nvPr/>
        </p:nvSpPr>
        <p:spPr>
          <a:xfrm rot="0">
            <a:off x="10706122" y="1926910"/>
            <a:ext cx="2735629" cy="2819400"/>
          </a:xfrm>
          <a:prstGeom prst="rect">
            <a:avLst/>
          </a:prstGeom>
        </p:spPr>
        <p:txBody>
          <a:bodyPr anchor="t" rtlCol="false" tIns="0" lIns="0" bIns="0" rIns="0">
            <a:spAutoFit/>
          </a:bodyPr>
          <a:lstStyle/>
          <a:p>
            <a:pPr algn="ctr">
              <a:lnSpc>
                <a:spcPts val="3749"/>
              </a:lnSpc>
            </a:pPr>
            <a:r>
              <a:rPr lang="en-US" sz="2499">
                <a:solidFill>
                  <a:srgbClr val="5D544D"/>
                </a:solidFill>
                <a:latin typeface="Hagrid Text Bold"/>
                <a:ea typeface="Hagrid Text Bold"/>
                <a:cs typeface="Hagrid Text Bold"/>
                <a:sym typeface="Hagrid Text Bold"/>
              </a:rPr>
              <a:t>HP : 255</a:t>
            </a:r>
          </a:p>
          <a:p>
            <a:pPr algn="ctr">
              <a:lnSpc>
                <a:spcPts val="3749"/>
              </a:lnSpc>
            </a:pPr>
            <a:r>
              <a:rPr lang="en-US" sz="2499">
                <a:solidFill>
                  <a:srgbClr val="5D544D"/>
                </a:solidFill>
                <a:latin typeface="Hagrid Text Bold"/>
                <a:ea typeface="Hagrid Text Bold"/>
                <a:cs typeface="Hagrid Text Bold"/>
                <a:sym typeface="Hagrid Text Bold"/>
              </a:rPr>
              <a:t>Attack : 190</a:t>
            </a:r>
          </a:p>
          <a:p>
            <a:pPr algn="ctr">
              <a:lnSpc>
                <a:spcPts val="3749"/>
              </a:lnSpc>
            </a:pPr>
            <a:r>
              <a:rPr lang="en-US" sz="2499">
                <a:solidFill>
                  <a:srgbClr val="5D544D"/>
                </a:solidFill>
                <a:latin typeface="Hagrid Text Bold"/>
                <a:ea typeface="Hagrid Text Bold"/>
                <a:cs typeface="Hagrid Text Bold"/>
                <a:sym typeface="Hagrid Text Bold"/>
              </a:rPr>
              <a:t>Defense : 230</a:t>
            </a:r>
          </a:p>
          <a:p>
            <a:pPr algn="ctr">
              <a:lnSpc>
                <a:spcPts val="3749"/>
              </a:lnSpc>
            </a:pPr>
            <a:r>
              <a:rPr lang="en-US" sz="2499">
                <a:solidFill>
                  <a:srgbClr val="5D544D"/>
                </a:solidFill>
                <a:latin typeface="Hagrid Text Bold"/>
                <a:ea typeface="Hagrid Text Bold"/>
                <a:cs typeface="Hagrid Text Bold"/>
                <a:sym typeface="Hagrid Text Bold"/>
              </a:rPr>
              <a:t>Sp. Atk : 194</a:t>
            </a:r>
          </a:p>
          <a:p>
            <a:pPr algn="ctr">
              <a:lnSpc>
                <a:spcPts val="3749"/>
              </a:lnSpc>
            </a:pPr>
            <a:r>
              <a:rPr lang="en-US" sz="2499">
                <a:solidFill>
                  <a:srgbClr val="5D544D"/>
                </a:solidFill>
                <a:latin typeface="Hagrid Text Bold"/>
                <a:ea typeface="Hagrid Text Bold"/>
                <a:cs typeface="Hagrid Text Bold"/>
                <a:sym typeface="Hagrid Text Bold"/>
              </a:rPr>
              <a:t>Sp. Def : 230</a:t>
            </a:r>
          </a:p>
          <a:p>
            <a:pPr algn="ctr">
              <a:lnSpc>
                <a:spcPts val="3749"/>
              </a:lnSpc>
            </a:pPr>
            <a:r>
              <a:rPr lang="en-US" sz="2499">
                <a:solidFill>
                  <a:srgbClr val="5D544D"/>
                </a:solidFill>
                <a:latin typeface="Hagrid Text Bold"/>
                <a:ea typeface="Hagrid Text Bold"/>
                <a:cs typeface="Hagrid Text Bold"/>
                <a:sym typeface="Hagrid Text Bold"/>
              </a:rPr>
              <a:t>Speed : 180</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604107">
            <a:off x="8439950" y="8673855"/>
            <a:ext cx="2519635" cy="751309"/>
          </a:xfrm>
          <a:custGeom>
            <a:avLst/>
            <a:gdLst/>
            <a:ahLst/>
            <a:cxnLst/>
            <a:rect r="r" b="b" t="t" l="l"/>
            <a:pathLst>
              <a:path h="751309" w="2519635">
                <a:moveTo>
                  <a:pt x="0" y="0"/>
                </a:moveTo>
                <a:lnTo>
                  <a:pt x="2519635" y="0"/>
                </a:lnTo>
                <a:lnTo>
                  <a:pt x="2519635" y="751309"/>
                </a:lnTo>
                <a:lnTo>
                  <a:pt x="0" y="751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44324" y="5100649"/>
            <a:ext cx="6820051" cy="5186351"/>
          </a:xfrm>
          <a:custGeom>
            <a:avLst/>
            <a:gdLst/>
            <a:ahLst/>
            <a:cxnLst/>
            <a:rect r="r" b="b" t="t" l="l"/>
            <a:pathLst>
              <a:path h="5186351" w="6820051">
                <a:moveTo>
                  <a:pt x="0" y="0"/>
                </a:moveTo>
                <a:lnTo>
                  <a:pt x="6820051" y="0"/>
                </a:lnTo>
                <a:lnTo>
                  <a:pt x="6820051" y="5186351"/>
                </a:lnTo>
                <a:lnTo>
                  <a:pt x="0" y="5186351"/>
                </a:lnTo>
                <a:lnTo>
                  <a:pt x="0" y="0"/>
                </a:lnTo>
                <a:close/>
              </a:path>
            </a:pathLst>
          </a:custGeom>
          <a:blipFill>
            <a:blip r:embed="rId8"/>
            <a:stretch>
              <a:fillRect l="0" t="0" r="0" b="0"/>
            </a:stretch>
          </a:blipFill>
        </p:spPr>
      </p:sp>
      <p:sp>
        <p:nvSpPr>
          <p:cNvPr name="Freeform 8" id="8"/>
          <p:cNvSpPr/>
          <p:nvPr/>
        </p:nvSpPr>
        <p:spPr>
          <a:xfrm flipH="false" flipV="false" rot="0">
            <a:off x="11308858" y="2014740"/>
            <a:ext cx="4078879" cy="2783441"/>
          </a:xfrm>
          <a:custGeom>
            <a:avLst/>
            <a:gdLst/>
            <a:ahLst/>
            <a:cxnLst/>
            <a:rect r="r" b="b" t="t" l="l"/>
            <a:pathLst>
              <a:path h="2783441" w="4078879">
                <a:moveTo>
                  <a:pt x="0" y="0"/>
                </a:moveTo>
                <a:lnTo>
                  <a:pt x="4078879" y="0"/>
                </a:lnTo>
                <a:lnTo>
                  <a:pt x="4078879" y="2783441"/>
                </a:lnTo>
                <a:lnTo>
                  <a:pt x="0" y="2783441"/>
                </a:lnTo>
                <a:lnTo>
                  <a:pt x="0" y="0"/>
                </a:lnTo>
                <a:close/>
              </a:path>
            </a:pathLst>
          </a:custGeom>
          <a:blipFill>
            <a:blip r:embed="rId9"/>
            <a:stretch>
              <a:fillRect l="0" t="0" r="0" b="0"/>
            </a:stretch>
          </a:blipFill>
        </p:spPr>
      </p:sp>
      <p:sp>
        <p:nvSpPr>
          <p:cNvPr name="TextBox 9" id="9"/>
          <p:cNvSpPr txBox="true"/>
          <p:nvPr/>
        </p:nvSpPr>
        <p:spPr>
          <a:xfrm rot="0">
            <a:off x="964700" y="1985524"/>
            <a:ext cx="8179300" cy="2901950"/>
          </a:xfrm>
          <a:prstGeom prst="rect">
            <a:avLst/>
          </a:prstGeom>
        </p:spPr>
        <p:txBody>
          <a:bodyPr anchor="t" rtlCol="false" tIns="0" lIns="0" bIns="0" rIns="0">
            <a:spAutoFit/>
          </a:bodyPr>
          <a:lstStyle/>
          <a:p>
            <a:pPr algn="ctr">
              <a:lnSpc>
                <a:spcPts val="4500"/>
              </a:lnSpc>
            </a:pPr>
            <a:r>
              <a:rPr lang="en-US" sz="3000">
                <a:solidFill>
                  <a:srgbClr val="5D544D"/>
                </a:solidFill>
                <a:latin typeface="Hagrid Text Bold"/>
                <a:ea typeface="Hagrid Text Bold"/>
                <a:cs typeface="Hagrid Text Bold"/>
                <a:sym typeface="Hagrid Text Bold"/>
              </a:rPr>
              <a:t>Pokemon have several stats that are indicators of their strength when fighting. These stats include HP, attack, defense, speed, special attack and special defense. </a:t>
            </a:r>
          </a:p>
        </p:txBody>
      </p:sp>
      <p:sp>
        <p:nvSpPr>
          <p:cNvPr name="TextBox 10" id="10"/>
          <p:cNvSpPr txBox="true"/>
          <p:nvPr/>
        </p:nvSpPr>
        <p:spPr>
          <a:xfrm rot="0">
            <a:off x="9437294" y="5048250"/>
            <a:ext cx="7822006" cy="3486150"/>
          </a:xfrm>
          <a:prstGeom prst="rect">
            <a:avLst/>
          </a:prstGeom>
        </p:spPr>
        <p:txBody>
          <a:bodyPr anchor="t" rtlCol="false" tIns="0" lIns="0" bIns="0" rIns="0">
            <a:spAutoFit/>
          </a:bodyPr>
          <a:lstStyle/>
          <a:p>
            <a:pPr algn="r">
              <a:lnSpc>
                <a:spcPts val="4500"/>
              </a:lnSpc>
            </a:pPr>
            <a:r>
              <a:rPr lang="en-US" sz="3000">
                <a:solidFill>
                  <a:srgbClr val="5D544D"/>
                </a:solidFill>
                <a:latin typeface="Hagrid Text Bold"/>
                <a:ea typeface="Hagrid Text Bold"/>
                <a:cs typeface="Hagrid Text Bold"/>
                <a:sym typeface="Hagrid Text Bold"/>
              </a:rPr>
              <a:t>The average value for each statistic is in the range of 70 to 80. The Pokemon that represents the greatest stats has stats that are almost double the average stats for each indicator.</a:t>
            </a:r>
          </a:p>
        </p:txBody>
      </p:sp>
      <p:grpSp>
        <p:nvGrpSpPr>
          <p:cNvPr name="Group 11" id="11"/>
          <p:cNvGrpSpPr/>
          <p:nvPr/>
        </p:nvGrpSpPr>
        <p:grpSpPr>
          <a:xfrm rot="0">
            <a:off x="964700" y="387980"/>
            <a:ext cx="13093030" cy="1281441"/>
            <a:chOff x="0" y="0"/>
            <a:chExt cx="17457373" cy="1708588"/>
          </a:xfrm>
        </p:grpSpPr>
        <p:grpSp>
          <p:nvGrpSpPr>
            <p:cNvPr name="Group 12" id="12"/>
            <p:cNvGrpSpPr/>
            <p:nvPr/>
          </p:nvGrpSpPr>
          <p:grpSpPr>
            <a:xfrm rot="0">
              <a:off x="0" y="0"/>
              <a:ext cx="17457373" cy="1708588"/>
              <a:chOff x="0" y="0"/>
              <a:chExt cx="4166688" cy="407802"/>
            </a:xfrm>
          </p:grpSpPr>
          <p:sp>
            <p:nvSpPr>
              <p:cNvPr name="Freeform 13" id="13"/>
              <p:cNvSpPr/>
              <p:nvPr/>
            </p:nvSpPr>
            <p:spPr>
              <a:xfrm flipH="false" flipV="false" rot="0">
                <a:off x="0" y="0"/>
                <a:ext cx="4166688" cy="407802"/>
              </a:xfrm>
              <a:custGeom>
                <a:avLst/>
                <a:gdLst/>
                <a:ahLst/>
                <a:cxnLst/>
                <a:rect r="r" b="b" t="t" l="l"/>
                <a:pathLst>
                  <a:path h="407802" w="4166688">
                    <a:moveTo>
                      <a:pt x="59130" y="0"/>
                    </a:moveTo>
                    <a:lnTo>
                      <a:pt x="4107558" y="0"/>
                    </a:lnTo>
                    <a:cubicBezTo>
                      <a:pt x="4123240" y="0"/>
                      <a:pt x="4138280" y="6230"/>
                      <a:pt x="4149369" y="17319"/>
                    </a:cubicBezTo>
                    <a:cubicBezTo>
                      <a:pt x="4160458" y="28408"/>
                      <a:pt x="4166688" y="43448"/>
                      <a:pt x="4166688" y="59130"/>
                    </a:cubicBezTo>
                    <a:lnTo>
                      <a:pt x="4166688" y="348672"/>
                    </a:lnTo>
                    <a:cubicBezTo>
                      <a:pt x="4166688" y="364354"/>
                      <a:pt x="4160458" y="379394"/>
                      <a:pt x="4149369" y="390483"/>
                    </a:cubicBezTo>
                    <a:cubicBezTo>
                      <a:pt x="4138280" y="401572"/>
                      <a:pt x="4123240" y="407802"/>
                      <a:pt x="4107558" y="407802"/>
                    </a:cubicBezTo>
                    <a:lnTo>
                      <a:pt x="59130" y="407802"/>
                    </a:lnTo>
                    <a:cubicBezTo>
                      <a:pt x="43448" y="407802"/>
                      <a:pt x="28408" y="401572"/>
                      <a:pt x="17319" y="390483"/>
                    </a:cubicBezTo>
                    <a:cubicBezTo>
                      <a:pt x="6230" y="379394"/>
                      <a:pt x="0" y="364354"/>
                      <a:pt x="0" y="348672"/>
                    </a:cubicBezTo>
                    <a:lnTo>
                      <a:pt x="0" y="59130"/>
                    </a:lnTo>
                    <a:cubicBezTo>
                      <a:pt x="0" y="43448"/>
                      <a:pt x="6230" y="28408"/>
                      <a:pt x="17319" y="17319"/>
                    </a:cubicBezTo>
                    <a:cubicBezTo>
                      <a:pt x="28408" y="6230"/>
                      <a:pt x="43448" y="0"/>
                      <a:pt x="5913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4" id="14"/>
              <p:cNvSpPr txBox="true"/>
              <p:nvPr/>
            </p:nvSpPr>
            <p:spPr>
              <a:xfrm>
                <a:off x="0" y="-38100"/>
                <a:ext cx="4166688" cy="445902"/>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473094" y="56311"/>
              <a:ext cx="14451674" cy="1500717"/>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What is the average strength that Pokemon has from several existing indicators?</a:t>
              </a:r>
            </a:p>
          </p:txBody>
        </p:sp>
        <p:sp>
          <p:nvSpPr>
            <p:cNvPr name="Freeform 16" id="16"/>
            <p:cNvSpPr/>
            <p:nvPr/>
          </p:nvSpPr>
          <p:spPr>
            <a:xfrm flipH="false" flipV="false" rot="0">
              <a:off x="538259" y="167853"/>
              <a:ext cx="1620693" cy="1372882"/>
            </a:xfrm>
            <a:custGeom>
              <a:avLst/>
              <a:gdLst/>
              <a:ahLst/>
              <a:cxnLst/>
              <a:rect r="r" b="b" t="t" l="l"/>
              <a:pathLst>
                <a:path h="1372882" w="1620693">
                  <a:moveTo>
                    <a:pt x="0" y="0"/>
                  </a:moveTo>
                  <a:lnTo>
                    <a:pt x="1620694" y="0"/>
                  </a:lnTo>
                  <a:lnTo>
                    <a:pt x="1620694" y="1372882"/>
                  </a:lnTo>
                  <a:lnTo>
                    <a:pt x="0" y="1372882"/>
                  </a:lnTo>
                  <a:lnTo>
                    <a:pt x="0" y="0"/>
                  </a:lnTo>
                  <a:close/>
                </a:path>
              </a:pathLst>
            </a:custGeom>
            <a:blipFill>
              <a:blip r:embed="rId10"/>
              <a:stretch>
                <a:fillRect l="0" t="-9025" r="0" b="-9025"/>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EFEFB"/>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4400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1155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322290" y="1998754"/>
            <a:ext cx="4488711" cy="5634562"/>
            <a:chOff x="0" y="0"/>
            <a:chExt cx="1182212" cy="1484000"/>
          </a:xfrm>
        </p:grpSpPr>
        <p:sp>
          <p:nvSpPr>
            <p:cNvPr name="Freeform 11" id="11"/>
            <p:cNvSpPr/>
            <p:nvPr/>
          </p:nvSpPr>
          <p:spPr>
            <a:xfrm flipH="false" flipV="false" rot="0">
              <a:off x="0" y="0"/>
              <a:ext cx="1182212" cy="1484000"/>
            </a:xfrm>
            <a:custGeom>
              <a:avLst/>
              <a:gdLst/>
              <a:ahLst/>
              <a:cxnLst/>
              <a:rect r="r" b="b" t="t" l="l"/>
              <a:pathLst>
                <a:path h="1484000" w="1182212">
                  <a:moveTo>
                    <a:pt x="86238" y="0"/>
                  </a:moveTo>
                  <a:lnTo>
                    <a:pt x="1095974" y="0"/>
                  </a:lnTo>
                  <a:cubicBezTo>
                    <a:pt x="1118846" y="0"/>
                    <a:pt x="1140781" y="9086"/>
                    <a:pt x="1156954" y="25258"/>
                  </a:cubicBezTo>
                  <a:cubicBezTo>
                    <a:pt x="1173126" y="41431"/>
                    <a:pt x="1182212" y="63366"/>
                    <a:pt x="1182212" y="86238"/>
                  </a:cubicBezTo>
                  <a:lnTo>
                    <a:pt x="1182212" y="1397762"/>
                  </a:lnTo>
                  <a:cubicBezTo>
                    <a:pt x="1182212" y="1420634"/>
                    <a:pt x="1173126" y="1442569"/>
                    <a:pt x="1156954" y="1458741"/>
                  </a:cubicBezTo>
                  <a:cubicBezTo>
                    <a:pt x="1140781" y="1474914"/>
                    <a:pt x="1118846" y="1484000"/>
                    <a:pt x="1095974" y="1484000"/>
                  </a:cubicBezTo>
                  <a:lnTo>
                    <a:pt x="86238" y="1484000"/>
                  </a:lnTo>
                  <a:cubicBezTo>
                    <a:pt x="63366" y="1484000"/>
                    <a:pt x="41431" y="1474914"/>
                    <a:pt x="25258" y="1458741"/>
                  </a:cubicBezTo>
                  <a:cubicBezTo>
                    <a:pt x="9086" y="1442569"/>
                    <a:pt x="0" y="1420634"/>
                    <a:pt x="0" y="1397762"/>
                  </a:cubicBezTo>
                  <a:lnTo>
                    <a:pt x="0" y="86238"/>
                  </a:lnTo>
                  <a:cubicBezTo>
                    <a:pt x="0" y="63366"/>
                    <a:pt x="9086" y="41431"/>
                    <a:pt x="25258" y="25258"/>
                  </a:cubicBezTo>
                  <a:cubicBezTo>
                    <a:pt x="41431" y="9086"/>
                    <a:pt x="63366" y="0"/>
                    <a:pt x="86238"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2" id="12"/>
            <p:cNvSpPr txBox="true"/>
            <p:nvPr/>
          </p:nvSpPr>
          <p:spPr>
            <a:xfrm>
              <a:off x="0" y="-38100"/>
              <a:ext cx="1182212" cy="15221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850217" y="2509722"/>
            <a:ext cx="3432857" cy="3049706"/>
            <a:chOff x="0" y="0"/>
            <a:chExt cx="15439216" cy="13716000"/>
          </a:xfrm>
        </p:grpSpPr>
        <p:sp>
          <p:nvSpPr>
            <p:cNvPr name="Freeform 14" id="14"/>
            <p:cNvSpPr/>
            <p:nvPr/>
          </p:nvSpPr>
          <p:spPr>
            <a:xfrm flipH="false" flipV="false" rot="0">
              <a:off x="0" y="0"/>
              <a:ext cx="15439216" cy="13716000"/>
            </a:xfrm>
            <a:custGeom>
              <a:avLst/>
              <a:gdLst/>
              <a:ahLst/>
              <a:cxnLst/>
              <a:rect r="r" b="b" t="t" l="l"/>
              <a:pathLst>
                <a:path h="13716000" w="15439216">
                  <a:moveTo>
                    <a:pt x="13436935" y="1579499"/>
                  </a:moveTo>
                  <a:cubicBezTo>
                    <a:pt x="11885909" y="593090"/>
                    <a:pt x="9893249" y="0"/>
                    <a:pt x="7719608" y="0"/>
                  </a:cubicBezTo>
                  <a:cubicBezTo>
                    <a:pt x="5545967" y="0"/>
                    <a:pt x="3553307" y="593090"/>
                    <a:pt x="2002280" y="1579499"/>
                  </a:cubicBezTo>
                  <a:lnTo>
                    <a:pt x="570858" y="1579499"/>
                  </a:lnTo>
                  <a:cubicBezTo>
                    <a:pt x="255582" y="1579499"/>
                    <a:pt x="0" y="1835081"/>
                    <a:pt x="0" y="2150357"/>
                  </a:cubicBezTo>
                  <a:lnTo>
                    <a:pt x="0" y="11565643"/>
                  </a:lnTo>
                  <a:cubicBezTo>
                    <a:pt x="0" y="11880919"/>
                    <a:pt x="255582" y="12136501"/>
                    <a:pt x="570858" y="12136501"/>
                  </a:cubicBezTo>
                  <a:lnTo>
                    <a:pt x="2002280" y="12136501"/>
                  </a:lnTo>
                  <a:cubicBezTo>
                    <a:pt x="3553307" y="13122911"/>
                    <a:pt x="5545967" y="13716000"/>
                    <a:pt x="7719608" y="13716000"/>
                  </a:cubicBezTo>
                  <a:cubicBezTo>
                    <a:pt x="9893249" y="13716000"/>
                    <a:pt x="11885909" y="13122911"/>
                    <a:pt x="13436935" y="12136501"/>
                  </a:cubicBezTo>
                  <a:lnTo>
                    <a:pt x="14868358" y="12136501"/>
                  </a:lnTo>
                  <a:cubicBezTo>
                    <a:pt x="15183634" y="12136501"/>
                    <a:pt x="15439216" y="11880919"/>
                    <a:pt x="15439216" y="11565643"/>
                  </a:cubicBezTo>
                  <a:lnTo>
                    <a:pt x="15439216" y="2150357"/>
                  </a:lnTo>
                  <a:cubicBezTo>
                    <a:pt x="15439216" y="1835081"/>
                    <a:pt x="15183634" y="1579499"/>
                    <a:pt x="14868358" y="1579499"/>
                  </a:cubicBezTo>
                  <a:lnTo>
                    <a:pt x="13436935" y="1579499"/>
                  </a:lnTo>
                  <a:close/>
                </a:path>
              </a:pathLst>
            </a:custGeom>
            <a:blipFill>
              <a:blip r:embed="rId6"/>
              <a:stretch>
                <a:fillRect l="0" t="-9286" r="0" b="-9286"/>
              </a:stretch>
            </a:blipFill>
            <a:ln w="38100" cap="sq">
              <a:solidFill>
                <a:srgbClr val="5D544D"/>
              </a:solidFill>
              <a:prstDash val="solid"/>
              <a:miter/>
            </a:ln>
          </p:spPr>
        </p:sp>
      </p:grpSp>
      <p:grpSp>
        <p:nvGrpSpPr>
          <p:cNvPr name="Group 15" id="15"/>
          <p:cNvGrpSpPr/>
          <p:nvPr/>
        </p:nvGrpSpPr>
        <p:grpSpPr>
          <a:xfrm rot="0">
            <a:off x="7315200" y="3190059"/>
            <a:ext cx="8250113" cy="1348777"/>
            <a:chOff x="0" y="0"/>
            <a:chExt cx="2625492" cy="429231"/>
          </a:xfrm>
        </p:grpSpPr>
        <p:sp>
          <p:nvSpPr>
            <p:cNvPr name="Freeform 16" id="16"/>
            <p:cNvSpPr/>
            <p:nvPr/>
          </p:nvSpPr>
          <p:spPr>
            <a:xfrm flipH="false" flipV="false" rot="0">
              <a:off x="0" y="0"/>
              <a:ext cx="2625492" cy="429231"/>
            </a:xfrm>
            <a:custGeom>
              <a:avLst/>
              <a:gdLst/>
              <a:ahLst/>
              <a:cxnLst/>
              <a:rect r="r" b="b" t="t" l="l"/>
              <a:pathLst>
                <a:path h="429231" w="2625492">
                  <a:moveTo>
                    <a:pt x="93840" y="0"/>
                  </a:moveTo>
                  <a:lnTo>
                    <a:pt x="2531652" y="0"/>
                  </a:lnTo>
                  <a:cubicBezTo>
                    <a:pt x="2556540" y="0"/>
                    <a:pt x="2580408" y="9887"/>
                    <a:pt x="2598007" y="27485"/>
                  </a:cubicBezTo>
                  <a:cubicBezTo>
                    <a:pt x="2615605" y="45084"/>
                    <a:pt x="2625492" y="68952"/>
                    <a:pt x="2625492" y="93840"/>
                  </a:cubicBezTo>
                  <a:lnTo>
                    <a:pt x="2625492" y="335391"/>
                  </a:lnTo>
                  <a:cubicBezTo>
                    <a:pt x="2625492" y="387217"/>
                    <a:pt x="2583478" y="429231"/>
                    <a:pt x="2531652" y="429231"/>
                  </a:cubicBezTo>
                  <a:lnTo>
                    <a:pt x="93840" y="429231"/>
                  </a:lnTo>
                  <a:cubicBezTo>
                    <a:pt x="42014" y="429231"/>
                    <a:pt x="0" y="387217"/>
                    <a:pt x="0" y="335391"/>
                  </a:cubicBezTo>
                  <a:lnTo>
                    <a:pt x="0" y="93840"/>
                  </a:lnTo>
                  <a:cubicBezTo>
                    <a:pt x="0" y="42014"/>
                    <a:pt x="42014" y="0"/>
                    <a:pt x="93840" y="0"/>
                  </a:cubicBezTo>
                  <a:close/>
                </a:path>
              </a:pathLst>
            </a:custGeom>
            <a:gradFill rotWithShape="true">
              <a:gsLst>
                <a:gs pos="0">
                  <a:srgbClr val="FFF7EA">
                    <a:alpha val="100000"/>
                  </a:srgbClr>
                </a:gs>
                <a:gs pos="100000">
                  <a:srgbClr val="FFFFFF">
                    <a:alpha val="100000"/>
                  </a:srgbClr>
                </a:gs>
              </a:gsLst>
              <a:lin ang="5400000"/>
            </a:gradFill>
            <a:ln w="38100" cap="rnd">
              <a:solidFill>
                <a:srgbClr val="5D544D"/>
              </a:solidFill>
              <a:prstDash val="solid"/>
              <a:round/>
            </a:ln>
          </p:spPr>
        </p:sp>
        <p:sp>
          <p:nvSpPr>
            <p:cNvPr name="TextBox 17" id="17"/>
            <p:cNvSpPr txBox="true"/>
            <p:nvPr/>
          </p:nvSpPr>
          <p:spPr>
            <a:xfrm>
              <a:off x="0" y="-38100"/>
              <a:ext cx="2625492" cy="46733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315200" y="5242600"/>
            <a:ext cx="8250113" cy="1247067"/>
            <a:chOff x="0" y="0"/>
            <a:chExt cx="2625492" cy="396863"/>
          </a:xfrm>
        </p:grpSpPr>
        <p:sp>
          <p:nvSpPr>
            <p:cNvPr name="Freeform 19" id="19"/>
            <p:cNvSpPr/>
            <p:nvPr/>
          </p:nvSpPr>
          <p:spPr>
            <a:xfrm flipH="false" flipV="false" rot="0">
              <a:off x="0" y="0"/>
              <a:ext cx="2625492" cy="396863"/>
            </a:xfrm>
            <a:custGeom>
              <a:avLst/>
              <a:gdLst/>
              <a:ahLst/>
              <a:cxnLst/>
              <a:rect r="r" b="b" t="t" l="l"/>
              <a:pathLst>
                <a:path h="396863" w="2625492">
                  <a:moveTo>
                    <a:pt x="93840" y="0"/>
                  </a:moveTo>
                  <a:lnTo>
                    <a:pt x="2531652" y="0"/>
                  </a:lnTo>
                  <a:cubicBezTo>
                    <a:pt x="2556540" y="0"/>
                    <a:pt x="2580408" y="9887"/>
                    <a:pt x="2598007" y="27485"/>
                  </a:cubicBezTo>
                  <a:cubicBezTo>
                    <a:pt x="2615605" y="45084"/>
                    <a:pt x="2625492" y="68952"/>
                    <a:pt x="2625492" y="93840"/>
                  </a:cubicBezTo>
                  <a:lnTo>
                    <a:pt x="2625492" y="303023"/>
                  </a:lnTo>
                  <a:cubicBezTo>
                    <a:pt x="2625492" y="354849"/>
                    <a:pt x="2583478" y="396863"/>
                    <a:pt x="2531652" y="396863"/>
                  </a:cubicBezTo>
                  <a:lnTo>
                    <a:pt x="93840" y="396863"/>
                  </a:lnTo>
                  <a:cubicBezTo>
                    <a:pt x="42014" y="396863"/>
                    <a:pt x="0" y="354849"/>
                    <a:pt x="0" y="303023"/>
                  </a:cubicBezTo>
                  <a:lnTo>
                    <a:pt x="0" y="93840"/>
                  </a:lnTo>
                  <a:cubicBezTo>
                    <a:pt x="0" y="42014"/>
                    <a:pt x="42014" y="0"/>
                    <a:pt x="93840" y="0"/>
                  </a:cubicBezTo>
                  <a:close/>
                </a:path>
              </a:pathLst>
            </a:custGeom>
            <a:solidFill>
              <a:srgbClr val="FFFDFA"/>
            </a:solidFill>
            <a:ln w="38100" cap="rnd">
              <a:solidFill>
                <a:srgbClr val="5D544D"/>
              </a:solidFill>
              <a:prstDash val="solid"/>
              <a:round/>
            </a:ln>
          </p:spPr>
        </p:sp>
        <p:sp>
          <p:nvSpPr>
            <p:cNvPr name="TextBox 20" id="20"/>
            <p:cNvSpPr txBox="true"/>
            <p:nvPr/>
          </p:nvSpPr>
          <p:spPr>
            <a:xfrm>
              <a:off x="0" y="-38100"/>
              <a:ext cx="2625492" cy="434963"/>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2850217" y="5772724"/>
            <a:ext cx="3432857" cy="1261807"/>
          </a:xfrm>
          <a:custGeom>
            <a:avLst/>
            <a:gdLst/>
            <a:ahLst/>
            <a:cxnLst/>
            <a:rect r="r" b="b" t="t" l="l"/>
            <a:pathLst>
              <a:path h="1261807" w="3432857">
                <a:moveTo>
                  <a:pt x="0" y="0"/>
                </a:moveTo>
                <a:lnTo>
                  <a:pt x="3432857" y="0"/>
                </a:lnTo>
                <a:lnTo>
                  <a:pt x="3432857" y="1261807"/>
                </a:lnTo>
                <a:lnTo>
                  <a:pt x="0" y="1261807"/>
                </a:lnTo>
                <a:lnTo>
                  <a:pt x="0" y="0"/>
                </a:lnTo>
                <a:close/>
              </a:path>
            </a:pathLst>
          </a:custGeom>
          <a:blipFill>
            <a:blip r:embed="rId7"/>
            <a:stretch>
              <a:fillRect l="0" t="0" r="0" b="0"/>
            </a:stretch>
          </a:blipFill>
        </p:spPr>
      </p:sp>
      <p:sp>
        <p:nvSpPr>
          <p:cNvPr name="Freeform 22" id="22"/>
          <p:cNvSpPr/>
          <p:nvPr/>
        </p:nvSpPr>
        <p:spPr>
          <a:xfrm flipH="false" flipV="false" rot="0">
            <a:off x="13265511" y="3291426"/>
            <a:ext cx="1146044" cy="1146044"/>
          </a:xfrm>
          <a:custGeom>
            <a:avLst/>
            <a:gdLst/>
            <a:ahLst/>
            <a:cxnLst/>
            <a:rect r="r" b="b" t="t" l="l"/>
            <a:pathLst>
              <a:path h="1146044" w="1146044">
                <a:moveTo>
                  <a:pt x="0" y="0"/>
                </a:moveTo>
                <a:lnTo>
                  <a:pt x="1146044" y="0"/>
                </a:lnTo>
                <a:lnTo>
                  <a:pt x="1146044" y="1146044"/>
                </a:lnTo>
                <a:lnTo>
                  <a:pt x="0" y="1146044"/>
                </a:lnTo>
                <a:lnTo>
                  <a:pt x="0" y="0"/>
                </a:lnTo>
                <a:close/>
              </a:path>
            </a:pathLst>
          </a:custGeom>
          <a:blipFill>
            <a:blip r:embed="rId8"/>
            <a:stretch>
              <a:fillRect l="0" t="0" r="0" b="0"/>
            </a:stretch>
          </a:blipFill>
        </p:spPr>
      </p:sp>
      <p:sp>
        <p:nvSpPr>
          <p:cNvPr name="TextBox 23" id="23"/>
          <p:cNvSpPr txBox="true"/>
          <p:nvPr/>
        </p:nvSpPr>
        <p:spPr>
          <a:xfrm rot="0">
            <a:off x="8316722" y="3650624"/>
            <a:ext cx="6247068" cy="793750"/>
          </a:xfrm>
          <a:prstGeom prst="rect">
            <a:avLst/>
          </a:prstGeom>
        </p:spPr>
        <p:txBody>
          <a:bodyPr anchor="t" rtlCol="false" tIns="0" lIns="0" bIns="0" rIns="0">
            <a:spAutoFit/>
          </a:bodyPr>
          <a:lstStyle/>
          <a:p>
            <a:pPr algn="ctr">
              <a:lnSpc>
                <a:spcPts val="5599"/>
              </a:lnSpc>
            </a:pPr>
            <a:r>
              <a:rPr lang="en-US" sz="6999">
                <a:solidFill>
                  <a:srgbClr val="5D544D"/>
                </a:solidFill>
                <a:latin typeface="Manison Condensed"/>
                <a:ea typeface="Manison Condensed"/>
                <a:cs typeface="Manison Condensed"/>
                <a:sym typeface="Manison Condensed"/>
              </a:rPr>
              <a:t> DATASET</a:t>
            </a:r>
          </a:p>
        </p:txBody>
      </p:sp>
      <p:sp>
        <p:nvSpPr>
          <p:cNvPr name="TextBox 24" id="24"/>
          <p:cNvSpPr txBox="true"/>
          <p:nvPr/>
        </p:nvSpPr>
        <p:spPr>
          <a:xfrm rot="0">
            <a:off x="7826966" y="5667696"/>
            <a:ext cx="7226582" cy="577850"/>
          </a:xfrm>
          <a:prstGeom prst="rect">
            <a:avLst/>
          </a:prstGeom>
        </p:spPr>
        <p:txBody>
          <a:bodyPr anchor="t" rtlCol="false" tIns="0" lIns="0" bIns="0" rIns="0">
            <a:spAutoFit/>
          </a:bodyPr>
          <a:lstStyle/>
          <a:p>
            <a:pPr algn="ctr">
              <a:lnSpc>
                <a:spcPts val="4000"/>
              </a:lnSpc>
            </a:pPr>
            <a:r>
              <a:rPr lang="en-US" sz="5000">
                <a:solidFill>
                  <a:srgbClr val="5D544D"/>
                </a:solidFill>
                <a:latin typeface="Manison Condensed"/>
                <a:ea typeface="Manison Condensed"/>
                <a:cs typeface="Manison Condensed"/>
                <a:sym typeface="Manison Condensed"/>
              </a:rPr>
              <a:t>BIT.LY/DATA-POKEMON-DSF</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146584"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39"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46584"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139"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1632170">
            <a:off x="2233871" y="1071454"/>
            <a:ext cx="2217480" cy="661212"/>
          </a:xfrm>
          <a:custGeom>
            <a:avLst/>
            <a:gdLst/>
            <a:ahLst/>
            <a:cxnLst/>
            <a:rect r="r" b="b" t="t" l="l"/>
            <a:pathLst>
              <a:path h="661212" w="2217480">
                <a:moveTo>
                  <a:pt x="0" y="0"/>
                </a:moveTo>
                <a:lnTo>
                  <a:pt x="2217480" y="0"/>
                </a:lnTo>
                <a:lnTo>
                  <a:pt x="2217480" y="661212"/>
                </a:lnTo>
                <a:lnTo>
                  <a:pt x="0" y="66121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4455686" y="412418"/>
            <a:ext cx="12862538" cy="1232564"/>
            <a:chOff x="0" y="0"/>
            <a:chExt cx="17150050" cy="1643418"/>
          </a:xfrm>
        </p:grpSpPr>
        <p:grpSp>
          <p:nvGrpSpPr>
            <p:cNvPr name="Group 8" id="8"/>
            <p:cNvGrpSpPr/>
            <p:nvPr/>
          </p:nvGrpSpPr>
          <p:grpSpPr>
            <a:xfrm rot="0">
              <a:off x="0" y="0"/>
              <a:ext cx="17150050" cy="1643418"/>
              <a:chOff x="0" y="0"/>
              <a:chExt cx="4093337" cy="392248"/>
            </a:xfrm>
          </p:grpSpPr>
          <p:sp>
            <p:nvSpPr>
              <p:cNvPr name="Freeform 9" id="9"/>
              <p:cNvSpPr/>
              <p:nvPr/>
            </p:nvSpPr>
            <p:spPr>
              <a:xfrm flipH="false" flipV="false" rot="0">
                <a:off x="0" y="0"/>
                <a:ext cx="4093337" cy="392248"/>
              </a:xfrm>
              <a:custGeom>
                <a:avLst/>
                <a:gdLst/>
                <a:ahLst/>
                <a:cxnLst/>
                <a:rect r="r" b="b" t="t" l="l"/>
                <a:pathLst>
                  <a:path h="392248" w="4093337">
                    <a:moveTo>
                      <a:pt x="60190" y="0"/>
                    </a:moveTo>
                    <a:lnTo>
                      <a:pt x="4033147" y="0"/>
                    </a:lnTo>
                    <a:cubicBezTo>
                      <a:pt x="4066389" y="0"/>
                      <a:pt x="4093337" y="26948"/>
                      <a:pt x="4093337" y="60190"/>
                    </a:cubicBezTo>
                    <a:lnTo>
                      <a:pt x="4093337" y="332058"/>
                    </a:lnTo>
                    <a:cubicBezTo>
                      <a:pt x="4093337" y="365300"/>
                      <a:pt x="4066389" y="392248"/>
                      <a:pt x="4033147" y="392248"/>
                    </a:cubicBezTo>
                    <a:lnTo>
                      <a:pt x="60190" y="392248"/>
                    </a:lnTo>
                    <a:cubicBezTo>
                      <a:pt x="26948" y="392248"/>
                      <a:pt x="0" y="365300"/>
                      <a:pt x="0" y="332058"/>
                    </a:cubicBezTo>
                    <a:lnTo>
                      <a:pt x="0" y="60190"/>
                    </a:lnTo>
                    <a:cubicBezTo>
                      <a:pt x="0" y="26948"/>
                      <a:pt x="26948" y="0"/>
                      <a:pt x="6019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0" id="10"/>
              <p:cNvSpPr txBox="true"/>
              <p:nvPr/>
            </p:nvSpPr>
            <p:spPr>
              <a:xfrm>
                <a:off x="0" y="-38100"/>
                <a:ext cx="4093337" cy="430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429557" y="413193"/>
              <a:ext cx="14197265" cy="721783"/>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How is the correlation between variables?</a:t>
              </a:r>
            </a:p>
          </p:txBody>
        </p:sp>
        <p:sp>
          <p:nvSpPr>
            <p:cNvPr name="Freeform 12" id="12"/>
            <p:cNvSpPr/>
            <p:nvPr/>
          </p:nvSpPr>
          <p:spPr>
            <a:xfrm flipH="false" flipV="false" rot="0">
              <a:off x="528784" y="135268"/>
              <a:ext cx="1592163" cy="1372882"/>
            </a:xfrm>
            <a:custGeom>
              <a:avLst/>
              <a:gdLst/>
              <a:ahLst/>
              <a:cxnLst/>
              <a:rect r="r" b="b" t="t" l="l"/>
              <a:pathLst>
                <a:path h="1372882" w="1592163">
                  <a:moveTo>
                    <a:pt x="0" y="0"/>
                  </a:moveTo>
                  <a:lnTo>
                    <a:pt x="1592162" y="0"/>
                  </a:lnTo>
                  <a:lnTo>
                    <a:pt x="1592162" y="1372882"/>
                  </a:lnTo>
                  <a:lnTo>
                    <a:pt x="0" y="1372882"/>
                  </a:lnTo>
                  <a:lnTo>
                    <a:pt x="0" y="0"/>
                  </a:lnTo>
                  <a:close/>
                </a:path>
              </a:pathLst>
            </a:custGeom>
            <a:blipFill>
              <a:blip r:embed="rId12"/>
              <a:stretch>
                <a:fillRect l="0" t="-7986" r="0" b="-7986"/>
              </a:stretch>
            </a:blipFill>
          </p:spPr>
        </p:sp>
      </p:grpSp>
      <p:sp>
        <p:nvSpPr>
          <p:cNvPr name="Freeform 13" id="13"/>
          <p:cNvSpPr/>
          <p:nvPr/>
        </p:nvSpPr>
        <p:spPr>
          <a:xfrm flipH="false" flipV="false" rot="0">
            <a:off x="1028700" y="2290494"/>
            <a:ext cx="8889726" cy="7183404"/>
          </a:xfrm>
          <a:custGeom>
            <a:avLst/>
            <a:gdLst/>
            <a:ahLst/>
            <a:cxnLst/>
            <a:rect r="r" b="b" t="t" l="l"/>
            <a:pathLst>
              <a:path h="7183404" w="8889726">
                <a:moveTo>
                  <a:pt x="0" y="0"/>
                </a:moveTo>
                <a:lnTo>
                  <a:pt x="8889726" y="0"/>
                </a:lnTo>
                <a:lnTo>
                  <a:pt x="8889726" y="7183404"/>
                </a:lnTo>
                <a:lnTo>
                  <a:pt x="0" y="7183404"/>
                </a:lnTo>
                <a:lnTo>
                  <a:pt x="0" y="0"/>
                </a:lnTo>
                <a:close/>
              </a:path>
            </a:pathLst>
          </a:custGeom>
          <a:blipFill>
            <a:blip r:embed="rId13"/>
            <a:stretch>
              <a:fillRect l="0" t="0" r="0" b="0"/>
            </a:stretch>
          </a:blipFill>
        </p:spPr>
      </p:sp>
      <p:sp>
        <p:nvSpPr>
          <p:cNvPr name="TextBox 14" id="14"/>
          <p:cNvSpPr txBox="true"/>
          <p:nvPr/>
        </p:nvSpPr>
        <p:spPr>
          <a:xfrm rot="0">
            <a:off x="10580597" y="2195244"/>
            <a:ext cx="6737627" cy="23177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As we can see, the high possitive correlation is recognized with the blue color and the low is red color.</a:t>
            </a:r>
          </a:p>
        </p:txBody>
      </p:sp>
      <p:sp>
        <p:nvSpPr>
          <p:cNvPr name="TextBox 15" id="15"/>
          <p:cNvSpPr txBox="true"/>
          <p:nvPr/>
        </p:nvSpPr>
        <p:spPr>
          <a:xfrm rot="0">
            <a:off x="10580597" y="5259896"/>
            <a:ext cx="6678703" cy="17335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Total has a very  good correlation (reach 75%) with  Sp. Atk among other stats. </a:t>
            </a:r>
          </a:p>
        </p:txBody>
      </p:sp>
      <p:sp>
        <p:nvSpPr>
          <p:cNvPr name="TextBox 16" id="16"/>
          <p:cNvSpPr txBox="true"/>
          <p:nvPr/>
        </p:nvSpPr>
        <p:spPr>
          <a:xfrm rot="0">
            <a:off x="10580597" y="7740348"/>
            <a:ext cx="6678703" cy="17335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Legendary has a very  good correlation (reach 50%) with  Total.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EFEFB"/>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4400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1155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2322290" y="1998754"/>
            <a:ext cx="4488711" cy="5634562"/>
            <a:chOff x="0" y="0"/>
            <a:chExt cx="1182212" cy="1484000"/>
          </a:xfrm>
        </p:grpSpPr>
        <p:sp>
          <p:nvSpPr>
            <p:cNvPr name="Freeform 11" id="11"/>
            <p:cNvSpPr/>
            <p:nvPr/>
          </p:nvSpPr>
          <p:spPr>
            <a:xfrm flipH="false" flipV="false" rot="0">
              <a:off x="0" y="0"/>
              <a:ext cx="1182212" cy="1484000"/>
            </a:xfrm>
            <a:custGeom>
              <a:avLst/>
              <a:gdLst/>
              <a:ahLst/>
              <a:cxnLst/>
              <a:rect r="r" b="b" t="t" l="l"/>
              <a:pathLst>
                <a:path h="1484000" w="1182212">
                  <a:moveTo>
                    <a:pt x="86238" y="0"/>
                  </a:moveTo>
                  <a:lnTo>
                    <a:pt x="1095974" y="0"/>
                  </a:lnTo>
                  <a:cubicBezTo>
                    <a:pt x="1118846" y="0"/>
                    <a:pt x="1140781" y="9086"/>
                    <a:pt x="1156954" y="25258"/>
                  </a:cubicBezTo>
                  <a:cubicBezTo>
                    <a:pt x="1173126" y="41431"/>
                    <a:pt x="1182212" y="63366"/>
                    <a:pt x="1182212" y="86238"/>
                  </a:cubicBezTo>
                  <a:lnTo>
                    <a:pt x="1182212" y="1397762"/>
                  </a:lnTo>
                  <a:cubicBezTo>
                    <a:pt x="1182212" y="1420634"/>
                    <a:pt x="1173126" y="1442569"/>
                    <a:pt x="1156954" y="1458741"/>
                  </a:cubicBezTo>
                  <a:cubicBezTo>
                    <a:pt x="1140781" y="1474914"/>
                    <a:pt x="1118846" y="1484000"/>
                    <a:pt x="1095974" y="1484000"/>
                  </a:cubicBezTo>
                  <a:lnTo>
                    <a:pt x="86238" y="1484000"/>
                  </a:lnTo>
                  <a:cubicBezTo>
                    <a:pt x="63366" y="1484000"/>
                    <a:pt x="41431" y="1474914"/>
                    <a:pt x="25258" y="1458741"/>
                  </a:cubicBezTo>
                  <a:cubicBezTo>
                    <a:pt x="9086" y="1442569"/>
                    <a:pt x="0" y="1420634"/>
                    <a:pt x="0" y="1397762"/>
                  </a:cubicBezTo>
                  <a:lnTo>
                    <a:pt x="0" y="86238"/>
                  </a:lnTo>
                  <a:cubicBezTo>
                    <a:pt x="0" y="63366"/>
                    <a:pt x="9086" y="41431"/>
                    <a:pt x="25258" y="25258"/>
                  </a:cubicBezTo>
                  <a:cubicBezTo>
                    <a:pt x="41431" y="9086"/>
                    <a:pt x="63366" y="0"/>
                    <a:pt x="86238"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2" id="12"/>
            <p:cNvSpPr txBox="true"/>
            <p:nvPr/>
          </p:nvSpPr>
          <p:spPr>
            <a:xfrm>
              <a:off x="0" y="-38100"/>
              <a:ext cx="1182212" cy="15221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850217" y="2509722"/>
            <a:ext cx="3432857" cy="3049706"/>
            <a:chOff x="0" y="0"/>
            <a:chExt cx="15439216" cy="13716000"/>
          </a:xfrm>
        </p:grpSpPr>
        <p:sp>
          <p:nvSpPr>
            <p:cNvPr name="Freeform 14" id="14"/>
            <p:cNvSpPr/>
            <p:nvPr/>
          </p:nvSpPr>
          <p:spPr>
            <a:xfrm flipH="false" flipV="false" rot="0">
              <a:off x="0" y="0"/>
              <a:ext cx="15439216" cy="13716000"/>
            </a:xfrm>
            <a:custGeom>
              <a:avLst/>
              <a:gdLst/>
              <a:ahLst/>
              <a:cxnLst/>
              <a:rect r="r" b="b" t="t" l="l"/>
              <a:pathLst>
                <a:path h="13716000" w="15439216">
                  <a:moveTo>
                    <a:pt x="13436935" y="1579499"/>
                  </a:moveTo>
                  <a:cubicBezTo>
                    <a:pt x="11885909" y="593090"/>
                    <a:pt x="9893249" y="0"/>
                    <a:pt x="7719608" y="0"/>
                  </a:cubicBezTo>
                  <a:cubicBezTo>
                    <a:pt x="5545967" y="0"/>
                    <a:pt x="3553307" y="593090"/>
                    <a:pt x="2002280" y="1579499"/>
                  </a:cubicBezTo>
                  <a:lnTo>
                    <a:pt x="570858" y="1579499"/>
                  </a:lnTo>
                  <a:cubicBezTo>
                    <a:pt x="255582" y="1579499"/>
                    <a:pt x="0" y="1835081"/>
                    <a:pt x="0" y="2150357"/>
                  </a:cubicBezTo>
                  <a:lnTo>
                    <a:pt x="0" y="11565643"/>
                  </a:lnTo>
                  <a:cubicBezTo>
                    <a:pt x="0" y="11880919"/>
                    <a:pt x="255582" y="12136501"/>
                    <a:pt x="570858" y="12136501"/>
                  </a:cubicBezTo>
                  <a:lnTo>
                    <a:pt x="2002280" y="12136501"/>
                  </a:lnTo>
                  <a:cubicBezTo>
                    <a:pt x="3553307" y="13122911"/>
                    <a:pt x="5545967" y="13716000"/>
                    <a:pt x="7719608" y="13716000"/>
                  </a:cubicBezTo>
                  <a:cubicBezTo>
                    <a:pt x="9893249" y="13716000"/>
                    <a:pt x="11885909" y="13122911"/>
                    <a:pt x="13436935" y="12136501"/>
                  </a:cubicBezTo>
                  <a:lnTo>
                    <a:pt x="14868358" y="12136501"/>
                  </a:lnTo>
                  <a:cubicBezTo>
                    <a:pt x="15183634" y="12136501"/>
                    <a:pt x="15439216" y="11880919"/>
                    <a:pt x="15439216" y="11565643"/>
                  </a:cubicBezTo>
                  <a:lnTo>
                    <a:pt x="15439216" y="2150357"/>
                  </a:lnTo>
                  <a:cubicBezTo>
                    <a:pt x="15439216" y="1835081"/>
                    <a:pt x="15183634" y="1579499"/>
                    <a:pt x="14868358" y="1579499"/>
                  </a:cubicBezTo>
                  <a:lnTo>
                    <a:pt x="13436935" y="1579499"/>
                  </a:lnTo>
                  <a:close/>
                </a:path>
              </a:pathLst>
            </a:custGeom>
            <a:blipFill>
              <a:blip r:embed="rId6"/>
              <a:stretch>
                <a:fillRect l="0" t="-9286" r="0" b="-9286"/>
              </a:stretch>
            </a:blipFill>
            <a:ln w="38100" cap="sq">
              <a:solidFill>
                <a:srgbClr val="5D544D"/>
              </a:solidFill>
              <a:prstDash val="solid"/>
              <a:miter/>
            </a:ln>
          </p:spPr>
        </p:sp>
      </p:grpSp>
      <p:grpSp>
        <p:nvGrpSpPr>
          <p:cNvPr name="Group 15" id="15"/>
          <p:cNvGrpSpPr/>
          <p:nvPr/>
        </p:nvGrpSpPr>
        <p:grpSpPr>
          <a:xfrm rot="0">
            <a:off x="7315200" y="3190059"/>
            <a:ext cx="8250113" cy="1348777"/>
            <a:chOff x="0" y="0"/>
            <a:chExt cx="2625492" cy="429231"/>
          </a:xfrm>
        </p:grpSpPr>
        <p:sp>
          <p:nvSpPr>
            <p:cNvPr name="Freeform 16" id="16"/>
            <p:cNvSpPr/>
            <p:nvPr/>
          </p:nvSpPr>
          <p:spPr>
            <a:xfrm flipH="false" flipV="false" rot="0">
              <a:off x="0" y="0"/>
              <a:ext cx="2625492" cy="429231"/>
            </a:xfrm>
            <a:custGeom>
              <a:avLst/>
              <a:gdLst/>
              <a:ahLst/>
              <a:cxnLst/>
              <a:rect r="r" b="b" t="t" l="l"/>
              <a:pathLst>
                <a:path h="429231" w="2625492">
                  <a:moveTo>
                    <a:pt x="93840" y="0"/>
                  </a:moveTo>
                  <a:lnTo>
                    <a:pt x="2531652" y="0"/>
                  </a:lnTo>
                  <a:cubicBezTo>
                    <a:pt x="2556540" y="0"/>
                    <a:pt x="2580408" y="9887"/>
                    <a:pt x="2598007" y="27485"/>
                  </a:cubicBezTo>
                  <a:cubicBezTo>
                    <a:pt x="2615605" y="45084"/>
                    <a:pt x="2625492" y="68952"/>
                    <a:pt x="2625492" y="93840"/>
                  </a:cubicBezTo>
                  <a:lnTo>
                    <a:pt x="2625492" y="335391"/>
                  </a:lnTo>
                  <a:cubicBezTo>
                    <a:pt x="2625492" y="387217"/>
                    <a:pt x="2583478" y="429231"/>
                    <a:pt x="2531652" y="429231"/>
                  </a:cubicBezTo>
                  <a:lnTo>
                    <a:pt x="93840" y="429231"/>
                  </a:lnTo>
                  <a:cubicBezTo>
                    <a:pt x="42014" y="429231"/>
                    <a:pt x="0" y="387217"/>
                    <a:pt x="0" y="335391"/>
                  </a:cubicBezTo>
                  <a:lnTo>
                    <a:pt x="0" y="93840"/>
                  </a:lnTo>
                  <a:cubicBezTo>
                    <a:pt x="0" y="42014"/>
                    <a:pt x="42014" y="0"/>
                    <a:pt x="93840" y="0"/>
                  </a:cubicBezTo>
                  <a:close/>
                </a:path>
              </a:pathLst>
            </a:custGeom>
            <a:gradFill rotWithShape="true">
              <a:gsLst>
                <a:gs pos="0">
                  <a:srgbClr val="FFF7EA">
                    <a:alpha val="100000"/>
                  </a:srgbClr>
                </a:gs>
                <a:gs pos="100000">
                  <a:srgbClr val="FFFFFF">
                    <a:alpha val="100000"/>
                  </a:srgbClr>
                </a:gs>
              </a:gsLst>
              <a:lin ang="5400000"/>
            </a:gradFill>
            <a:ln w="38100" cap="rnd">
              <a:solidFill>
                <a:srgbClr val="5D544D"/>
              </a:solidFill>
              <a:prstDash val="solid"/>
              <a:round/>
            </a:ln>
          </p:spPr>
        </p:sp>
        <p:sp>
          <p:nvSpPr>
            <p:cNvPr name="TextBox 17" id="17"/>
            <p:cNvSpPr txBox="true"/>
            <p:nvPr/>
          </p:nvSpPr>
          <p:spPr>
            <a:xfrm>
              <a:off x="0" y="-38100"/>
              <a:ext cx="2625492" cy="467331"/>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7315200" y="5242600"/>
            <a:ext cx="8250113" cy="1247067"/>
            <a:chOff x="0" y="0"/>
            <a:chExt cx="2625492" cy="396863"/>
          </a:xfrm>
        </p:grpSpPr>
        <p:sp>
          <p:nvSpPr>
            <p:cNvPr name="Freeform 19" id="19"/>
            <p:cNvSpPr/>
            <p:nvPr/>
          </p:nvSpPr>
          <p:spPr>
            <a:xfrm flipH="false" flipV="false" rot="0">
              <a:off x="0" y="0"/>
              <a:ext cx="2625492" cy="396863"/>
            </a:xfrm>
            <a:custGeom>
              <a:avLst/>
              <a:gdLst/>
              <a:ahLst/>
              <a:cxnLst/>
              <a:rect r="r" b="b" t="t" l="l"/>
              <a:pathLst>
                <a:path h="396863" w="2625492">
                  <a:moveTo>
                    <a:pt x="93840" y="0"/>
                  </a:moveTo>
                  <a:lnTo>
                    <a:pt x="2531652" y="0"/>
                  </a:lnTo>
                  <a:cubicBezTo>
                    <a:pt x="2556540" y="0"/>
                    <a:pt x="2580408" y="9887"/>
                    <a:pt x="2598007" y="27485"/>
                  </a:cubicBezTo>
                  <a:cubicBezTo>
                    <a:pt x="2615605" y="45084"/>
                    <a:pt x="2625492" y="68952"/>
                    <a:pt x="2625492" y="93840"/>
                  </a:cubicBezTo>
                  <a:lnTo>
                    <a:pt x="2625492" y="303023"/>
                  </a:lnTo>
                  <a:cubicBezTo>
                    <a:pt x="2625492" y="354849"/>
                    <a:pt x="2583478" y="396863"/>
                    <a:pt x="2531652" y="396863"/>
                  </a:cubicBezTo>
                  <a:lnTo>
                    <a:pt x="93840" y="396863"/>
                  </a:lnTo>
                  <a:cubicBezTo>
                    <a:pt x="42014" y="396863"/>
                    <a:pt x="0" y="354849"/>
                    <a:pt x="0" y="303023"/>
                  </a:cubicBezTo>
                  <a:lnTo>
                    <a:pt x="0" y="93840"/>
                  </a:lnTo>
                  <a:cubicBezTo>
                    <a:pt x="0" y="42014"/>
                    <a:pt x="42014" y="0"/>
                    <a:pt x="93840" y="0"/>
                  </a:cubicBezTo>
                  <a:close/>
                </a:path>
              </a:pathLst>
            </a:custGeom>
            <a:solidFill>
              <a:srgbClr val="FFFDFA"/>
            </a:solidFill>
            <a:ln w="38100" cap="rnd">
              <a:solidFill>
                <a:srgbClr val="5D544D"/>
              </a:solidFill>
              <a:prstDash val="solid"/>
              <a:round/>
            </a:ln>
          </p:spPr>
        </p:sp>
        <p:sp>
          <p:nvSpPr>
            <p:cNvPr name="TextBox 20" id="20"/>
            <p:cNvSpPr txBox="true"/>
            <p:nvPr/>
          </p:nvSpPr>
          <p:spPr>
            <a:xfrm>
              <a:off x="0" y="-38100"/>
              <a:ext cx="2625492" cy="434963"/>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2850217" y="5772724"/>
            <a:ext cx="3432857" cy="1261807"/>
          </a:xfrm>
          <a:custGeom>
            <a:avLst/>
            <a:gdLst/>
            <a:ahLst/>
            <a:cxnLst/>
            <a:rect r="r" b="b" t="t" l="l"/>
            <a:pathLst>
              <a:path h="1261807" w="3432857">
                <a:moveTo>
                  <a:pt x="0" y="0"/>
                </a:moveTo>
                <a:lnTo>
                  <a:pt x="3432857" y="0"/>
                </a:lnTo>
                <a:lnTo>
                  <a:pt x="3432857" y="1261807"/>
                </a:lnTo>
                <a:lnTo>
                  <a:pt x="0" y="1261807"/>
                </a:lnTo>
                <a:lnTo>
                  <a:pt x="0" y="0"/>
                </a:lnTo>
                <a:close/>
              </a:path>
            </a:pathLst>
          </a:custGeom>
          <a:blipFill>
            <a:blip r:embed="rId7"/>
            <a:stretch>
              <a:fillRect l="0" t="0" r="0" b="0"/>
            </a:stretch>
          </a:blipFill>
        </p:spPr>
      </p:sp>
      <p:sp>
        <p:nvSpPr>
          <p:cNvPr name="Freeform 22" id="22"/>
          <p:cNvSpPr/>
          <p:nvPr/>
        </p:nvSpPr>
        <p:spPr>
          <a:xfrm flipH="false" flipV="false" rot="0">
            <a:off x="13265511" y="3291426"/>
            <a:ext cx="1146044" cy="1146044"/>
          </a:xfrm>
          <a:custGeom>
            <a:avLst/>
            <a:gdLst/>
            <a:ahLst/>
            <a:cxnLst/>
            <a:rect r="r" b="b" t="t" l="l"/>
            <a:pathLst>
              <a:path h="1146044" w="1146044">
                <a:moveTo>
                  <a:pt x="0" y="0"/>
                </a:moveTo>
                <a:lnTo>
                  <a:pt x="1146044" y="0"/>
                </a:lnTo>
                <a:lnTo>
                  <a:pt x="1146044" y="1146044"/>
                </a:lnTo>
                <a:lnTo>
                  <a:pt x="0" y="1146044"/>
                </a:lnTo>
                <a:lnTo>
                  <a:pt x="0" y="0"/>
                </a:lnTo>
                <a:close/>
              </a:path>
            </a:pathLst>
          </a:custGeom>
          <a:blipFill>
            <a:blip r:embed="rId8"/>
            <a:stretch>
              <a:fillRect l="0" t="0" r="0" b="0"/>
            </a:stretch>
          </a:blipFill>
        </p:spPr>
      </p:sp>
      <p:sp>
        <p:nvSpPr>
          <p:cNvPr name="Freeform 23" id="23"/>
          <p:cNvSpPr/>
          <p:nvPr/>
        </p:nvSpPr>
        <p:spPr>
          <a:xfrm flipH="false" flipV="false" rot="0">
            <a:off x="7982350" y="5430264"/>
            <a:ext cx="1161650" cy="871740"/>
          </a:xfrm>
          <a:custGeom>
            <a:avLst/>
            <a:gdLst/>
            <a:ahLst/>
            <a:cxnLst/>
            <a:rect r="r" b="b" t="t" l="l"/>
            <a:pathLst>
              <a:path h="871740" w="1161650">
                <a:moveTo>
                  <a:pt x="0" y="0"/>
                </a:moveTo>
                <a:lnTo>
                  <a:pt x="1161650" y="0"/>
                </a:lnTo>
                <a:lnTo>
                  <a:pt x="1161650" y="871740"/>
                </a:lnTo>
                <a:lnTo>
                  <a:pt x="0" y="871740"/>
                </a:lnTo>
                <a:lnTo>
                  <a:pt x="0" y="0"/>
                </a:lnTo>
                <a:close/>
              </a:path>
            </a:pathLst>
          </a:custGeom>
          <a:blipFill>
            <a:blip r:embed="rId9"/>
            <a:stretch>
              <a:fillRect l="0" t="0" r="0" b="0"/>
            </a:stretch>
          </a:blipFill>
        </p:spPr>
      </p:sp>
      <p:sp>
        <p:nvSpPr>
          <p:cNvPr name="TextBox 24" id="24"/>
          <p:cNvSpPr txBox="true"/>
          <p:nvPr/>
        </p:nvSpPr>
        <p:spPr>
          <a:xfrm rot="0">
            <a:off x="9144000" y="3600923"/>
            <a:ext cx="4275884" cy="793750"/>
          </a:xfrm>
          <a:prstGeom prst="rect">
            <a:avLst/>
          </a:prstGeom>
        </p:spPr>
        <p:txBody>
          <a:bodyPr anchor="t" rtlCol="false" tIns="0" lIns="0" bIns="0" rIns="0">
            <a:spAutoFit/>
          </a:bodyPr>
          <a:lstStyle/>
          <a:p>
            <a:pPr algn="ctr">
              <a:lnSpc>
                <a:spcPts val="5599"/>
              </a:lnSpc>
            </a:pPr>
            <a:r>
              <a:rPr lang="en-US" sz="6999">
                <a:solidFill>
                  <a:srgbClr val="5D544D"/>
                </a:solidFill>
                <a:latin typeface="Manison Condensed"/>
                <a:ea typeface="Manison Condensed"/>
                <a:cs typeface="Manison Condensed"/>
                <a:sym typeface="Manison Condensed"/>
              </a:rPr>
              <a:t>THANK YOU </a:t>
            </a:r>
          </a:p>
        </p:txBody>
      </p:sp>
      <p:sp>
        <p:nvSpPr>
          <p:cNvPr name="TextBox 25" id="25"/>
          <p:cNvSpPr txBox="true"/>
          <p:nvPr/>
        </p:nvSpPr>
        <p:spPr>
          <a:xfrm rot="0">
            <a:off x="9166967" y="5535934"/>
            <a:ext cx="5221621" cy="5651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endahen12@gmail.com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339136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7619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9136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7619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00814" y="4565939"/>
            <a:ext cx="5394534" cy="1232564"/>
            <a:chOff x="0" y="0"/>
            <a:chExt cx="1716741" cy="392248"/>
          </a:xfrm>
        </p:grpSpPr>
        <p:sp>
          <p:nvSpPr>
            <p:cNvPr name="Freeform 7" id="7"/>
            <p:cNvSpPr/>
            <p:nvPr/>
          </p:nvSpPr>
          <p:spPr>
            <a:xfrm flipH="false" flipV="false" rot="0">
              <a:off x="0" y="0"/>
              <a:ext cx="1716741" cy="392248"/>
            </a:xfrm>
            <a:custGeom>
              <a:avLst/>
              <a:gdLst/>
              <a:ahLst/>
              <a:cxnLst/>
              <a:rect r="r" b="b" t="t" l="l"/>
              <a:pathLst>
                <a:path h="392248" w="1716741">
                  <a:moveTo>
                    <a:pt x="143514" y="0"/>
                  </a:moveTo>
                  <a:lnTo>
                    <a:pt x="1573227" y="0"/>
                  </a:lnTo>
                  <a:cubicBezTo>
                    <a:pt x="1652487" y="0"/>
                    <a:pt x="1716741" y="64253"/>
                    <a:pt x="1716741" y="143514"/>
                  </a:cubicBezTo>
                  <a:lnTo>
                    <a:pt x="1716741" y="248733"/>
                  </a:lnTo>
                  <a:cubicBezTo>
                    <a:pt x="1716741" y="327994"/>
                    <a:pt x="1652487" y="392248"/>
                    <a:pt x="1573227" y="392248"/>
                  </a:cubicBezTo>
                  <a:lnTo>
                    <a:pt x="143514" y="392248"/>
                  </a:lnTo>
                  <a:cubicBezTo>
                    <a:pt x="64253" y="392248"/>
                    <a:pt x="0" y="327994"/>
                    <a:pt x="0" y="248733"/>
                  </a:cubicBezTo>
                  <a:lnTo>
                    <a:pt x="0" y="143514"/>
                  </a:lnTo>
                  <a:cubicBezTo>
                    <a:pt x="0" y="64253"/>
                    <a:pt x="64253" y="0"/>
                    <a:pt x="143514"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8" id="8"/>
            <p:cNvSpPr txBox="true"/>
            <p:nvPr/>
          </p:nvSpPr>
          <p:spPr>
            <a:xfrm>
              <a:off x="0" y="-38100"/>
              <a:ext cx="1716741" cy="430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571598" y="331101"/>
            <a:ext cx="10379218" cy="9634216"/>
            <a:chOff x="0" y="0"/>
            <a:chExt cx="3303052" cy="3065965"/>
          </a:xfrm>
        </p:grpSpPr>
        <p:sp>
          <p:nvSpPr>
            <p:cNvPr name="Freeform 10" id="10"/>
            <p:cNvSpPr/>
            <p:nvPr/>
          </p:nvSpPr>
          <p:spPr>
            <a:xfrm flipH="false" flipV="false" rot="0">
              <a:off x="0" y="0"/>
              <a:ext cx="3303052" cy="3065965"/>
            </a:xfrm>
            <a:custGeom>
              <a:avLst/>
              <a:gdLst/>
              <a:ahLst/>
              <a:cxnLst/>
              <a:rect r="r" b="b" t="t" l="l"/>
              <a:pathLst>
                <a:path h="3065965" w="3303052">
                  <a:moveTo>
                    <a:pt x="74591" y="0"/>
                  </a:moveTo>
                  <a:lnTo>
                    <a:pt x="3228462" y="0"/>
                  </a:lnTo>
                  <a:cubicBezTo>
                    <a:pt x="3269657" y="0"/>
                    <a:pt x="3303052" y="33395"/>
                    <a:pt x="3303052" y="74591"/>
                  </a:cubicBezTo>
                  <a:lnTo>
                    <a:pt x="3303052" y="2991374"/>
                  </a:lnTo>
                  <a:cubicBezTo>
                    <a:pt x="3303052" y="3011157"/>
                    <a:pt x="3295194" y="3030129"/>
                    <a:pt x="3281205" y="3044118"/>
                  </a:cubicBezTo>
                  <a:cubicBezTo>
                    <a:pt x="3267217" y="3058106"/>
                    <a:pt x="3248244" y="3065965"/>
                    <a:pt x="3228462" y="3065965"/>
                  </a:cubicBezTo>
                  <a:lnTo>
                    <a:pt x="74591" y="3065965"/>
                  </a:lnTo>
                  <a:cubicBezTo>
                    <a:pt x="54808" y="3065965"/>
                    <a:pt x="35836" y="3058106"/>
                    <a:pt x="21847" y="3044118"/>
                  </a:cubicBezTo>
                  <a:cubicBezTo>
                    <a:pt x="7859" y="3030129"/>
                    <a:pt x="0" y="3011157"/>
                    <a:pt x="0" y="2991374"/>
                  </a:cubicBezTo>
                  <a:lnTo>
                    <a:pt x="0" y="74591"/>
                  </a:lnTo>
                  <a:cubicBezTo>
                    <a:pt x="0" y="54808"/>
                    <a:pt x="7859" y="35836"/>
                    <a:pt x="21847" y="21847"/>
                  </a:cubicBezTo>
                  <a:cubicBezTo>
                    <a:pt x="35836" y="7859"/>
                    <a:pt x="54808" y="0"/>
                    <a:pt x="74591"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1" id="11"/>
            <p:cNvSpPr txBox="true"/>
            <p:nvPr/>
          </p:nvSpPr>
          <p:spPr>
            <a:xfrm>
              <a:off x="0" y="-38100"/>
              <a:ext cx="3303052" cy="310406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203949" y="4983783"/>
            <a:ext cx="3808133" cy="577850"/>
          </a:xfrm>
          <a:prstGeom prst="rect">
            <a:avLst/>
          </a:prstGeom>
        </p:spPr>
        <p:txBody>
          <a:bodyPr anchor="t" rtlCol="false" tIns="0" lIns="0" bIns="0" rIns="0">
            <a:spAutoFit/>
          </a:bodyPr>
          <a:lstStyle/>
          <a:p>
            <a:pPr algn="l">
              <a:lnSpc>
                <a:spcPts val="4000"/>
              </a:lnSpc>
            </a:pPr>
            <a:r>
              <a:rPr lang="en-US" sz="5000">
                <a:solidFill>
                  <a:srgbClr val="5D544D"/>
                </a:solidFill>
                <a:latin typeface="Manison Condensed"/>
                <a:ea typeface="Manison Condensed"/>
                <a:cs typeface="Manison Condensed"/>
                <a:sym typeface="Manison Condensed"/>
              </a:rPr>
              <a:t>COLUMNS DICT</a:t>
            </a:r>
          </a:p>
        </p:txBody>
      </p:sp>
      <p:sp>
        <p:nvSpPr>
          <p:cNvPr name="TextBox 13" id="13"/>
          <p:cNvSpPr txBox="true"/>
          <p:nvPr/>
        </p:nvSpPr>
        <p:spPr>
          <a:xfrm rot="0">
            <a:off x="8118566" y="901700"/>
            <a:ext cx="9285284" cy="8647430"/>
          </a:xfrm>
          <a:prstGeom prst="rect">
            <a:avLst/>
          </a:prstGeom>
        </p:spPr>
        <p:txBody>
          <a:bodyPr anchor="t" rtlCol="false" tIns="0" lIns="0" bIns="0" rIns="0">
            <a:spAutoFit/>
          </a:bodyPr>
          <a:lstStyle/>
          <a:p>
            <a:pPr algn="ctr">
              <a:lnSpc>
                <a:spcPts val="4049"/>
              </a:lnSpc>
            </a:pPr>
            <a:r>
              <a:rPr lang="en-US" sz="2699">
                <a:solidFill>
                  <a:srgbClr val="5D544D"/>
                </a:solidFill>
                <a:latin typeface="Hagrid Text Bold"/>
                <a:ea typeface="Hagrid Text Bold"/>
                <a:cs typeface="Hagrid Text Bold"/>
                <a:sym typeface="Hagrid Text Bold"/>
              </a:rPr>
              <a:t>#</a:t>
            </a:r>
            <a:r>
              <a:rPr lang="en-US" sz="2699">
                <a:solidFill>
                  <a:srgbClr val="5D544D"/>
                </a:solidFill>
                <a:latin typeface="Hagrid Text"/>
                <a:ea typeface="Hagrid Text"/>
                <a:cs typeface="Hagrid Text"/>
                <a:sym typeface="Hagrid Text"/>
              </a:rPr>
              <a:t> : DISTINCT NUMBER OF POKEMON SIMILAR NAME</a:t>
            </a:r>
          </a:p>
          <a:p>
            <a:pPr algn="ctr">
              <a:lnSpc>
                <a:spcPts val="4049"/>
              </a:lnSpc>
            </a:pPr>
            <a:r>
              <a:rPr lang="en-US" sz="2699">
                <a:solidFill>
                  <a:srgbClr val="5D544D"/>
                </a:solidFill>
                <a:latin typeface="Hagrid Text Bold"/>
                <a:ea typeface="Hagrid Text Bold"/>
                <a:cs typeface="Hagrid Text Bold"/>
                <a:sym typeface="Hagrid Text Bold"/>
              </a:rPr>
              <a:t>NAME</a:t>
            </a:r>
            <a:r>
              <a:rPr lang="en-US" sz="2699">
                <a:solidFill>
                  <a:srgbClr val="5D544D"/>
                </a:solidFill>
                <a:latin typeface="Hagrid Text"/>
                <a:ea typeface="Hagrid Text"/>
                <a:cs typeface="Hagrid Text"/>
                <a:sym typeface="Hagrid Text"/>
              </a:rPr>
              <a:t> : THE ENGLISH NAME OF THE POKEMON</a:t>
            </a:r>
          </a:p>
          <a:p>
            <a:pPr algn="ctr">
              <a:lnSpc>
                <a:spcPts val="4049"/>
              </a:lnSpc>
            </a:pPr>
            <a:r>
              <a:rPr lang="en-US" sz="2699">
                <a:solidFill>
                  <a:srgbClr val="5D544D"/>
                </a:solidFill>
                <a:latin typeface="Hagrid Text Bold"/>
                <a:ea typeface="Hagrid Text Bold"/>
                <a:cs typeface="Hagrid Text Bold"/>
                <a:sym typeface="Hagrid Text Bold"/>
              </a:rPr>
              <a:t>TYPE 1</a:t>
            </a:r>
            <a:r>
              <a:rPr lang="en-US" sz="2699">
                <a:solidFill>
                  <a:srgbClr val="5D544D"/>
                </a:solidFill>
                <a:latin typeface="Hagrid Text"/>
                <a:ea typeface="Hagrid Text"/>
                <a:cs typeface="Hagrid Text"/>
                <a:sym typeface="Hagrid Text"/>
              </a:rPr>
              <a:t> : THE PRIMARY TYPE OF THE POKEMON</a:t>
            </a:r>
          </a:p>
          <a:p>
            <a:pPr algn="ctr">
              <a:lnSpc>
                <a:spcPts val="4049"/>
              </a:lnSpc>
            </a:pPr>
            <a:r>
              <a:rPr lang="en-US" sz="2699">
                <a:solidFill>
                  <a:srgbClr val="5D544D"/>
                </a:solidFill>
                <a:latin typeface="Hagrid Text Bold"/>
                <a:ea typeface="Hagrid Text Bold"/>
                <a:cs typeface="Hagrid Text Bold"/>
                <a:sym typeface="Hagrid Text Bold"/>
              </a:rPr>
              <a:t>TYPE 2</a:t>
            </a:r>
            <a:r>
              <a:rPr lang="en-US" sz="2699">
                <a:solidFill>
                  <a:srgbClr val="5D544D"/>
                </a:solidFill>
                <a:latin typeface="Hagrid Text"/>
                <a:ea typeface="Hagrid Text"/>
                <a:cs typeface="Hagrid Text"/>
                <a:sym typeface="Hagrid Text"/>
              </a:rPr>
              <a:t> : THE SECONDARY TYPE OF THE POKEMON</a:t>
            </a:r>
          </a:p>
          <a:p>
            <a:pPr algn="ctr">
              <a:lnSpc>
                <a:spcPts val="4049"/>
              </a:lnSpc>
            </a:pPr>
            <a:r>
              <a:rPr lang="en-US" sz="2699">
                <a:solidFill>
                  <a:srgbClr val="5D544D"/>
                </a:solidFill>
                <a:latin typeface="Hagrid Text Bold"/>
                <a:ea typeface="Hagrid Text Bold"/>
                <a:cs typeface="Hagrid Text Bold"/>
                <a:sym typeface="Hagrid Text Bold"/>
              </a:rPr>
              <a:t>TOTAL</a:t>
            </a:r>
            <a:r>
              <a:rPr lang="en-US" sz="2699">
                <a:solidFill>
                  <a:srgbClr val="5D544D"/>
                </a:solidFill>
                <a:latin typeface="Hagrid Text"/>
                <a:ea typeface="Hagrid Text"/>
                <a:cs typeface="Hagrid Text"/>
                <a:sym typeface="Hagrid Text"/>
              </a:rPr>
              <a:t> : AGGREGATION OF POKEMON STATS</a:t>
            </a:r>
          </a:p>
          <a:p>
            <a:pPr algn="ctr">
              <a:lnSpc>
                <a:spcPts val="4049"/>
              </a:lnSpc>
            </a:pPr>
            <a:r>
              <a:rPr lang="en-US" sz="2699">
                <a:solidFill>
                  <a:srgbClr val="5D544D"/>
                </a:solidFill>
                <a:latin typeface="Hagrid Text Bold"/>
                <a:ea typeface="Hagrid Text Bold"/>
                <a:cs typeface="Hagrid Text Bold"/>
                <a:sym typeface="Hagrid Text Bold"/>
              </a:rPr>
              <a:t>HP</a:t>
            </a:r>
            <a:r>
              <a:rPr lang="en-US" sz="2699">
                <a:solidFill>
                  <a:srgbClr val="5D544D"/>
                </a:solidFill>
                <a:latin typeface="Hagrid Text"/>
                <a:ea typeface="Hagrid Text"/>
                <a:cs typeface="Hagrid Text"/>
                <a:sym typeface="Hagrid Text"/>
              </a:rPr>
              <a:t> : THE BASE HP OF THE POKEMON</a:t>
            </a:r>
          </a:p>
          <a:p>
            <a:pPr algn="ctr">
              <a:lnSpc>
                <a:spcPts val="4049"/>
              </a:lnSpc>
            </a:pPr>
            <a:r>
              <a:rPr lang="en-US" sz="2699">
                <a:solidFill>
                  <a:srgbClr val="5D544D"/>
                </a:solidFill>
                <a:latin typeface="Hagrid Text Bold"/>
                <a:ea typeface="Hagrid Text Bold"/>
                <a:cs typeface="Hagrid Text Bold"/>
                <a:sym typeface="Hagrid Text Bold"/>
              </a:rPr>
              <a:t>ATTACK</a:t>
            </a:r>
            <a:r>
              <a:rPr lang="en-US" sz="2699">
                <a:solidFill>
                  <a:srgbClr val="5D544D"/>
                </a:solidFill>
                <a:latin typeface="Hagrid Text"/>
                <a:ea typeface="Hagrid Text"/>
                <a:cs typeface="Hagrid Text"/>
                <a:sym typeface="Hagrid Text"/>
              </a:rPr>
              <a:t> : THE BASE ATTACK OF THE POKEMON</a:t>
            </a:r>
          </a:p>
          <a:p>
            <a:pPr algn="ctr">
              <a:lnSpc>
                <a:spcPts val="4049"/>
              </a:lnSpc>
            </a:pPr>
            <a:r>
              <a:rPr lang="en-US" sz="2699">
                <a:solidFill>
                  <a:srgbClr val="5D544D"/>
                </a:solidFill>
                <a:latin typeface="Hagrid Text Bold"/>
                <a:ea typeface="Hagrid Text Bold"/>
                <a:cs typeface="Hagrid Text Bold"/>
                <a:sym typeface="Hagrid Text Bold"/>
              </a:rPr>
              <a:t>DEFENSE</a:t>
            </a:r>
            <a:r>
              <a:rPr lang="en-US" sz="2699">
                <a:solidFill>
                  <a:srgbClr val="5D544D"/>
                </a:solidFill>
                <a:latin typeface="Hagrid Text"/>
                <a:ea typeface="Hagrid Text"/>
                <a:cs typeface="Hagrid Text"/>
                <a:sym typeface="Hagrid Text"/>
              </a:rPr>
              <a:t> : THE BASE DEFENSE OF THE POKEMON</a:t>
            </a:r>
          </a:p>
          <a:p>
            <a:pPr algn="ctr">
              <a:lnSpc>
                <a:spcPts val="4049"/>
              </a:lnSpc>
            </a:pPr>
            <a:r>
              <a:rPr lang="en-US" sz="2699">
                <a:solidFill>
                  <a:srgbClr val="5D544D"/>
                </a:solidFill>
                <a:latin typeface="Hagrid Text Bold"/>
                <a:ea typeface="Hagrid Text Bold"/>
                <a:cs typeface="Hagrid Text Bold"/>
                <a:sym typeface="Hagrid Text Bold"/>
              </a:rPr>
              <a:t>SP. ATK</a:t>
            </a:r>
            <a:r>
              <a:rPr lang="en-US" sz="2699">
                <a:solidFill>
                  <a:srgbClr val="5D544D"/>
                </a:solidFill>
                <a:latin typeface="Hagrid Text"/>
                <a:ea typeface="Hagrid Text"/>
                <a:cs typeface="Hagrid Text"/>
                <a:sym typeface="Hagrid Text"/>
              </a:rPr>
              <a:t> : THE BASE SPECIAL ATTACK OF THE POKEMON</a:t>
            </a:r>
          </a:p>
          <a:p>
            <a:pPr algn="ctr">
              <a:lnSpc>
                <a:spcPts val="4049"/>
              </a:lnSpc>
            </a:pPr>
            <a:r>
              <a:rPr lang="en-US" sz="2699">
                <a:solidFill>
                  <a:srgbClr val="5D544D"/>
                </a:solidFill>
                <a:latin typeface="Hagrid Text Bold"/>
                <a:ea typeface="Hagrid Text Bold"/>
                <a:cs typeface="Hagrid Text Bold"/>
                <a:sym typeface="Hagrid Text Bold"/>
              </a:rPr>
              <a:t>SP. DEF</a:t>
            </a:r>
            <a:r>
              <a:rPr lang="en-US" sz="2699">
                <a:solidFill>
                  <a:srgbClr val="5D544D"/>
                </a:solidFill>
                <a:latin typeface="Hagrid Text"/>
                <a:ea typeface="Hagrid Text"/>
                <a:cs typeface="Hagrid Text"/>
                <a:sym typeface="Hagrid Text"/>
              </a:rPr>
              <a:t> : THE BASE SPECIAL DEFENSE OF THE POKEMON</a:t>
            </a:r>
          </a:p>
          <a:p>
            <a:pPr algn="ctr">
              <a:lnSpc>
                <a:spcPts val="4049"/>
              </a:lnSpc>
            </a:pPr>
            <a:r>
              <a:rPr lang="en-US" sz="2699">
                <a:solidFill>
                  <a:srgbClr val="5D544D"/>
                </a:solidFill>
                <a:latin typeface="Hagrid Text Bold"/>
                <a:ea typeface="Hagrid Text Bold"/>
                <a:cs typeface="Hagrid Text Bold"/>
                <a:sym typeface="Hagrid Text Bold"/>
              </a:rPr>
              <a:t>SPEED</a:t>
            </a:r>
            <a:r>
              <a:rPr lang="en-US" sz="2699">
                <a:solidFill>
                  <a:srgbClr val="5D544D"/>
                </a:solidFill>
                <a:latin typeface="Hagrid Text"/>
                <a:ea typeface="Hagrid Text"/>
                <a:cs typeface="Hagrid Text"/>
                <a:sym typeface="Hagrid Text"/>
              </a:rPr>
              <a:t> : THE BASE SPEED OF THE POKEMON</a:t>
            </a:r>
          </a:p>
          <a:p>
            <a:pPr algn="ctr">
              <a:lnSpc>
                <a:spcPts val="4049"/>
              </a:lnSpc>
            </a:pPr>
            <a:r>
              <a:rPr lang="en-US" sz="2699">
                <a:solidFill>
                  <a:srgbClr val="5D544D"/>
                </a:solidFill>
                <a:latin typeface="Hagrid Text Bold"/>
                <a:ea typeface="Hagrid Text Bold"/>
                <a:cs typeface="Hagrid Text Bold"/>
                <a:sym typeface="Hagrid Text Bold"/>
              </a:rPr>
              <a:t>GENERATION</a:t>
            </a:r>
            <a:r>
              <a:rPr lang="en-US" sz="2699">
                <a:solidFill>
                  <a:srgbClr val="5D544D"/>
                </a:solidFill>
                <a:latin typeface="Hagrid Text"/>
                <a:ea typeface="Hagrid Text"/>
                <a:cs typeface="Hagrid Text"/>
                <a:sym typeface="Hagrid Text"/>
              </a:rPr>
              <a:t> : THE NUMBERED GENERATION WHICH THE POKEMON WAS FIRST INTRODUCED</a:t>
            </a:r>
          </a:p>
          <a:p>
            <a:pPr algn="ctr" marL="0" indent="0" lvl="0">
              <a:lnSpc>
                <a:spcPts val="4049"/>
              </a:lnSpc>
            </a:pPr>
            <a:r>
              <a:rPr lang="en-US" sz="2699">
                <a:solidFill>
                  <a:srgbClr val="5D544D"/>
                </a:solidFill>
                <a:latin typeface="Hagrid Text Bold"/>
                <a:ea typeface="Hagrid Text Bold"/>
                <a:cs typeface="Hagrid Text Bold"/>
                <a:sym typeface="Hagrid Text Bold"/>
              </a:rPr>
              <a:t>LEGENDARY</a:t>
            </a:r>
            <a:r>
              <a:rPr lang="en-US" sz="2699">
                <a:solidFill>
                  <a:srgbClr val="5D544D"/>
                </a:solidFill>
                <a:latin typeface="Hagrid Text"/>
                <a:ea typeface="Hagrid Text"/>
                <a:cs typeface="Hagrid Text"/>
                <a:sym typeface="Hagrid Text"/>
              </a:rPr>
              <a:t> : DENOTES IF THE POKEMON IS LEGENDARY.</a:t>
            </a:r>
          </a:p>
        </p:txBody>
      </p:sp>
      <p:sp>
        <p:nvSpPr>
          <p:cNvPr name="Freeform 14" id="14"/>
          <p:cNvSpPr/>
          <p:nvPr/>
        </p:nvSpPr>
        <p:spPr>
          <a:xfrm flipH="false" flipV="false" rot="0">
            <a:off x="4819288" y="4738053"/>
            <a:ext cx="1029662" cy="1029662"/>
          </a:xfrm>
          <a:custGeom>
            <a:avLst/>
            <a:gdLst/>
            <a:ahLst/>
            <a:cxnLst/>
            <a:rect r="r" b="b" t="t" l="l"/>
            <a:pathLst>
              <a:path h="1029662" w="1029662">
                <a:moveTo>
                  <a:pt x="0" y="0"/>
                </a:moveTo>
                <a:lnTo>
                  <a:pt x="1029661" y="0"/>
                </a:lnTo>
                <a:lnTo>
                  <a:pt x="1029661" y="1029661"/>
                </a:lnTo>
                <a:lnTo>
                  <a:pt x="0" y="1029661"/>
                </a:lnTo>
                <a:lnTo>
                  <a:pt x="0" y="0"/>
                </a:lnTo>
                <a:close/>
              </a:path>
            </a:pathLst>
          </a:custGeom>
          <a:blipFill>
            <a:blip r:embed="rId6"/>
            <a:stretch>
              <a:fillRect l="0" t="0" r="0" b="0"/>
            </a:stretch>
          </a:blipFill>
        </p:spPr>
      </p:sp>
      <p:sp>
        <p:nvSpPr>
          <p:cNvPr name="Freeform 15" id="15"/>
          <p:cNvSpPr/>
          <p:nvPr/>
        </p:nvSpPr>
        <p:spPr>
          <a:xfrm flipH="false" flipV="false" rot="-9816033">
            <a:off x="3192032" y="6076755"/>
            <a:ext cx="3867702" cy="1153278"/>
          </a:xfrm>
          <a:custGeom>
            <a:avLst/>
            <a:gdLst/>
            <a:ahLst/>
            <a:cxnLst/>
            <a:rect r="r" b="b" t="t" l="l"/>
            <a:pathLst>
              <a:path h="1153278" w="3867702">
                <a:moveTo>
                  <a:pt x="0" y="0"/>
                </a:moveTo>
                <a:lnTo>
                  <a:pt x="3867701" y="0"/>
                </a:lnTo>
                <a:lnTo>
                  <a:pt x="3867701" y="1153278"/>
                </a:lnTo>
                <a:lnTo>
                  <a:pt x="0" y="11532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150597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7352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4739">
            <a:off x="5760656" y="8369964"/>
            <a:ext cx="7315200" cy="2832977"/>
          </a:xfrm>
          <a:custGeom>
            <a:avLst/>
            <a:gdLst/>
            <a:ahLst/>
            <a:cxnLst/>
            <a:rect r="r" b="b" t="t" l="l"/>
            <a:pathLst>
              <a:path h="2832977" w="7315200">
                <a:moveTo>
                  <a:pt x="0" y="0"/>
                </a:moveTo>
                <a:lnTo>
                  <a:pt x="7315200" y="0"/>
                </a:lnTo>
                <a:lnTo>
                  <a:pt x="7315200" y="2832977"/>
                </a:lnTo>
                <a:lnTo>
                  <a:pt x="0" y="2832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50597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7352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570382">
            <a:off x="1182375" y="-387789"/>
            <a:ext cx="7315200" cy="2832977"/>
          </a:xfrm>
          <a:custGeom>
            <a:avLst/>
            <a:gdLst/>
            <a:ahLst/>
            <a:cxnLst/>
            <a:rect r="r" b="b" t="t" l="l"/>
            <a:pathLst>
              <a:path h="2832977" w="7315200">
                <a:moveTo>
                  <a:pt x="0" y="0"/>
                </a:moveTo>
                <a:lnTo>
                  <a:pt x="7315200" y="0"/>
                </a:lnTo>
                <a:lnTo>
                  <a:pt x="7315200" y="2832978"/>
                </a:lnTo>
                <a:lnTo>
                  <a:pt x="0" y="2832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468865" y="399707"/>
            <a:ext cx="5210501" cy="1159218"/>
            <a:chOff x="0" y="0"/>
            <a:chExt cx="1658175" cy="368906"/>
          </a:xfrm>
        </p:grpSpPr>
        <p:sp>
          <p:nvSpPr>
            <p:cNvPr name="Freeform 9" id="9"/>
            <p:cNvSpPr/>
            <p:nvPr/>
          </p:nvSpPr>
          <p:spPr>
            <a:xfrm flipH="false" flipV="false" rot="0">
              <a:off x="0" y="0"/>
              <a:ext cx="1658175" cy="368906"/>
            </a:xfrm>
            <a:custGeom>
              <a:avLst/>
              <a:gdLst/>
              <a:ahLst/>
              <a:cxnLst/>
              <a:rect r="r" b="b" t="t" l="l"/>
              <a:pathLst>
                <a:path h="368906" w="1658175">
                  <a:moveTo>
                    <a:pt x="148583" y="0"/>
                  </a:moveTo>
                  <a:lnTo>
                    <a:pt x="1509592" y="0"/>
                  </a:lnTo>
                  <a:cubicBezTo>
                    <a:pt x="1548998" y="0"/>
                    <a:pt x="1586791" y="15654"/>
                    <a:pt x="1614656" y="43519"/>
                  </a:cubicBezTo>
                  <a:cubicBezTo>
                    <a:pt x="1642520" y="71384"/>
                    <a:pt x="1658175" y="109176"/>
                    <a:pt x="1658175" y="148583"/>
                  </a:cubicBezTo>
                  <a:lnTo>
                    <a:pt x="1658175" y="220323"/>
                  </a:lnTo>
                  <a:cubicBezTo>
                    <a:pt x="1658175" y="259730"/>
                    <a:pt x="1642520" y="297523"/>
                    <a:pt x="1614656" y="325387"/>
                  </a:cubicBezTo>
                  <a:cubicBezTo>
                    <a:pt x="1586791" y="353252"/>
                    <a:pt x="1548998" y="368906"/>
                    <a:pt x="1509592" y="368906"/>
                  </a:cubicBezTo>
                  <a:lnTo>
                    <a:pt x="148583" y="368906"/>
                  </a:lnTo>
                  <a:cubicBezTo>
                    <a:pt x="109176" y="368906"/>
                    <a:pt x="71384" y="353252"/>
                    <a:pt x="43519" y="325387"/>
                  </a:cubicBezTo>
                  <a:cubicBezTo>
                    <a:pt x="15654" y="297523"/>
                    <a:pt x="0" y="259730"/>
                    <a:pt x="0" y="220323"/>
                  </a:cubicBezTo>
                  <a:lnTo>
                    <a:pt x="0" y="148583"/>
                  </a:lnTo>
                  <a:cubicBezTo>
                    <a:pt x="0" y="109176"/>
                    <a:pt x="15654" y="71384"/>
                    <a:pt x="43519" y="43519"/>
                  </a:cubicBezTo>
                  <a:cubicBezTo>
                    <a:pt x="71384" y="15654"/>
                    <a:pt x="109176" y="0"/>
                    <a:pt x="148583" y="0"/>
                  </a:cubicBezTo>
                  <a:close/>
                </a:path>
              </a:pathLst>
            </a:custGeom>
            <a:gradFill rotWithShape="true">
              <a:gsLst>
                <a:gs pos="0">
                  <a:srgbClr val="FFF7EA">
                    <a:alpha val="100000"/>
                  </a:srgbClr>
                </a:gs>
                <a:gs pos="100000">
                  <a:srgbClr val="FFFFFF">
                    <a:alpha val="100000"/>
                  </a:srgbClr>
                </a:gs>
              </a:gsLst>
              <a:lin ang="5400000"/>
            </a:gradFill>
            <a:ln w="38100" cap="rnd">
              <a:solidFill>
                <a:srgbClr val="5D544D"/>
              </a:solidFill>
              <a:prstDash val="solid"/>
              <a:round/>
            </a:ln>
          </p:spPr>
        </p:sp>
        <p:sp>
          <p:nvSpPr>
            <p:cNvPr name="TextBox 10" id="10"/>
            <p:cNvSpPr txBox="true"/>
            <p:nvPr/>
          </p:nvSpPr>
          <p:spPr>
            <a:xfrm>
              <a:off x="0" y="-38100"/>
              <a:ext cx="1658175" cy="40700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546856" y="1745364"/>
            <a:ext cx="15226669" cy="8318287"/>
            <a:chOff x="0" y="0"/>
            <a:chExt cx="4010316" cy="2190824"/>
          </a:xfrm>
        </p:grpSpPr>
        <p:sp>
          <p:nvSpPr>
            <p:cNvPr name="Freeform 12" id="12"/>
            <p:cNvSpPr/>
            <p:nvPr/>
          </p:nvSpPr>
          <p:spPr>
            <a:xfrm flipH="false" flipV="false" rot="0">
              <a:off x="0" y="0"/>
              <a:ext cx="4010316" cy="2190824"/>
            </a:xfrm>
            <a:custGeom>
              <a:avLst/>
              <a:gdLst/>
              <a:ahLst/>
              <a:cxnLst/>
              <a:rect r="r" b="b" t="t" l="l"/>
              <a:pathLst>
                <a:path h="2190824" w="4010316">
                  <a:moveTo>
                    <a:pt x="25422" y="0"/>
                  </a:moveTo>
                  <a:lnTo>
                    <a:pt x="3984894" y="0"/>
                  </a:lnTo>
                  <a:cubicBezTo>
                    <a:pt x="3991636" y="0"/>
                    <a:pt x="3998102" y="2678"/>
                    <a:pt x="4002870" y="7446"/>
                  </a:cubicBezTo>
                  <a:cubicBezTo>
                    <a:pt x="4007638" y="12214"/>
                    <a:pt x="4010316" y="18680"/>
                    <a:pt x="4010316" y="25422"/>
                  </a:cubicBezTo>
                  <a:lnTo>
                    <a:pt x="4010316" y="2165402"/>
                  </a:lnTo>
                  <a:cubicBezTo>
                    <a:pt x="4010316" y="2172145"/>
                    <a:pt x="4007638" y="2178611"/>
                    <a:pt x="4002870" y="2183378"/>
                  </a:cubicBezTo>
                  <a:cubicBezTo>
                    <a:pt x="3998102" y="2188146"/>
                    <a:pt x="3991636" y="2190824"/>
                    <a:pt x="3984894" y="2190824"/>
                  </a:cubicBezTo>
                  <a:lnTo>
                    <a:pt x="25422" y="2190824"/>
                  </a:lnTo>
                  <a:cubicBezTo>
                    <a:pt x="18680" y="2190824"/>
                    <a:pt x="12214" y="2188146"/>
                    <a:pt x="7446" y="2183378"/>
                  </a:cubicBezTo>
                  <a:cubicBezTo>
                    <a:pt x="2678" y="2178611"/>
                    <a:pt x="0" y="2172145"/>
                    <a:pt x="0" y="2165402"/>
                  </a:cubicBezTo>
                  <a:lnTo>
                    <a:pt x="0" y="25422"/>
                  </a:lnTo>
                  <a:cubicBezTo>
                    <a:pt x="0" y="18680"/>
                    <a:pt x="2678" y="12214"/>
                    <a:pt x="7446" y="7446"/>
                  </a:cubicBezTo>
                  <a:cubicBezTo>
                    <a:pt x="12214" y="2678"/>
                    <a:pt x="18680" y="0"/>
                    <a:pt x="25422"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3" id="13"/>
            <p:cNvSpPr txBox="true"/>
            <p:nvPr/>
          </p:nvSpPr>
          <p:spPr>
            <a:xfrm>
              <a:off x="0" y="-38100"/>
              <a:ext cx="4010316" cy="2228924"/>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028700" y="780878"/>
            <a:ext cx="3367838" cy="577850"/>
          </a:xfrm>
          <a:prstGeom prst="rect">
            <a:avLst/>
          </a:prstGeom>
        </p:spPr>
        <p:txBody>
          <a:bodyPr anchor="t" rtlCol="false" tIns="0" lIns="0" bIns="0" rIns="0">
            <a:spAutoFit/>
          </a:bodyPr>
          <a:lstStyle/>
          <a:p>
            <a:pPr algn="l">
              <a:lnSpc>
                <a:spcPts val="4000"/>
              </a:lnSpc>
            </a:pPr>
            <a:r>
              <a:rPr lang="en-US" sz="5000">
                <a:solidFill>
                  <a:srgbClr val="5D544D"/>
                </a:solidFill>
                <a:latin typeface="Manison Condensed"/>
                <a:ea typeface="Manison Condensed"/>
                <a:cs typeface="Manison Condensed"/>
                <a:sym typeface="Manison Condensed"/>
              </a:rPr>
              <a:t>DATA FRAME</a:t>
            </a:r>
          </a:p>
        </p:txBody>
      </p:sp>
      <p:sp>
        <p:nvSpPr>
          <p:cNvPr name="Freeform 15" id="15"/>
          <p:cNvSpPr/>
          <p:nvPr/>
        </p:nvSpPr>
        <p:spPr>
          <a:xfrm flipH="false" flipV="false" rot="0">
            <a:off x="4325144" y="464485"/>
            <a:ext cx="1029662" cy="1029662"/>
          </a:xfrm>
          <a:custGeom>
            <a:avLst/>
            <a:gdLst/>
            <a:ahLst/>
            <a:cxnLst/>
            <a:rect r="r" b="b" t="t" l="l"/>
            <a:pathLst>
              <a:path h="1029662" w="1029662">
                <a:moveTo>
                  <a:pt x="0" y="0"/>
                </a:moveTo>
                <a:lnTo>
                  <a:pt x="1029662" y="0"/>
                </a:lnTo>
                <a:lnTo>
                  <a:pt x="1029662" y="1029661"/>
                </a:lnTo>
                <a:lnTo>
                  <a:pt x="0" y="1029661"/>
                </a:lnTo>
                <a:lnTo>
                  <a:pt x="0" y="0"/>
                </a:lnTo>
                <a:close/>
              </a:path>
            </a:pathLst>
          </a:custGeom>
          <a:blipFill>
            <a:blip r:embed="rId8"/>
            <a:stretch>
              <a:fillRect l="0" t="0" r="0" b="0"/>
            </a:stretch>
          </a:blipFill>
        </p:spPr>
      </p:sp>
      <p:sp>
        <p:nvSpPr>
          <p:cNvPr name="Freeform 16" id="16"/>
          <p:cNvSpPr/>
          <p:nvPr/>
        </p:nvSpPr>
        <p:spPr>
          <a:xfrm flipH="false" flipV="false" rot="0">
            <a:off x="1853129" y="1977182"/>
            <a:ext cx="14614124" cy="7854650"/>
          </a:xfrm>
          <a:custGeom>
            <a:avLst/>
            <a:gdLst/>
            <a:ahLst/>
            <a:cxnLst/>
            <a:rect r="r" b="b" t="t" l="l"/>
            <a:pathLst>
              <a:path h="7854650" w="14614124">
                <a:moveTo>
                  <a:pt x="0" y="0"/>
                </a:moveTo>
                <a:lnTo>
                  <a:pt x="14614123" y="0"/>
                </a:lnTo>
                <a:lnTo>
                  <a:pt x="14614123" y="7854650"/>
                </a:lnTo>
                <a:lnTo>
                  <a:pt x="0" y="7854650"/>
                </a:lnTo>
                <a:lnTo>
                  <a:pt x="0" y="0"/>
                </a:lnTo>
                <a:close/>
              </a:path>
            </a:pathLst>
          </a:custGeom>
          <a:blipFill>
            <a:blip r:embed="rId9"/>
            <a:stretch>
              <a:fillRect l="0" t="0" r="0" b="0"/>
            </a:stretch>
          </a:blipFill>
        </p:spPr>
      </p:sp>
      <p:sp>
        <p:nvSpPr>
          <p:cNvPr name="Freeform 17" id="17"/>
          <p:cNvSpPr/>
          <p:nvPr/>
        </p:nvSpPr>
        <p:spPr>
          <a:xfrm flipH="false" flipV="false" rot="0">
            <a:off x="14274945" y="249039"/>
            <a:ext cx="2498580" cy="1496325"/>
          </a:xfrm>
          <a:custGeom>
            <a:avLst/>
            <a:gdLst/>
            <a:ahLst/>
            <a:cxnLst/>
            <a:rect r="r" b="b" t="t" l="l"/>
            <a:pathLst>
              <a:path h="1496325" w="2498580">
                <a:moveTo>
                  <a:pt x="0" y="0"/>
                </a:moveTo>
                <a:lnTo>
                  <a:pt x="2498580" y="0"/>
                </a:lnTo>
                <a:lnTo>
                  <a:pt x="2498580" y="1496325"/>
                </a:lnTo>
                <a:lnTo>
                  <a:pt x="0" y="1496325"/>
                </a:lnTo>
                <a:lnTo>
                  <a:pt x="0" y="0"/>
                </a:lnTo>
                <a:close/>
              </a:path>
            </a:pathLst>
          </a:custGeom>
          <a:blipFill>
            <a:blip r:embed="rId10"/>
            <a:stretch>
              <a:fillRect l="0" t="0" r="0" b="0"/>
            </a:stretch>
          </a:blipFill>
        </p:spPr>
      </p:sp>
      <p:sp>
        <p:nvSpPr>
          <p:cNvPr name="Freeform 18" id="18"/>
          <p:cNvSpPr/>
          <p:nvPr/>
        </p:nvSpPr>
        <p:spPr>
          <a:xfrm flipH="false" flipV="false" rot="-5751375">
            <a:off x="-1085898" y="2871779"/>
            <a:ext cx="3611586" cy="1076909"/>
          </a:xfrm>
          <a:custGeom>
            <a:avLst/>
            <a:gdLst/>
            <a:ahLst/>
            <a:cxnLst/>
            <a:rect r="r" b="b" t="t" l="l"/>
            <a:pathLst>
              <a:path h="1076909" w="3611586">
                <a:moveTo>
                  <a:pt x="0" y="0"/>
                </a:moveTo>
                <a:lnTo>
                  <a:pt x="3611586" y="0"/>
                </a:lnTo>
                <a:lnTo>
                  <a:pt x="3611586" y="1076909"/>
                </a:lnTo>
                <a:lnTo>
                  <a:pt x="0" y="107690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339136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7619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39136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7619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00814" y="4565939"/>
            <a:ext cx="5394534" cy="1232564"/>
            <a:chOff x="0" y="0"/>
            <a:chExt cx="1716741" cy="392248"/>
          </a:xfrm>
        </p:grpSpPr>
        <p:sp>
          <p:nvSpPr>
            <p:cNvPr name="Freeform 7" id="7"/>
            <p:cNvSpPr/>
            <p:nvPr/>
          </p:nvSpPr>
          <p:spPr>
            <a:xfrm flipH="false" flipV="false" rot="0">
              <a:off x="0" y="0"/>
              <a:ext cx="1716741" cy="392248"/>
            </a:xfrm>
            <a:custGeom>
              <a:avLst/>
              <a:gdLst/>
              <a:ahLst/>
              <a:cxnLst/>
              <a:rect r="r" b="b" t="t" l="l"/>
              <a:pathLst>
                <a:path h="392248" w="1716741">
                  <a:moveTo>
                    <a:pt x="143514" y="0"/>
                  </a:moveTo>
                  <a:lnTo>
                    <a:pt x="1573227" y="0"/>
                  </a:lnTo>
                  <a:cubicBezTo>
                    <a:pt x="1652487" y="0"/>
                    <a:pt x="1716741" y="64253"/>
                    <a:pt x="1716741" y="143514"/>
                  </a:cubicBezTo>
                  <a:lnTo>
                    <a:pt x="1716741" y="248733"/>
                  </a:lnTo>
                  <a:cubicBezTo>
                    <a:pt x="1716741" y="327994"/>
                    <a:pt x="1652487" y="392248"/>
                    <a:pt x="1573227" y="392248"/>
                  </a:cubicBezTo>
                  <a:lnTo>
                    <a:pt x="143514" y="392248"/>
                  </a:lnTo>
                  <a:cubicBezTo>
                    <a:pt x="64253" y="392248"/>
                    <a:pt x="0" y="327994"/>
                    <a:pt x="0" y="248733"/>
                  </a:cubicBezTo>
                  <a:lnTo>
                    <a:pt x="0" y="143514"/>
                  </a:lnTo>
                  <a:cubicBezTo>
                    <a:pt x="0" y="64253"/>
                    <a:pt x="64253" y="0"/>
                    <a:pt x="143514"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8" id="8"/>
            <p:cNvSpPr txBox="true"/>
            <p:nvPr/>
          </p:nvSpPr>
          <p:spPr>
            <a:xfrm>
              <a:off x="0" y="-38100"/>
              <a:ext cx="1716741" cy="430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571598" y="331101"/>
            <a:ext cx="5636055" cy="6615840"/>
            <a:chOff x="0" y="0"/>
            <a:chExt cx="1793602" cy="2105406"/>
          </a:xfrm>
        </p:grpSpPr>
        <p:sp>
          <p:nvSpPr>
            <p:cNvPr name="Freeform 10" id="10"/>
            <p:cNvSpPr/>
            <p:nvPr/>
          </p:nvSpPr>
          <p:spPr>
            <a:xfrm flipH="false" flipV="false" rot="0">
              <a:off x="0" y="0"/>
              <a:ext cx="1793602" cy="2105406"/>
            </a:xfrm>
            <a:custGeom>
              <a:avLst/>
              <a:gdLst/>
              <a:ahLst/>
              <a:cxnLst/>
              <a:rect r="r" b="b" t="t" l="l"/>
              <a:pathLst>
                <a:path h="2105406" w="1793602">
                  <a:moveTo>
                    <a:pt x="137364" y="0"/>
                  </a:moveTo>
                  <a:lnTo>
                    <a:pt x="1656238" y="0"/>
                  </a:lnTo>
                  <a:cubicBezTo>
                    <a:pt x="1692669" y="0"/>
                    <a:pt x="1727608" y="14472"/>
                    <a:pt x="1753369" y="40233"/>
                  </a:cubicBezTo>
                  <a:cubicBezTo>
                    <a:pt x="1779130" y="65994"/>
                    <a:pt x="1793602" y="100933"/>
                    <a:pt x="1793602" y="137364"/>
                  </a:cubicBezTo>
                  <a:lnTo>
                    <a:pt x="1793602" y="1968042"/>
                  </a:lnTo>
                  <a:cubicBezTo>
                    <a:pt x="1793602" y="2043906"/>
                    <a:pt x="1732102" y="2105406"/>
                    <a:pt x="1656238" y="2105406"/>
                  </a:cubicBezTo>
                  <a:lnTo>
                    <a:pt x="137364" y="2105406"/>
                  </a:lnTo>
                  <a:cubicBezTo>
                    <a:pt x="61500" y="2105406"/>
                    <a:pt x="0" y="2043906"/>
                    <a:pt x="0" y="1968042"/>
                  </a:cubicBezTo>
                  <a:lnTo>
                    <a:pt x="0" y="137364"/>
                  </a:lnTo>
                  <a:cubicBezTo>
                    <a:pt x="0" y="61500"/>
                    <a:pt x="61500" y="0"/>
                    <a:pt x="137364"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1" id="11"/>
            <p:cNvSpPr txBox="true"/>
            <p:nvPr/>
          </p:nvSpPr>
          <p:spPr>
            <a:xfrm>
              <a:off x="0" y="-38100"/>
              <a:ext cx="1793602" cy="2143506"/>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28700" y="4983783"/>
            <a:ext cx="3808133" cy="577850"/>
          </a:xfrm>
          <a:prstGeom prst="rect">
            <a:avLst/>
          </a:prstGeom>
        </p:spPr>
        <p:txBody>
          <a:bodyPr anchor="t" rtlCol="false" tIns="0" lIns="0" bIns="0" rIns="0">
            <a:spAutoFit/>
          </a:bodyPr>
          <a:lstStyle/>
          <a:p>
            <a:pPr algn="l">
              <a:lnSpc>
                <a:spcPts val="4000"/>
              </a:lnSpc>
            </a:pPr>
            <a:r>
              <a:rPr lang="en-US" sz="5000">
                <a:solidFill>
                  <a:srgbClr val="5D544D"/>
                </a:solidFill>
                <a:latin typeface="Manison Condensed"/>
                <a:ea typeface="Manison Condensed"/>
                <a:cs typeface="Manison Condensed"/>
                <a:sym typeface="Manison Condensed"/>
              </a:rPr>
              <a:t>DATA CLEANING</a:t>
            </a:r>
          </a:p>
        </p:txBody>
      </p:sp>
      <p:sp>
        <p:nvSpPr>
          <p:cNvPr name="Freeform 13" id="13"/>
          <p:cNvSpPr/>
          <p:nvPr/>
        </p:nvSpPr>
        <p:spPr>
          <a:xfrm flipH="false" flipV="false" rot="0">
            <a:off x="4819288" y="4738053"/>
            <a:ext cx="1029662" cy="1029662"/>
          </a:xfrm>
          <a:custGeom>
            <a:avLst/>
            <a:gdLst/>
            <a:ahLst/>
            <a:cxnLst/>
            <a:rect r="r" b="b" t="t" l="l"/>
            <a:pathLst>
              <a:path h="1029662" w="1029662">
                <a:moveTo>
                  <a:pt x="0" y="0"/>
                </a:moveTo>
                <a:lnTo>
                  <a:pt x="1029661" y="0"/>
                </a:lnTo>
                <a:lnTo>
                  <a:pt x="1029661" y="1029661"/>
                </a:lnTo>
                <a:lnTo>
                  <a:pt x="0" y="1029661"/>
                </a:lnTo>
                <a:lnTo>
                  <a:pt x="0" y="0"/>
                </a:lnTo>
                <a:close/>
              </a:path>
            </a:pathLst>
          </a:custGeom>
          <a:blipFill>
            <a:blip r:embed="rId6"/>
            <a:stretch>
              <a:fillRect l="0" t="0" r="0" b="0"/>
            </a:stretch>
          </a:blipFill>
        </p:spPr>
      </p:sp>
      <p:sp>
        <p:nvSpPr>
          <p:cNvPr name="Freeform 14" id="14"/>
          <p:cNvSpPr/>
          <p:nvPr/>
        </p:nvSpPr>
        <p:spPr>
          <a:xfrm flipH="false" flipV="false" rot="-9816033">
            <a:off x="3192032" y="6076755"/>
            <a:ext cx="3867702" cy="1153278"/>
          </a:xfrm>
          <a:custGeom>
            <a:avLst/>
            <a:gdLst/>
            <a:ahLst/>
            <a:cxnLst/>
            <a:rect r="r" b="b" t="t" l="l"/>
            <a:pathLst>
              <a:path h="1153278" w="3867702">
                <a:moveTo>
                  <a:pt x="0" y="0"/>
                </a:moveTo>
                <a:lnTo>
                  <a:pt x="3867701" y="0"/>
                </a:lnTo>
                <a:lnTo>
                  <a:pt x="3867701" y="1153278"/>
                </a:lnTo>
                <a:lnTo>
                  <a:pt x="0" y="11532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8018644" y="725190"/>
            <a:ext cx="4742564" cy="5928205"/>
          </a:xfrm>
          <a:custGeom>
            <a:avLst/>
            <a:gdLst/>
            <a:ahLst/>
            <a:cxnLst/>
            <a:rect r="r" b="b" t="t" l="l"/>
            <a:pathLst>
              <a:path h="5928205" w="4742564">
                <a:moveTo>
                  <a:pt x="0" y="0"/>
                </a:moveTo>
                <a:lnTo>
                  <a:pt x="4742563" y="0"/>
                </a:lnTo>
                <a:lnTo>
                  <a:pt x="4742563" y="5928204"/>
                </a:lnTo>
                <a:lnTo>
                  <a:pt x="0" y="5928204"/>
                </a:lnTo>
                <a:lnTo>
                  <a:pt x="0" y="0"/>
                </a:lnTo>
                <a:close/>
              </a:path>
            </a:pathLst>
          </a:custGeom>
          <a:blipFill>
            <a:blip r:embed="rId9"/>
            <a:stretch>
              <a:fillRect l="0" t="0" r="0" b="0"/>
            </a:stretch>
          </a:blipFill>
        </p:spPr>
      </p:sp>
      <p:sp>
        <p:nvSpPr>
          <p:cNvPr name="TextBox 16" id="16"/>
          <p:cNvSpPr txBox="true"/>
          <p:nvPr/>
        </p:nvSpPr>
        <p:spPr>
          <a:xfrm rot="0">
            <a:off x="7571598" y="7444105"/>
            <a:ext cx="6869674" cy="17335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From inspection of the data above, it can be seen that column Type 2 has </a:t>
            </a:r>
            <a:r>
              <a:rPr lang="en-US" sz="3000">
                <a:solidFill>
                  <a:srgbClr val="5D544D"/>
                </a:solidFill>
                <a:latin typeface="Hagrid Text Bold"/>
                <a:ea typeface="Hagrid Text Bold"/>
                <a:cs typeface="Hagrid Text Bold"/>
                <a:sym typeface="Hagrid Text Bold"/>
              </a:rPr>
              <a:t>null value.</a:t>
            </a:r>
          </a:p>
        </p:txBody>
      </p:sp>
      <p:sp>
        <p:nvSpPr>
          <p:cNvPr name="Freeform 17" id="17"/>
          <p:cNvSpPr/>
          <p:nvPr/>
        </p:nvSpPr>
        <p:spPr>
          <a:xfrm flipH="false" flipV="false" rot="8707754">
            <a:off x="13199998" y="5310162"/>
            <a:ext cx="1686696" cy="502942"/>
          </a:xfrm>
          <a:custGeom>
            <a:avLst/>
            <a:gdLst/>
            <a:ahLst/>
            <a:cxnLst/>
            <a:rect r="r" b="b" t="t" l="l"/>
            <a:pathLst>
              <a:path h="502942" w="1686696">
                <a:moveTo>
                  <a:pt x="0" y="0"/>
                </a:moveTo>
                <a:lnTo>
                  <a:pt x="1686696" y="0"/>
                </a:lnTo>
                <a:lnTo>
                  <a:pt x="1686696" y="502942"/>
                </a:lnTo>
                <a:lnTo>
                  <a:pt x="0" y="5029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13636279" y="2929558"/>
            <a:ext cx="4159295" cy="1873250"/>
          </a:xfrm>
          <a:prstGeom prst="rect">
            <a:avLst/>
          </a:prstGeom>
        </p:spPr>
        <p:txBody>
          <a:bodyPr anchor="t" rtlCol="false" tIns="0" lIns="0" bIns="0" rIns="0">
            <a:spAutoFit/>
          </a:bodyPr>
          <a:lstStyle/>
          <a:p>
            <a:pPr algn="l">
              <a:lnSpc>
                <a:spcPts val="3749"/>
              </a:lnSpc>
            </a:pPr>
            <a:r>
              <a:rPr lang="en-US" sz="2499">
                <a:solidFill>
                  <a:srgbClr val="5D544D"/>
                </a:solidFill>
                <a:latin typeface="Hagrid Text Bold"/>
                <a:ea typeface="Hagrid Text Bold"/>
                <a:cs typeface="Hagrid Text Bold"/>
                <a:sym typeface="Hagrid Text Bold"/>
              </a:rPr>
              <a:t>There are 3 categorical variables, 1 boolean and 8 numerical variables.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1505970"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773525"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14739">
            <a:off x="5760656" y="8369964"/>
            <a:ext cx="7315200" cy="2832977"/>
          </a:xfrm>
          <a:custGeom>
            <a:avLst/>
            <a:gdLst/>
            <a:ahLst/>
            <a:cxnLst/>
            <a:rect r="r" b="b" t="t" l="l"/>
            <a:pathLst>
              <a:path h="2832977" w="7315200">
                <a:moveTo>
                  <a:pt x="0" y="0"/>
                </a:moveTo>
                <a:lnTo>
                  <a:pt x="7315200" y="0"/>
                </a:lnTo>
                <a:lnTo>
                  <a:pt x="7315200" y="2832977"/>
                </a:lnTo>
                <a:lnTo>
                  <a:pt x="0" y="28329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50597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77352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570382">
            <a:off x="1182375" y="-387789"/>
            <a:ext cx="7315200" cy="2832977"/>
          </a:xfrm>
          <a:custGeom>
            <a:avLst/>
            <a:gdLst/>
            <a:ahLst/>
            <a:cxnLst/>
            <a:rect r="r" b="b" t="t" l="l"/>
            <a:pathLst>
              <a:path h="2832977" w="7315200">
                <a:moveTo>
                  <a:pt x="0" y="0"/>
                </a:moveTo>
                <a:lnTo>
                  <a:pt x="7315200" y="0"/>
                </a:lnTo>
                <a:lnTo>
                  <a:pt x="7315200" y="2832978"/>
                </a:lnTo>
                <a:lnTo>
                  <a:pt x="0" y="2832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3748248" y="4165020"/>
            <a:ext cx="10791504" cy="1802962"/>
            <a:chOff x="0" y="0"/>
            <a:chExt cx="2842207" cy="474854"/>
          </a:xfrm>
        </p:grpSpPr>
        <p:sp>
          <p:nvSpPr>
            <p:cNvPr name="Freeform 9" id="9"/>
            <p:cNvSpPr/>
            <p:nvPr/>
          </p:nvSpPr>
          <p:spPr>
            <a:xfrm flipH="false" flipV="false" rot="0">
              <a:off x="0" y="0"/>
              <a:ext cx="2842207" cy="474854"/>
            </a:xfrm>
            <a:custGeom>
              <a:avLst/>
              <a:gdLst/>
              <a:ahLst/>
              <a:cxnLst/>
              <a:rect r="r" b="b" t="t" l="l"/>
              <a:pathLst>
                <a:path h="474854" w="2842207">
                  <a:moveTo>
                    <a:pt x="35870" y="0"/>
                  </a:moveTo>
                  <a:lnTo>
                    <a:pt x="2806336" y="0"/>
                  </a:lnTo>
                  <a:cubicBezTo>
                    <a:pt x="2826147" y="0"/>
                    <a:pt x="2842207" y="16060"/>
                    <a:pt x="2842207" y="35870"/>
                  </a:cubicBezTo>
                  <a:lnTo>
                    <a:pt x="2842207" y="438984"/>
                  </a:lnTo>
                  <a:cubicBezTo>
                    <a:pt x="2842207" y="448497"/>
                    <a:pt x="2838428" y="457621"/>
                    <a:pt x="2831701" y="464348"/>
                  </a:cubicBezTo>
                  <a:cubicBezTo>
                    <a:pt x="2824973" y="471075"/>
                    <a:pt x="2815850" y="474854"/>
                    <a:pt x="2806336" y="474854"/>
                  </a:cubicBezTo>
                  <a:lnTo>
                    <a:pt x="35870" y="474854"/>
                  </a:lnTo>
                  <a:cubicBezTo>
                    <a:pt x="16060" y="474854"/>
                    <a:pt x="0" y="458794"/>
                    <a:pt x="0" y="438984"/>
                  </a:cubicBezTo>
                  <a:lnTo>
                    <a:pt x="0" y="35870"/>
                  </a:lnTo>
                  <a:cubicBezTo>
                    <a:pt x="0" y="26357"/>
                    <a:pt x="3779" y="17233"/>
                    <a:pt x="10506" y="10506"/>
                  </a:cubicBezTo>
                  <a:cubicBezTo>
                    <a:pt x="17233" y="3779"/>
                    <a:pt x="26357" y="0"/>
                    <a:pt x="3587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10" id="10"/>
            <p:cNvSpPr txBox="true"/>
            <p:nvPr/>
          </p:nvSpPr>
          <p:spPr>
            <a:xfrm>
              <a:off x="0" y="-38100"/>
              <a:ext cx="2842207" cy="512954"/>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3353450" y="5143500"/>
            <a:ext cx="1245260" cy="1245260"/>
          </a:xfrm>
          <a:custGeom>
            <a:avLst/>
            <a:gdLst/>
            <a:ahLst/>
            <a:cxnLst/>
            <a:rect r="r" b="b" t="t" l="l"/>
            <a:pathLst>
              <a:path h="1245260" w="1245260">
                <a:moveTo>
                  <a:pt x="0" y="0"/>
                </a:moveTo>
                <a:lnTo>
                  <a:pt x="1245260" y="0"/>
                </a:lnTo>
                <a:lnTo>
                  <a:pt x="1245260" y="1245260"/>
                </a:lnTo>
                <a:lnTo>
                  <a:pt x="0" y="1245260"/>
                </a:lnTo>
                <a:lnTo>
                  <a:pt x="0" y="0"/>
                </a:lnTo>
                <a:close/>
              </a:path>
            </a:pathLst>
          </a:custGeom>
          <a:blipFill>
            <a:blip r:embed="rId8"/>
            <a:stretch>
              <a:fillRect l="0" t="0" r="0" b="0"/>
            </a:stretch>
          </a:blipFill>
        </p:spPr>
      </p:sp>
      <p:sp>
        <p:nvSpPr>
          <p:cNvPr name="TextBox 12" id="12"/>
          <p:cNvSpPr txBox="true"/>
          <p:nvPr/>
        </p:nvSpPr>
        <p:spPr>
          <a:xfrm rot="0">
            <a:off x="4311920" y="4879975"/>
            <a:ext cx="9664159" cy="793750"/>
          </a:xfrm>
          <a:prstGeom prst="rect">
            <a:avLst/>
          </a:prstGeom>
        </p:spPr>
        <p:txBody>
          <a:bodyPr anchor="t" rtlCol="false" tIns="0" lIns="0" bIns="0" rIns="0">
            <a:spAutoFit/>
          </a:bodyPr>
          <a:lstStyle/>
          <a:p>
            <a:pPr algn="l">
              <a:lnSpc>
                <a:spcPts val="5599"/>
              </a:lnSpc>
            </a:pPr>
            <a:r>
              <a:rPr lang="en-US" sz="6999">
                <a:solidFill>
                  <a:srgbClr val="5D544D"/>
                </a:solidFill>
                <a:latin typeface="Manison Condensed"/>
                <a:ea typeface="Manison Condensed"/>
                <a:cs typeface="Manison Condensed"/>
                <a:sym typeface="Manison Condensed"/>
              </a:rPr>
              <a:t>LET'S EXPLORE THE DATASET</a:t>
            </a:r>
          </a:p>
        </p:txBody>
      </p:sp>
      <p:sp>
        <p:nvSpPr>
          <p:cNvPr name="Freeform 13" id="13"/>
          <p:cNvSpPr/>
          <p:nvPr/>
        </p:nvSpPr>
        <p:spPr>
          <a:xfrm flipH="false" flipV="false" rot="0">
            <a:off x="3748248" y="2991156"/>
            <a:ext cx="1656862" cy="1745318"/>
          </a:xfrm>
          <a:custGeom>
            <a:avLst/>
            <a:gdLst/>
            <a:ahLst/>
            <a:cxnLst/>
            <a:rect r="r" b="b" t="t" l="l"/>
            <a:pathLst>
              <a:path h="1745318" w="1656862">
                <a:moveTo>
                  <a:pt x="0" y="0"/>
                </a:moveTo>
                <a:lnTo>
                  <a:pt x="1656862" y="0"/>
                </a:lnTo>
                <a:lnTo>
                  <a:pt x="1656862" y="1745318"/>
                </a:lnTo>
                <a:lnTo>
                  <a:pt x="0" y="1745318"/>
                </a:lnTo>
                <a:lnTo>
                  <a:pt x="0" y="0"/>
                </a:lnTo>
                <a:close/>
              </a:path>
            </a:pathLst>
          </a:custGeom>
          <a:blipFill>
            <a:blip r:embed="rId9"/>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146584"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39"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46584"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139"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900826" y="412418"/>
            <a:ext cx="12862538" cy="1232564"/>
            <a:chOff x="0" y="0"/>
            <a:chExt cx="4093337" cy="392248"/>
          </a:xfrm>
        </p:grpSpPr>
        <p:sp>
          <p:nvSpPr>
            <p:cNvPr name="Freeform 7" id="7"/>
            <p:cNvSpPr/>
            <p:nvPr/>
          </p:nvSpPr>
          <p:spPr>
            <a:xfrm flipH="false" flipV="false" rot="0">
              <a:off x="0" y="0"/>
              <a:ext cx="4093337" cy="392248"/>
            </a:xfrm>
            <a:custGeom>
              <a:avLst/>
              <a:gdLst/>
              <a:ahLst/>
              <a:cxnLst/>
              <a:rect r="r" b="b" t="t" l="l"/>
              <a:pathLst>
                <a:path h="392248" w="4093337">
                  <a:moveTo>
                    <a:pt x="60190" y="0"/>
                  </a:moveTo>
                  <a:lnTo>
                    <a:pt x="4033147" y="0"/>
                  </a:lnTo>
                  <a:cubicBezTo>
                    <a:pt x="4066389" y="0"/>
                    <a:pt x="4093337" y="26948"/>
                    <a:pt x="4093337" y="60190"/>
                  </a:cubicBezTo>
                  <a:lnTo>
                    <a:pt x="4093337" y="332058"/>
                  </a:lnTo>
                  <a:cubicBezTo>
                    <a:pt x="4093337" y="365300"/>
                    <a:pt x="4066389" y="392248"/>
                    <a:pt x="4033147" y="392248"/>
                  </a:cubicBezTo>
                  <a:lnTo>
                    <a:pt x="60190" y="392248"/>
                  </a:lnTo>
                  <a:cubicBezTo>
                    <a:pt x="26948" y="392248"/>
                    <a:pt x="0" y="365300"/>
                    <a:pt x="0" y="332058"/>
                  </a:cubicBezTo>
                  <a:lnTo>
                    <a:pt x="0" y="60190"/>
                  </a:lnTo>
                  <a:cubicBezTo>
                    <a:pt x="0" y="26948"/>
                    <a:pt x="26948" y="0"/>
                    <a:pt x="6019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8" id="8"/>
            <p:cNvSpPr txBox="true"/>
            <p:nvPr/>
          </p:nvSpPr>
          <p:spPr>
            <a:xfrm>
              <a:off x="0" y="-38100"/>
              <a:ext cx="4093337" cy="43034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259080" y="513869"/>
            <a:ext cx="1029662" cy="1029662"/>
          </a:xfrm>
          <a:custGeom>
            <a:avLst/>
            <a:gdLst/>
            <a:ahLst/>
            <a:cxnLst/>
            <a:rect r="r" b="b" t="t" l="l"/>
            <a:pathLst>
              <a:path h="1029662" w="1029662">
                <a:moveTo>
                  <a:pt x="0" y="0"/>
                </a:moveTo>
                <a:lnTo>
                  <a:pt x="1029662" y="0"/>
                </a:lnTo>
                <a:lnTo>
                  <a:pt x="1029662" y="1029662"/>
                </a:lnTo>
                <a:lnTo>
                  <a:pt x="0" y="1029662"/>
                </a:lnTo>
                <a:lnTo>
                  <a:pt x="0" y="0"/>
                </a:lnTo>
                <a:close/>
              </a:path>
            </a:pathLst>
          </a:custGeom>
          <a:blipFill>
            <a:blip r:embed="rId10"/>
            <a:stretch>
              <a:fillRect l="0" t="0" r="0" b="0"/>
            </a:stretch>
          </a:blipFill>
        </p:spPr>
      </p:sp>
      <p:sp>
        <p:nvSpPr>
          <p:cNvPr name="Freeform 10" id="10"/>
          <p:cNvSpPr/>
          <p:nvPr/>
        </p:nvSpPr>
        <p:spPr>
          <a:xfrm flipH="false" flipV="false" rot="611567">
            <a:off x="9445837" y="1873193"/>
            <a:ext cx="2649688" cy="790089"/>
          </a:xfrm>
          <a:custGeom>
            <a:avLst/>
            <a:gdLst/>
            <a:ahLst/>
            <a:cxnLst/>
            <a:rect r="r" b="b" t="t" l="l"/>
            <a:pathLst>
              <a:path h="790089" w="2649688">
                <a:moveTo>
                  <a:pt x="0" y="0"/>
                </a:moveTo>
                <a:lnTo>
                  <a:pt x="2649688" y="0"/>
                </a:lnTo>
                <a:lnTo>
                  <a:pt x="2649688" y="790089"/>
                </a:lnTo>
                <a:lnTo>
                  <a:pt x="0" y="79008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0546321" y="6235388"/>
            <a:ext cx="5919926" cy="3426679"/>
          </a:xfrm>
          <a:custGeom>
            <a:avLst/>
            <a:gdLst/>
            <a:ahLst/>
            <a:cxnLst/>
            <a:rect r="r" b="b" t="t" l="l"/>
            <a:pathLst>
              <a:path h="3426679" w="5919926">
                <a:moveTo>
                  <a:pt x="0" y="0"/>
                </a:moveTo>
                <a:lnTo>
                  <a:pt x="5919926" y="0"/>
                </a:lnTo>
                <a:lnTo>
                  <a:pt x="5919926" y="3426679"/>
                </a:lnTo>
                <a:lnTo>
                  <a:pt x="0" y="3426679"/>
                </a:lnTo>
                <a:lnTo>
                  <a:pt x="0" y="0"/>
                </a:lnTo>
                <a:close/>
              </a:path>
            </a:pathLst>
          </a:custGeom>
          <a:blipFill>
            <a:blip r:embed="rId13"/>
            <a:stretch>
              <a:fillRect l="0" t="0" r="0" b="0"/>
            </a:stretch>
          </a:blipFill>
        </p:spPr>
      </p:sp>
      <p:sp>
        <p:nvSpPr>
          <p:cNvPr name="Freeform 12" id="12"/>
          <p:cNvSpPr/>
          <p:nvPr/>
        </p:nvSpPr>
        <p:spPr>
          <a:xfrm flipH="false" flipV="false" rot="0">
            <a:off x="900826" y="2509722"/>
            <a:ext cx="8784755" cy="6614773"/>
          </a:xfrm>
          <a:custGeom>
            <a:avLst/>
            <a:gdLst/>
            <a:ahLst/>
            <a:cxnLst/>
            <a:rect r="r" b="b" t="t" l="l"/>
            <a:pathLst>
              <a:path h="6614773" w="8784755">
                <a:moveTo>
                  <a:pt x="0" y="0"/>
                </a:moveTo>
                <a:lnTo>
                  <a:pt x="8784754" y="0"/>
                </a:lnTo>
                <a:lnTo>
                  <a:pt x="8784754" y="6614774"/>
                </a:lnTo>
                <a:lnTo>
                  <a:pt x="0" y="6614774"/>
                </a:lnTo>
                <a:lnTo>
                  <a:pt x="0" y="0"/>
                </a:lnTo>
                <a:close/>
              </a:path>
            </a:pathLst>
          </a:custGeom>
          <a:blipFill>
            <a:blip r:embed="rId14"/>
            <a:stretch>
              <a:fillRect l="0" t="0" r="0" b="0"/>
            </a:stretch>
          </a:blipFill>
        </p:spPr>
      </p:sp>
      <p:sp>
        <p:nvSpPr>
          <p:cNvPr name="TextBox 13" id="13"/>
          <p:cNvSpPr txBox="true"/>
          <p:nvPr/>
        </p:nvSpPr>
        <p:spPr>
          <a:xfrm rot="0">
            <a:off x="2507638" y="698500"/>
            <a:ext cx="10998646" cy="5651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How many pokemons are there per Generation?</a:t>
            </a:r>
          </a:p>
        </p:txBody>
      </p:sp>
      <p:sp>
        <p:nvSpPr>
          <p:cNvPr name="TextBox 14" id="14"/>
          <p:cNvSpPr txBox="true"/>
          <p:nvPr/>
        </p:nvSpPr>
        <p:spPr>
          <a:xfrm rot="0">
            <a:off x="10278334" y="2777813"/>
            <a:ext cx="6455900" cy="3286125"/>
          </a:xfrm>
          <a:prstGeom prst="rect">
            <a:avLst/>
          </a:prstGeom>
        </p:spPr>
        <p:txBody>
          <a:bodyPr anchor="t" rtlCol="false" tIns="0" lIns="0" bIns="0" rIns="0">
            <a:spAutoFit/>
          </a:bodyPr>
          <a:lstStyle/>
          <a:p>
            <a:pPr algn="ctr">
              <a:lnSpc>
                <a:spcPts val="3749"/>
              </a:lnSpc>
            </a:pPr>
            <a:r>
              <a:rPr lang="en-US" sz="2499">
                <a:solidFill>
                  <a:srgbClr val="5D544D"/>
                </a:solidFill>
                <a:latin typeface="Hagrid Text Bold"/>
                <a:ea typeface="Hagrid Text Bold"/>
                <a:cs typeface="Hagrid Text Bold"/>
                <a:sym typeface="Hagrid Text Bold"/>
              </a:rPr>
              <a:t>The generation with the most is the 1st generation with 166 Pokemons. </a:t>
            </a:r>
          </a:p>
          <a:p>
            <a:pPr algn="ctr">
              <a:lnSpc>
                <a:spcPts val="3749"/>
              </a:lnSpc>
            </a:pPr>
          </a:p>
          <a:p>
            <a:pPr algn="ctr">
              <a:lnSpc>
                <a:spcPts val="3749"/>
              </a:lnSpc>
            </a:pPr>
            <a:r>
              <a:rPr lang="en-US" sz="2499">
                <a:solidFill>
                  <a:srgbClr val="5D544D"/>
                </a:solidFill>
                <a:latin typeface="Hagrid Text Bold"/>
                <a:ea typeface="Hagrid Text Bold"/>
                <a:cs typeface="Hagrid Text Bold"/>
                <a:sym typeface="Hagrid Text Bold"/>
              </a:rPr>
              <a:t>The generation with the fewest is the 6th generation with 82 Pokemons.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9111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7644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411555"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168255" y="404284"/>
            <a:ext cx="11091045" cy="1257002"/>
            <a:chOff x="0" y="0"/>
            <a:chExt cx="14788061" cy="1676003"/>
          </a:xfrm>
        </p:grpSpPr>
        <p:grpSp>
          <p:nvGrpSpPr>
            <p:cNvPr name="Group 7" id="7"/>
            <p:cNvGrpSpPr/>
            <p:nvPr/>
          </p:nvGrpSpPr>
          <p:grpSpPr>
            <a:xfrm rot="0">
              <a:off x="0" y="0"/>
              <a:ext cx="14788061" cy="1676003"/>
              <a:chOff x="0" y="0"/>
              <a:chExt cx="3529582" cy="400025"/>
            </a:xfrm>
          </p:grpSpPr>
          <p:sp>
            <p:nvSpPr>
              <p:cNvPr name="Freeform 8" id="8"/>
              <p:cNvSpPr/>
              <p:nvPr/>
            </p:nvSpPr>
            <p:spPr>
              <a:xfrm flipH="false" flipV="false" rot="0">
                <a:off x="0" y="0"/>
                <a:ext cx="3529582" cy="400025"/>
              </a:xfrm>
              <a:custGeom>
                <a:avLst/>
                <a:gdLst/>
                <a:ahLst/>
                <a:cxnLst/>
                <a:rect r="r" b="b" t="t" l="l"/>
                <a:pathLst>
                  <a:path h="400025" w="3529582">
                    <a:moveTo>
                      <a:pt x="69803" y="0"/>
                    </a:moveTo>
                    <a:lnTo>
                      <a:pt x="3459779" y="0"/>
                    </a:lnTo>
                    <a:cubicBezTo>
                      <a:pt x="3478292" y="0"/>
                      <a:pt x="3496047" y="7354"/>
                      <a:pt x="3509137" y="20445"/>
                    </a:cubicBezTo>
                    <a:cubicBezTo>
                      <a:pt x="3522228" y="33536"/>
                      <a:pt x="3529582" y="51290"/>
                      <a:pt x="3529582" y="69803"/>
                    </a:cubicBezTo>
                    <a:lnTo>
                      <a:pt x="3529582" y="330221"/>
                    </a:lnTo>
                    <a:cubicBezTo>
                      <a:pt x="3529582" y="348734"/>
                      <a:pt x="3522228" y="366489"/>
                      <a:pt x="3509137" y="379580"/>
                    </a:cubicBezTo>
                    <a:cubicBezTo>
                      <a:pt x="3496047" y="392671"/>
                      <a:pt x="3478292" y="400025"/>
                      <a:pt x="3459779" y="400025"/>
                    </a:cubicBezTo>
                    <a:lnTo>
                      <a:pt x="69803" y="400025"/>
                    </a:lnTo>
                    <a:cubicBezTo>
                      <a:pt x="51290" y="400025"/>
                      <a:pt x="33536" y="392671"/>
                      <a:pt x="20445" y="379580"/>
                    </a:cubicBezTo>
                    <a:cubicBezTo>
                      <a:pt x="7354" y="366489"/>
                      <a:pt x="0" y="348734"/>
                      <a:pt x="0" y="330221"/>
                    </a:cubicBezTo>
                    <a:lnTo>
                      <a:pt x="0" y="69803"/>
                    </a:lnTo>
                    <a:cubicBezTo>
                      <a:pt x="0" y="51290"/>
                      <a:pt x="7354" y="33536"/>
                      <a:pt x="20445" y="20445"/>
                    </a:cubicBezTo>
                    <a:cubicBezTo>
                      <a:pt x="33536" y="7354"/>
                      <a:pt x="51290" y="0"/>
                      <a:pt x="69803"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9" id="9"/>
              <p:cNvSpPr txBox="true"/>
              <p:nvPr/>
            </p:nvSpPr>
            <p:spPr>
              <a:xfrm>
                <a:off x="0" y="-38100"/>
                <a:ext cx="3529582" cy="4381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2094946" y="40018"/>
              <a:ext cx="12241947" cy="1500717"/>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How is the pokemon percentage by Legendary label?</a:t>
              </a:r>
            </a:p>
          </p:txBody>
        </p:sp>
        <p:sp>
          <p:nvSpPr>
            <p:cNvPr name="Freeform 11" id="11"/>
            <p:cNvSpPr/>
            <p:nvPr/>
          </p:nvSpPr>
          <p:spPr>
            <a:xfrm flipH="false" flipV="false" rot="0">
              <a:off x="455957" y="151561"/>
              <a:ext cx="1372882" cy="1372882"/>
            </a:xfrm>
            <a:custGeom>
              <a:avLst/>
              <a:gdLst/>
              <a:ahLst/>
              <a:cxnLst/>
              <a:rect r="r" b="b" t="t" l="l"/>
              <a:pathLst>
                <a:path h="1372882" w="1372882">
                  <a:moveTo>
                    <a:pt x="0" y="0"/>
                  </a:moveTo>
                  <a:lnTo>
                    <a:pt x="1372882" y="0"/>
                  </a:lnTo>
                  <a:lnTo>
                    <a:pt x="1372882" y="1372882"/>
                  </a:lnTo>
                  <a:lnTo>
                    <a:pt x="0" y="1372882"/>
                  </a:lnTo>
                  <a:lnTo>
                    <a:pt x="0" y="0"/>
                  </a:lnTo>
                  <a:close/>
                </a:path>
              </a:pathLst>
            </a:custGeom>
            <a:blipFill>
              <a:blip r:embed="rId6"/>
              <a:stretch>
                <a:fillRect l="0" t="0" r="0" b="0"/>
              </a:stretch>
            </a:blipFill>
          </p:spPr>
        </p:sp>
      </p:grpSp>
      <p:sp>
        <p:nvSpPr>
          <p:cNvPr name="Freeform 12" id="12"/>
          <p:cNvSpPr/>
          <p:nvPr/>
        </p:nvSpPr>
        <p:spPr>
          <a:xfrm flipH="false" flipV="false" rot="0">
            <a:off x="4770746" y="5143500"/>
            <a:ext cx="8662990" cy="4414647"/>
          </a:xfrm>
          <a:custGeom>
            <a:avLst/>
            <a:gdLst/>
            <a:ahLst/>
            <a:cxnLst/>
            <a:rect r="r" b="b" t="t" l="l"/>
            <a:pathLst>
              <a:path h="4414647" w="8662990">
                <a:moveTo>
                  <a:pt x="0" y="0"/>
                </a:moveTo>
                <a:lnTo>
                  <a:pt x="8662990" y="0"/>
                </a:lnTo>
                <a:lnTo>
                  <a:pt x="8662990" y="4414647"/>
                </a:lnTo>
                <a:lnTo>
                  <a:pt x="0" y="4414647"/>
                </a:lnTo>
                <a:lnTo>
                  <a:pt x="0" y="0"/>
                </a:lnTo>
                <a:close/>
              </a:path>
            </a:pathLst>
          </a:custGeom>
          <a:blipFill>
            <a:blip r:embed="rId7"/>
            <a:stretch>
              <a:fillRect l="0" t="0" r="0" b="0"/>
            </a:stretch>
          </a:blipFill>
        </p:spPr>
      </p:sp>
      <p:sp>
        <p:nvSpPr>
          <p:cNvPr name="Freeform 13" id="13"/>
          <p:cNvSpPr/>
          <p:nvPr/>
        </p:nvSpPr>
        <p:spPr>
          <a:xfrm flipH="false" flipV="false" rot="0">
            <a:off x="1748038" y="2420747"/>
            <a:ext cx="14791923" cy="1963292"/>
          </a:xfrm>
          <a:custGeom>
            <a:avLst/>
            <a:gdLst/>
            <a:ahLst/>
            <a:cxnLst/>
            <a:rect r="r" b="b" t="t" l="l"/>
            <a:pathLst>
              <a:path h="1963292" w="14791923">
                <a:moveTo>
                  <a:pt x="0" y="0"/>
                </a:moveTo>
                <a:lnTo>
                  <a:pt x="14791924" y="0"/>
                </a:lnTo>
                <a:lnTo>
                  <a:pt x="14791924" y="1963292"/>
                </a:lnTo>
                <a:lnTo>
                  <a:pt x="0" y="1963292"/>
                </a:lnTo>
                <a:lnTo>
                  <a:pt x="0" y="0"/>
                </a:lnTo>
                <a:close/>
              </a:path>
            </a:pathLst>
          </a:custGeom>
          <a:blipFill>
            <a:blip r:embed="rId8"/>
            <a:stretch>
              <a:fillRect l="0" t="0" r="0" b="0"/>
            </a:stretch>
          </a:blipFill>
        </p:spPr>
      </p:sp>
      <p:sp>
        <p:nvSpPr>
          <p:cNvPr name="Freeform 14" id="14"/>
          <p:cNvSpPr/>
          <p:nvPr/>
        </p:nvSpPr>
        <p:spPr>
          <a:xfrm flipH="false" flipV="false" rot="-1481692">
            <a:off x="3418042" y="932537"/>
            <a:ext cx="2705409" cy="806704"/>
          </a:xfrm>
          <a:custGeom>
            <a:avLst/>
            <a:gdLst/>
            <a:ahLst/>
            <a:cxnLst/>
            <a:rect r="r" b="b" t="t" l="l"/>
            <a:pathLst>
              <a:path h="806704" w="2705409">
                <a:moveTo>
                  <a:pt x="0" y="0"/>
                </a:moveTo>
                <a:lnTo>
                  <a:pt x="2705409" y="0"/>
                </a:lnTo>
                <a:lnTo>
                  <a:pt x="2705409" y="806703"/>
                </a:lnTo>
                <a:lnTo>
                  <a:pt x="0" y="8067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5D78E"/>
        </a:solidFill>
      </p:bgPr>
    </p:bg>
    <p:spTree>
      <p:nvGrpSpPr>
        <p:cNvPr id="1" name=""/>
        <p:cNvGrpSpPr/>
        <p:nvPr/>
      </p:nvGrpSpPr>
      <p:grpSpPr>
        <a:xfrm>
          <a:off x="0" y="0"/>
          <a:ext cx="0" cy="0"/>
          <a:chOff x="0" y="0"/>
          <a:chExt cx="0" cy="0"/>
        </a:xfrm>
      </p:grpSpPr>
      <p:sp>
        <p:nvSpPr>
          <p:cNvPr name="Freeform 2" id="2"/>
          <p:cNvSpPr/>
          <p:nvPr/>
        </p:nvSpPr>
        <p:spPr>
          <a:xfrm flipH="false" flipV="false" rot="0">
            <a:off x="13146584"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139" y="-124055"/>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46584"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26139" y="5143500"/>
            <a:ext cx="5267555" cy="5267555"/>
          </a:xfrm>
          <a:custGeom>
            <a:avLst/>
            <a:gdLst/>
            <a:ahLst/>
            <a:cxnLst/>
            <a:rect r="r" b="b" t="t" l="l"/>
            <a:pathLst>
              <a:path h="5267555" w="5267555">
                <a:moveTo>
                  <a:pt x="0" y="0"/>
                </a:moveTo>
                <a:lnTo>
                  <a:pt x="5267555" y="0"/>
                </a:lnTo>
                <a:lnTo>
                  <a:pt x="5267555" y="5267555"/>
                </a:lnTo>
                <a:lnTo>
                  <a:pt x="0" y="52675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900826" y="412418"/>
            <a:ext cx="12862538" cy="1232564"/>
            <a:chOff x="0" y="0"/>
            <a:chExt cx="4093337" cy="392248"/>
          </a:xfrm>
        </p:grpSpPr>
        <p:sp>
          <p:nvSpPr>
            <p:cNvPr name="Freeform 7" id="7"/>
            <p:cNvSpPr/>
            <p:nvPr/>
          </p:nvSpPr>
          <p:spPr>
            <a:xfrm flipH="false" flipV="false" rot="0">
              <a:off x="0" y="0"/>
              <a:ext cx="4093337" cy="392248"/>
            </a:xfrm>
            <a:custGeom>
              <a:avLst/>
              <a:gdLst/>
              <a:ahLst/>
              <a:cxnLst/>
              <a:rect r="r" b="b" t="t" l="l"/>
              <a:pathLst>
                <a:path h="392248" w="4093337">
                  <a:moveTo>
                    <a:pt x="60190" y="0"/>
                  </a:moveTo>
                  <a:lnTo>
                    <a:pt x="4033147" y="0"/>
                  </a:lnTo>
                  <a:cubicBezTo>
                    <a:pt x="4066389" y="0"/>
                    <a:pt x="4093337" y="26948"/>
                    <a:pt x="4093337" y="60190"/>
                  </a:cubicBezTo>
                  <a:lnTo>
                    <a:pt x="4093337" y="332058"/>
                  </a:lnTo>
                  <a:cubicBezTo>
                    <a:pt x="4093337" y="365300"/>
                    <a:pt x="4066389" y="392248"/>
                    <a:pt x="4033147" y="392248"/>
                  </a:cubicBezTo>
                  <a:lnTo>
                    <a:pt x="60190" y="392248"/>
                  </a:lnTo>
                  <a:cubicBezTo>
                    <a:pt x="26948" y="392248"/>
                    <a:pt x="0" y="365300"/>
                    <a:pt x="0" y="332058"/>
                  </a:cubicBezTo>
                  <a:lnTo>
                    <a:pt x="0" y="60190"/>
                  </a:lnTo>
                  <a:cubicBezTo>
                    <a:pt x="0" y="26948"/>
                    <a:pt x="26948" y="0"/>
                    <a:pt x="60190" y="0"/>
                  </a:cubicBezTo>
                  <a:close/>
                </a:path>
              </a:pathLst>
            </a:custGeom>
            <a:gradFill rotWithShape="true">
              <a:gsLst>
                <a:gs pos="0">
                  <a:srgbClr val="FFFFFF">
                    <a:alpha val="100000"/>
                  </a:srgbClr>
                </a:gs>
                <a:gs pos="100000">
                  <a:srgbClr val="FFF7EA">
                    <a:alpha val="100000"/>
                  </a:srgbClr>
                </a:gs>
              </a:gsLst>
              <a:lin ang="5400000"/>
            </a:gradFill>
            <a:ln w="38100" cap="rnd">
              <a:solidFill>
                <a:srgbClr val="5D544D"/>
              </a:solidFill>
              <a:prstDash val="solid"/>
              <a:round/>
            </a:ln>
          </p:spPr>
        </p:sp>
        <p:sp>
          <p:nvSpPr>
            <p:cNvPr name="TextBox 8" id="8"/>
            <p:cNvSpPr txBox="true"/>
            <p:nvPr/>
          </p:nvSpPr>
          <p:spPr>
            <a:xfrm>
              <a:off x="0" y="-38100"/>
              <a:ext cx="4093337" cy="43034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259080" y="513869"/>
            <a:ext cx="1029662" cy="1029662"/>
          </a:xfrm>
          <a:custGeom>
            <a:avLst/>
            <a:gdLst/>
            <a:ahLst/>
            <a:cxnLst/>
            <a:rect r="r" b="b" t="t" l="l"/>
            <a:pathLst>
              <a:path h="1029662" w="1029662">
                <a:moveTo>
                  <a:pt x="0" y="0"/>
                </a:moveTo>
                <a:lnTo>
                  <a:pt x="1029662" y="0"/>
                </a:lnTo>
                <a:lnTo>
                  <a:pt x="1029662" y="1029662"/>
                </a:lnTo>
                <a:lnTo>
                  <a:pt x="0" y="1029662"/>
                </a:lnTo>
                <a:lnTo>
                  <a:pt x="0" y="0"/>
                </a:lnTo>
                <a:close/>
              </a:path>
            </a:pathLst>
          </a:custGeom>
          <a:blipFill>
            <a:blip r:embed="rId10"/>
            <a:stretch>
              <a:fillRect l="0" t="0" r="0" b="0"/>
            </a:stretch>
          </a:blipFill>
        </p:spPr>
      </p:sp>
      <p:sp>
        <p:nvSpPr>
          <p:cNvPr name="Freeform 10" id="10"/>
          <p:cNvSpPr/>
          <p:nvPr/>
        </p:nvSpPr>
        <p:spPr>
          <a:xfrm flipH="false" flipV="false" rot="0">
            <a:off x="900826" y="2131113"/>
            <a:ext cx="8920168" cy="6687455"/>
          </a:xfrm>
          <a:custGeom>
            <a:avLst/>
            <a:gdLst/>
            <a:ahLst/>
            <a:cxnLst/>
            <a:rect r="r" b="b" t="t" l="l"/>
            <a:pathLst>
              <a:path h="6687455" w="8920168">
                <a:moveTo>
                  <a:pt x="0" y="0"/>
                </a:moveTo>
                <a:lnTo>
                  <a:pt x="8920167" y="0"/>
                </a:lnTo>
                <a:lnTo>
                  <a:pt x="8920167" y="6687455"/>
                </a:lnTo>
                <a:lnTo>
                  <a:pt x="0" y="6687455"/>
                </a:lnTo>
                <a:lnTo>
                  <a:pt x="0" y="0"/>
                </a:lnTo>
                <a:close/>
              </a:path>
            </a:pathLst>
          </a:custGeom>
          <a:blipFill>
            <a:blip r:embed="rId11"/>
            <a:stretch>
              <a:fillRect l="0" t="0" r="0" b="0"/>
            </a:stretch>
          </a:blipFill>
        </p:spPr>
      </p:sp>
      <p:sp>
        <p:nvSpPr>
          <p:cNvPr name="Freeform 11" id="11"/>
          <p:cNvSpPr/>
          <p:nvPr/>
        </p:nvSpPr>
        <p:spPr>
          <a:xfrm flipH="false" flipV="false" rot="0">
            <a:off x="12226007" y="5143500"/>
            <a:ext cx="3074712" cy="4474312"/>
          </a:xfrm>
          <a:custGeom>
            <a:avLst/>
            <a:gdLst/>
            <a:ahLst/>
            <a:cxnLst/>
            <a:rect r="r" b="b" t="t" l="l"/>
            <a:pathLst>
              <a:path h="4474312" w="3074712">
                <a:moveTo>
                  <a:pt x="0" y="0"/>
                </a:moveTo>
                <a:lnTo>
                  <a:pt x="3074712" y="0"/>
                </a:lnTo>
                <a:lnTo>
                  <a:pt x="3074712" y="4474312"/>
                </a:lnTo>
                <a:lnTo>
                  <a:pt x="0" y="4474312"/>
                </a:lnTo>
                <a:lnTo>
                  <a:pt x="0" y="0"/>
                </a:lnTo>
                <a:close/>
              </a:path>
            </a:pathLst>
          </a:custGeom>
          <a:blipFill>
            <a:blip r:embed="rId12"/>
            <a:stretch>
              <a:fillRect l="0" t="0" r="0" b="0"/>
            </a:stretch>
          </a:blipFill>
        </p:spPr>
      </p:sp>
      <p:sp>
        <p:nvSpPr>
          <p:cNvPr name="TextBox 12" id="12"/>
          <p:cNvSpPr txBox="true"/>
          <p:nvPr/>
        </p:nvSpPr>
        <p:spPr>
          <a:xfrm rot="0">
            <a:off x="2507638" y="698500"/>
            <a:ext cx="10998646" cy="565150"/>
          </a:xfrm>
          <a:prstGeom prst="rect">
            <a:avLst/>
          </a:prstGeom>
        </p:spPr>
        <p:txBody>
          <a:bodyPr anchor="t" rtlCol="false" tIns="0" lIns="0" bIns="0" rIns="0">
            <a:spAutoFit/>
          </a:bodyPr>
          <a:lstStyle/>
          <a:p>
            <a:pPr algn="l">
              <a:lnSpc>
                <a:spcPts val="4500"/>
              </a:lnSpc>
            </a:pPr>
            <a:r>
              <a:rPr lang="en-US" sz="3000">
                <a:solidFill>
                  <a:srgbClr val="5D544D"/>
                </a:solidFill>
                <a:latin typeface="Hagrid Text Bold"/>
                <a:ea typeface="Hagrid Text Bold"/>
                <a:cs typeface="Hagrid Text Bold"/>
                <a:sym typeface="Hagrid Text Bold"/>
              </a:rPr>
              <a:t>The distribution of total pokemons by Legendary</a:t>
            </a:r>
          </a:p>
        </p:txBody>
      </p:sp>
      <p:sp>
        <p:nvSpPr>
          <p:cNvPr name="TextBox 13" id="13"/>
          <p:cNvSpPr txBox="true"/>
          <p:nvPr/>
        </p:nvSpPr>
        <p:spPr>
          <a:xfrm rot="0">
            <a:off x="10278334" y="2054913"/>
            <a:ext cx="6455900" cy="2819400"/>
          </a:xfrm>
          <a:prstGeom prst="rect">
            <a:avLst/>
          </a:prstGeom>
        </p:spPr>
        <p:txBody>
          <a:bodyPr anchor="t" rtlCol="false" tIns="0" lIns="0" bIns="0" rIns="0">
            <a:spAutoFit/>
          </a:bodyPr>
          <a:lstStyle/>
          <a:p>
            <a:pPr algn="ctr">
              <a:lnSpc>
                <a:spcPts val="3749"/>
              </a:lnSpc>
            </a:pPr>
            <a:r>
              <a:rPr lang="en-US" sz="2499">
                <a:solidFill>
                  <a:srgbClr val="5D544D"/>
                </a:solidFill>
                <a:latin typeface="Hagrid Text Bold"/>
                <a:ea typeface="Hagrid Text Bold"/>
                <a:cs typeface="Hagrid Text Bold"/>
                <a:sym typeface="Hagrid Text Bold"/>
              </a:rPr>
              <a:t>The highest total number of Legend Pokemon is 3rd generation, 18 pokemons.</a:t>
            </a:r>
          </a:p>
          <a:p>
            <a:pPr algn="ctr">
              <a:lnSpc>
                <a:spcPts val="3749"/>
              </a:lnSpc>
            </a:pPr>
            <a:r>
              <a:rPr lang="en-US" sz="2499">
                <a:solidFill>
                  <a:srgbClr val="5D544D"/>
                </a:solidFill>
                <a:latin typeface="Hagrid Text Bold"/>
                <a:ea typeface="Hagrid Text Bold"/>
                <a:cs typeface="Hagrid Text Bold"/>
                <a:sym typeface="Hagrid Text Bold"/>
              </a:rPr>
              <a:t>The highest total number of non-Legend Pokemon is 1st generation, 160 pokemons.</a:t>
            </a:r>
          </a:p>
        </p:txBody>
      </p:sp>
      <p:sp>
        <p:nvSpPr>
          <p:cNvPr name="Freeform 14" id="14"/>
          <p:cNvSpPr/>
          <p:nvPr/>
        </p:nvSpPr>
        <p:spPr>
          <a:xfrm flipH="false" flipV="false" rot="8548513">
            <a:off x="9793585" y="5151635"/>
            <a:ext cx="2167847" cy="646413"/>
          </a:xfrm>
          <a:custGeom>
            <a:avLst/>
            <a:gdLst/>
            <a:ahLst/>
            <a:cxnLst/>
            <a:rect r="r" b="b" t="t" l="l"/>
            <a:pathLst>
              <a:path h="646413" w="2167847">
                <a:moveTo>
                  <a:pt x="0" y="0"/>
                </a:moveTo>
                <a:lnTo>
                  <a:pt x="2167847" y="0"/>
                </a:lnTo>
                <a:lnTo>
                  <a:pt x="2167847" y="646412"/>
                </a:lnTo>
                <a:lnTo>
                  <a:pt x="0" y="64641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DAGHDyY9vuE</dc:identifier>
  <dcterms:modified xsi:type="dcterms:W3CDTF">2011-08-01T06:04:30Z</dcterms:modified>
  <cp:revision>1</cp:revision>
  <dc:title>Colorful Modern Business Infographic Presentation</dc:title>
</cp:coreProperties>
</file>