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Montserrat Bold" charset="1" panose="00000800000000000000"/>
      <p:regular r:id="rId39"/>
    </p:embeddedFont>
    <p:embeddedFont>
      <p:font typeface="Montserrat Ultra-Bold" charset="1" panose="00000900000000000000"/>
      <p:regular r:id="rId40"/>
    </p:embeddedFont>
    <p:embeddedFont>
      <p:font typeface="Montserrat Medium" charset="1" panose="00000600000000000000"/>
      <p:regular r:id="rId41"/>
    </p:embeddedFont>
    <p:embeddedFont>
      <p:font typeface="Clear Sans Bold" charset="1" panose="020B0803030202020304"/>
      <p:regular r:id="rId42"/>
    </p:embeddedFont>
    <p:embeddedFont>
      <p:font typeface="Clear Sans Medium" charset="1" panose="020B0603030202020304"/>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2.png" Type="http://schemas.openxmlformats.org/officeDocument/2006/relationships/image"/><Relationship Id="rId9" Target="../media/image4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44.png" Type="http://schemas.openxmlformats.org/officeDocument/2006/relationships/image"/><Relationship Id="rId9" Target="../media/image4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7.png" Type="http://schemas.openxmlformats.org/officeDocument/2006/relationships/image"/><Relationship Id="rId7" Target="../media/image4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9.png" Type="http://schemas.openxmlformats.org/officeDocument/2006/relationships/image"/><Relationship Id="rId5" Target="../media/image38.png" Type="http://schemas.openxmlformats.org/officeDocument/2006/relationships/image"/><Relationship Id="rId6" Target="../media/image39.svg" Type="http://schemas.openxmlformats.org/officeDocument/2006/relationships/image"/><Relationship Id="rId7" Target="../media/image40.png" Type="http://schemas.openxmlformats.org/officeDocument/2006/relationships/image"/><Relationship Id="rId8" Target="../media/image4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0.png" Type="http://schemas.openxmlformats.org/officeDocument/2006/relationships/image"/><Relationship Id="rId5" Target="../media/image51.pn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2.png" Type="http://schemas.openxmlformats.org/officeDocument/2006/relationships/image"/><Relationship Id="rId5" Target="../media/image53.svg" Type="http://schemas.openxmlformats.org/officeDocument/2006/relationships/image"/><Relationship Id="rId6" Target="../media/image5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7.pn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media/image5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8.png" Type="http://schemas.openxmlformats.org/officeDocument/2006/relationships/image"/><Relationship Id="rId5" Target="../media/image59.svg" Type="http://schemas.openxmlformats.org/officeDocument/2006/relationships/image"/><Relationship Id="rId6" Target="../media/image6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1.pn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https://bit.ly/47yJMFn" TargetMode="External" Type="http://schemas.openxmlformats.org/officeDocument/2006/relationships/hyperlink"/></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3.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6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6.png" Type="http://schemas.openxmlformats.org/officeDocument/2006/relationships/image"/><Relationship Id="rId3" Target="../media/image67.svg" Type="http://schemas.openxmlformats.org/officeDocument/2006/relationships/image"/><Relationship Id="rId4" Target="../media/image68.png" Type="http://schemas.openxmlformats.org/officeDocument/2006/relationships/image"/><Relationship Id="rId5" Target="../media/image69.png" Type="http://schemas.openxmlformats.org/officeDocument/2006/relationships/image"/><Relationship Id="rId6" Target="../media/image70.png" Type="http://schemas.openxmlformats.org/officeDocument/2006/relationships/image"/><Relationship Id="rId7" Target="../media/image71.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 Id="rId7" Target="../media/image3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6968707" y="1784701"/>
            <a:ext cx="12452287" cy="12452287"/>
          </a:xfrm>
          <a:custGeom>
            <a:avLst/>
            <a:gdLst/>
            <a:ahLst/>
            <a:cxnLst/>
            <a:rect r="r" b="b" t="t" l="l"/>
            <a:pathLst>
              <a:path h="12452287" w="12452287">
                <a:moveTo>
                  <a:pt x="0" y="0"/>
                </a:moveTo>
                <a:lnTo>
                  <a:pt x="12452287" y="0"/>
                </a:lnTo>
                <a:lnTo>
                  <a:pt x="12452287" y="12452286"/>
                </a:lnTo>
                <a:lnTo>
                  <a:pt x="0" y="12452286"/>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1750825" y="7456591"/>
            <a:ext cx="1515252" cy="1515252"/>
          </a:xfrm>
          <a:custGeom>
            <a:avLst/>
            <a:gdLst/>
            <a:ahLst/>
            <a:cxnLst/>
            <a:rect r="r" b="b" t="t" l="l"/>
            <a:pathLst>
              <a:path h="1515252" w="1515252">
                <a:moveTo>
                  <a:pt x="0" y="0"/>
                </a:moveTo>
                <a:lnTo>
                  <a:pt x="1515253" y="0"/>
                </a:lnTo>
                <a:lnTo>
                  <a:pt x="1515253" y="1515253"/>
                </a:lnTo>
                <a:lnTo>
                  <a:pt x="0" y="1515253"/>
                </a:lnTo>
                <a:lnTo>
                  <a:pt x="0" y="0"/>
                </a:lnTo>
                <a:close/>
              </a:path>
            </a:pathLst>
          </a:custGeom>
          <a:blipFill>
            <a:blip r:embed="rId4"/>
            <a:stretch>
              <a:fillRect l="0" t="0" r="0" b="0"/>
            </a:stretch>
          </a:blipFill>
        </p:spPr>
      </p:sp>
      <p:grpSp>
        <p:nvGrpSpPr>
          <p:cNvPr name="Group 13" id="13"/>
          <p:cNvGrpSpPr/>
          <p:nvPr/>
        </p:nvGrpSpPr>
        <p:grpSpPr>
          <a:xfrm rot="0">
            <a:off x="718225" y="5319609"/>
            <a:ext cx="5837337" cy="717577"/>
            <a:chOff x="0" y="0"/>
            <a:chExt cx="7783117" cy="956770"/>
          </a:xfrm>
        </p:grpSpPr>
        <p:grpSp>
          <p:nvGrpSpPr>
            <p:cNvPr name="Group 14" id="14"/>
            <p:cNvGrpSpPr/>
            <p:nvPr/>
          </p:nvGrpSpPr>
          <p:grpSpPr>
            <a:xfrm rot="0">
              <a:off x="0" y="0"/>
              <a:ext cx="7783117" cy="956770"/>
              <a:chOff x="0" y="0"/>
              <a:chExt cx="1537406" cy="188992"/>
            </a:xfrm>
          </p:grpSpPr>
          <p:sp>
            <p:nvSpPr>
              <p:cNvPr name="Freeform 15" id="15"/>
              <p:cNvSpPr/>
              <p:nvPr/>
            </p:nvSpPr>
            <p:spPr>
              <a:xfrm flipH="false" flipV="false" rot="0">
                <a:off x="0" y="0"/>
                <a:ext cx="1537406" cy="188992"/>
              </a:xfrm>
              <a:custGeom>
                <a:avLst/>
                <a:gdLst/>
                <a:ahLst/>
                <a:cxnLst/>
                <a:rect r="r" b="b" t="t" l="l"/>
                <a:pathLst>
                  <a:path h="188992" w="1537406">
                    <a:moveTo>
                      <a:pt x="67640" y="0"/>
                    </a:moveTo>
                    <a:lnTo>
                      <a:pt x="1469766" y="0"/>
                    </a:lnTo>
                    <a:cubicBezTo>
                      <a:pt x="1487705" y="0"/>
                      <a:pt x="1504909" y="7126"/>
                      <a:pt x="1517594" y="19811"/>
                    </a:cubicBezTo>
                    <a:cubicBezTo>
                      <a:pt x="1530279" y="32496"/>
                      <a:pt x="1537406" y="49701"/>
                      <a:pt x="1537406" y="67640"/>
                    </a:cubicBezTo>
                    <a:lnTo>
                      <a:pt x="1537406" y="121351"/>
                    </a:lnTo>
                    <a:cubicBezTo>
                      <a:pt x="1537406" y="139291"/>
                      <a:pt x="1530279" y="156495"/>
                      <a:pt x="1517594" y="169180"/>
                    </a:cubicBezTo>
                    <a:cubicBezTo>
                      <a:pt x="1504909" y="181865"/>
                      <a:pt x="1487705" y="188992"/>
                      <a:pt x="1469766" y="188992"/>
                    </a:cubicBezTo>
                    <a:lnTo>
                      <a:pt x="67640" y="188992"/>
                    </a:lnTo>
                    <a:cubicBezTo>
                      <a:pt x="49701" y="188992"/>
                      <a:pt x="32496" y="181865"/>
                      <a:pt x="19811" y="169180"/>
                    </a:cubicBezTo>
                    <a:cubicBezTo>
                      <a:pt x="7126" y="156495"/>
                      <a:pt x="0" y="139291"/>
                      <a:pt x="0" y="121351"/>
                    </a:cubicBezTo>
                    <a:lnTo>
                      <a:pt x="0" y="67640"/>
                    </a:lnTo>
                    <a:cubicBezTo>
                      <a:pt x="0" y="49701"/>
                      <a:pt x="7126" y="32496"/>
                      <a:pt x="19811" y="19811"/>
                    </a:cubicBezTo>
                    <a:cubicBezTo>
                      <a:pt x="32496" y="7126"/>
                      <a:pt x="49701" y="0"/>
                      <a:pt x="67640" y="0"/>
                    </a:cubicBezTo>
                    <a:close/>
                  </a:path>
                </a:pathLst>
              </a:custGeom>
              <a:solidFill>
                <a:srgbClr val="FFFFFF"/>
              </a:solidFill>
            </p:spPr>
          </p:sp>
          <p:sp>
            <p:nvSpPr>
              <p:cNvPr name="TextBox 16" id="16"/>
              <p:cNvSpPr txBox="true"/>
              <p:nvPr/>
            </p:nvSpPr>
            <p:spPr>
              <a:xfrm>
                <a:off x="0" y="-38100"/>
                <a:ext cx="1537406" cy="227092"/>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378401" y="116435"/>
              <a:ext cx="7026315" cy="666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Bold"/>
                  <a:ea typeface="Montserrat Bold"/>
                  <a:cs typeface="Montserrat Bold"/>
                  <a:sym typeface="Montserrat Bold"/>
                </a:rPr>
                <a:t>BY: ENDAH RAKHMAWATI</a:t>
              </a:r>
            </a:p>
          </p:txBody>
        </p:sp>
      </p:grpSp>
      <p:grpSp>
        <p:nvGrpSpPr>
          <p:cNvPr name="Group 18" id="18"/>
          <p:cNvGrpSpPr/>
          <p:nvPr/>
        </p:nvGrpSpPr>
        <p:grpSpPr>
          <a:xfrm rot="0">
            <a:off x="718225" y="2197735"/>
            <a:ext cx="8931283" cy="2611119"/>
            <a:chOff x="0" y="0"/>
            <a:chExt cx="11908377" cy="3481492"/>
          </a:xfrm>
        </p:grpSpPr>
        <p:sp>
          <p:nvSpPr>
            <p:cNvPr name="TextBox 19" id="19"/>
            <p:cNvSpPr txBox="true"/>
            <p:nvPr/>
          </p:nvSpPr>
          <p:spPr>
            <a:xfrm rot="0">
              <a:off x="0" y="-152400"/>
              <a:ext cx="9560842"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PYTHON FOR</a:t>
              </a:r>
            </a:p>
          </p:txBody>
        </p:sp>
        <p:sp>
          <p:nvSpPr>
            <p:cNvPr name="TextBox 20" id="20"/>
            <p:cNvSpPr txBox="true"/>
            <p:nvPr/>
          </p:nvSpPr>
          <p:spPr>
            <a:xfrm rot="0">
              <a:off x="0" y="1707726"/>
              <a:ext cx="11908377"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DATA ANALYSIS</a:t>
              </a:r>
            </a:p>
          </p:txBody>
        </p:sp>
      </p:grpSp>
      <p:sp>
        <p:nvSpPr>
          <p:cNvPr name="Freeform 21" id="21"/>
          <p:cNvSpPr/>
          <p:nvPr/>
        </p:nvSpPr>
        <p:spPr>
          <a:xfrm flipH="true" flipV="false" rot="0">
            <a:off x="9131484" y="5026779"/>
            <a:ext cx="2233837" cy="2467089"/>
          </a:xfrm>
          <a:custGeom>
            <a:avLst/>
            <a:gdLst/>
            <a:ahLst/>
            <a:cxnLst/>
            <a:rect r="r" b="b" t="t" l="l"/>
            <a:pathLst>
              <a:path h="2467089" w="2233837">
                <a:moveTo>
                  <a:pt x="2233837" y="0"/>
                </a:moveTo>
                <a:lnTo>
                  <a:pt x="0" y="0"/>
                </a:lnTo>
                <a:lnTo>
                  <a:pt x="0" y="2467089"/>
                </a:lnTo>
                <a:lnTo>
                  <a:pt x="2233837" y="2467089"/>
                </a:lnTo>
                <a:lnTo>
                  <a:pt x="2233837"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10248402" y="3109976"/>
            <a:ext cx="7329102" cy="7021045"/>
            <a:chOff x="0" y="0"/>
            <a:chExt cx="9772136" cy="9361394"/>
          </a:xfrm>
        </p:grpSpPr>
        <p:sp>
          <p:nvSpPr>
            <p:cNvPr name="Freeform 23" id="23"/>
            <p:cNvSpPr/>
            <p:nvPr/>
          </p:nvSpPr>
          <p:spPr>
            <a:xfrm flipH="false" flipV="false" rot="0">
              <a:off x="8320770" y="286661"/>
              <a:ext cx="1451366" cy="3142721"/>
            </a:xfrm>
            <a:custGeom>
              <a:avLst/>
              <a:gdLst/>
              <a:ahLst/>
              <a:cxnLst/>
              <a:rect r="r" b="b" t="t" l="l"/>
              <a:pathLst>
                <a:path h="3142721" w="1451366">
                  <a:moveTo>
                    <a:pt x="0" y="0"/>
                  </a:moveTo>
                  <a:lnTo>
                    <a:pt x="1451366" y="0"/>
                  </a:lnTo>
                  <a:lnTo>
                    <a:pt x="1451366" y="3142721"/>
                  </a:lnTo>
                  <a:lnTo>
                    <a:pt x="0" y="314272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true" flipV="false" rot="0">
              <a:off x="3206359" y="566699"/>
              <a:ext cx="6510826" cy="6794980"/>
            </a:xfrm>
            <a:custGeom>
              <a:avLst/>
              <a:gdLst/>
              <a:ahLst/>
              <a:cxnLst/>
              <a:rect r="r" b="b" t="t" l="l"/>
              <a:pathLst>
                <a:path h="6794980" w="6510826">
                  <a:moveTo>
                    <a:pt x="6510826" y="0"/>
                  </a:moveTo>
                  <a:lnTo>
                    <a:pt x="0" y="0"/>
                  </a:lnTo>
                  <a:lnTo>
                    <a:pt x="0" y="6794980"/>
                  </a:lnTo>
                  <a:lnTo>
                    <a:pt x="6510826" y="6794980"/>
                  </a:lnTo>
                  <a:lnTo>
                    <a:pt x="651082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0" y="0"/>
              <a:ext cx="3820687" cy="2966242"/>
            </a:xfrm>
            <a:custGeom>
              <a:avLst/>
              <a:gdLst/>
              <a:ahLst/>
              <a:cxnLst/>
              <a:rect r="r" b="b" t="t" l="l"/>
              <a:pathLst>
                <a:path h="2966242" w="3820687">
                  <a:moveTo>
                    <a:pt x="0" y="0"/>
                  </a:moveTo>
                  <a:lnTo>
                    <a:pt x="3820687" y="0"/>
                  </a:lnTo>
                  <a:lnTo>
                    <a:pt x="3820687" y="2966242"/>
                  </a:lnTo>
                  <a:lnTo>
                    <a:pt x="0" y="29662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6" id="26"/>
            <p:cNvSpPr/>
            <p:nvPr/>
          </p:nvSpPr>
          <p:spPr>
            <a:xfrm flipH="false" flipV="false" rot="0">
              <a:off x="1419605" y="4193688"/>
              <a:ext cx="2301978" cy="5167705"/>
            </a:xfrm>
            <a:custGeom>
              <a:avLst/>
              <a:gdLst/>
              <a:ahLst/>
              <a:cxnLst/>
              <a:rect r="r" b="b" t="t" l="l"/>
              <a:pathLst>
                <a:path h="5167705" w="2301978">
                  <a:moveTo>
                    <a:pt x="0" y="0"/>
                  </a:moveTo>
                  <a:lnTo>
                    <a:pt x="2301978" y="0"/>
                  </a:lnTo>
                  <a:lnTo>
                    <a:pt x="2301978" y="5167706"/>
                  </a:lnTo>
                  <a:lnTo>
                    <a:pt x="0" y="516770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27" id="27"/>
          <p:cNvSpPr/>
          <p:nvPr/>
        </p:nvSpPr>
        <p:spPr>
          <a:xfrm flipH="false" flipV="false" rot="0">
            <a:off x="13194851" y="4530336"/>
            <a:ext cx="2074961" cy="2090162"/>
          </a:xfrm>
          <a:custGeom>
            <a:avLst/>
            <a:gdLst/>
            <a:ahLst/>
            <a:cxnLst/>
            <a:rect r="r" b="b" t="t" l="l"/>
            <a:pathLst>
              <a:path h="2090162" w="2074961">
                <a:moveTo>
                  <a:pt x="0" y="0"/>
                </a:moveTo>
                <a:lnTo>
                  <a:pt x="2074961" y="0"/>
                </a:lnTo>
                <a:lnTo>
                  <a:pt x="2074961" y="2090162"/>
                </a:lnTo>
                <a:lnTo>
                  <a:pt x="0" y="209016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671319" y="1028700"/>
            <a:ext cx="7866141" cy="2713321"/>
          </a:xfrm>
          <a:custGeom>
            <a:avLst/>
            <a:gdLst/>
            <a:ahLst/>
            <a:cxnLst/>
            <a:rect r="r" b="b" t="t" l="l"/>
            <a:pathLst>
              <a:path h="2713321" w="7866141">
                <a:moveTo>
                  <a:pt x="0" y="0"/>
                </a:moveTo>
                <a:lnTo>
                  <a:pt x="7866141" y="0"/>
                </a:lnTo>
                <a:lnTo>
                  <a:pt x="7866141" y="2713321"/>
                </a:lnTo>
                <a:lnTo>
                  <a:pt x="0" y="2713321"/>
                </a:lnTo>
                <a:lnTo>
                  <a:pt x="0" y="0"/>
                </a:lnTo>
                <a:close/>
              </a:path>
            </a:pathLst>
          </a:custGeom>
          <a:blipFill>
            <a:blip r:embed="rId6"/>
            <a:stretch>
              <a:fillRect l="0" t="0" r="0" b="0"/>
            </a:stretch>
          </a:blipFill>
        </p:spPr>
      </p:sp>
      <p:sp>
        <p:nvSpPr>
          <p:cNvPr name="Freeform 8" id="8"/>
          <p:cNvSpPr/>
          <p:nvPr/>
        </p:nvSpPr>
        <p:spPr>
          <a:xfrm flipH="false" flipV="false" rot="0">
            <a:off x="9086669" y="4482995"/>
            <a:ext cx="7035440" cy="4775305"/>
          </a:xfrm>
          <a:custGeom>
            <a:avLst/>
            <a:gdLst/>
            <a:ahLst/>
            <a:cxnLst/>
            <a:rect r="r" b="b" t="t" l="l"/>
            <a:pathLst>
              <a:path h="4775305" w="7035440">
                <a:moveTo>
                  <a:pt x="0" y="0"/>
                </a:moveTo>
                <a:lnTo>
                  <a:pt x="7035440" y="0"/>
                </a:lnTo>
                <a:lnTo>
                  <a:pt x="7035440" y="4775305"/>
                </a:lnTo>
                <a:lnTo>
                  <a:pt x="0" y="4775305"/>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2647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a certain number of bins and the number of members in each bin is relatively the same.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767969" y="1028700"/>
            <a:ext cx="5672840" cy="4193699"/>
          </a:xfrm>
          <a:custGeom>
            <a:avLst/>
            <a:gdLst/>
            <a:ahLst/>
            <a:cxnLst/>
            <a:rect r="r" b="b" t="t" l="l"/>
            <a:pathLst>
              <a:path h="4193699" w="5672840">
                <a:moveTo>
                  <a:pt x="0" y="0"/>
                </a:moveTo>
                <a:lnTo>
                  <a:pt x="5672840" y="0"/>
                </a:lnTo>
                <a:lnTo>
                  <a:pt x="5672840" y="4193699"/>
                </a:lnTo>
                <a:lnTo>
                  <a:pt x="0" y="4193699"/>
                </a:lnTo>
                <a:lnTo>
                  <a:pt x="0" y="0"/>
                </a:lnTo>
                <a:close/>
              </a:path>
            </a:pathLst>
          </a:custGeom>
          <a:blipFill>
            <a:blip r:embed="rId6"/>
            <a:stretch>
              <a:fillRect l="0" t="0" r="0" b="0"/>
            </a:stretch>
          </a:blipFill>
        </p:spPr>
      </p:sp>
      <p:sp>
        <p:nvSpPr>
          <p:cNvPr name="Freeform 8" id="8"/>
          <p:cNvSpPr/>
          <p:nvPr/>
        </p:nvSpPr>
        <p:spPr>
          <a:xfrm flipH="false" flipV="false" rot="0">
            <a:off x="8715074" y="5319921"/>
            <a:ext cx="7778632" cy="4171291"/>
          </a:xfrm>
          <a:custGeom>
            <a:avLst/>
            <a:gdLst/>
            <a:ahLst/>
            <a:cxnLst/>
            <a:rect r="r" b="b" t="t" l="l"/>
            <a:pathLst>
              <a:path h="4171291" w="7778632">
                <a:moveTo>
                  <a:pt x="0" y="0"/>
                </a:moveTo>
                <a:lnTo>
                  <a:pt x="7778631" y="0"/>
                </a:lnTo>
                <a:lnTo>
                  <a:pt x="7778631" y="4171291"/>
                </a:lnTo>
                <a:lnTo>
                  <a:pt x="0" y="4171291"/>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a certain number of bins.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0" y="5777623"/>
            <a:ext cx="18288000" cy="4509377"/>
            <a:chOff x="0" y="0"/>
            <a:chExt cx="4816593" cy="1187655"/>
          </a:xfrm>
        </p:grpSpPr>
        <p:sp>
          <p:nvSpPr>
            <p:cNvPr name="Freeform 3" id="3"/>
            <p:cNvSpPr/>
            <p:nvPr/>
          </p:nvSpPr>
          <p:spPr>
            <a:xfrm flipH="false" flipV="false" rot="0">
              <a:off x="0" y="0"/>
              <a:ext cx="4816592" cy="1187655"/>
            </a:xfrm>
            <a:custGeom>
              <a:avLst/>
              <a:gdLst/>
              <a:ahLst/>
              <a:cxnLst/>
              <a:rect r="r" b="b" t="t" l="l"/>
              <a:pathLst>
                <a:path h="1187655" w="4816592">
                  <a:moveTo>
                    <a:pt x="0" y="0"/>
                  </a:moveTo>
                  <a:lnTo>
                    <a:pt x="4816592" y="0"/>
                  </a:lnTo>
                  <a:lnTo>
                    <a:pt x="4816592" y="1187655"/>
                  </a:lnTo>
                  <a:lnTo>
                    <a:pt x="0" y="1187655"/>
                  </a:lnTo>
                  <a:close/>
                </a:path>
              </a:pathLst>
            </a:custGeom>
            <a:solidFill>
              <a:srgbClr val="2B4B82"/>
            </a:solidFill>
          </p:spPr>
        </p:sp>
        <p:sp>
          <p:nvSpPr>
            <p:cNvPr name="TextBox 4" id="4"/>
            <p:cNvSpPr txBox="true"/>
            <p:nvPr/>
          </p:nvSpPr>
          <p:spPr>
            <a:xfrm>
              <a:off x="0" y="-28575"/>
              <a:ext cx="4816593" cy="1216230"/>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2890960"/>
            <a:ext cx="1620462" cy="2447679"/>
            <a:chOff x="0" y="0"/>
            <a:chExt cx="2160616" cy="3263572"/>
          </a:xfrm>
        </p:grpSpPr>
        <p:sp>
          <p:nvSpPr>
            <p:cNvPr name="Freeform 7" id="7"/>
            <p:cNvSpPr/>
            <p:nvPr/>
          </p:nvSpPr>
          <p:spPr>
            <a:xfrm flipH="false" flipV="false" rot="0">
              <a:off x="264052" y="0"/>
              <a:ext cx="1632512" cy="1338660"/>
            </a:xfrm>
            <a:custGeom>
              <a:avLst/>
              <a:gdLst/>
              <a:ahLst/>
              <a:cxnLst/>
              <a:rect r="r" b="b" t="t" l="l"/>
              <a:pathLst>
                <a:path h="1338660" w="1632512">
                  <a:moveTo>
                    <a:pt x="0" y="0"/>
                  </a:moveTo>
                  <a:lnTo>
                    <a:pt x="1632512" y="0"/>
                  </a:lnTo>
                  <a:lnTo>
                    <a:pt x="1632512" y="1338660"/>
                  </a:lnTo>
                  <a:lnTo>
                    <a:pt x="0" y="1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338660"/>
              <a:ext cx="2160616" cy="1924912"/>
            </a:xfrm>
            <a:custGeom>
              <a:avLst/>
              <a:gdLst/>
              <a:ahLst/>
              <a:cxnLst/>
              <a:rect r="r" b="b" t="t" l="l"/>
              <a:pathLst>
                <a:path h="1924912" w="2160616">
                  <a:moveTo>
                    <a:pt x="0" y="0"/>
                  </a:moveTo>
                  <a:lnTo>
                    <a:pt x="2160616" y="0"/>
                  </a:lnTo>
                  <a:lnTo>
                    <a:pt x="2160616" y="1924912"/>
                  </a:lnTo>
                  <a:lnTo>
                    <a:pt x="0" y="1924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p:cNvSpPr/>
          <p:nvPr/>
        </p:nvSpPr>
        <p:spPr>
          <a:xfrm flipH="false" flipV="false" rot="0">
            <a:off x="9502980" y="1028700"/>
            <a:ext cx="7756320" cy="3086100"/>
          </a:xfrm>
          <a:custGeom>
            <a:avLst/>
            <a:gdLst/>
            <a:ahLst/>
            <a:cxnLst/>
            <a:rect r="r" b="b" t="t" l="l"/>
            <a:pathLst>
              <a:path h="3086100" w="7756320">
                <a:moveTo>
                  <a:pt x="0" y="0"/>
                </a:moveTo>
                <a:lnTo>
                  <a:pt x="7756320" y="0"/>
                </a:lnTo>
                <a:lnTo>
                  <a:pt x="7756320" y="3086100"/>
                </a:lnTo>
                <a:lnTo>
                  <a:pt x="0" y="3086100"/>
                </a:lnTo>
                <a:lnTo>
                  <a:pt x="0" y="0"/>
                </a:lnTo>
                <a:close/>
              </a:path>
            </a:pathLst>
          </a:custGeom>
          <a:blipFill>
            <a:blip r:embed="rId8"/>
            <a:stretch>
              <a:fillRect l="0" t="0" r="0" b="0"/>
            </a:stretch>
          </a:blipFill>
        </p:spPr>
      </p:sp>
      <p:sp>
        <p:nvSpPr>
          <p:cNvPr name="Freeform 10" id="10"/>
          <p:cNvSpPr/>
          <p:nvPr/>
        </p:nvSpPr>
        <p:spPr>
          <a:xfrm flipH="false" flipV="false" rot="0">
            <a:off x="4303601" y="6364265"/>
            <a:ext cx="12955699" cy="3336092"/>
          </a:xfrm>
          <a:custGeom>
            <a:avLst/>
            <a:gdLst/>
            <a:ahLst/>
            <a:cxnLst/>
            <a:rect r="r" b="b" t="t" l="l"/>
            <a:pathLst>
              <a:path h="3336092" w="12955699">
                <a:moveTo>
                  <a:pt x="0" y="0"/>
                </a:moveTo>
                <a:lnTo>
                  <a:pt x="12955699" y="0"/>
                </a:lnTo>
                <a:lnTo>
                  <a:pt x="12955699" y="3336093"/>
                </a:lnTo>
                <a:lnTo>
                  <a:pt x="0" y="3336093"/>
                </a:lnTo>
                <a:lnTo>
                  <a:pt x="0" y="0"/>
                </a:lnTo>
                <a:close/>
              </a:path>
            </a:pathLst>
          </a:custGeom>
          <a:blipFill>
            <a:blip r:embed="rId9"/>
            <a:stretch>
              <a:fillRect l="0" t="0" r="0" b="0"/>
            </a:stretch>
          </a:blipFill>
        </p:spPr>
      </p:sp>
      <p:sp>
        <p:nvSpPr>
          <p:cNvPr name="TextBox 11" id="11"/>
          <p:cNvSpPr txBox="true"/>
          <p:nvPr/>
        </p:nvSpPr>
        <p:spPr>
          <a:xfrm rot="0">
            <a:off x="1028700" y="1028700"/>
            <a:ext cx="4793741" cy="1657350"/>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CASE STATEMENT</a:t>
            </a:r>
          </a:p>
        </p:txBody>
      </p:sp>
      <p:sp>
        <p:nvSpPr>
          <p:cNvPr name="TextBox 12" id="12"/>
          <p:cNvSpPr txBox="true"/>
          <p:nvPr/>
        </p:nvSpPr>
        <p:spPr>
          <a:xfrm rot="0">
            <a:off x="5667547" y="4452888"/>
            <a:ext cx="11591753" cy="1047750"/>
          </a:xfrm>
          <a:prstGeom prst="rect">
            <a:avLst/>
          </a:prstGeom>
        </p:spPr>
        <p:txBody>
          <a:bodyPr anchor="t" rtlCol="false" tIns="0" lIns="0" bIns="0" rIns="0">
            <a:spAutoFit/>
          </a:bodyPr>
          <a:lstStyle/>
          <a:p>
            <a:pPr algn="r">
              <a:lnSpc>
                <a:spcPts val="4200"/>
              </a:lnSpc>
            </a:pPr>
            <a:r>
              <a:rPr lang="en-US" sz="3000" b="true">
                <a:solidFill>
                  <a:srgbClr val="24508C"/>
                </a:solidFill>
                <a:latin typeface="Montserrat Medium"/>
                <a:ea typeface="Montserrat Medium"/>
                <a:cs typeface="Montserrat Medium"/>
                <a:sym typeface="Montserrat Medium"/>
              </a:rPr>
              <a:t>Price class of tea and coffee product only. The price range of coffee is higher than price range of tea.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28700" y="6810621"/>
            <a:ext cx="1620462" cy="2447679"/>
            <a:chOff x="0" y="0"/>
            <a:chExt cx="2160616" cy="3263572"/>
          </a:xfrm>
        </p:grpSpPr>
        <p:sp>
          <p:nvSpPr>
            <p:cNvPr name="Freeform 7" id="7"/>
            <p:cNvSpPr/>
            <p:nvPr/>
          </p:nvSpPr>
          <p:spPr>
            <a:xfrm flipH="false" flipV="false" rot="0">
              <a:off x="264052" y="0"/>
              <a:ext cx="1632512" cy="1338660"/>
            </a:xfrm>
            <a:custGeom>
              <a:avLst/>
              <a:gdLst/>
              <a:ahLst/>
              <a:cxnLst/>
              <a:rect r="r" b="b" t="t" l="l"/>
              <a:pathLst>
                <a:path h="1338660" w="1632512">
                  <a:moveTo>
                    <a:pt x="0" y="0"/>
                  </a:moveTo>
                  <a:lnTo>
                    <a:pt x="1632512" y="0"/>
                  </a:lnTo>
                  <a:lnTo>
                    <a:pt x="1632512" y="1338660"/>
                  </a:lnTo>
                  <a:lnTo>
                    <a:pt x="0" y="1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0" y="1338660"/>
              <a:ext cx="2160616" cy="1924912"/>
            </a:xfrm>
            <a:custGeom>
              <a:avLst/>
              <a:gdLst/>
              <a:ahLst/>
              <a:cxnLst/>
              <a:rect r="r" b="b" t="t" l="l"/>
              <a:pathLst>
                <a:path h="1924912" w="2160616">
                  <a:moveTo>
                    <a:pt x="0" y="0"/>
                  </a:moveTo>
                  <a:lnTo>
                    <a:pt x="2160616" y="0"/>
                  </a:lnTo>
                  <a:lnTo>
                    <a:pt x="2160616" y="1924912"/>
                  </a:lnTo>
                  <a:lnTo>
                    <a:pt x="0" y="1924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p:cNvSpPr/>
          <p:nvPr/>
        </p:nvSpPr>
        <p:spPr>
          <a:xfrm flipH="false" flipV="false" rot="0">
            <a:off x="8697525" y="1028700"/>
            <a:ext cx="7813728" cy="3638299"/>
          </a:xfrm>
          <a:custGeom>
            <a:avLst/>
            <a:gdLst/>
            <a:ahLst/>
            <a:cxnLst/>
            <a:rect r="r" b="b" t="t" l="l"/>
            <a:pathLst>
              <a:path h="3638299" w="7813728">
                <a:moveTo>
                  <a:pt x="0" y="0"/>
                </a:moveTo>
                <a:lnTo>
                  <a:pt x="7813728" y="0"/>
                </a:lnTo>
                <a:lnTo>
                  <a:pt x="7813728" y="3638299"/>
                </a:lnTo>
                <a:lnTo>
                  <a:pt x="0" y="3638299"/>
                </a:lnTo>
                <a:lnTo>
                  <a:pt x="0" y="0"/>
                </a:lnTo>
                <a:close/>
              </a:path>
            </a:pathLst>
          </a:custGeom>
          <a:blipFill>
            <a:blip r:embed="rId8"/>
            <a:stretch>
              <a:fillRect l="0" t="0" r="0" b="0"/>
            </a:stretch>
          </a:blipFill>
        </p:spPr>
      </p:sp>
      <p:sp>
        <p:nvSpPr>
          <p:cNvPr name="Freeform 10" id="10"/>
          <p:cNvSpPr/>
          <p:nvPr/>
        </p:nvSpPr>
        <p:spPr>
          <a:xfrm flipH="false" flipV="false" rot="0">
            <a:off x="8093221" y="5029079"/>
            <a:ext cx="9022338" cy="4229221"/>
          </a:xfrm>
          <a:custGeom>
            <a:avLst/>
            <a:gdLst/>
            <a:ahLst/>
            <a:cxnLst/>
            <a:rect r="r" b="b" t="t" l="l"/>
            <a:pathLst>
              <a:path h="4229221" w="9022338">
                <a:moveTo>
                  <a:pt x="0" y="0"/>
                </a:moveTo>
                <a:lnTo>
                  <a:pt x="9022337" y="0"/>
                </a:lnTo>
                <a:lnTo>
                  <a:pt x="9022337" y="4229221"/>
                </a:lnTo>
                <a:lnTo>
                  <a:pt x="0" y="4229221"/>
                </a:lnTo>
                <a:lnTo>
                  <a:pt x="0" y="0"/>
                </a:lnTo>
                <a:close/>
              </a:path>
            </a:pathLst>
          </a:custGeom>
          <a:blipFill>
            <a:blip r:embed="rId9"/>
            <a:stretch>
              <a:fillRect l="0" t="0" r="0" b="0"/>
            </a:stretch>
          </a:blipFill>
        </p:spPr>
      </p:sp>
      <p:sp>
        <p:nvSpPr>
          <p:cNvPr name="TextBox 11" id="11"/>
          <p:cNvSpPr txBox="true"/>
          <p:nvPr/>
        </p:nvSpPr>
        <p:spPr>
          <a:xfrm rot="0">
            <a:off x="1028700" y="1028700"/>
            <a:ext cx="4793741" cy="1657350"/>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CASE STATEMENT</a:t>
            </a:r>
          </a:p>
        </p:txBody>
      </p:sp>
      <p:sp>
        <p:nvSpPr>
          <p:cNvPr name="TextBox 12" id="12"/>
          <p:cNvSpPr txBox="true"/>
          <p:nvPr/>
        </p:nvSpPr>
        <p:spPr>
          <a:xfrm rot="0">
            <a:off x="1028700" y="4057650"/>
            <a:ext cx="4447480" cy="2114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highest number of product is cheap tea. There are 72 kinds of cheap tea.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237742"/>
            <a:ext cx="2005863" cy="2020558"/>
          </a:xfrm>
          <a:custGeom>
            <a:avLst/>
            <a:gdLst/>
            <a:ahLst/>
            <a:cxnLst/>
            <a:rect r="r" b="b" t="t" l="l"/>
            <a:pathLst>
              <a:path h="2020558" w="2005863">
                <a:moveTo>
                  <a:pt x="0" y="0"/>
                </a:moveTo>
                <a:lnTo>
                  <a:pt x="2005863" y="0"/>
                </a:lnTo>
                <a:lnTo>
                  <a:pt x="2005863" y="2020558"/>
                </a:lnTo>
                <a:lnTo>
                  <a:pt x="0" y="2020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215308" y="3095649"/>
            <a:ext cx="10778163" cy="4095702"/>
          </a:xfrm>
          <a:custGeom>
            <a:avLst/>
            <a:gdLst/>
            <a:ahLst/>
            <a:cxnLst/>
            <a:rect r="r" b="b" t="t" l="l"/>
            <a:pathLst>
              <a:path h="4095702" w="10778163">
                <a:moveTo>
                  <a:pt x="0" y="0"/>
                </a:moveTo>
                <a:lnTo>
                  <a:pt x="10778163" y="0"/>
                </a:lnTo>
                <a:lnTo>
                  <a:pt x="10778163" y="4095702"/>
                </a:lnTo>
                <a:lnTo>
                  <a:pt x="0" y="4095702"/>
                </a:lnTo>
                <a:lnTo>
                  <a:pt x="0" y="0"/>
                </a:lnTo>
                <a:close/>
              </a:path>
            </a:pathLst>
          </a:custGeom>
          <a:blipFill>
            <a:blip r:embed="rId6"/>
            <a:stretch>
              <a:fillRect l="0" t="0" r="0" b="0"/>
            </a:stretch>
          </a:blipFill>
        </p:spPr>
      </p:sp>
      <p:sp>
        <p:nvSpPr>
          <p:cNvPr name="TextBox 8" id="8"/>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9" id="9"/>
          <p:cNvSpPr txBox="true"/>
          <p:nvPr/>
        </p:nvSpPr>
        <p:spPr>
          <a:xfrm rot="0">
            <a:off x="1028700" y="3524250"/>
            <a:ext cx="5292977" cy="3714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ORDERS BY MONTHS</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From August - November 2010 the total orders increase significantly.</a:t>
            </a:r>
          </a:p>
          <a:p>
            <a:pPr algn="l">
              <a:lnSpc>
                <a:spcPts val="4200"/>
              </a:lnSpc>
            </a:pPr>
            <a:r>
              <a:rPr lang="en-US" sz="3000" b="true">
                <a:solidFill>
                  <a:srgbClr val="24508C"/>
                </a:solidFill>
                <a:latin typeface="Montserrat Medium"/>
                <a:ea typeface="Montserrat Medium"/>
                <a:cs typeface="Montserrat Medium"/>
                <a:sym typeface="Montserrat Medium"/>
              </a:rPr>
              <a:t>The maximum order is in November 2010.</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237742"/>
            <a:ext cx="2005863" cy="2020558"/>
          </a:xfrm>
          <a:custGeom>
            <a:avLst/>
            <a:gdLst/>
            <a:ahLst/>
            <a:cxnLst/>
            <a:rect r="r" b="b" t="t" l="l"/>
            <a:pathLst>
              <a:path h="2020558" w="2005863">
                <a:moveTo>
                  <a:pt x="0" y="0"/>
                </a:moveTo>
                <a:lnTo>
                  <a:pt x="2005863" y="0"/>
                </a:lnTo>
                <a:lnTo>
                  <a:pt x="2005863" y="2020558"/>
                </a:lnTo>
                <a:lnTo>
                  <a:pt x="0" y="20205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223261" y="1028700"/>
            <a:ext cx="6762257" cy="4640599"/>
          </a:xfrm>
          <a:custGeom>
            <a:avLst/>
            <a:gdLst/>
            <a:ahLst/>
            <a:cxnLst/>
            <a:rect r="r" b="b" t="t" l="l"/>
            <a:pathLst>
              <a:path h="4640599" w="6762257">
                <a:moveTo>
                  <a:pt x="0" y="0"/>
                </a:moveTo>
                <a:lnTo>
                  <a:pt x="6762257" y="0"/>
                </a:lnTo>
                <a:lnTo>
                  <a:pt x="6762257" y="4640599"/>
                </a:lnTo>
                <a:lnTo>
                  <a:pt x="0" y="4640599"/>
                </a:lnTo>
                <a:lnTo>
                  <a:pt x="0" y="0"/>
                </a:lnTo>
                <a:close/>
              </a:path>
            </a:pathLst>
          </a:custGeom>
          <a:blipFill>
            <a:blip r:embed="rId6"/>
            <a:stretch>
              <a:fillRect l="0" t="0" r="0" b="0"/>
            </a:stretch>
          </a:blipFill>
        </p:spPr>
      </p:sp>
      <p:sp>
        <p:nvSpPr>
          <p:cNvPr name="Freeform 8" id="8"/>
          <p:cNvSpPr/>
          <p:nvPr/>
        </p:nvSpPr>
        <p:spPr>
          <a:xfrm flipH="false" flipV="false" rot="0">
            <a:off x="10886883" y="6145532"/>
            <a:ext cx="3435014" cy="3723754"/>
          </a:xfrm>
          <a:custGeom>
            <a:avLst/>
            <a:gdLst/>
            <a:ahLst/>
            <a:cxnLst/>
            <a:rect r="r" b="b" t="t" l="l"/>
            <a:pathLst>
              <a:path h="3723754" w="3435014">
                <a:moveTo>
                  <a:pt x="0" y="0"/>
                </a:moveTo>
                <a:lnTo>
                  <a:pt x="3435013" y="0"/>
                </a:lnTo>
                <a:lnTo>
                  <a:pt x="3435013" y="3723754"/>
                </a:lnTo>
                <a:lnTo>
                  <a:pt x="0" y="3723754"/>
                </a:lnTo>
                <a:lnTo>
                  <a:pt x="0" y="0"/>
                </a:lnTo>
                <a:close/>
              </a:path>
            </a:pathLst>
          </a:custGeom>
          <a:blipFill>
            <a:blip r:embed="rId7"/>
            <a:stretch>
              <a:fillRect l="0" t="0" r="0" b="0"/>
            </a:stretch>
          </a:blipFill>
        </p:spPr>
      </p:sp>
      <p:sp>
        <p:nvSpPr>
          <p:cNvPr name="TextBox 9" id="9"/>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10" id="10"/>
          <p:cNvSpPr txBox="true"/>
          <p:nvPr/>
        </p:nvSpPr>
        <p:spPr>
          <a:xfrm rot="0">
            <a:off x="1028700" y="3497582"/>
            <a:ext cx="4730655" cy="3181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 STATUS DISTRIBUTION</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98,15% of total orders are delivered, only 1,85% are cancelled.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724616" y="2883660"/>
            <a:ext cx="9759546" cy="5050565"/>
          </a:xfrm>
          <a:custGeom>
            <a:avLst/>
            <a:gdLst/>
            <a:ahLst/>
            <a:cxnLst/>
            <a:rect r="r" b="b" t="t" l="l"/>
            <a:pathLst>
              <a:path h="5050565" w="9759546">
                <a:moveTo>
                  <a:pt x="0" y="0"/>
                </a:moveTo>
                <a:lnTo>
                  <a:pt x="9759547" y="0"/>
                </a:lnTo>
                <a:lnTo>
                  <a:pt x="9759547" y="5050565"/>
                </a:lnTo>
                <a:lnTo>
                  <a:pt x="0" y="5050565"/>
                </a:lnTo>
                <a:lnTo>
                  <a:pt x="0" y="0"/>
                </a:lnTo>
                <a:close/>
              </a:path>
            </a:pathLst>
          </a:custGeom>
          <a:blipFill>
            <a:blip r:embed="rId4"/>
            <a:stretch>
              <a:fillRect l="0" t="0" r="0" b="0"/>
            </a:stretch>
          </a:blipFill>
        </p:spPr>
      </p:sp>
      <p:sp>
        <p:nvSpPr>
          <p:cNvPr name="TextBox 7" id="7"/>
          <p:cNvSpPr txBox="true"/>
          <p:nvPr/>
        </p:nvSpPr>
        <p:spPr>
          <a:xfrm rot="0">
            <a:off x="1028700" y="1028700"/>
            <a:ext cx="5292977" cy="2286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EXPLORATORY DATA ANALYSIS</a:t>
            </a:r>
          </a:p>
        </p:txBody>
      </p:sp>
      <p:sp>
        <p:nvSpPr>
          <p:cNvPr name="TextBox 8" id="8"/>
          <p:cNvSpPr txBox="true"/>
          <p:nvPr/>
        </p:nvSpPr>
        <p:spPr>
          <a:xfrm rot="0">
            <a:off x="1028700" y="3522992"/>
            <a:ext cx="5292977" cy="4781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ORDER STATUS BY QUANTITY</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5,35% of medium tea quantity order are cancelled. The expensive tea and coffee are totally delivered. The best seller is cheap tea.</a:t>
            </a:r>
          </a:p>
        </p:txBody>
      </p:sp>
      <p:grpSp>
        <p:nvGrpSpPr>
          <p:cNvPr name="Group 9" id="9"/>
          <p:cNvGrpSpPr/>
          <p:nvPr/>
        </p:nvGrpSpPr>
        <p:grpSpPr>
          <a:xfrm rot="0">
            <a:off x="6251934" y="1028700"/>
            <a:ext cx="1337691" cy="2020558"/>
            <a:chOff x="0" y="0"/>
            <a:chExt cx="1783587" cy="2694077"/>
          </a:xfrm>
        </p:grpSpPr>
        <p:sp>
          <p:nvSpPr>
            <p:cNvPr name="Freeform 10" id="10"/>
            <p:cNvSpPr/>
            <p:nvPr/>
          </p:nvSpPr>
          <p:spPr>
            <a:xfrm flipH="false" flipV="false" rot="0">
              <a:off x="217975" y="0"/>
              <a:ext cx="1347638" cy="1105063"/>
            </a:xfrm>
            <a:custGeom>
              <a:avLst/>
              <a:gdLst/>
              <a:ahLst/>
              <a:cxnLst/>
              <a:rect r="r" b="b" t="t" l="l"/>
              <a:pathLst>
                <a:path h="1105063" w="1347638">
                  <a:moveTo>
                    <a:pt x="0" y="0"/>
                  </a:moveTo>
                  <a:lnTo>
                    <a:pt x="1347638" y="0"/>
                  </a:lnTo>
                  <a:lnTo>
                    <a:pt x="1347638" y="1105063"/>
                  </a:lnTo>
                  <a:lnTo>
                    <a:pt x="0" y="11050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0" y="1105063"/>
              <a:ext cx="1783587" cy="1589014"/>
            </a:xfrm>
            <a:custGeom>
              <a:avLst/>
              <a:gdLst/>
              <a:ahLst/>
              <a:cxnLst/>
              <a:rect r="r" b="b" t="t" l="l"/>
              <a:pathLst>
                <a:path h="1589014" w="1783587">
                  <a:moveTo>
                    <a:pt x="0" y="0"/>
                  </a:moveTo>
                  <a:lnTo>
                    <a:pt x="1783587" y="0"/>
                  </a:lnTo>
                  <a:lnTo>
                    <a:pt x="1783587" y="1589014"/>
                  </a:lnTo>
                  <a:lnTo>
                    <a:pt x="0" y="15890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028700"/>
            <a:ext cx="5292977"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CORRELATION VARIABLES</a:t>
            </a:r>
          </a:p>
        </p:txBody>
      </p:sp>
      <p:sp>
        <p:nvSpPr>
          <p:cNvPr name="Freeform 7" id="7"/>
          <p:cNvSpPr/>
          <p:nvPr/>
        </p:nvSpPr>
        <p:spPr>
          <a:xfrm flipH="false" flipV="false" rot="0">
            <a:off x="9665396" y="1028700"/>
            <a:ext cx="5777805" cy="4201364"/>
          </a:xfrm>
          <a:custGeom>
            <a:avLst/>
            <a:gdLst/>
            <a:ahLst/>
            <a:cxnLst/>
            <a:rect r="r" b="b" t="t" l="l"/>
            <a:pathLst>
              <a:path h="4201364" w="5777805">
                <a:moveTo>
                  <a:pt x="0" y="0"/>
                </a:moveTo>
                <a:lnTo>
                  <a:pt x="5777805" y="0"/>
                </a:lnTo>
                <a:lnTo>
                  <a:pt x="5777805" y="4201364"/>
                </a:lnTo>
                <a:lnTo>
                  <a:pt x="0" y="4201364"/>
                </a:lnTo>
                <a:lnTo>
                  <a:pt x="0" y="0"/>
                </a:lnTo>
                <a:close/>
              </a:path>
            </a:pathLst>
          </a:custGeom>
          <a:blipFill>
            <a:blip r:embed="rId4"/>
            <a:stretch>
              <a:fillRect l="0" t="0" r="0" b="0"/>
            </a:stretch>
          </a:blipFill>
        </p:spPr>
      </p:sp>
      <p:sp>
        <p:nvSpPr>
          <p:cNvPr name="Freeform 8" id="8"/>
          <p:cNvSpPr/>
          <p:nvPr/>
        </p:nvSpPr>
        <p:spPr>
          <a:xfrm flipH="false" flipV="false" rot="0">
            <a:off x="9715487" y="5465157"/>
            <a:ext cx="5777805" cy="4187244"/>
          </a:xfrm>
          <a:custGeom>
            <a:avLst/>
            <a:gdLst/>
            <a:ahLst/>
            <a:cxnLst/>
            <a:rect r="r" b="b" t="t" l="l"/>
            <a:pathLst>
              <a:path h="4187244" w="5777805">
                <a:moveTo>
                  <a:pt x="0" y="0"/>
                </a:moveTo>
                <a:lnTo>
                  <a:pt x="5777805" y="0"/>
                </a:lnTo>
                <a:lnTo>
                  <a:pt x="5777805" y="4187245"/>
                </a:lnTo>
                <a:lnTo>
                  <a:pt x="0" y="4187245"/>
                </a:lnTo>
                <a:lnTo>
                  <a:pt x="0" y="0"/>
                </a:lnTo>
                <a:close/>
              </a:path>
            </a:pathLst>
          </a:custGeom>
          <a:blipFill>
            <a:blip r:embed="rId5"/>
            <a:stretch>
              <a:fillRect l="0" t="0" r="0" b="0"/>
            </a:stretch>
          </a:blipFill>
        </p:spPr>
      </p:sp>
      <p:sp>
        <p:nvSpPr>
          <p:cNvPr name="TextBox 9" id="9"/>
          <p:cNvSpPr txBox="true"/>
          <p:nvPr/>
        </p:nvSpPr>
        <p:spPr>
          <a:xfrm rot="0">
            <a:off x="1028700" y="3459482"/>
            <a:ext cx="5569239"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relationship between amount and quantity variables for tea and coffee product is weak. The higher order quantity does not necessarily mean the higher total amount.</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Many buyers buy it in small quantities at varying prices.</a:t>
            </a:r>
          </a:p>
        </p:txBody>
      </p:sp>
      <p:grpSp>
        <p:nvGrpSpPr>
          <p:cNvPr name="Group 10" id="10"/>
          <p:cNvGrpSpPr/>
          <p:nvPr/>
        </p:nvGrpSpPr>
        <p:grpSpPr>
          <a:xfrm rot="0">
            <a:off x="6251934" y="1028700"/>
            <a:ext cx="1337691" cy="2020558"/>
            <a:chOff x="0" y="0"/>
            <a:chExt cx="1783587" cy="2694077"/>
          </a:xfrm>
        </p:grpSpPr>
        <p:sp>
          <p:nvSpPr>
            <p:cNvPr name="Freeform 11" id="11"/>
            <p:cNvSpPr/>
            <p:nvPr/>
          </p:nvSpPr>
          <p:spPr>
            <a:xfrm flipH="false" flipV="false" rot="0">
              <a:off x="217975" y="0"/>
              <a:ext cx="1347638" cy="1105063"/>
            </a:xfrm>
            <a:custGeom>
              <a:avLst/>
              <a:gdLst/>
              <a:ahLst/>
              <a:cxnLst/>
              <a:rect r="r" b="b" t="t" l="l"/>
              <a:pathLst>
                <a:path h="1105063" w="1347638">
                  <a:moveTo>
                    <a:pt x="0" y="0"/>
                  </a:moveTo>
                  <a:lnTo>
                    <a:pt x="1347638" y="0"/>
                  </a:lnTo>
                  <a:lnTo>
                    <a:pt x="1347638" y="1105063"/>
                  </a:lnTo>
                  <a:lnTo>
                    <a:pt x="0" y="11050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0" y="1105063"/>
              <a:ext cx="1783587" cy="1589014"/>
            </a:xfrm>
            <a:custGeom>
              <a:avLst/>
              <a:gdLst/>
              <a:ahLst/>
              <a:cxnLst/>
              <a:rect r="r" b="b" t="t" l="l"/>
              <a:pathLst>
                <a:path h="1589014" w="1783587">
                  <a:moveTo>
                    <a:pt x="0" y="0"/>
                  </a:moveTo>
                  <a:lnTo>
                    <a:pt x="1783587" y="0"/>
                  </a:lnTo>
                  <a:lnTo>
                    <a:pt x="1783587" y="1589014"/>
                  </a:lnTo>
                  <a:lnTo>
                    <a:pt x="0" y="15890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03917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USER RETENTION COHORT</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2172810" y="2990850"/>
            <a:ext cx="13942381" cy="4248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User retention analysis is done to find out whether there is user behavior that returns to transact or use a product (retained). Having loyal users who continue to return to transact or use our products will generate profits for our business. </a:t>
            </a:r>
          </a:p>
          <a:p>
            <a:pPr algn="l">
              <a:lnSpc>
                <a:spcPts val="4200"/>
              </a:lnSpc>
            </a:pPr>
          </a:p>
          <a:p>
            <a:pPr algn="l">
              <a:lnSpc>
                <a:spcPts val="4200"/>
              </a:lnSpc>
            </a:pPr>
            <a:r>
              <a:rPr lang="en-US" sz="3000" b="true">
                <a:solidFill>
                  <a:srgbClr val="24508C"/>
                </a:solidFill>
                <a:latin typeface="Montserrat Medium"/>
                <a:ea typeface="Montserrat Medium"/>
                <a:cs typeface="Montserrat Medium"/>
                <a:sym typeface="Montserrat Medium"/>
              </a:rPr>
              <a:t>Cohort analysis allows us to see the level of user retention from various times at once so that we can analyze how consistently our users return to transact.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003917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USER RETENTION COHORT</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0">
            <a:off x="1200252" y="2247826"/>
            <a:ext cx="15887495" cy="5791349"/>
            <a:chOff x="0" y="0"/>
            <a:chExt cx="21183327" cy="7721798"/>
          </a:xfrm>
        </p:grpSpPr>
        <p:sp>
          <p:nvSpPr>
            <p:cNvPr name="AutoShape 16" id="16"/>
            <p:cNvSpPr/>
            <p:nvPr/>
          </p:nvSpPr>
          <p:spPr>
            <a:xfrm>
              <a:off x="2193729" y="589349"/>
              <a:ext cx="3257127" cy="0"/>
            </a:xfrm>
            <a:prstGeom prst="line">
              <a:avLst/>
            </a:prstGeom>
            <a:ln cap="flat" w="38100">
              <a:solidFill>
                <a:srgbClr val="31356E"/>
              </a:solidFill>
              <a:prstDash val="solid"/>
              <a:headEnd type="none" len="sm" w="sm"/>
              <a:tailEnd type="none" len="sm" w="sm"/>
            </a:ln>
          </p:spPr>
        </p:sp>
        <p:sp>
          <p:nvSpPr>
            <p:cNvPr name="AutoShape 17" id="17"/>
            <p:cNvSpPr/>
            <p:nvPr/>
          </p:nvSpPr>
          <p:spPr>
            <a:xfrm>
              <a:off x="6626956" y="589349"/>
              <a:ext cx="3257127" cy="0"/>
            </a:xfrm>
            <a:prstGeom prst="line">
              <a:avLst/>
            </a:prstGeom>
            <a:ln cap="flat" w="38100">
              <a:solidFill>
                <a:srgbClr val="31356E"/>
              </a:solidFill>
              <a:prstDash val="solid"/>
              <a:headEnd type="none" len="sm" w="sm"/>
              <a:tailEnd type="none" len="sm" w="sm"/>
            </a:ln>
          </p:spPr>
        </p:sp>
        <p:sp>
          <p:nvSpPr>
            <p:cNvPr name="AutoShape 18" id="18"/>
            <p:cNvSpPr/>
            <p:nvPr/>
          </p:nvSpPr>
          <p:spPr>
            <a:xfrm>
              <a:off x="11060183" y="589349"/>
              <a:ext cx="3257127" cy="0"/>
            </a:xfrm>
            <a:prstGeom prst="line">
              <a:avLst/>
            </a:prstGeom>
            <a:ln cap="flat" w="38100">
              <a:solidFill>
                <a:srgbClr val="31356E"/>
              </a:solidFill>
              <a:prstDash val="solid"/>
              <a:headEnd type="none" len="sm" w="sm"/>
              <a:tailEnd type="none" len="sm" w="sm"/>
            </a:ln>
          </p:spPr>
        </p:sp>
        <p:sp>
          <p:nvSpPr>
            <p:cNvPr name="AutoShape 19" id="19"/>
            <p:cNvSpPr/>
            <p:nvPr/>
          </p:nvSpPr>
          <p:spPr>
            <a:xfrm>
              <a:off x="15493410" y="589349"/>
              <a:ext cx="3257127" cy="0"/>
            </a:xfrm>
            <a:prstGeom prst="line">
              <a:avLst/>
            </a:prstGeom>
            <a:ln cap="flat" w="38100">
              <a:solidFill>
                <a:srgbClr val="31356E"/>
              </a:solidFill>
              <a:prstDash val="solid"/>
              <a:headEnd type="none" len="sm" w="sm"/>
              <a:tailEnd type="none" len="sm" w="sm"/>
            </a:ln>
          </p:spPr>
        </p:sp>
        <p:grpSp>
          <p:nvGrpSpPr>
            <p:cNvPr name="Group 20" id="20"/>
            <p:cNvGrpSpPr/>
            <p:nvPr/>
          </p:nvGrpSpPr>
          <p:grpSpPr>
            <a:xfrm rot="0">
              <a:off x="1017629" y="0"/>
              <a:ext cx="1176100" cy="1178699"/>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3" id="23"/>
            <p:cNvGrpSpPr/>
            <p:nvPr/>
          </p:nvGrpSpPr>
          <p:grpSpPr>
            <a:xfrm rot="0">
              <a:off x="5450856" y="0"/>
              <a:ext cx="1176100" cy="1178699"/>
              <a:chOff x="0" y="0"/>
              <a:chExt cx="808737" cy="810524"/>
            </a:xfrm>
          </p:grpSpPr>
          <p:sp>
            <p:nvSpPr>
              <p:cNvPr name="Freeform 24" id="24"/>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5" id="25"/>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26" id="26"/>
            <p:cNvSpPr txBox="true"/>
            <p:nvPr/>
          </p:nvSpPr>
          <p:spPr>
            <a:xfrm rot="0">
              <a:off x="4470923" y="1328994"/>
              <a:ext cx="3135966"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7" id="27"/>
            <p:cNvSpPr txBox="true"/>
            <p:nvPr/>
          </p:nvSpPr>
          <p:spPr>
            <a:xfrm rot="0">
              <a:off x="4470923" y="2066610"/>
              <a:ext cx="3135966" cy="2783385"/>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column as a cohort of users, the first month of the transaction.</a:t>
              </a:r>
            </a:p>
          </p:txBody>
        </p:sp>
        <p:sp>
          <p:nvSpPr>
            <p:cNvPr name="TextBox 28" id="28"/>
            <p:cNvSpPr txBox="true"/>
            <p:nvPr/>
          </p:nvSpPr>
          <p:spPr>
            <a:xfrm rot="0">
              <a:off x="0" y="1328994"/>
              <a:ext cx="3211358" cy="622723"/>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9" id="29"/>
            <p:cNvSpPr txBox="true"/>
            <p:nvPr/>
          </p:nvSpPr>
          <p:spPr>
            <a:xfrm rot="0">
              <a:off x="0" y="2066610"/>
              <a:ext cx="3211358" cy="4473609"/>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transaction data into a summary of total transactions/orders for each user each month.</a:t>
              </a:r>
            </a:p>
          </p:txBody>
        </p:sp>
        <p:sp>
          <p:nvSpPr>
            <p:cNvPr name="TextBox 30" id="30"/>
            <p:cNvSpPr txBox="true"/>
            <p:nvPr/>
          </p:nvSpPr>
          <p:spPr>
            <a:xfrm rot="0">
              <a:off x="8866454" y="1336818"/>
              <a:ext cx="3211358"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1" id="31"/>
            <p:cNvSpPr txBox="true"/>
            <p:nvPr/>
          </p:nvSpPr>
          <p:spPr>
            <a:xfrm rot="0">
              <a:off x="8866454" y="2121373"/>
              <a:ext cx="3211358"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Calculate the distance between the transaction month and the first month of the transaction and add it to 1 which means the first month.</a:t>
              </a:r>
            </a:p>
          </p:txBody>
        </p:sp>
        <p:sp>
          <p:nvSpPr>
            <p:cNvPr name="TextBox 32" id="32"/>
            <p:cNvSpPr txBox="true"/>
            <p:nvPr/>
          </p:nvSpPr>
          <p:spPr>
            <a:xfrm rot="0">
              <a:off x="13155249" y="1336818"/>
              <a:ext cx="3500222"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3" id="33"/>
            <p:cNvSpPr txBox="true"/>
            <p:nvPr/>
          </p:nvSpPr>
          <p:spPr>
            <a:xfrm rot="0">
              <a:off x="13155249" y="2121373"/>
              <a:ext cx="3500222"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Pivot table with index in the form of cohort, column in the form of month interval, and value is the number of unique users (unique count of customer ID)</a:t>
              </a:r>
            </a:p>
          </p:txBody>
        </p:sp>
        <p:sp>
          <p:nvSpPr>
            <p:cNvPr name="TextBox 34" id="34"/>
            <p:cNvSpPr txBox="true"/>
            <p:nvPr/>
          </p:nvSpPr>
          <p:spPr>
            <a:xfrm rot="0">
              <a:off x="17493848" y="1328994"/>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5" id="35"/>
            <p:cNvSpPr txBox="true"/>
            <p:nvPr/>
          </p:nvSpPr>
          <p:spPr>
            <a:xfrm rot="0">
              <a:off x="17493848" y="2121373"/>
              <a:ext cx="3689479"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Count the number of users in each cohort (users who made their first transaction in that month) and divide all the values ​​in the pivot table by that value to get the retention rate.</a:t>
              </a:r>
            </a:p>
          </p:txBody>
        </p:sp>
        <p:grpSp>
          <p:nvGrpSpPr>
            <p:cNvPr name="Group 36" id="36"/>
            <p:cNvGrpSpPr/>
            <p:nvPr/>
          </p:nvGrpSpPr>
          <p:grpSpPr>
            <a:xfrm rot="0">
              <a:off x="9884083" y="0"/>
              <a:ext cx="1176100" cy="1178699"/>
              <a:chOff x="0" y="0"/>
              <a:chExt cx="808737" cy="810524"/>
            </a:xfrm>
          </p:grpSpPr>
          <p:sp>
            <p:nvSpPr>
              <p:cNvPr name="Freeform 37" id="3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8" id="3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39" id="39"/>
            <p:cNvGrpSpPr/>
            <p:nvPr/>
          </p:nvGrpSpPr>
          <p:grpSpPr>
            <a:xfrm rot="0">
              <a:off x="14317310" y="0"/>
              <a:ext cx="1176100" cy="1178699"/>
              <a:chOff x="0" y="0"/>
              <a:chExt cx="808737" cy="810524"/>
            </a:xfrm>
          </p:grpSpPr>
          <p:sp>
            <p:nvSpPr>
              <p:cNvPr name="Freeform 40" id="4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1" id="4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grpSp>
          <p:nvGrpSpPr>
            <p:cNvPr name="Group 42" id="42"/>
            <p:cNvGrpSpPr/>
            <p:nvPr/>
          </p:nvGrpSpPr>
          <p:grpSpPr>
            <a:xfrm rot="0">
              <a:off x="18750537" y="0"/>
              <a:ext cx="1176100" cy="1178699"/>
              <a:chOff x="0" y="0"/>
              <a:chExt cx="808737" cy="810524"/>
            </a:xfrm>
          </p:grpSpPr>
          <p:sp>
            <p:nvSpPr>
              <p:cNvPr name="Freeform 43" id="43"/>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4" id="44"/>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grpSp>
      <p:sp>
        <p:nvSpPr>
          <p:cNvPr name="Freeform 45" id="4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6" id="4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588214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BACKGROUND</a:t>
            </a:r>
          </a:p>
        </p:txBody>
      </p:sp>
      <p:sp>
        <p:nvSpPr>
          <p:cNvPr name="TextBox 4" id="4"/>
          <p:cNvSpPr txBox="true"/>
          <p:nvPr/>
        </p:nvSpPr>
        <p:spPr>
          <a:xfrm rot="0">
            <a:off x="1028700" y="1962150"/>
            <a:ext cx="7026956" cy="3181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In business, each user has different characteristics. So we can take more targeted actions to increase sales, usage, or prevent them from leaving our product/platform (churned).</a:t>
            </a:r>
          </a:p>
        </p:txBody>
      </p:sp>
      <p:grpSp>
        <p:nvGrpSpPr>
          <p:cNvPr name="Group 5" id="5"/>
          <p:cNvGrpSpPr/>
          <p:nvPr/>
        </p:nvGrpSpPr>
        <p:grpSpPr>
          <a:xfrm rot="0">
            <a:off x="-4783807" y="7493868"/>
            <a:ext cx="9567614" cy="956761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6311940" y="-2923420"/>
            <a:ext cx="3952120" cy="395212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464369" y="7170135"/>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4" id="14"/>
          <p:cNvGrpSpPr/>
          <p:nvPr/>
        </p:nvGrpSpPr>
        <p:grpSpPr>
          <a:xfrm rot="0">
            <a:off x="16464340" y="-2771020"/>
            <a:ext cx="3952120" cy="395212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7" id="17"/>
          <p:cNvSpPr/>
          <p:nvPr/>
        </p:nvSpPr>
        <p:spPr>
          <a:xfrm flipH="false" flipV="false" rot="0">
            <a:off x="1733707" y="7414763"/>
            <a:ext cx="1549489" cy="1598910"/>
          </a:xfrm>
          <a:custGeom>
            <a:avLst/>
            <a:gdLst/>
            <a:ahLst/>
            <a:cxnLst/>
            <a:rect r="r" b="b" t="t" l="l"/>
            <a:pathLst>
              <a:path h="1598910" w="1549489">
                <a:moveTo>
                  <a:pt x="0" y="0"/>
                </a:moveTo>
                <a:lnTo>
                  <a:pt x="1549489" y="0"/>
                </a:lnTo>
                <a:lnTo>
                  <a:pt x="1549489" y="1598910"/>
                </a:lnTo>
                <a:lnTo>
                  <a:pt x="0" y="15989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8" id="18"/>
          <p:cNvSpPr txBox="true"/>
          <p:nvPr/>
        </p:nvSpPr>
        <p:spPr>
          <a:xfrm rot="0">
            <a:off x="10119217" y="5143500"/>
            <a:ext cx="4332065"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OBJECTIVE</a:t>
            </a:r>
          </a:p>
        </p:txBody>
      </p:sp>
      <p:sp>
        <p:nvSpPr>
          <p:cNvPr name="TextBox 19" id="19"/>
          <p:cNvSpPr txBox="true"/>
          <p:nvPr/>
        </p:nvSpPr>
        <p:spPr>
          <a:xfrm rot="0">
            <a:off x="10119217" y="6076950"/>
            <a:ext cx="7026956" cy="3714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This case study is to deepen EDA, create a rate of user retention, RFM segmentation, and analyze the market basket which can be used to evaluate and increase the productivity of the online retail business at a time.</a:t>
            </a:r>
          </a:p>
        </p:txBody>
      </p:sp>
      <p:sp>
        <p:nvSpPr>
          <p:cNvPr name="Freeform 20" id="20"/>
          <p:cNvSpPr/>
          <p:nvPr/>
        </p:nvSpPr>
        <p:spPr>
          <a:xfrm flipH="false" flipV="false" rot="0">
            <a:off x="-2608381" y="-591179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7500" y="7564200"/>
            <a:ext cx="1581902" cy="1300036"/>
          </a:xfrm>
          <a:custGeom>
            <a:avLst/>
            <a:gdLst/>
            <a:ahLst/>
            <a:cxnLst/>
            <a:rect r="r" b="b" t="t" l="l"/>
            <a:pathLst>
              <a:path h="1300036" w="1581902">
                <a:moveTo>
                  <a:pt x="0" y="0"/>
                </a:moveTo>
                <a:lnTo>
                  <a:pt x="1581903" y="0"/>
                </a:lnTo>
                <a:lnTo>
                  <a:pt x="1581903" y="1300036"/>
                </a:lnTo>
                <a:lnTo>
                  <a:pt x="0" y="1300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3603255" y="1860609"/>
            <a:ext cx="11081490" cy="6565783"/>
          </a:xfrm>
          <a:custGeom>
            <a:avLst/>
            <a:gdLst/>
            <a:ahLst/>
            <a:cxnLst/>
            <a:rect r="r" b="b" t="t" l="l"/>
            <a:pathLst>
              <a:path h="6565783" w="11081490">
                <a:moveTo>
                  <a:pt x="0" y="0"/>
                </a:moveTo>
                <a:lnTo>
                  <a:pt x="11081490" y="0"/>
                </a:lnTo>
                <a:lnTo>
                  <a:pt x="11081490" y="6565782"/>
                </a:lnTo>
                <a:lnTo>
                  <a:pt x="0" y="6565782"/>
                </a:lnTo>
                <a:lnTo>
                  <a:pt x="0" y="0"/>
                </a:lnTo>
                <a:close/>
              </a:path>
            </a:pathLst>
          </a:custGeom>
          <a:blipFill>
            <a:blip r:embed="rId6"/>
            <a:stretch>
              <a:fillRect l="0" t="0" r="0" b="0"/>
            </a:stretch>
          </a:blipFill>
        </p:spPr>
      </p:sp>
      <p:sp>
        <p:nvSpPr>
          <p:cNvPr name="TextBox 17" id="17"/>
          <p:cNvSpPr txBox="true"/>
          <p:nvPr/>
        </p:nvSpPr>
        <p:spPr>
          <a:xfrm rot="0">
            <a:off x="808070" y="971550"/>
            <a:ext cx="16671859"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Display the pivot table that already contains the retention rate values ​​in the heatmap.</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2172810" y="2457450"/>
            <a:ext cx="13942381"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most users first transacted in January 2010 (661 users). This user cohort also transacted the most in their 2nd month with a retention rate of 38% compared to other cohorts. In addition, this cohort was also the most loyal in transacting during the following months with a retention rate of -+40%.</a:t>
            </a:r>
          </a:p>
          <a:p>
            <a:pPr algn="l">
              <a:lnSpc>
                <a:spcPts val="4200"/>
              </a:lnSpc>
            </a:pPr>
            <a:r>
              <a:rPr lang="en-US" sz="3000" b="true">
                <a:solidFill>
                  <a:srgbClr val="24508C"/>
                </a:solidFill>
                <a:latin typeface="Montserrat Medium"/>
                <a:ea typeface="Montserrat Medium"/>
                <a:cs typeface="Montserrat Medium"/>
                <a:sym typeface="Montserrat Medium"/>
              </a:rPr>
              <a:t> </a:t>
            </a:r>
          </a:p>
          <a:p>
            <a:pPr algn="l">
              <a:lnSpc>
                <a:spcPts val="4200"/>
              </a:lnSpc>
            </a:pPr>
            <a:r>
              <a:rPr lang="en-US" sz="3000" b="true">
                <a:solidFill>
                  <a:srgbClr val="E29417"/>
                </a:solidFill>
                <a:latin typeface="Montserrat Bold"/>
                <a:ea typeface="Montserrat Bold"/>
                <a:cs typeface="Montserrat Bold"/>
                <a:sym typeface="Montserrat Bold"/>
              </a:rPr>
              <a:t>Unfortunately, most users did not return to transact, as seen from the retention rate in many cohorts and other months of less than 50%</a:t>
            </a:r>
            <a:r>
              <a:rPr lang="en-US" sz="3000" b="true">
                <a:solidFill>
                  <a:srgbClr val="24508C"/>
                </a:solidFill>
                <a:latin typeface="Montserrat Medium"/>
                <a:ea typeface="Montserrat Medium"/>
                <a:cs typeface="Montserrat Medium"/>
                <a:sym typeface="Montserrat Medium"/>
              </a:rPr>
              <a:t>. What is quite worrying is that the retention rate in December 2010 was the lowest for all user cohorts compared to previous months.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5830176" y="5447827"/>
            <a:ext cx="11429124" cy="3837491"/>
          </a:xfrm>
          <a:custGeom>
            <a:avLst/>
            <a:gdLst/>
            <a:ahLst/>
            <a:cxnLst/>
            <a:rect r="r" b="b" t="t" l="l"/>
            <a:pathLst>
              <a:path h="3837491" w="11429124">
                <a:moveTo>
                  <a:pt x="0" y="0"/>
                </a:moveTo>
                <a:lnTo>
                  <a:pt x="11429124" y="0"/>
                </a:lnTo>
                <a:lnTo>
                  <a:pt x="11429124" y="3837491"/>
                </a:lnTo>
                <a:lnTo>
                  <a:pt x="0" y="3837491"/>
                </a:lnTo>
                <a:lnTo>
                  <a:pt x="0" y="0"/>
                </a:lnTo>
                <a:close/>
              </a:path>
            </a:pathLst>
          </a:custGeom>
          <a:blipFill>
            <a:blip r:embed="rId4"/>
            <a:stretch>
              <a:fillRect l="0" t="-63286" r="0" b="0"/>
            </a:stretch>
          </a:blipFill>
        </p:spPr>
      </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3" id="13"/>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1028700"/>
            <a:ext cx="12892278" cy="1371600"/>
          </a:xfrm>
          <a:prstGeom prst="rect">
            <a:avLst/>
          </a:prstGeom>
        </p:spPr>
        <p:txBody>
          <a:bodyPr anchor="t" rtlCol="false" tIns="0" lIns="0" bIns="0" rIns="0">
            <a:spAutoFit/>
          </a:bodyPr>
          <a:lstStyle/>
          <a:p>
            <a:pPr algn="l">
              <a:lnSpc>
                <a:spcPts val="5400"/>
              </a:lnSpc>
            </a:pPr>
            <a:r>
              <a:rPr lang="en-US" sz="4500" b="true">
                <a:solidFill>
                  <a:srgbClr val="24508C"/>
                </a:solidFill>
                <a:latin typeface="Montserrat Ultra-Bold"/>
                <a:ea typeface="Montserrat Ultra-Bold"/>
                <a:cs typeface="Montserrat Ultra-Bold"/>
                <a:sym typeface="Montserrat Ultra-Bold"/>
              </a:rPr>
              <a:t>RFM (RECENCY, FREQUENCY, MONETARY) SEGMENTATION</a:t>
            </a:r>
          </a:p>
        </p:txBody>
      </p:sp>
      <p:sp>
        <p:nvSpPr>
          <p:cNvPr name="TextBox 15" id="15"/>
          <p:cNvSpPr txBox="true"/>
          <p:nvPr/>
        </p:nvSpPr>
        <p:spPr>
          <a:xfrm rot="0">
            <a:off x="1028700" y="2571513"/>
            <a:ext cx="13942381" cy="2647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RFM segmentation is a user segmentation technique based on 3 main characteristics of transaction habits: recency, frequency, and monetary. Each user will be given a score, for example (1-5) for the three dimensions and the combination of the three scores will determine which segment the user is in.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492350"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THE STEPS</a:t>
            </a:r>
          </a:p>
        </p:txBody>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DDDE"/>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2291705" y="7828996"/>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289346" y="2056734"/>
            <a:ext cx="17709308" cy="7475204"/>
            <a:chOff x="0" y="0"/>
            <a:chExt cx="23612411" cy="9966939"/>
          </a:xfrm>
        </p:grpSpPr>
        <p:sp>
          <p:nvSpPr>
            <p:cNvPr name="AutoShape 13" id="13"/>
            <p:cNvSpPr/>
            <p:nvPr/>
          </p:nvSpPr>
          <p:spPr>
            <a:xfrm>
              <a:off x="1377110" y="629639"/>
              <a:ext cx="20978612" cy="0"/>
            </a:xfrm>
            <a:prstGeom prst="line">
              <a:avLst/>
            </a:prstGeom>
            <a:ln cap="flat" w="38100">
              <a:solidFill>
                <a:srgbClr val="31356E"/>
              </a:solidFill>
              <a:prstDash val="solid"/>
              <a:headEnd type="none" len="sm" w="sm"/>
              <a:tailEnd type="none" len="sm" w="sm"/>
            </a:ln>
          </p:spPr>
        </p:sp>
        <p:grpSp>
          <p:nvGrpSpPr>
            <p:cNvPr name="Group 14" id="14"/>
            <p:cNvGrpSpPr/>
            <p:nvPr/>
          </p:nvGrpSpPr>
          <p:grpSpPr>
            <a:xfrm rot="0">
              <a:off x="4825840" y="21239"/>
              <a:ext cx="1176100" cy="1178699"/>
              <a:chOff x="0" y="0"/>
              <a:chExt cx="808737" cy="810524"/>
            </a:xfrm>
          </p:grpSpPr>
          <p:sp>
            <p:nvSpPr>
              <p:cNvPr name="Freeform 15" id="15"/>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16" id="16"/>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17" id="17"/>
            <p:cNvSpPr txBox="true"/>
            <p:nvPr/>
          </p:nvSpPr>
          <p:spPr>
            <a:xfrm rot="0">
              <a:off x="3845907" y="1350233"/>
              <a:ext cx="3135966"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18" id="18"/>
            <p:cNvSpPr txBox="true"/>
            <p:nvPr/>
          </p:nvSpPr>
          <p:spPr>
            <a:xfrm rot="0">
              <a:off x="3845907" y="2122087"/>
              <a:ext cx="3135966" cy="221997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column for the number of days since the last order.</a:t>
              </a:r>
            </a:p>
          </p:txBody>
        </p:sp>
        <p:grpSp>
          <p:nvGrpSpPr>
            <p:cNvPr name="Group 19" id="19"/>
            <p:cNvGrpSpPr/>
            <p:nvPr/>
          </p:nvGrpSpPr>
          <p:grpSpPr>
            <a:xfrm rot="0">
              <a:off x="1017629" y="5589"/>
              <a:ext cx="1176100" cy="1178699"/>
              <a:chOff x="0" y="0"/>
              <a:chExt cx="808737" cy="810524"/>
            </a:xfrm>
          </p:grpSpPr>
          <p:sp>
            <p:nvSpPr>
              <p:cNvPr name="Freeform 20" id="2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1" id="2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sp>
          <p:nvSpPr>
            <p:cNvPr name="TextBox 22" id="22"/>
            <p:cNvSpPr txBox="true"/>
            <p:nvPr/>
          </p:nvSpPr>
          <p:spPr>
            <a:xfrm rot="0">
              <a:off x="0" y="1334583"/>
              <a:ext cx="3211358" cy="622723"/>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3" id="23"/>
            <p:cNvSpPr txBox="true"/>
            <p:nvPr/>
          </p:nvSpPr>
          <p:spPr>
            <a:xfrm rot="0">
              <a:off x="0" y="2112881"/>
              <a:ext cx="3211358" cy="5600426"/>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transaction data into a summary form of total transactions (orders), total order value (order value), last order date for each user.</a:t>
              </a:r>
            </a:p>
          </p:txBody>
        </p:sp>
        <p:sp>
          <p:nvSpPr>
            <p:cNvPr name="TextBox 24" id="24"/>
            <p:cNvSpPr txBox="true"/>
            <p:nvPr/>
          </p:nvSpPr>
          <p:spPr>
            <a:xfrm rot="0">
              <a:off x="7616873" y="1342408"/>
              <a:ext cx="3211358"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5" id="25"/>
            <p:cNvSpPr txBox="true"/>
            <p:nvPr/>
          </p:nvSpPr>
          <p:spPr>
            <a:xfrm rot="0">
              <a:off x="7616873" y="2112881"/>
              <a:ext cx="3211358" cy="7854058"/>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number of days since the last order consisting of 5 bins with the boundaries being min, P20, P40, P60, P80, max and label 1 to 5 from the highest to the lowest bin as the recency score.</a:t>
              </a:r>
            </a:p>
          </p:txBody>
        </p:sp>
        <p:grpSp>
          <p:nvGrpSpPr>
            <p:cNvPr name="Group 26" id="26"/>
            <p:cNvGrpSpPr/>
            <p:nvPr/>
          </p:nvGrpSpPr>
          <p:grpSpPr>
            <a:xfrm rot="0">
              <a:off x="8634502" y="5589"/>
              <a:ext cx="1176100" cy="1178699"/>
              <a:chOff x="0" y="0"/>
              <a:chExt cx="808737" cy="810524"/>
            </a:xfrm>
          </p:grpSpPr>
          <p:sp>
            <p:nvSpPr>
              <p:cNvPr name="Freeform 27" id="2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8" id="2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sp>
          <p:nvSpPr>
            <p:cNvPr name="TextBox 29" id="29"/>
            <p:cNvSpPr txBox="true"/>
            <p:nvPr/>
          </p:nvSpPr>
          <p:spPr>
            <a:xfrm rot="0">
              <a:off x="11463231" y="1350233"/>
              <a:ext cx="3500222"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0" id="30"/>
            <p:cNvSpPr txBox="true"/>
            <p:nvPr/>
          </p:nvSpPr>
          <p:spPr>
            <a:xfrm rot="0">
              <a:off x="11463231" y="2100848"/>
              <a:ext cx="3500222" cy="6163834"/>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number of days since the last order consisting of 5 bins with the qcut() function and label 1 to 5 from the highest to the lowest bin as the frequency score.</a:t>
              </a:r>
            </a:p>
          </p:txBody>
        </p:sp>
        <p:grpSp>
          <p:nvGrpSpPr>
            <p:cNvPr name="Group 31" id="31"/>
            <p:cNvGrpSpPr/>
            <p:nvPr/>
          </p:nvGrpSpPr>
          <p:grpSpPr>
            <a:xfrm rot="0">
              <a:off x="12625292" y="13414"/>
              <a:ext cx="1176100" cy="1178699"/>
              <a:chOff x="0" y="0"/>
              <a:chExt cx="808737" cy="810524"/>
            </a:xfrm>
          </p:grpSpPr>
          <p:sp>
            <p:nvSpPr>
              <p:cNvPr name="Freeform 32" id="3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3" id="3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sp>
          <p:nvSpPr>
            <p:cNvPr name="TextBox 34" id="34"/>
            <p:cNvSpPr txBox="true"/>
            <p:nvPr/>
          </p:nvSpPr>
          <p:spPr>
            <a:xfrm rot="0">
              <a:off x="15598453" y="1334583"/>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5" id="35"/>
            <p:cNvSpPr txBox="true"/>
            <p:nvPr/>
          </p:nvSpPr>
          <p:spPr>
            <a:xfrm rot="0">
              <a:off x="15598453" y="2106437"/>
              <a:ext cx="3689479" cy="6163834"/>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binning of the total order value consisting of 5 bins with the limits being min, P20, P40, P60, P80, max and label 1 to 5 from the lowest to the highest bin as the monetary score.</a:t>
              </a:r>
            </a:p>
          </p:txBody>
        </p:sp>
        <p:grpSp>
          <p:nvGrpSpPr>
            <p:cNvPr name="Group 36" id="36"/>
            <p:cNvGrpSpPr/>
            <p:nvPr/>
          </p:nvGrpSpPr>
          <p:grpSpPr>
            <a:xfrm rot="0">
              <a:off x="16855142" y="5589"/>
              <a:ext cx="1176100" cy="1178699"/>
              <a:chOff x="0" y="0"/>
              <a:chExt cx="808737" cy="810524"/>
            </a:xfrm>
          </p:grpSpPr>
          <p:sp>
            <p:nvSpPr>
              <p:cNvPr name="Freeform 37" id="3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8" id="3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sp>
          <p:nvSpPr>
            <p:cNvPr name="TextBox 39" id="39"/>
            <p:cNvSpPr txBox="true"/>
            <p:nvPr/>
          </p:nvSpPr>
          <p:spPr>
            <a:xfrm rot="0">
              <a:off x="19922932" y="1328994"/>
              <a:ext cx="3689479" cy="616279"/>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40" id="40"/>
            <p:cNvSpPr txBox="true"/>
            <p:nvPr/>
          </p:nvSpPr>
          <p:spPr>
            <a:xfrm rot="0">
              <a:off x="19922932" y="2100848"/>
              <a:ext cx="3689479" cy="2783385"/>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segment name columns based on recency and frequency scores.</a:t>
              </a:r>
            </a:p>
          </p:txBody>
        </p:sp>
        <p:grpSp>
          <p:nvGrpSpPr>
            <p:cNvPr name="Group 41" id="41"/>
            <p:cNvGrpSpPr/>
            <p:nvPr/>
          </p:nvGrpSpPr>
          <p:grpSpPr>
            <a:xfrm rot="0">
              <a:off x="21179622" y="0"/>
              <a:ext cx="1176100" cy="1178699"/>
              <a:chOff x="0" y="0"/>
              <a:chExt cx="808737" cy="810524"/>
            </a:xfrm>
          </p:grpSpPr>
          <p:sp>
            <p:nvSpPr>
              <p:cNvPr name="Freeform 42" id="4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43" id="4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6</a:t>
                </a:r>
              </a:p>
            </p:txBody>
          </p:sp>
        </p:grpSp>
      </p:grpSp>
      <p:sp>
        <p:nvSpPr>
          <p:cNvPr name="Freeform 44" id="44"/>
          <p:cNvSpPr/>
          <p:nvPr/>
        </p:nvSpPr>
        <p:spPr>
          <a:xfrm flipH="false" flipV="false" rot="0">
            <a:off x="2508451" y="8214218"/>
            <a:ext cx="1654672" cy="1317720"/>
          </a:xfrm>
          <a:custGeom>
            <a:avLst/>
            <a:gdLst/>
            <a:ahLst/>
            <a:cxnLst/>
            <a:rect r="r" b="b" t="t" l="l"/>
            <a:pathLst>
              <a:path h="1317720" w="1654672">
                <a:moveTo>
                  <a:pt x="0" y="0"/>
                </a:moveTo>
                <a:lnTo>
                  <a:pt x="1654672" y="0"/>
                </a:lnTo>
                <a:lnTo>
                  <a:pt x="1654672" y="1317720"/>
                </a:lnTo>
                <a:lnTo>
                  <a:pt x="0" y="13177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5" id="45"/>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5097648" y="3390303"/>
            <a:ext cx="12161652" cy="5867997"/>
          </a:xfrm>
          <a:custGeom>
            <a:avLst/>
            <a:gdLst/>
            <a:ahLst/>
            <a:cxnLst/>
            <a:rect r="r" b="b" t="t" l="l"/>
            <a:pathLst>
              <a:path h="5867997" w="12161652">
                <a:moveTo>
                  <a:pt x="0" y="0"/>
                </a:moveTo>
                <a:lnTo>
                  <a:pt x="12161652" y="0"/>
                </a:lnTo>
                <a:lnTo>
                  <a:pt x="12161652" y="5867997"/>
                </a:lnTo>
                <a:lnTo>
                  <a:pt x="0" y="5867997"/>
                </a:lnTo>
                <a:lnTo>
                  <a:pt x="0" y="0"/>
                </a:lnTo>
                <a:close/>
              </a:path>
            </a:pathLst>
          </a:custGeom>
          <a:blipFill>
            <a:blip r:embed="rId6"/>
            <a:stretch>
              <a:fillRect l="0" t="0" r="0" b="0"/>
            </a:stretch>
          </a:blipFill>
        </p:spPr>
      </p:sp>
      <p:sp>
        <p:nvSpPr>
          <p:cNvPr name="TextBox 17" id="17"/>
          <p:cNvSpPr txBox="true"/>
          <p:nvPr/>
        </p:nvSpPr>
        <p:spPr>
          <a:xfrm rot="0">
            <a:off x="808070" y="971550"/>
            <a:ext cx="16671859" cy="1581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summary display of RFM segmentation is in the form of the number of users, average and median of total orders, total order value, and number of days since the last order.</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2868352" y="2241013"/>
            <a:ext cx="12551296" cy="5804974"/>
          </a:xfrm>
          <a:custGeom>
            <a:avLst/>
            <a:gdLst/>
            <a:ahLst/>
            <a:cxnLst/>
            <a:rect r="r" b="b" t="t" l="l"/>
            <a:pathLst>
              <a:path h="5804974" w="12551296">
                <a:moveTo>
                  <a:pt x="0" y="0"/>
                </a:moveTo>
                <a:lnTo>
                  <a:pt x="12551296" y="0"/>
                </a:lnTo>
                <a:lnTo>
                  <a:pt x="12551296" y="5804974"/>
                </a:lnTo>
                <a:lnTo>
                  <a:pt x="0" y="5804974"/>
                </a:lnTo>
                <a:lnTo>
                  <a:pt x="0" y="0"/>
                </a:lnTo>
                <a:close/>
              </a:path>
            </a:pathLst>
          </a:custGeom>
          <a:blipFill>
            <a:blip r:embed="rId4"/>
            <a:stretch>
              <a:fillRect l="0" t="0" r="0" b="0"/>
            </a:stretch>
          </a:blipFill>
        </p:spPr>
      </p:sp>
      <p:sp>
        <p:nvSpPr>
          <p:cNvPr name="Freeform 16" id="16"/>
          <p:cNvSpPr/>
          <p:nvPr/>
        </p:nvSpPr>
        <p:spPr>
          <a:xfrm flipH="false" flipV="false" rot="0">
            <a:off x="1681116" y="7555358"/>
            <a:ext cx="1654672" cy="1317720"/>
          </a:xfrm>
          <a:custGeom>
            <a:avLst/>
            <a:gdLst/>
            <a:ahLst/>
            <a:cxnLst/>
            <a:rect r="r" b="b" t="t" l="l"/>
            <a:pathLst>
              <a:path h="1317720" w="1654672">
                <a:moveTo>
                  <a:pt x="0" y="0"/>
                </a:moveTo>
                <a:lnTo>
                  <a:pt x="1654671" y="0"/>
                </a:lnTo>
                <a:lnTo>
                  <a:pt x="1654671" y="1317720"/>
                </a:lnTo>
                <a:lnTo>
                  <a:pt x="0" y="131772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7" id="17"/>
          <p:cNvSpPr txBox="true"/>
          <p:nvPr/>
        </p:nvSpPr>
        <p:spPr>
          <a:xfrm rot="0">
            <a:off x="808070" y="971550"/>
            <a:ext cx="16671859"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chart of RFM segmentation based on Recency and Frequency orders by customers.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2457450"/>
            <a:ext cx="16230600" cy="5314950"/>
          </a:xfrm>
          <a:prstGeom prst="rect">
            <a:avLst/>
          </a:prstGeom>
        </p:spPr>
        <p:txBody>
          <a:bodyPr anchor="t" rtlCol="false" tIns="0" lIns="0" bIns="0" rIns="0">
            <a:spAutoFit/>
          </a:bodyPr>
          <a:lstStyle/>
          <a:p>
            <a:pPr algn="l">
              <a:lnSpc>
                <a:spcPts val="4200"/>
              </a:lnSpc>
            </a:pPr>
            <a:r>
              <a:rPr lang="en-US" sz="3000" b="true">
                <a:solidFill>
                  <a:srgbClr val="E29417"/>
                </a:solidFill>
                <a:latin typeface="Montserrat Bold"/>
                <a:ea typeface="Montserrat Bold"/>
                <a:cs typeface="Montserrat Bold"/>
                <a:sym typeface="Montserrat Bold"/>
              </a:rPr>
              <a:t>Most users are in the segments : Hibernating (1194 customers, 31.9%), Loyal Customers (521 customers), Champion (505 customers)</a:t>
            </a:r>
            <a:r>
              <a:rPr lang="en-US" sz="3000" b="true">
                <a:solidFill>
                  <a:srgbClr val="24508C"/>
                </a:solidFill>
                <a:latin typeface="Montserrat Medium"/>
                <a:ea typeface="Montserrat Medium"/>
                <a:cs typeface="Montserrat Medium"/>
                <a:sym typeface="Montserrat Medium"/>
              </a:rPr>
              <a:t>. Special programs that focus on the urgency of transactions for Loyal Customers can be created to make them transact again in the near future so they can move up to the Champion segment. Special programs that focus on the number of transactions for Potential Loyalists can be created to make them transact more often so they can move up to the Loyal Customers segment. </a:t>
            </a:r>
          </a:p>
          <a:p>
            <a:pPr algn="l">
              <a:lnSpc>
                <a:spcPts val="4200"/>
              </a:lnSpc>
            </a:pPr>
            <a:r>
              <a:rPr lang="en-US" sz="3000" b="true">
                <a:solidFill>
                  <a:srgbClr val="24508C"/>
                </a:solidFill>
                <a:latin typeface="Montserrat Medium"/>
                <a:ea typeface="Montserrat Medium"/>
                <a:cs typeface="Montserrat Medium"/>
                <a:sym typeface="Montserrat Medium"/>
              </a:rPr>
              <a:t>Special programs for Hibernating can be created to make them transact again even though they are not that often so they can move up to the New Customers or even Potential Loyalist segments.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83807" y="7493868"/>
            <a:ext cx="9567614" cy="95676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16311940" y="-2923420"/>
            <a:ext cx="3952120" cy="395212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464369" y="7170135"/>
            <a:ext cx="2088165" cy="208816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6464340" y="-2771020"/>
            <a:ext cx="3952120" cy="39521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4"/>
            <a:stretch>
              <a:fillRect l="0" t="0" r="0" b="0"/>
            </a:stretch>
          </a:blipFill>
        </p:spPr>
      </p:sp>
      <p:sp>
        <p:nvSpPr>
          <p:cNvPr name="TextBox 16" id="16"/>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MARKET BASKET ANALYSIS</a:t>
            </a:r>
          </a:p>
        </p:txBody>
      </p:sp>
      <p:sp>
        <p:nvSpPr>
          <p:cNvPr name="TextBox 17" id="17"/>
          <p:cNvSpPr txBox="true"/>
          <p:nvPr/>
        </p:nvSpPr>
        <p:spPr>
          <a:xfrm rot="0">
            <a:off x="1028700" y="2724150"/>
            <a:ext cx="16230600" cy="42481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MBA (Market Basket Analysis) is used to find associations of 2 or more products from a set of user transaction data. The main concept used in MBA is the calculation of the frequency of occurrence of products purchased together in a transaction/order. The output of market basket analysis can be used to cross-sell or up-sell to users/buyers in stores or platforms. Some examples of its application:</a:t>
            </a:r>
          </a:p>
          <a:p>
            <a:pPr algn="l">
              <a:lnSpc>
                <a:spcPts val="4200"/>
              </a:lnSpc>
            </a:pPr>
            <a:r>
              <a:rPr lang="en-US" sz="3000" b="true">
                <a:solidFill>
                  <a:srgbClr val="24508C"/>
                </a:solidFill>
                <a:latin typeface="Montserrat Medium"/>
                <a:ea typeface="Montserrat Medium"/>
                <a:cs typeface="Montserrat Medium"/>
                <a:sym typeface="Montserrat Medium"/>
              </a:rPr>
              <a:t>- arrange the placement of an item in a store.</a:t>
            </a:r>
          </a:p>
          <a:p>
            <a:pPr algn="l">
              <a:lnSpc>
                <a:spcPts val="4200"/>
              </a:lnSpc>
            </a:pPr>
            <a:r>
              <a:rPr lang="en-US" sz="3000" b="true">
                <a:solidFill>
                  <a:srgbClr val="24508C"/>
                </a:solidFill>
                <a:latin typeface="Montserrat Medium"/>
                <a:ea typeface="Montserrat Medium"/>
                <a:cs typeface="Montserrat Medium"/>
                <a:sym typeface="Montserrat Medium"/>
              </a:rPr>
              <a:t>- provide product recommendations in stores.</a:t>
            </a:r>
          </a:p>
          <a:p>
            <a:pPr algn="l">
              <a:lnSpc>
                <a:spcPts val="4200"/>
              </a:lnSpc>
            </a:pPr>
            <a:r>
              <a:rPr lang="en-US" sz="3000" b="true">
                <a:solidFill>
                  <a:srgbClr val="24508C"/>
                </a:solidFill>
                <a:latin typeface="Montserrat Medium"/>
                <a:ea typeface="Montserrat Medium"/>
                <a:cs typeface="Montserrat Medium"/>
                <a:sym typeface="Montserrat Medium"/>
              </a:rPr>
              <a:t>- pair/group several products as a bundle.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AutoShape 14" id="14"/>
          <p:cNvSpPr/>
          <p:nvPr/>
        </p:nvSpPr>
        <p:spPr>
          <a:xfrm>
            <a:off x="4543495" y="2603656"/>
            <a:ext cx="2442845" cy="0"/>
          </a:xfrm>
          <a:prstGeom prst="line">
            <a:avLst/>
          </a:prstGeom>
          <a:ln cap="flat" w="28575">
            <a:solidFill>
              <a:srgbClr val="31356E"/>
            </a:solidFill>
            <a:prstDash val="solid"/>
            <a:headEnd type="none" len="sm" w="sm"/>
            <a:tailEnd type="none" len="sm" w="sm"/>
          </a:ln>
        </p:spPr>
      </p:sp>
      <p:sp>
        <p:nvSpPr>
          <p:cNvPr name="AutoShape 15" id="15"/>
          <p:cNvSpPr/>
          <p:nvPr/>
        </p:nvSpPr>
        <p:spPr>
          <a:xfrm>
            <a:off x="7868415" y="2603656"/>
            <a:ext cx="2442845" cy="0"/>
          </a:xfrm>
          <a:prstGeom prst="line">
            <a:avLst/>
          </a:prstGeom>
          <a:ln cap="flat" w="28575">
            <a:solidFill>
              <a:srgbClr val="31356E"/>
            </a:solidFill>
            <a:prstDash val="solid"/>
            <a:headEnd type="none" len="sm" w="sm"/>
            <a:tailEnd type="none" len="sm" w="sm"/>
          </a:ln>
        </p:spPr>
      </p:sp>
      <p:sp>
        <p:nvSpPr>
          <p:cNvPr name="AutoShape 16" id="16"/>
          <p:cNvSpPr/>
          <p:nvPr/>
        </p:nvSpPr>
        <p:spPr>
          <a:xfrm>
            <a:off x="11193336" y="2603656"/>
            <a:ext cx="2442845" cy="0"/>
          </a:xfrm>
          <a:prstGeom prst="line">
            <a:avLst/>
          </a:prstGeom>
          <a:ln cap="flat" w="28575">
            <a:solidFill>
              <a:srgbClr val="31356E"/>
            </a:solidFill>
            <a:prstDash val="solid"/>
            <a:headEnd type="none" len="sm" w="sm"/>
            <a:tailEnd type="none" len="sm" w="sm"/>
          </a:ln>
        </p:spPr>
      </p:sp>
      <p:grpSp>
        <p:nvGrpSpPr>
          <p:cNvPr name="Group 17" id="17"/>
          <p:cNvGrpSpPr/>
          <p:nvPr/>
        </p:nvGrpSpPr>
        <p:grpSpPr>
          <a:xfrm rot="0">
            <a:off x="3661420" y="2161644"/>
            <a:ext cx="882075" cy="884024"/>
            <a:chOff x="0" y="0"/>
            <a:chExt cx="808737" cy="810524"/>
          </a:xfrm>
        </p:grpSpPr>
        <p:sp>
          <p:nvSpPr>
            <p:cNvPr name="Freeform 18" id="18"/>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19" id="19"/>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0" id="20"/>
          <p:cNvGrpSpPr/>
          <p:nvPr/>
        </p:nvGrpSpPr>
        <p:grpSpPr>
          <a:xfrm rot="0">
            <a:off x="6986340" y="2161644"/>
            <a:ext cx="882075" cy="884024"/>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sp>
        <p:nvSpPr>
          <p:cNvPr name="TextBox 23" id="23"/>
          <p:cNvSpPr txBox="true"/>
          <p:nvPr/>
        </p:nvSpPr>
        <p:spPr>
          <a:xfrm rot="0">
            <a:off x="6251391" y="3144101"/>
            <a:ext cx="2351974"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4" id="24"/>
          <p:cNvSpPr txBox="true"/>
          <p:nvPr/>
        </p:nvSpPr>
        <p:spPr>
          <a:xfrm rot="0">
            <a:off x="6251391" y="3725373"/>
            <a:ext cx="2351974" cy="294455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Encode the basket data frame with True for all values ​​above 0 and False for all values ​​0.</a:t>
            </a:r>
          </a:p>
        </p:txBody>
      </p:sp>
      <p:sp>
        <p:nvSpPr>
          <p:cNvPr name="TextBox 25" id="25"/>
          <p:cNvSpPr txBox="true"/>
          <p:nvPr/>
        </p:nvSpPr>
        <p:spPr>
          <a:xfrm rot="0">
            <a:off x="2898198" y="3144101"/>
            <a:ext cx="2408518" cy="481330"/>
          </a:xfrm>
          <a:prstGeom prst="rect">
            <a:avLst/>
          </a:prstGeom>
        </p:spPr>
        <p:txBody>
          <a:bodyPr anchor="t" rtlCol="false" tIns="0" lIns="0" bIns="0" rIns="0">
            <a:spAutoFit/>
          </a:bodyPr>
          <a:lstStyle/>
          <a:p>
            <a:pPr algn="ctr">
              <a:lnSpc>
                <a:spcPts val="3919"/>
              </a:lnSpc>
            </a:pPr>
            <a:r>
              <a:rPr lang="en-US" b="true" sz="2799" spc="279">
                <a:solidFill>
                  <a:srgbClr val="2B4B82"/>
                </a:solidFill>
                <a:latin typeface="Clear Sans Bold"/>
                <a:ea typeface="Clear Sans Bold"/>
                <a:cs typeface="Clear Sans Bold"/>
                <a:sym typeface="Clear Sans Bold"/>
              </a:rPr>
              <a:t>STEP </a:t>
            </a:r>
          </a:p>
        </p:txBody>
      </p:sp>
      <p:sp>
        <p:nvSpPr>
          <p:cNvPr name="TextBox 26" id="26"/>
          <p:cNvSpPr txBox="true"/>
          <p:nvPr/>
        </p:nvSpPr>
        <p:spPr>
          <a:xfrm rot="0">
            <a:off x="2898198" y="3730206"/>
            <a:ext cx="2408518" cy="3789669"/>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Aggregate unique product_name in pivot table named basket with index order_id, fill empty values ​​with number 0</a:t>
            </a:r>
          </a:p>
        </p:txBody>
      </p:sp>
      <p:sp>
        <p:nvSpPr>
          <p:cNvPr name="TextBox 27" id="27"/>
          <p:cNvSpPr txBox="true"/>
          <p:nvPr/>
        </p:nvSpPr>
        <p:spPr>
          <a:xfrm rot="0">
            <a:off x="9548039" y="3149970"/>
            <a:ext cx="2408518"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28" id="28"/>
          <p:cNvSpPr txBox="true"/>
          <p:nvPr/>
        </p:nvSpPr>
        <p:spPr>
          <a:xfrm rot="0">
            <a:off x="9548039" y="3730206"/>
            <a:ext cx="2408518" cy="1254333"/>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Get order_id with more than 1 unique product.</a:t>
            </a:r>
          </a:p>
        </p:txBody>
      </p:sp>
      <p:sp>
        <p:nvSpPr>
          <p:cNvPr name="TextBox 29" id="29"/>
          <p:cNvSpPr txBox="true"/>
          <p:nvPr/>
        </p:nvSpPr>
        <p:spPr>
          <a:xfrm rot="0">
            <a:off x="12764635" y="3149970"/>
            <a:ext cx="2625167" cy="476497"/>
          </a:xfrm>
          <a:prstGeom prst="rect">
            <a:avLst/>
          </a:prstGeom>
        </p:spPr>
        <p:txBody>
          <a:bodyPr anchor="t" rtlCol="false" tIns="0" lIns="0" bIns="0" rIns="0">
            <a:spAutoFit/>
          </a:bodyPr>
          <a:lstStyle/>
          <a:p>
            <a:pPr algn="ctr" marL="0" indent="0" lvl="0">
              <a:lnSpc>
                <a:spcPts val="3919"/>
              </a:lnSpc>
            </a:pPr>
            <a:r>
              <a:rPr lang="en-US" b="true" sz="2799" spc="279" u="none">
                <a:solidFill>
                  <a:srgbClr val="2B4B82"/>
                </a:solidFill>
                <a:latin typeface="Clear Sans Bold"/>
                <a:ea typeface="Clear Sans Bold"/>
                <a:cs typeface="Clear Sans Bold"/>
                <a:sym typeface="Clear Sans Bold"/>
              </a:rPr>
              <a:t>STEP </a:t>
            </a:r>
          </a:p>
        </p:txBody>
      </p:sp>
      <p:sp>
        <p:nvSpPr>
          <p:cNvPr name="TextBox 30" id="30"/>
          <p:cNvSpPr txBox="true"/>
          <p:nvPr/>
        </p:nvSpPr>
        <p:spPr>
          <a:xfrm rot="0">
            <a:off x="12764635" y="3725373"/>
            <a:ext cx="2625167" cy="831777"/>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 Applying apriori algorithm.</a:t>
            </a:r>
          </a:p>
        </p:txBody>
      </p:sp>
      <p:grpSp>
        <p:nvGrpSpPr>
          <p:cNvPr name="Group 31" id="31"/>
          <p:cNvGrpSpPr/>
          <p:nvPr/>
        </p:nvGrpSpPr>
        <p:grpSpPr>
          <a:xfrm rot="0">
            <a:off x="10311261" y="2161644"/>
            <a:ext cx="882075" cy="884024"/>
            <a:chOff x="0" y="0"/>
            <a:chExt cx="808737" cy="810524"/>
          </a:xfrm>
        </p:grpSpPr>
        <p:sp>
          <p:nvSpPr>
            <p:cNvPr name="Freeform 32" id="32"/>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3" id="33"/>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34" id="34"/>
          <p:cNvGrpSpPr/>
          <p:nvPr/>
        </p:nvGrpSpPr>
        <p:grpSpPr>
          <a:xfrm rot="0">
            <a:off x="13636181" y="2161644"/>
            <a:ext cx="882075" cy="884024"/>
            <a:chOff x="0" y="0"/>
            <a:chExt cx="808737" cy="810524"/>
          </a:xfrm>
        </p:grpSpPr>
        <p:sp>
          <p:nvSpPr>
            <p:cNvPr name="Freeform 35" id="35"/>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6" id="36"/>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sp>
        <p:nvSpPr>
          <p:cNvPr name="Freeform 37" id="37"/>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38" id="38"/>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MARKET BASKET ANALYSIS</a:t>
            </a:r>
          </a:p>
        </p:txBody>
      </p:sp>
      <p:sp>
        <p:nvSpPr>
          <p:cNvPr name="TextBox 39" id="39"/>
          <p:cNvSpPr txBox="true"/>
          <p:nvPr/>
        </p:nvSpPr>
        <p:spPr>
          <a:xfrm rot="0">
            <a:off x="12764635" y="4648134"/>
            <a:ext cx="2625167" cy="2522001"/>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Create a frequent itemset list (a collection of products that are frequently purchased).</a:t>
            </a:r>
          </a:p>
        </p:txBody>
      </p:sp>
      <p:sp>
        <p:nvSpPr>
          <p:cNvPr name="TextBox 40" id="40"/>
          <p:cNvSpPr txBox="true"/>
          <p:nvPr/>
        </p:nvSpPr>
        <p:spPr>
          <a:xfrm rot="0">
            <a:off x="12764635" y="7265385"/>
            <a:ext cx="2625167" cy="2522001"/>
          </a:xfrm>
          <a:prstGeom prst="rect">
            <a:avLst/>
          </a:prstGeom>
        </p:spPr>
        <p:txBody>
          <a:bodyPr anchor="t" rtlCol="false" tIns="0" lIns="0" bIns="0" rIns="0">
            <a:spAutoFit/>
          </a:bodyPr>
          <a:lstStyle/>
          <a:p>
            <a:pPr algn="ctr">
              <a:lnSpc>
                <a:spcPts val="3360"/>
              </a:lnSpc>
            </a:pPr>
            <a:r>
              <a:rPr lang="en-US" b="true" sz="2400">
                <a:solidFill>
                  <a:srgbClr val="2B4B82"/>
                </a:solidFill>
                <a:latin typeface="Clear Sans Medium"/>
                <a:ea typeface="Clear Sans Medium"/>
                <a:cs typeface="Clear Sans Medium"/>
                <a:sym typeface="Clear Sans Medium"/>
              </a:rPr>
              <a:t>Calculate the support, confidence, and lift values ​​for each possible product pair.</a:t>
            </a:r>
          </a:p>
        </p:txBody>
      </p:sp>
      <p:sp>
        <p:nvSpPr>
          <p:cNvPr name="Freeform 41" id="41"/>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2724150"/>
            <a:ext cx="16230600" cy="4781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Apriori algorithm is one of the algorithms used in market basket analysis. Using prior knowledge or previous knowledge about frequent itemsets. This algorithm is iterative starting from an itemset containing 1 item and so on and will eliminate itemsets that are not frequent (below minimum support).</a:t>
            </a:r>
          </a:p>
          <a:p>
            <a:pPr algn="l">
              <a:lnSpc>
                <a:spcPts val="4200"/>
              </a:lnSpc>
            </a:pPr>
            <a:r>
              <a:rPr lang="en-US" sz="3000" b="true">
                <a:solidFill>
                  <a:srgbClr val="24508C"/>
                </a:solidFill>
                <a:latin typeface="Montserrat Medium"/>
                <a:ea typeface="Montserrat Medium"/>
                <a:cs typeface="Montserrat Medium"/>
                <a:sym typeface="Montserrat Medium"/>
              </a:rPr>
              <a:t>Some terms used:</a:t>
            </a:r>
          </a:p>
          <a:p>
            <a:pPr algn="l">
              <a:lnSpc>
                <a:spcPts val="4200"/>
              </a:lnSpc>
            </a:pPr>
            <a:r>
              <a:rPr lang="en-US" sz="3000" b="true">
                <a:solidFill>
                  <a:srgbClr val="24508C"/>
                </a:solidFill>
                <a:latin typeface="Montserrat Medium"/>
                <a:ea typeface="Montserrat Medium"/>
                <a:cs typeface="Montserrat Medium"/>
                <a:sym typeface="Montserrat Medium"/>
              </a:rPr>
              <a:t>- k-itemset: a collection of items/products containing k items.</a:t>
            </a:r>
          </a:p>
          <a:p>
            <a:pPr algn="l">
              <a:lnSpc>
                <a:spcPts val="4200"/>
              </a:lnSpc>
            </a:pPr>
            <a:r>
              <a:rPr lang="en-US" sz="3000" b="true">
                <a:solidFill>
                  <a:srgbClr val="24508C"/>
                </a:solidFill>
                <a:latin typeface="Montserrat Medium"/>
                <a:ea typeface="Montserrat Medium"/>
                <a:cs typeface="Montserrat Medium"/>
                <a:sym typeface="Montserrat Medium"/>
              </a:rPr>
              <a:t>- support: the percentage of itemsets purchased over all transactions.</a:t>
            </a:r>
          </a:p>
          <a:p>
            <a:pPr algn="l">
              <a:lnSpc>
                <a:spcPts val="4200"/>
              </a:lnSpc>
            </a:pPr>
            <a:r>
              <a:rPr lang="en-US" sz="3000" b="true">
                <a:solidFill>
                  <a:srgbClr val="24508C"/>
                </a:solidFill>
                <a:latin typeface="Montserrat Medium"/>
                <a:ea typeface="Montserrat Medium"/>
                <a:cs typeface="Montserrat Medium"/>
                <a:sym typeface="Montserrat Medium"/>
              </a:rPr>
              <a:t>- minimum support: the minimum support limit desired as a frequent itemset criterion.</a:t>
            </a:r>
          </a:p>
        </p:txBody>
      </p:sp>
      <p:sp>
        <p:nvSpPr>
          <p:cNvPr name="TextBox 16" id="16"/>
          <p:cNvSpPr txBox="true"/>
          <p:nvPr/>
        </p:nvSpPr>
        <p:spPr>
          <a:xfrm rot="0">
            <a:off x="1028700" y="1028700"/>
            <a:ext cx="1035623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APRIORI ALGORITHM</a:t>
            </a:r>
          </a:p>
        </p:txBody>
      </p:sp>
      <p:sp>
        <p:nvSpPr>
          <p:cNvPr name="Freeform 17" id="17"/>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4467158" cy="1057479"/>
            <a:chOff x="0" y="0"/>
            <a:chExt cx="1176535" cy="278513"/>
          </a:xfrm>
        </p:grpSpPr>
        <p:sp>
          <p:nvSpPr>
            <p:cNvPr name="Freeform 3" id="3"/>
            <p:cNvSpPr/>
            <p:nvPr/>
          </p:nvSpPr>
          <p:spPr>
            <a:xfrm flipH="false" flipV="false" rot="0">
              <a:off x="0" y="0"/>
              <a:ext cx="1176535" cy="278513"/>
            </a:xfrm>
            <a:custGeom>
              <a:avLst/>
              <a:gdLst/>
              <a:ahLst/>
              <a:cxnLst/>
              <a:rect r="r" b="b" t="t" l="l"/>
              <a:pathLst>
                <a:path h="278513" w="1176535">
                  <a:moveTo>
                    <a:pt x="88387" y="0"/>
                  </a:moveTo>
                  <a:lnTo>
                    <a:pt x="1088149" y="0"/>
                  </a:lnTo>
                  <a:cubicBezTo>
                    <a:pt x="1136963" y="0"/>
                    <a:pt x="1176535" y="39572"/>
                    <a:pt x="1176535" y="88387"/>
                  </a:cubicBezTo>
                  <a:lnTo>
                    <a:pt x="1176535" y="190126"/>
                  </a:lnTo>
                  <a:cubicBezTo>
                    <a:pt x="1176535" y="213568"/>
                    <a:pt x="1167223" y="236049"/>
                    <a:pt x="1150647" y="252625"/>
                  </a:cubicBezTo>
                  <a:cubicBezTo>
                    <a:pt x="1134072" y="269201"/>
                    <a:pt x="1111590" y="278513"/>
                    <a:pt x="1088149" y="278513"/>
                  </a:cubicBezTo>
                  <a:lnTo>
                    <a:pt x="88387" y="278513"/>
                  </a:lnTo>
                  <a:cubicBezTo>
                    <a:pt x="64945" y="278513"/>
                    <a:pt x="42464" y="269201"/>
                    <a:pt x="25888" y="252625"/>
                  </a:cubicBezTo>
                  <a:cubicBezTo>
                    <a:pt x="9312" y="236049"/>
                    <a:pt x="0" y="213568"/>
                    <a:pt x="0" y="190126"/>
                  </a:cubicBezTo>
                  <a:lnTo>
                    <a:pt x="0" y="88387"/>
                  </a:lnTo>
                  <a:cubicBezTo>
                    <a:pt x="0" y="64945"/>
                    <a:pt x="9312" y="42464"/>
                    <a:pt x="25888" y="25888"/>
                  </a:cubicBezTo>
                  <a:cubicBezTo>
                    <a:pt x="42464" y="9312"/>
                    <a:pt x="64945" y="0"/>
                    <a:pt x="88387" y="0"/>
                  </a:cubicBezTo>
                  <a:close/>
                </a:path>
              </a:pathLst>
            </a:custGeom>
            <a:solidFill>
              <a:srgbClr val="24508C"/>
            </a:solidFill>
          </p:spPr>
        </p:sp>
        <p:sp>
          <p:nvSpPr>
            <p:cNvPr name="TextBox 4" id="4"/>
            <p:cNvSpPr txBox="true"/>
            <p:nvPr/>
          </p:nvSpPr>
          <p:spPr>
            <a:xfrm>
              <a:off x="0" y="-38100"/>
              <a:ext cx="1176535" cy="316613"/>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745719" y="9150000"/>
            <a:ext cx="3491438" cy="3122967"/>
            <a:chOff x="0" y="0"/>
            <a:chExt cx="908700" cy="812800"/>
          </a:xfrm>
        </p:grpSpPr>
        <p:sp>
          <p:nvSpPr>
            <p:cNvPr name="Freeform 7" id="7"/>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8" id="8"/>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0">
            <a:off x="15360148" y="-2923420"/>
            <a:ext cx="4903912" cy="490391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0">
            <a:off x="15360148" y="520484"/>
            <a:ext cx="2088165" cy="208816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4096210" y="5457458"/>
            <a:ext cx="13163090" cy="3800842"/>
          </a:xfrm>
          <a:custGeom>
            <a:avLst/>
            <a:gdLst/>
            <a:ahLst/>
            <a:cxnLst/>
            <a:rect r="r" b="b" t="t" l="l"/>
            <a:pathLst>
              <a:path h="3800842" w="13163090">
                <a:moveTo>
                  <a:pt x="0" y="0"/>
                </a:moveTo>
                <a:lnTo>
                  <a:pt x="13163090" y="0"/>
                </a:lnTo>
                <a:lnTo>
                  <a:pt x="13163090" y="3800842"/>
                </a:lnTo>
                <a:lnTo>
                  <a:pt x="0" y="3800842"/>
                </a:lnTo>
                <a:lnTo>
                  <a:pt x="0" y="0"/>
                </a:lnTo>
                <a:close/>
              </a:path>
            </a:pathLst>
          </a:custGeom>
          <a:blipFill>
            <a:blip r:embed="rId6"/>
            <a:stretch>
              <a:fillRect l="0" t="0" r="0" b="0"/>
            </a:stretch>
          </a:blipFill>
        </p:spPr>
      </p:sp>
      <p:sp>
        <p:nvSpPr>
          <p:cNvPr name="Freeform 17" id="17"/>
          <p:cNvSpPr/>
          <p:nvPr/>
        </p:nvSpPr>
        <p:spPr>
          <a:xfrm flipH="false" flipV="false" rot="0">
            <a:off x="1028700" y="5457458"/>
            <a:ext cx="2688885" cy="1709214"/>
          </a:xfrm>
          <a:custGeom>
            <a:avLst/>
            <a:gdLst/>
            <a:ahLst/>
            <a:cxnLst/>
            <a:rect r="r" b="b" t="t" l="l"/>
            <a:pathLst>
              <a:path h="1709214" w="2688885">
                <a:moveTo>
                  <a:pt x="0" y="0"/>
                </a:moveTo>
                <a:lnTo>
                  <a:pt x="2688885" y="0"/>
                </a:lnTo>
                <a:lnTo>
                  <a:pt x="2688885" y="1709214"/>
                </a:lnTo>
                <a:lnTo>
                  <a:pt x="0" y="1709214"/>
                </a:lnTo>
                <a:lnTo>
                  <a:pt x="0" y="0"/>
                </a:lnTo>
                <a:close/>
              </a:path>
            </a:pathLst>
          </a:custGeom>
          <a:blipFill>
            <a:blip r:embed="rId7"/>
            <a:stretch>
              <a:fillRect l="0" t="0" r="0" b="0"/>
            </a:stretch>
          </a:blipFill>
        </p:spPr>
      </p:sp>
      <p:sp>
        <p:nvSpPr>
          <p:cNvPr name="TextBox 18" id="18"/>
          <p:cNvSpPr txBox="true"/>
          <p:nvPr/>
        </p:nvSpPr>
        <p:spPr>
          <a:xfrm rot="0">
            <a:off x="1488426" y="1164998"/>
            <a:ext cx="3602146"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SCOPE</a:t>
            </a:r>
          </a:p>
        </p:txBody>
      </p:sp>
      <p:sp>
        <p:nvSpPr>
          <p:cNvPr name="TextBox 19" id="19"/>
          <p:cNvSpPr txBox="true"/>
          <p:nvPr/>
        </p:nvSpPr>
        <p:spPr>
          <a:xfrm rot="0">
            <a:off x="1028700" y="2551499"/>
            <a:ext cx="16230600" cy="2114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dataset is an online retail sales report that sells various products, both food and household needs in 2010.</a:t>
            </a:r>
          </a:p>
          <a:p>
            <a:pPr algn="l">
              <a:lnSpc>
                <a:spcPts val="4200"/>
              </a:lnSpc>
            </a:pPr>
          </a:p>
          <a:p>
            <a:pPr algn="l">
              <a:lnSpc>
                <a:spcPts val="4200"/>
              </a:lnSpc>
            </a:pPr>
            <a:r>
              <a:rPr lang="en-US" sz="3000" b="true">
                <a:solidFill>
                  <a:srgbClr val="24508C"/>
                </a:solidFill>
                <a:latin typeface="Montserrat Bold"/>
                <a:ea typeface="Montserrat Bold"/>
                <a:cs typeface="Montserrat Bold"/>
                <a:sym typeface="Montserrat Bold"/>
              </a:rPr>
              <a:t>Dataset link : </a:t>
            </a:r>
            <a:r>
              <a:rPr lang="en-US" b="true" sz="3000" u="sng">
                <a:solidFill>
                  <a:srgbClr val="24508C"/>
                </a:solidFill>
                <a:latin typeface="Montserrat Bold"/>
                <a:ea typeface="Montserrat Bold"/>
                <a:cs typeface="Montserrat Bold"/>
                <a:sym typeface="Montserrat Bold"/>
                <a:hlinkClick r:id="rId8" tooltip="https://bit.ly/47yJMFn"/>
              </a:rPr>
              <a:t>https://bit.ly/47yJMFn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1028700"/>
            <a:ext cx="15798336"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ABOUT SUPPORT, CONFIDENCE, AND LIFT</a:t>
            </a:r>
          </a:p>
        </p:txBody>
      </p:sp>
      <p:sp>
        <p:nvSpPr>
          <p:cNvPr name="Freeform 16" id="16"/>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3">
              <a:alphaModFix amt="12000"/>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3082315" y="2651528"/>
            <a:ext cx="12123371" cy="4983944"/>
          </a:xfrm>
          <a:custGeom>
            <a:avLst/>
            <a:gdLst/>
            <a:ahLst/>
            <a:cxnLst/>
            <a:rect r="r" b="b" t="t" l="l"/>
            <a:pathLst>
              <a:path h="4983944" w="12123371">
                <a:moveTo>
                  <a:pt x="0" y="0"/>
                </a:moveTo>
                <a:lnTo>
                  <a:pt x="12123370" y="0"/>
                </a:lnTo>
                <a:lnTo>
                  <a:pt x="12123370" y="4983944"/>
                </a:lnTo>
                <a:lnTo>
                  <a:pt x="0" y="4983944"/>
                </a:lnTo>
                <a:lnTo>
                  <a:pt x="0" y="0"/>
                </a:lnTo>
                <a:close/>
              </a:path>
            </a:pathLst>
          </a:custGeom>
          <a:blipFill>
            <a:blip r:embed="rId5"/>
            <a:stretch>
              <a:fillRect l="0" t="-2468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4783807" y="7493868"/>
            <a:ext cx="9567614" cy="956761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6311940" y="-2923420"/>
            <a:ext cx="3952120" cy="395212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464369" y="7170135"/>
            <a:ext cx="2088165" cy="208816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6464340" y="-2771020"/>
            <a:ext cx="3952120" cy="39521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719816" y="7425583"/>
            <a:ext cx="1577270" cy="1577270"/>
          </a:xfrm>
          <a:custGeom>
            <a:avLst/>
            <a:gdLst/>
            <a:ahLst/>
            <a:cxnLst/>
            <a:rect r="r" b="b" t="t" l="l"/>
            <a:pathLst>
              <a:path h="1577270" w="1577270">
                <a:moveTo>
                  <a:pt x="0" y="0"/>
                </a:moveTo>
                <a:lnTo>
                  <a:pt x="1577270" y="0"/>
                </a:lnTo>
                <a:lnTo>
                  <a:pt x="1577270" y="1577270"/>
                </a:lnTo>
                <a:lnTo>
                  <a:pt x="0" y="1577270"/>
                </a:lnTo>
                <a:lnTo>
                  <a:pt x="0" y="0"/>
                </a:lnTo>
                <a:close/>
              </a:path>
            </a:pathLst>
          </a:custGeom>
          <a:blipFill>
            <a:blip r:embed="rId2"/>
            <a:stretch>
              <a:fillRect l="0" t="0" r="0" b="0"/>
            </a:stretch>
          </a:blipFill>
        </p:spPr>
      </p:sp>
      <p:sp>
        <p:nvSpPr>
          <p:cNvPr name="TextBox 15" id="15"/>
          <p:cNvSpPr txBox="true"/>
          <p:nvPr/>
        </p:nvSpPr>
        <p:spPr>
          <a:xfrm rot="0">
            <a:off x="1028700" y="1028700"/>
            <a:ext cx="10654889"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TOP 5 ITEMS IN THE BASKET</a:t>
            </a:r>
          </a:p>
        </p:txBody>
      </p:sp>
      <p:sp>
        <p:nvSpPr>
          <p:cNvPr name="Freeform 16" id="16"/>
          <p:cNvSpPr/>
          <p:nvPr/>
        </p:nvSpPr>
        <p:spPr>
          <a:xfrm flipH="false" flipV="false" rot="0">
            <a:off x="8589346" y="2790178"/>
            <a:ext cx="8669954" cy="1109105"/>
          </a:xfrm>
          <a:custGeom>
            <a:avLst/>
            <a:gdLst/>
            <a:ahLst/>
            <a:cxnLst/>
            <a:rect r="r" b="b" t="t" l="l"/>
            <a:pathLst>
              <a:path h="1109105" w="8669954">
                <a:moveTo>
                  <a:pt x="0" y="0"/>
                </a:moveTo>
                <a:lnTo>
                  <a:pt x="8669954" y="0"/>
                </a:lnTo>
                <a:lnTo>
                  <a:pt x="8669954" y="1109105"/>
                </a:lnTo>
                <a:lnTo>
                  <a:pt x="0" y="1109105"/>
                </a:lnTo>
                <a:lnTo>
                  <a:pt x="0" y="0"/>
                </a:lnTo>
                <a:close/>
              </a:path>
            </a:pathLst>
          </a:custGeom>
          <a:blipFill>
            <a:blip r:embed="rId3"/>
            <a:stretch>
              <a:fillRect l="0" t="0" r="0" b="0"/>
            </a:stretch>
          </a:blipFill>
        </p:spPr>
      </p:sp>
      <p:sp>
        <p:nvSpPr>
          <p:cNvPr name="Freeform 17" id="17"/>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3744145" y="4832087"/>
            <a:ext cx="13515155" cy="4426213"/>
          </a:xfrm>
          <a:custGeom>
            <a:avLst/>
            <a:gdLst/>
            <a:ahLst/>
            <a:cxnLst/>
            <a:rect r="r" b="b" t="t" l="l"/>
            <a:pathLst>
              <a:path h="4426213" w="13515155">
                <a:moveTo>
                  <a:pt x="0" y="0"/>
                </a:moveTo>
                <a:lnTo>
                  <a:pt x="13515155" y="0"/>
                </a:lnTo>
                <a:lnTo>
                  <a:pt x="13515155" y="4426213"/>
                </a:lnTo>
                <a:lnTo>
                  <a:pt x="0" y="4426213"/>
                </a:lnTo>
                <a:lnTo>
                  <a:pt x="0" y="0"/>
                </a:lnTo>
                <a:close/>
              </a:path>
            </a:pathLst>
          </a:custGeom>
          <a:blipFill>
            <a:blip r:embed="rId6"/>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sp>
        <p:nvSpPr>
          <p:cNvPr name="Freeform 2" id="2"/>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028700"/>
            <a:ext cx="3755107" cy="828675"/>
          </a:xfrm>
          <a:prstGeom prst="rect">
            <a:avLst/>
          </a:prstGeom>
        </p:spPr>
        <p:txBody>
          <a:bodyPr anchor="t" rtlCol="false" tIns="0" lIns="0" bIns="0" rIns="0">
            <a:spAutoFit/>
          </a:bodyPr>
          <a:lstStyle/>
          <a:p>
            <a:pPr algn="l">
              <a:lnSpc>
                <a:spcPts val="6599"/>
              </a:lnSpc>
            </a:pPr>
            <a:r>
              <a:rPr lang="en-US" sz="5499" b="true">
                <a:solidFill>
                  <a:srgbClr val="24508C"/>
                </a:solidFill>
                <a:latin typeface="Montserrat Ultra-Bold"/>
                <a:ea typeface="Montserrat Ultra-Bold"/>
                <a:cs typeface="Montserrat Ultra-Bold"/>
                <a:sym typeface="Montserrat Ultra-Bold"/>
              </a:rPr>
              <a:t>INSIGHTS</a:t>
            </a:r>
          </a:p>
        </p:txBody>
      </p:sp>
      <p:grpSp>
        <p:nvGrpSpPr>
          <p:cNvPr name="Group 4" id="4"/>
          <p:cNvGrpSpPr/>
          <p:nvPr/>
        </p:nvGrpSpPr>
        <p:grpSpPr>
          <a:xfrm rot="0">
            <a:off x="-4783807" y="7493868"/>
            <a:ext cx="9567614" cy="9567614"/>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7" id="7"/>
          <p:cNvGrpSpPr/>
          <p:nvPr/>
        </p:nvGrpSpPr>
        <p:grpSpPr>
          <a:xfrm rot="0">
            <a:off x="16311940" y="-2923420"/>
            <a:ext cx="3952120" cy="395212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1464369" y="7170135"/>
            <a:ext cx="2088165" cy="208816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16464340" y="-2771020"/>
            <a:ext cx="3952120" cy="395212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6" id="16"/>
          <p:cNvSpPr/>
          <p:nvPr/>
        </p:nvSpPr>
        <p:spPr>
          <a:xfrm flipH="false" flipV="false" rot="0">
            <a:off x="1936985" y="7333807"/>
            <a:ext cx="1142933" cy="1760821"/>
          </a:xfrm>
          <a:custGeom>
            <a:avLst/>
            <a:gdLst/>
            <a:ahLst/>
            <a:cxnLst/>
            <a:rect r="r" b="b" t="t" l="l"/>
            <a:pathLst>
              <a:path h="1760821" w="1142933">
                <a:moveTo>
                  <a:pt x="0" y="0"/>
                </a:moveTo>
                <a:lnTo>
                  <a:pt x="1142933" y="0"/>
                </a:lnTo>
                <a:lnTo>
                  <a:pt x="1142933" y="1760821"/>
                </a:lnTo>
                <a:lnTo>
                  <a:pt x="0" y="17608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1028700" y="2457450"/>
            <a:ext cx="16230600" cy="53149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The sweetheart ceramic trinket box product was purchased in 4.5% of total transactions. When buyers have purchased the </a:t>
            </a:r>
            <a:r>
              <a:rPr lang="en-US" sz="3000" b="true">
                <a:solidFill>
                  <a:srgbClr val="E29417"/>
                </a:solidFill>
                <a:latin typeface="Montserrat Bold"/>
                <a:ea typeface="Montserrat Bold"/>
                <a:cs typeface="Montserrat Bold"/>
                <a:sym typeface="Montserrat Bold"/>
              </a:rPr>
              <a:t>sweetheart ceramic trinket box, 74% of them also purchased the strawberry ceramic trinket box</a:t>
            </a:r>
            <a:r>
              <a:rPr lang="en-US" sz="3000" b="true">
                <a:solidFill>
                  <a:srgbClr val="24508C"/>
                </a:solidFill>
                <a:latin typeface="Montserrat Medium"/>
                <a:ea typeface="Montserrat Medium"/>
                <a:cs typeface="Montserrat Medium"/>
                <a:sym typeface="Montserrat Medium"/>
              </a:rPr>
              <a:t>. There is a strong association between the sweetheart ceramic trinket box and the strawberry ceramic trinket box with the chance of both products being purchased together in 1 transaction 10 times greater than the chance of both products being purchased individually. </a:t>
            </a:r>
          </a:p>
          <a:p>
            <a:pPr algn="l">
              <a:lnSpc>
                <a:spcPts val="4200"/>
              </a:lnSpc>
            </a:pPr>
            <a:r>
              <a:rPr lang="en-US" sz="3000" b="true">
                <a:solidFill>
                  <a:srgbClr val="24508C"/>
                </a:solidFill>
                <a:latin typeface="Montserrat Medium"/>
                <a:ea typeface="Montserrat Medium"/>
                <a:cs typeface="Montserrat Medium"/>
                <a:sym typeface="Montserrat Medium"/>
              </a:rPr>
              <a:t>Based on this insight, </a:t>
            </a:r>
            <a:r>
              <a:rPr lang="en-US" sz="3000" b="true">
                <a:solidFill>
                  <a:srgbClr val="E29417"/>
                </a:solidFill>
                <a:latin typeface="Montserrat Bold"/>
                <a:ea typeface="Montserrat Bold"/>
                <a:cs typeface="Montserrat Bold"/>
                <a:sym typeface="Montserrat Bold"/>
              </a:rPr>
              <a:t>the strawberry ceramic trinket box product can be placed near/next to the sweetheart ceramic trinket box or both products can be sold in a bundle.</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616970" y="4026101"/>
            <a:ext cx="5094581" cy="6288069"/>
            <a:chOff x="0" y="0"/>
            <a:chExt cx="6792774" cy="8384092"/>
          </a:xfrm>
        </p:grpSpPr>
        <p:sp>
          <p:nvSpPr>
            <p:cNvPr name="Freeform 3" id="3"/>
            <p:cNvSpPr/>
            <p:nvPr/>
          </p:nvSpPr>
          <p:spPr>
            <a:xfrm flipH="false" flipV="false" rot="0">
              <a:off x="939130" y="1821414"/>
              <a:ext cx="5853644" cy="3661188"/>
            </a:xfrm>
            <a:custGeom>
              <a:avLst/>
              <a:gdLst/>
              <a:ahLst/>
              <a:cxnLst/>
              <a:rect r="r" b="b" t="t" l="l"/>
              <a:pathLst>
                <a:path h="3661188" w="5853644">
                  <a:moveTo>
                    <a:pt x="0" y="0"/>
                  </a:moveTo>
                  <a:lnTo>
                    <a:pt x="5853644" y="0"/>
                  </a:lnTo>
                  <a:lnTo>
                    <a:pt x="5853644" y="3661189"/>
                  </a:lnTo>
                  <a:lnTo>
                    <a:pt x="0" y="36611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6240768"/>
              <a:ext cx="3426826" cy="2143324"/>
            </a:xfrm>
            <a:custGeom>
              <a:avLst/>
              <a:gdLst/>
              <a:ahLst/>
              <a:cxnLst/>
              <a:rect r="r" b="b" t="t" l="l"/>
              <a:pathLst>
                <a:path h="2143324" w="3426826">
                  <a:moveTo>
                    <a:pt x="0" y="0"/>
                  </a:moveTo>
                  <a:lnTo>
                    <a:pt x="3426826" y="0"/>
                  </a:lnTo>
                  <a:lnTo>
                    <a:pt x="3426826" y="2143324"/>
                  </a:lnTo>
                  <a:lnTo>
                    <a:pt x="0" y="21433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94689" y="5348157"/>
              <a:ext cx="2598085" cy="1624984"/>
            </a:xfrm>
            <a:custGeom>
              <a:avLst/>
              <a:gdLst/>
              <a:ahLst/>
              <a:cxnLst/>
              <a:rect r="r" b="b" t="t" l="l"/>
              <a:pathLst>
                <a:path h="1624984" w="2598085">
                  <a:moveTo>
                    <a:pt x="0" y="0"/>
                  </a:moveTo>
                  <a:lnTo>
                    <a:pt x="2598085" y="0"/>
                  </a:lnTo>
                  <a:lnTo>
                    <a:pt x="2598085" y="1624984"/>
                  </a:lnTo>
                  <a:lnTo>
                    <a:pt x="0" y="1624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76828" y="0"/>
              <a:ext cx="2598085" cy="1624984"/>
            </a:xfrm>
            <a:custGeom>
              <a:avLst/>
              <a:gdLst/>
              <a:ahLst/>
              <a:cxnLst/>
              <a:rect r="r" b="b" t="t" l="l"/>
              <a:pathLst>
                <a:path h="1624984" w="2598085">
                  <a:moveTo>
                    <a:pt x="0" y="0"/>
                  </a:moveTo>
                  <a:lnTo>
                    <a:pt x="2598085" y="0"/>
                  </a:lnTo>
                  <a:lnTo>
                    <a:pt x="2598085" y="1624984"/>
                  </a:lnTo>
                  <a:lnTo>
                    <a:pt x="0" y="16249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7" id="7"/>
          <p:cNvSpPr/>
          <p:nvPr/>
        </p:nvSpPr>
        <p:spPr>
          <a:xfrm flipH="false" flipV="false" rot="0">
            <a:off x="1625287" y="4766972"/>
            <a:ext cx="699657" cy="699657"/>
          </a:xfrm>
          <a:custGeom>
            <a:avLst/>
            <a:gdLst/>
            <a:ahLst/>
            <a:cxnLst/>
            <a:rect r="r" b="b" t="t" l="l"/>
            <a:pathLst>
              <a:path h="699657" w="699657">
                <a:moveTo>
                  <a:pt x="0" y="0"/>
                </a:moveTo>
                <a:lnTo>
                  <a:pt x="699657" y="0"/>
                </a:lnTo>
                <a:lnTo>
                  <a:pt x="699657" y="699657"/>
                </a:lnTo>
                <a:lnTo>
                  <a:pt x="0" y="699657"/>
                </a:lnTo>
                <a:lnTo>
                  <a:pt x="0" y="0"/>
                </a:lnTo>
                <a:close/>
              </a:path>
            </a:pathLst>
          </a:custGeom>
          <a:blipFill>
            <a:blip r:embed="rId4"/>
            <a:stretch>
              <a:fillRect l="0" t="0" r="0" b="0"/>
            </a:stretch>
          </a:blipFill>
        </p:spPr>
      </p:sp>
      <p:sp>
        <p:nvSpPr>
          <p:cNvPr name="Freeform 8" id="8"/>
          <p:cNvSpPr/>
          <p:nvPr/>
        </p:nvSpPr>
        <p:spPr>
          <a:xfrm flipH="false" flipV="false" rot="0">
            <a:off x="1625287" y="5670325"/>
            <a:ext cx="699657" cy="741518"/>
          </a:xfrm>
          <a:custGeom>
            <a:avLst/>
            <a:gdLst/>
            <a:ahLst/>
            <a:cxnLst/>
            <a:rect r="r" b="b" t="t" l="l"/>
            <a:pathLst>
              <a:path h="741518" w="699657">
                <a:moveTo>
                  <a:pt x="0" y="0"/>
                </a:moveTo>
                <a:lnTo>
                  <a:pt x="699657" y="0"/>
                </a:lnTo>
                <a:lnTo>
                  <a:pt x="699657" y="741518"/>
                </a:lnTo>
                <a:lnTo>
                  <a:pt x="0" y="741518"/>
                </a:lnTo>
                <a:lnTo>
                  <a:pt x="0" y="0"/>
                </a:lnTo>
                <a:close/>
              </a:path>
            </a:pathLst>
          </a:custGeom>
          <a:blipFill>
            <a:blip r:embed="rId5"/>
            <a:stretch>
              <a:fillRect l="-43057" t="0" r="-43045" b="0"/>
            </a:stretch>
          </a:blipFill>
        </p:spPr>
      </p:sp>
      <p:grpSp>
        <p:nvGrpSpPr>
          <p:cNvPr name="Group 9" id="9"/>
          <p:cNvGrpSpPr/>
          <p:nvPr/>
        </p:nvGrpSpPr>
        <p:grpSpPr>
          <a:xfrm rot="0">
            <a:off x="1625287" y="1552821"/>
            <a:ext cx="5757259" cy="2432049"/>
            <a:chOff x="0" y="0"/>
            <a:chExt cx="7676345" cy="3242732"/>
          </a:xfrm>
        </p:grpSpPr>
        <p:sp>
          <p:nvSpPr>
            <p:cNvPr name="TextBox 10" id="10"/>
            <p:cNvSpPr txBox="true"/>
            <p:nvPr/>
          </p:nvSpPr>
          <p:spPr>
            <a:xfrm rot="0">
              <a:off x="0" y="-152400"/>
              <a:ext cx="7380161"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CONNECT</a:t>
              </a:r>
            </a:p>
          </p:txBody>
        </p:sp>
        <p:sp>
          <p:nvSpPr>
            <p:cNvPr name="TextBox 11" id="11"/>
            <p:cNvSpPr txBox="true"/>
            <p:nvPr/>
          </p:nvSpPr>
          <p:spPr>
            <a:xfrm rot="0">
              <a:off x="376" y="1468966"/>
              <a:ext cx="7675970" cy="1773766"/>
            </a:xfrm>
            <a:prstGeom prst="rect">
              <a:avLst/>
            </a:prstGeom>
          </p:spPr>
          <p:txBody>
            <a:bodyPr anchor="t" rtlCol="false" tIns="0" lIns="0" bIns="0" rIns="0">
              <a:spAutoFit/>
            </a:bodyPr>
            <a:lstStyle/>
            <a:p>
              <a:pPr algn="l">
                <a:lnSpc>
                  <a:spcPts val="11200"/>
                </a:lnSpc>
              </a:pPr>
              <a:r>
                <a:rPr lang="en-US" sz="8000" b="true">
                  <a:solidFill>
                    <a:srgbClr val="24508C"/>
                  </a:solidFill>
                  <a:latin typeface="Montserrat Ultra-Bold"/>
                  <a:ea typeface="Montserrat Ultra-Bold"/>
                  <a:cs typeface="Montserrat Ultra-Bold"/>
                  <a:sym typeface="Montserrat Ultra-Bold"/>
                </a:rPr>
                <a:t>WITH ME :</a:t>
              </a:r>
            </a:p>
          </p:txBody>
        </p:sp>
      </p:grpSp>
      <p:sp>
        <p:nvSpPr>
          <p:cNvPr name="TextBox 12" id="12"/>
          <p:cNvSpPr txBox="true"/>
          <p:nvPr/>
        </p:nvSpPr>
        <p:spPr>
          <a:xfrm rot="0">
            <a:off x="2699168" y="4857750"/>
            <a:ext cx="4575018"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endahen12@gmail.com</a:t>
            </a:r>
          </a:p>
        </p:txBody>
      </p:sp>
      <p:sp>
        <p:nvSpPr>
          <p:cNvPr name="TextBox 13" id="13"/>
          <p:cNvSpPr txBox="true"/>
          <p:nvPr/>
        </p:nvSpPr>
        <p:spPr>
          <a:xfrm rot="0">
            <a:off x="2699168" y="5755334"/>
            <a:ext cx="9436630" cy="5143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https://www.linkedin.com/in/endahrakhmawati</a:t>
            </a:r>
          </a:p>
        </p:txBody>
      </p:sp>
      <p:grpSp>
        <p:nvGrpSpPr>
          <p:cNvPr name="Group 14" id="14"/>
          <p:cNvGrpSpPr/>
          <p:nvPr/>
        </p:nvGrpSpPr>
        <p:grpSpPr>
          <a:xfrm rot="0">
            <a:off x="-4783807" y="7493868"/>
            <a:ext cx="9567614" cy="95676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7" id="17"/>
          <p:cNvGrpSpPr/>
          <p:nvPr/>
        </p:nvGrpSpPr>
        <p:grpSpPr>
          <a:xfrm rot="0">
            <a:off x="16464340" y="-2771020"/>
            <a:ext cx="3952120" cy="395212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20" id="20"/>
          <p:cNvGrpSpPr/>
          <p:nvPr/>
        </p:nvGrpSpPr>
        <p:grpSpPr>
          <a:xfrm rot="0">
            <a:off x="1464369" y="7170135"/>
            <a:ext cx="2088165" cy="208816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23" id="23"/>
          <p:cNvSpPr/>
          <p:nvPr/>
        </p:nvSpPr>
        <p:spPr>
          <a:xfrm flipH="false" flipV="false" rot="0">
            <a:off x="1658778" y="7664247"/>
            <a:ext cx="1699347" cy="1099941"/>
          </a:xfrm>
          <a:custGeom>
            <a:avLst/>
            <a:gdLst/>
            <a:ahLst/>
            <a:cxnLst/>
            <a:rect r="r" b="b" t="t" l="l"/>
            <a:pathLst>
              <a:path h="1099941" w="1699347">
                <a:moveTo>
                  <a:pt x="0" y="0"/>
                </a:moveTo>
                <a:lnTo>
                  <a:pt x="1699347" y="0"/>
                </a:lnTo>
                <a:lnTo>
                  <a:pt x="1699347" y="1099941"/>
                </a:lnTo>
                <a:lnTo>
                  <a:pt x="0" y="10999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8515863" y="3814124"/>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8">
              <a:alphaModFix amt="12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
        <p:nvSpPr>
          <p:cNvPr name="AutoShape 16" id="16"/>
          <p:cNvSpPr/>
          <p:nvPr/>
        </p:nvSpPr>
        <p:spPr>
          <a:xfrm>
            <a:off x="2891821" y="4504926"/>
            <a:ext cx="2442845" cy="0"/>
          </a:xfrm>
          <a:prstGeom prst="line">
            <a:avLst/>
          </a:prstGeom>
          <a:ln cap="flat" w="28575">
            <a:solidFill>
              <a:srgbClr val="31356E"/>
            </a:solidFill>
            <a:prstDash val="solid"/>
            <a:headEnd type="none" len="sm" w="sm"/>
            <a:tailEnd type="none" len="sm" w="sm"/>
          </a:ln>
        </p:spPr>
      </p:sp>
      <p:sp>
        <p:nvSpPr>
          <p:cNvPr name="AutoShape 17" id="17"/>
          <p:cNvSpPr/>
          <p:nvPr/>
        </p:nvSpPr>
        <p:spPr>
          <a:xfrm>
            <a:off x="6216741" y="4504926"/>
            <a:ext cx="2442845" cy="0"/>
          </a:xfrm>
          <a:prstGeom prst="line">
            <a:avLst/>
          </a:prstGeom>
          <a:ln cap="flat" w="28575">
            <a:solidFill>
              <a:srgbClr val="31356E"/>
            </a:solidFill>
            <a:prstDash val="solid"/>
            <a:headEnd type="none" len="sm" w="sm"/>
            <a:tailEnd type="none" len="sm" w="sm"/>
          </a:ln>
        </p:spPr>
      </p:sp>
      <p:sp>
        <p:nvSpPr>
          <p:cNvPr name="AutoShape 18" id="18"/>
          <p:cNvSpPr/>
          <p:nvPr/>
        </p:nvSpPr>
        <p:spPr>
          <a:xfrm>
            <a:off x="9541662" y="4504926"/>
            <a:ext cx="2442845" cy="0"/>
          </a:xfrm>
          <a:prstGeom prst="line">
            <a:avLst/>
          </a:prstGeom>
          <a:ln cap="flat" w="28575">
            <a:solidFill>
              <a:srgbClr val="31356E"/>
            </a:solidFill>
            <a:prstDash val="solid"/>
            <a:headEnd type="none" len="sm" w="sm"/>
            <a:tailEnd type="none" len="sm" w="sm"/>
          </a:ln>
        </p:spPr>
      </p:sp>
      <p:sp>
        <p:nvSpPr>
          <p:cNvPr name="AutoShape 19" id="19"/>
          <p:cNvSpPr/>
          <p:nvPr/>
        </p:nvSpPr>
        <p:spPr>
          <a:xfrm>
            <a:off x="12866582" y="4504926"/>
            <a:ext cx="2442845" cy="0"/>
          </a:xfrm>
          <a:prstGeom prst="line">
            <a:avLst/>
          </a:prstGeom>
          <a:ln cap="flat" w="28575">
            <a:solidFill>
              <a:srgbClr val="31356E"/>
            </a:solidFill>
            <a:prstDash val="solid"/>
            <a:headEnd type="none" len="sm" w="sm"/>
            <a:tailEnd type="none" len="sm" w="sm"/>
          </a:ln>
        </p:spPr>
      </p:sp>
      <p:grpSp>
        <p:nvGrpSpPr>
          <p:cNvPr name="Group 20" id="20"/>
          <p:cNvGrpSpPr/>
          <p:nvPr/>
        </p:nvGrpSpPr>
        <p:grpSpPr>
          <a:xfrm rot="0">
            <a:off x="2009746" y="4062914"/>
            <a:ext cx="882075" cy="884024"/>
            <a:chOff x="0" y="0"/>
            <a:chExt cx="808737" cy="810524"/>
          </a:xfrm>
        </p:grpSpPr>
        <p:sp>
          <p:nvSpPr>
            <p:cNvPr name="Freeform 21" id="21"/>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2" id="22"/>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u="none">
                  <a:solidFill>
                    <a:srgbClr val="2B4B82"/>
                  </a:solidFill>
                  <a:latin typeface="Clear Sans Bold"/>
                  <a:ea typeface="Clear Sans Bold"/>
                  <a:cs typeface="Clear Sans Bold"/>
                  <a:sym typeface="Clear Sans Bold"/>
                </a:rPr>
                <a:t>1</a:t>
              </a:r>
            </a:p>
          </p:txBody>
        </p:sp>
      </p:grpSp>
      <p:grpSp>
        <p:nvGrpSpPr>
          <p:cNvPr name="Group 23" id="23"/>
          <p:cNvGrpSpPr/>
          <p:nvPr/>
        </p:nvGrpSpPr>
        <p:grpSpPr>
          <a:xfrm rot="0">
            <a:off x="5334667" y="4062914"/>
            <a:ext cx="882075" cy="884024"/>
            <a:chOff x="0" y="0"/>
            <a:chExt cx="808737" cy="810524"/>
          </a:xfrm>
        </p:grpSpPr>
        <p:sp>
          <p:nvSpPr>
            <p:cNvPr name="Freeform 24" id="24"/>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5" id="25"/>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2</a:t>
              </a:r>
            </a:p>
          </p:txBody>
        </p:sp>
      </p:grpSp>
      <p:grpSp>
        <p:nvGrpSpPr>
          <p:cNvPr name="Group 26" id="26"/>
          <p:cNvGrpSpPr/>
          <p:nvPr/>
        </p:nvGrpSpPr>
        <p:grpSpPr>
          <a:xfrm rot="0">
            <a:off x="8659587" y="4062914"/>
            <a:ext cx="882075" cy="884024"/>
            <a:chOff x="0" y="0"/>
            <a:chExt cx="808737" cy="810524"/>
          </a:xfrm>
        </p:grpSpPr>
        <p:sp>
          <p:nvSpPr>
            <p:cNvPr name="Freeform 27" id="27"/>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28" id="28"/>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3</a:t>
              </a:r>
            </a:p>
          </p:txBody>
        </p:sp>
      </p:grpSp>
      <p:grpSp>
        <p:nvGrpSpPr>
          <p:cNvPr name="Group 29" id="29"/>
          <p:cNvGrpSpPr/>
          <p:nvPr/>
        </p:nvGrpSpPr>
        <p:grpSpPr>
          <a:xfrm rot="0">
            <a:off x="11984507" y="4062914"/>
            <a:ext cx="882075" cy="884024"/>
            <a:chOff x="0" y="0"/>
            <a:chExt cx="808737" cy="810524"/>
          </a:xfrm>
        </p:grpSpPr>
        <p:sp>
          <p:nvSpPr>
            <p:cNvPr name="Freeform 30" id="30"/>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1" id="31"/>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4</a:t>
              </a:r>
            </a:p>
          </p:txBody>
        </p:sp>
      </p:grpSp>
      <p:grpSp>
        <p:nvGrpSpPr>
          <p:cNvPr name="Group 32" id="32"/>
          <p:cNvGrpSpPr/>
          <p:nvPr/>
        </p:nvGrpSpPr>
        <p:grpSpPr>
          <a:xfrm rot="0">
            <a:off x="15309428" y="4062914"/>
            <a:ext cx="882075" cy="884024"/>
            <a:chOff x="0" y="0"/>
            <a:chExt cx="808737" cy="810524"/>
          </a:xfrm>
        </p:grpSpPr>
        <p:sp>
          <p:nvSpPr>
            <p:cNvPr name="Freeform 33" id="33"/>
            <p:cNvSpPr/>
            <p:nvPr/>
          </p:nvSpPr>
          <p:spPr>
            <a:xfrm flipH="false" flipV="false" rot="0">
              <a:off x="0" y="0"/>
              <a:ext cx="808737" cy="810524"/>
            </a:xfrm>
            <a:custGeom>
              <a:avLst/>
              <a:gdLst/>
              <a:ahLst/>
              <a:cxnLst/>
              <a:rect r="r" b="b" t="t" l="l"/>
              <a:pathLst>
                <a:path h="810524" w="808737">
                  <a:moveTo>
                    <a:pt x="0" y="0"/>
                  </a:moveTo>
                  <a:lnTo>
                    <a:pt x="808737" y="0"/>
                  </a:lnTo>
                  <a:lnTo>
                    <a:pt x="808737" y="810524"/>
                  </a:lnTo>
                  <a:lnTo>
                    <a:pt x="0" y="810524"/>
                  </a:lnTo>
                  <a:close/>
                </a:path>
              </a:pathLst>
            </a:custGeom>
            <a:solidFill>
              <a:srgbClr val="94DDDE"/>
            </a:solidFill>
          </p:spPr>
        </p:sp>
        <p:sp>
          <p:nvSpPr>
            <p:cNvPr name="TextBox 34" id="34"/>
            <p:cNvSpPr txBox="true"/>
            <p:nvPr/>
          </p:nvSpPr>
          <p:spPr>
            <a:xfrm>
              <a:off x="0" y="-76200"/>
              <a:ext cx="808737" cy="886724"/>
            </a:xfrm>
            <a:prstGeom prst="rect">
              <a:avLst/>
            </a:prstGeom>
          </p:spPr>
          <p:txBody>
            <a:bodyPr anchor="ctr" rtlCol="false" tIns="0" lIns="0" bIns="0" rIns="0"/>
            <a:lstStyle/>
            <a:p>
              <a:pPr algn="ctr" marL="0" indent="0" lvl="0">
                <a:lnSpc>
                  <a:spcPts val="6160"/>
                </a:lnSpc>
                <a:spcBef>
                  <a:spcPct val="0"/>
                </a:spcBef>
              </a:pPr>
              <a:r>
                <a:rPr lang="en-US" b="true" sz="4400" spc="752">
                  <a:solidFill>
                    <a:srgbClr val="2B4B82"/>
                  </a:solidFill>
                  <a:latin typeface="Clear Sans Bold"/>
                  <a:ea typeface="Clear Sans Bold"/>
                  <a:cs typeface="Clear Sans Bold"/>
                  <a:sym typeface="Clear Sans Bold"/>
                </a:rPr>
                <a:t>5</a:t>
              </a:r>
            </a:p>
          </p:txBody>
        </p:sp>
      </p:grpSp>
      <p:sp>
        <p:nvSpPr>
          <p:cNvPr name="TextBox 35" id="35"/>
          <p:cNvSpPr txBox="true"/>
          <p:nvPr/>
        </p:nvSpPr>
        <p:spPr>
          <a:xfrm rot="0">
            <a:off x="14574478" y="5105400"/>
            <a:ext cx="2351974"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DUPLICATION</a:t>
            </a:r>
          </a:p>
        </p:txBody>
      </p:sp>
      <p:sp>
        <p:nvSpPr>
          <p:cNvPr name="TextBox 36" id="36"/>
          <p:cNvSpPr txBox="true"/>
          <p:nvPr/>
        </p:nvSpPr>
        <p:spPr>
          <a:xfrm rot="0">
            <a:off x="4571445" y="5105400"/>
            <a:ext cx="2408518" cy="1153795"/>
          </a:xfrm>
          <a:prstGeom prst="rect">
            <a:avLst/>
          </a:prstGeom>
        </p:spPr>
        <p:txBody>
          <a:bodyPr anchor="t" rtlCol="false" tIns="0" lIns="0" bIns="0" rIns="0">
            <a:spAutoFit/>
          </a:bodyPr>
          <a:lstStyle/>
          <a:p>
            <a:pPr algn="ctr">
              <a:lnSpc>
                <a:spcPts val="3079"/>
              </a:lnSpc>
            </a:pPr>
            <a:r>
              <a:rPr lang="en-US" b="true" sz="2199" spc="219">
                <a:solidFill>
                  <a:srgbClr val="2B4B82"/>
                </a:solidFill>
                <a:latin typeface="Clear Sans Bold"/>
                <a:ea typeface="Clear Sans Bold"/>
                <a:cs typeface="Clear Sans Bold"/>
                <a:sym typeface="Clear Sans Bold"/>
              </a:rPr>
              <a:t>CORRECTION FORMAT/TYPE OF DATA</a:t>
            </a:r>
          </a:p>
        </p:txBody>
      </p:sp>
      <p:sp>
        <p:nvSpPr>
          <p:cNvPr name="TextBox 37" id="37"/>
          <p:cNvSpPr txBox="true"/>
          <p:nvPr/>
        </p:nvSpPr>
        <p:spPr>
          <a:xfrm rot="0">
            <a:off x="1246524" y="5105400"/>
            <a:ext cx="2408518" cy="1153795"/>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MISSING VALUES</a:t>
            </a:r>
          </a:p>
        </p:txBody>
      </p:sp>
      <p:sp>
        <p:nvSpPr>
          <p:cNvPr name="TextBox 38" id="38"/>
          <p:cNvSpPr txBox="true"/>
          <p:nvPr/>
        </p:nvSpPr>
        <p:spPr>
          <a:xfrm rot="0">
            <a:off x="11112961" y="5105400"/>
            <a:ext cx="2625167"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REMOVING OUTLIER</a:t>
            </a:r>
          </a:p>
        </p:txBody>
      </p:sp>
      <p:sp>
        <p:nvSpPr>
          <p:cNvPr name="TextBox 39" id="39"/>
          <p:cNvSpPr txBox="true"/>
          <p:nvPr/>
        </p:nvSpPr>
        <p:spPr>
          <a:xfrm rot="0">
            <a:off x="8129212" y="5105400"/>
            <a:ext cx="2029577" cy="763270"/>
          </a:xfrm>
          <a:prstGeom prst="rect">
            <a:avLst/>
          </a:prstGeom>
        </p:spPr>
        <p:txBody>
          <a:bodyPr anchor="t" rtlCol="false" tIns="0" lIns="0" bIns="0" rIns="0">
            <a:spAutoFit/>
          </a:bodyPr>
          <a:lstStyle/>
          <a:p>
            <a:pPr algn="ctr" marL="0" indent="0" lvl="0">
              <a:lnSpc>
                <a:spcPts val="3079"/>
              </a:lnSpc>
            </a:pPr>
            <a:r>
              <a:rPr lang="en-US" b="true" sz="2199" spc="219">
                <a:solidFill>
                  <a:srgbClr val="2B4B82"/>
                </a:solidFill>
                <a:latin typeface="Clear Sans Bold"/>
                <a:ea typeface="Clear Sans Bold"/>
                <a:cs typeface="Clear Sans Bold"/>
                <a:sym typeface="Clear Sans Bold"/>
              </a:rPr>
              <a:t>ADDING COLUMNS</a:t>
            </a:r>
          </a:p>
        </p:txBody>
      </p:sp>
      <p:sp>
        <p:nvSpPr>
          <p:cNvPr name="Freeform 40" id="40"/>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2608649"/>
            <a:ext cx="6698884" cy="1202084"/>
          </a:xfrm>
          <a:custGeom>
            <a:avLst/>
            <a:gdLst/>
            <a:ahLst/>
            <a:cxnLst/>
            <a:rect r="r" b="b" t="t" l="l"/>
            <a:pathLst>
              <a:path h="1202084" w="6698884">
                <a:moveTo>
                  <a:pt x="0" y="0"/>
                </a:moveTo>
                <a:lnTo>
                  <a:pt x="6698884" y="0"/>
                </a:lnTo>
                <a:lnTo>
                  <a:pt x="6698884" y="1202084"/>
                </a:lnTo>
                <a:lnTo>
                  <a:pt x="0" y="1202084"/>
                </a:lnTo>
                <a:lnTo>
                  <a:pt x="0" y="0"/>
                </a:lnTo>
                <a:close/>
              </a:path>
            </a:pathLst>
          </a:custGeom>
          <a:blipFill>
            <a:blip r:embed="rId6"/>
            <a:stretch>
              <a:fillRect l="0" t="0" r="0" b="0"/>
            </a:stretch>
          </a:blipFill>
        </p:spPr>
      </p:sp>
      <p:sp>
        <p:nvSpPr>
          <p:cNvPr name="Freeform 17" id="17"/>
          <p:cNvSpPr/>
          <p:nvPr/>
        </p:nvSpPr>
        <p:spPr>
          <a:xfrm flipH="false" flipV="false" rot="0">
            <a:off x="1028700" y="4024375"/>
            <a:ext cx="15682171" cy="5233925"/>
          </a:xfrm>
          <a:custGeom>
            <a:avLst/>
            <a:gdLst/>
            <a:ahLst/>
            <a:cxnLst/>
            <a:rect r="r" b="b" t="t" l="l"/>
            <a:pathLst>
              <a:path h="5233925" w="15682171">
                <a:moveTo>
                  <a:pt x="0" y="0"/>
                </a:moveTo>
                <a:lnTo>
                  <a:pt x="15682171" y="0"/>
                </a:lnTo>
                <a:lnTo>
                  <a:pt x="15682171" y="5233925"/>
                </a:lnTo>
                <a:lnTo>
                  <a:pt x="0" y="5233925"/>
                </a:lnTo>
                <a:lnTo>
                  <a:pt x="0" y="0"/>
                </a:lnTo>
                <a:close/>
              </a:path>
            </a:pathLst>
          </a:custGeom>
          <a:blipFill>
            <a:blip r:embed="rId7"/>
            <a:stretch>
              <a:fillRect l="0" t="0" r="0" b="0"/>
            </a:stretch>
          </a:blipFill>
        </p:spPr>
      </p:sp>
      <p:sp>
        <p:nvSpPr>
          <p:cNvPr name="TextBox 18" id="18"/>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5315163"/>
            <a:ext cx="5802988" cy="1462776"/>
          </a:xfrm>
          <a:custGeom>
            <a:avLst/>
            <a:gdLst/>
            <a:ahLst/>
            <a:cxnLst/>
            <a:rect r="r" b="b" t="t" l="l"/>
            <a:pathLst>
              <a:path h="1462776" w="5802988">
                <a:moveTo>
                  <a:pt x="0" y="0"/>
                </a:moveTo>
                <a:lnTo>
                  <a:pt x="5802988" y="0"/>
                </a:lnTo>
                <a:lnTo>
                  <a:pt x="5802988" y="1462776"/>
                </a:lnTo>
                <a:lnTo>
                  <a:pt x="0" y="1462776"/>
                </a:lnTo>
                <a:lnTo>
                  <a:pt x="0" y="0"/>
                </a:lnTo>
                <a:close/>
              </a:path>
            </a:pathLst>
          </a:custGeom>
          <a:blipFill>
            <a:blip r:embed="rId6"/>
            <a:stretch>
              <a:fillRect l="0" t="0" r="0" b="0"/>
            </a:stretch>
          </a:blipFill>
        </p:spPr>
      </p:sp>
      <p:sp>
        <p:nvSpPr>
          <p:cNvPr name="Freeform 17" id="17"/>
          <p:cNvSpPr/>
          <p:nvPr/>
        </p:nvSpPr>
        <p:spPr>
          <a:xfrm flipH="false" flipV="false" rot="0">
            <a:off x="1028700" y="2608649"/>
            <a:ext cx="16097140" cy="2173114"/>
          </a:xfrm>
          <a:custGeom>
            <a:avLst/>
            <a:gdLst/>
            <a:ahLst/>
            <a:cxnLst/>
            <a:rect r="r" b="b" t="t" l="l"/>
            <a:pathLst>
              <a:path h="2173114" w="16097140">
                <a:moveTo>
                  <a:pt x="0" y="0"/>
                </a:moveTo>
                <a:lnTo>
                  <a:pt x="16097140" y="0"/>
                </a:lnTo>
                <a:lnTo>
                  <a:pt x="16097140" y="2173114"/>
                </a:lnTo>
                <a:lnTo>
                  <a:pt x="0" y="2173114"/>
                </a:lnTo>
                <a:lnTo>
                  <a:pt x="0" y="0"/>
                </a:lnTo>
                <a:close/>
              </a:path>
            </a:pathLst>
          </a:custGeom>
          <a:blipFill>
            <a:blip r:embed="rId7"/>
            <a:stretch>
              <a:fillRect l="0" t="0" r="0" b="0"/>
            </a:stretch>
          </a:blipFill>
        </p:spPr>
      </p:sp>
      <p:sp>
        <p:nvSpPr>
          <p:cNvPr name="TextBox 18" id="18"/>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DATA CLEANING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6296533" cy="1083471"/>
            <a:chOff x="0" y="0"/>
            <a:chExt cx="1658346" cy="285359"/>
          </a:xfrm>
        </p:grpSpPr>
        <p:sp>
          <p:nvSpPr>
            <p:cNvPr name="Freeform 3" id="3"/>
            <p:cNvSpPr/>
            <p:nvPr/>
          </p:nvSpPr>
          <p:spPr>
            <a:xfrm flipH="false" flipV="false" rot="0">
              <a:off x="0" y="0"/>
              <a:ext cx="1658346" cy="285359"/>
            </a:xfrm>
            <a:custGeom>
              <a:avLst/>
              <a:gdLst/>
              <a:ahLst/>
              <a:cxnLst/>
              <a:rect r="r" b="b" t="t" l="l"/>
              <a:pathLst>
                <a:path h="285359" w="1658346">
                  <a:moveTo>
                    <a:pt x="62707" y="0"/>
                  </a:moveTo>
                  <a:lnTo>
                    <a:pt x="1595639" y="0"/>
                  </a:lnTo>
                  <a:cubicBezTo>
                    <a:pt x="1630271" y="0"/>
                    <a:pt x="1658346" y="28075"/>
                    <a:pt x="1658346" y="62707"/>
                  </a:cubicBezTo>
                  <a:lnTo>
                    <a:pt x="1658346" y="222652"/>
                  </a:lnTo>
                  <a:cubicBezTo>
                    <a:pt x="1658346" y="257284"/>
                    <a:pt x="1630271" y="285359"/>
                    <a:pt x="1595639" y="285359"/>
                  </a:cubicBezTo>
                  <a:lnTo>
                    <a:pt x="62707" y="285359"/>
                  </a:lnTo>
                  <a:cubicBezTo>
                    <a:pt x="28075" y="285359"/>
                    <a:pt x="0" y="257284"/>
                    <a:pt x="0" y="222652"/>
                  </a:cubicBezTo>
                  <a:lnTo>
                    <a:pt x="0" y="62707"/>
                  </a:lnTo>
                  <a:cubicBezTo>
                    <a:pt x="0" y="28075"/>
                    <a:pt x="28075" y="0"/>
                    <a:pt x="62707" y="0"/>
                  </a:cubicBezTo>
                  <a:close/>
                </a:path>
              </a:pathLst>
            </a:custGeom>
            <a:solidFill>
              <a:srgbClr val="24508C"/>
            </a:solidFill>
          </p:spPr>
        </p:sp>
        <p:sp>
          <p:nvSpPr>
            <p:cNvPr name="TextBox 4" id="4"/>
            <p:cNvSpPr txBox="true"/>
            <p:nvPr/>
          </p:nvSpPr>
          <p:spPr>
            <a:xfrm>
              <a:off x="0" y="-38100"/>
              <a:ext cx="1658346" cy="32345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28700" y="3871915"/>
            <a:ext cx="7261796" cy="903381"/>
          </a:xfrm>
          <a:custGeom>
            <a:avLst/>
            <a:gdLst/>
            <a:ahLst/>
            <a:cxnLst/>
            <a:rect r="r" b="b" t="t" l="l"/>
            <a:pathLst>
              <a:path h="903381" w="7261796">
                <a:moveTo>
                  <a:pt x="0" y="0"/>
                </a:moveTo>
                <a:lnTo>
                  <a:pt x="7261796" y="0"/>
                </a:lnTo>
                <a:lnTo>
                  <a:pt x="7261796" y="903381"/>
                </a:lnTo>
                <a:lnTo>
                  <a:pt x="0" y="903381"/>
                </a:lnTo>
                <a:lnTo>
                  <a:pt x="0" y="0"/>
                </a:lnTo>
                <a:close/>
              </a:path>
            </a:pathLst>
          </a:custGeom>
          <a:blipFill>
            <a:blip r:embed="rId6"/>
            <a:stretch>
              <a:fillRect l="0" t="0" r="0" b="0"/>
            </a:stretch>
          </a:blipFill>
        </p:spPr>
      </p:sp>
      <p:sp>
        <p:nvSpPr>
          <p:cNvPr name="Freeform 17" id="17"/>
          <p:cNvSpPr/>
          <p:nvPr/>
        </p:nvSpPr>
        <p:spPr>
          <a:xfrm flipH="false" flipV="false" rot="0">
            <a:off x="1028700" y="5051521"/>
            <a:ext cx="6508723" cy="4881543"/>
          </a:xfrm>
          <a:custGeom>
            <a:avLst/>
            <a:gdLst/>
            <a:ahLst/>
            <a:cxnLst/>
            <a:rect r="r" b="b" t="t" l="l"/>
            <a:pathLst>
              <a:path h="4881543" w="6508723">
                <a:moveTo>
                  <a:pt x="0" y="0"/>
                </a:moveTo>
                <a:lnTo>
                  <a:pt x="6508723" y="0"/>
                </a:lnTo>
                <a:lnTo>
                  <a:pt x="6508723" y="4881543"/>
                </a:lnTo>
                <a:lnTo>
                  <a:pt x="0" y="4881543"/>
                </a:lnTo>
                <a:lnTo>
                  <a:pt x="0" y="0"/>
                </a:lnTo>
                <a:close/>
              </a:path>
            </a:pathLst>
          </a:custGeom>
          <a:blipFill>
            <a:blip r:embed="rId7"/>
            <a:stretch>
              <a:fillRect l="0" t="0" r="0" b="0"/>
            </a:stretch>
          </a:blipFill>
        </p:spPr>
      </p:sp>
      <p:sp>
        <p:nvSpPr>
          <p:cNvPr name="Freeform 18" id="18"/>
          <p:cNvSpPr/>
          <p:nvPr/>
        </p:nvSpPr>
        <p:spPr>
          <a:xfrm flipH="false" flipV="false" rot="0">
            <a:off x="8479509" y="5922752"/>
            <a:ext cx="8968804" cy="3139081"/>
          </a:xfrm>
          <a:custGeom>
            <a:avLst/>
            <a:gdLst/>
            <a:ahLst/>
            <a:cxnLst/>
            <a:rect r="r" b="b" t="t" l="l"/>
            <a:pathLst>
              <a:path h="3139081" w="8968804">
                <a:moveTo>
                  <a:pt x="0" y="0"/>
                </a:moveTo>
                <a:lnTo>
                  <a:pt x="8968804" y="0"/>
                </a:lnTo>
                <a:lnTo>
                  <a:pt x="8968804" y="3139081"/>
                </a:lnTo>
                <a:lnTo>
                  <a:pt x="0" y="3139081"/>
                </a:lnTo>
                <a:lnTo>
                  <a:pt x="0" y="0"/>
                </a:lnTo>
                <a:close/>
              </a:path>
            </a:pathLst>
          </a:custGeom>
          <a:blipFill>
            <a:blip r:embed="rId8"/>
            <a:stretch>
              <a:fillRect l="0" t="0" r="0" b="0"/>
            </a:stretch>
          </a:blipFill>
        </p:spPr>
      </p:sp>
      <p:sp>
        <p:nvSpPr>
          <p:cNvPr name="TextBox 19" id="19"/>
          <p:cNvSpPr txBox="true"/>
          <p:nvPr/>
        </p:nvSpPr>
        <p:spPr>
          <a:xfrm rot="0">
            <a:off x="1488426" y="1164998"/>
            <a:ext cx="5608418"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OUTLIER HANDLING</a:t>
            </a:r>
          </a:p>
        </p:txBody>
      </p:sp>
      <p:sp>
        <p:nvSpPr>
          <p:cNvPr name="TextBox 20" id="20"/>
          <p:cNvSpPr txBox="true"/>
          <p:nvPr/>
        </p:nvSpPr>
        <p:spPr>
          <a:xfrm rot="0">
            <a:off x="1028700" y="2551499"/>
            <a:ext cx="16230600" cy="10477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Dealing with outliers using the IQR Method.  We will remove outliers in the quantity and amount columns, both of them have skewed distributions.</a:t>
            </a:r>
          </a:p>
        </p:txBody>
      </p:sp>
      <p:grpSp>
        <p:nvGrpSpPr>
          <p:cNvPr name="Group 21" id="21"/>
          <p:cNvGrpSpPr/>
          <p:nvPr/>
        </p:nvGrpSpPr>
        <p:grpSpPr>
          <a:xfrm rot="0">
            <a:off x="11968627" y="5051521"/>
            <a:ext cx="1990567" cy="626489"/>
            <a:chOff x="0" y="0"/>
            <a:chExt cx="1825065" cy="574401"/>
          </a:xfrm>
        </p:grpSpPr>
        <p:sp>
          <p:nvSpPr>
            <p:cNvPr name="Freeform 22" id="22"/>
            <p:cNvSpPr/>
            <p:nvPr/>
          </p:nvSpPr>
          <p:spPr>
            <a:xfrm flipH="false" flipV="false" rot="0">
              <a:off x="0" y="0"/>
              <a:ext cx="1825065" cy="574401"/>
            </a:xfrm>
            <a:custGeom>
              <a:avLst/>
              <a:gdLst/>
              <a:ahLst/>
              <a:cxnLst/>
              <a:rect r="r" b="b" t="t" l="l"/>
              <a:pathLst>
                <a:path h="574401" w="1825065">
                  <a:moveTo>
                    <a:pt x="0" y="0"/>
                  </a:moveTo>
                  <a:lnTo>
                    <a:pt x="1825065" y="0"/>
                  </a:lnTo>
                  <a:lnTo>
                    <a:pt x="1825065" y="574401"/>
                  </a:lnTo>
                  <a:lnTo>
                    <a:pt x="0" y="574401"/>
                  </a:lnTo>
                  <a:close/>
                </a:path>
              </a:pathLst>
            </a:custGeom>
            <a:solidFill>
              <a:srgbClr val="94DDDE"/>
            </a:solidFill>
          </p:spPr>
        </p:sp>
        <p:sp>
          <p:nvSpPr>
            <p:cNvPr name="TextBox 23" id="23"/>
            <p:cNvSpPr txBox="true"/>
            <p:nvPr/>
          </p:nvSpPr>
          <p:spPr>
            <a:xfrm>
              <a:off x="0" y="-57150"/>
              <a:ext cx="1825065" cy="631551"/>
            </a:xfrm>
            <a:prstGeom prst="rect">
              <a:avLst/>
            </a:prstGeom>
          </p:spPr>
          <p:txBody>
            <a:bodyPr anchor="ctr" rtlCol="false" tIns="0" lIns="0" bIns="0" rIns="0"/>
            <a:lstStyle/>
            <a:p>
              <a:pPr algn="ctr" marL="0" indent="0" lvl="0">
                <a:lnSpc>
                  <a:spcPts val="4200"/>
                </a:lnSpc>
                <a:spcBef>
                  <a:spcPct val="0"/>
                </a:spcBef>
              </a:pPr>
              <a:r>
                <a:rPr lang="en-US" b="true" sz="3000" spc="513">
                  <a:solidFill>
                    <a:srgbClr val="2B4B82"/>
                  </a:solidFill>
                  <a:latin typeface="Clear Sans Bold"/>
                  <a:ea typeface="Clear Sans Bold"/>
                  <a:cs typeface="Clear Sans Bold"/>
                  <a:sym typeface="Clear Sans Bold"/>
                </a:rPr>
                <a:t>RESULT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5400578" cy="1050288"/>
            <a:chOff x="0" y="0"/>
            <a:chExt cx="1422374" cy="276619"/>
          </a:xfrm>
        </p:grpSpPr>
        <p:sp>
          <p:nvSpPr>
            <p:cNvPr name="Freeform 3" id="3"/>
            <p:cNvSpPr/>
            <p:nvPr/>
          </p:nvSpPr>
          <p:spPr>
            <a:xfrm flipH="false" flipV="false" rot="0">
              <a:off x="0" y="0"/>
              <a:ext cx="1422374" cy="276619"/>
            </a:xfrm>
            <a:custGeom>
              <a:avLst/>
              <a:gdLst/>
              <a:ahLst/>
              <a:cxnLst/>
              <a:rect r="r" b="b" t="t" l="l"/>
              <a:pathLst>
                <a:path h="276619" w="1422374">
                  <a:moveTo>
                    <a:pt x="73110" y="0"/>
                  </a:moveTo>
                  <a:lnTo>
                    <a:pt x="1349264" y="0"/>
                  </a:lnTo>
                  <a:cubicBezTo>
                    <a:pt x="1389642" y="0"/>
                    <a:pt x="1422374" y="32733"/>
                    <a:pt x="1422374" y="73110"/>
                  </a:cubicBezTo>
                  <a:lnTo>
                    <a:pt x="1422374" y="203509"/>
                  </a:lnTo>
                  <a:cubicBezTo>
                    <a:pt x="1422374" y="222899"/>
                    <a:pt x="1414672" y="241495"/>
                    <a:pt x="1400961" y="255205"/>
                  </a:cubicBezTo>
                  <a:cubicBezTo>
                    <a:pt x="1387250" y="268916"/>
                    <a:pt x="1368654" y="276619"/>
                    <a:pt x="1349264" y="276619"/>
                  </a:cubicBezTo>
                  <a:lnTo>
                    <a:pt x="73110" y="276619"/>
                  </a:lnTo>
                  <a:cubicBezTo>
                    <a:pt x="32733" y="276619"/>
                    <a:pt x="0" y="243886"/>
                    <a:pt x="0" y="203509"/>
                  </a:cubicBezTo>
                  <a:lnTo>
                    <a:pt x="0" y="73110"/>
                  </a:lnTo>
                  <a:cubicBezTo>
                    <a:pt x="0" y="32733"/>
                    <a:pt x="32733" y="0"/>
                    <a:pt x="73110" y="0"/>
                  </a:cubicBezTo>
                  <a:close/>
                </a:path>
              </a:pathLst>
            </a:custGeom>
            <a:solidFill>
              <a:srgbClr val="24508C"/>
            </a:solidFill>
          </p:spPr>
        </p:sp>
        <p:sp>
          <p:nvSpPr>
            <p:cNvPr name="TextBox 4" id="4"/>
            <p:cNvSpPr txBox="true"/>
            <p:nvPr/>
          </p:nvSpPr>
          <p:spPr>
            <a:xfrm>
              <a:off x="0" y="-38100"/>
              <a:ext cx="1422374" cy="314719"/>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745719" y="9150000"/>
            <a:ext cx="3491438" cy="3122967"/>
            <a:chOff x="0" y="0"/>
            <a:chExt cx="908700" cy="812800"/>
          </a:xfrm>
        </p:grpSpPr>
        <p:sp>
          <p:nvSpPr>
            <p:cNvPr name="Freeform 6" id="6"/>
            <p:cNvSpPr/>
            <p:nvPr/>
          </p:nvSpPr>
          <p:spPr>
            <a:xfrm flipH="false" flipV="false" rot="0">
              <a:off x="0" y="0"/>
              <a:ext cx="908700" cy="812800"/>
            </a:xfrm>
            <a:custGeom>
              <a:avLst/>
              <a:gdLst/>
              <a:ahLst/>
              <a:cxnLst/>
              <a:rect r="r" b="b" t="t" l="l"/>
              <a:pathLst>
                <a:path h="812800" w="908700">
                  <a:moveTo>
                    <a:pt x="454350" y="0"/>
                  </a:moveTo>
                  <a:cubicBezTo>
                    <a:pt x="203420" y="0"/>
                    <a:pt x="0" y="181951"/>
                    <a:pt x="0" y="406400"/>
                  </a:cubicBezTo>
                  <a:cubicBezTo>
                    <a:pt x="0" y="630849"/>
                    <a:pt x="203420" y="812800"/>
                    <a:pt x="454350" y="812800"/>
                  </a:cubicBezTo>
                  <a:cubicBezTo>
                    <a:pt x="705281" y="812800"/>
                    <a:pt x="908700" y="630849"/>
                    <a:pt x="908700" y="406400"/>
                  </a:cubicBezTo>
                  <a:cubicBezTo>
                    <a:pt x="908700" y="181951"/>
                    <a:pt x="705281" y="0"/>
                    <a:pt x="454350" y="0"/>
                  </a:cubicBezTo>
                  <a:close/>
                </a:path>
              </a:pathLst>
            </a:custGeom>
            <a:solidFill>
              <a:srgbClr val="24508C"/>
            </a:solidFill>
          </p:spPr>
        </p:sp>
        <p:sp>
          <p:nvSpPr>
            <p:cNvPr name="TextBox 7" id="7"/>
            <p:cNvSpPr txBox="true"/>
            <p:nvPr/>
          </p:nvSpPr>
          <p:spPr>
            <a:xfrm>
              <a:off x="85191" y="38100"/>
              <a:ext cx="738319" cy="698500"/>
            </a:xfrm>
            <a:prstGeom prst="rect">
              <a:avLst/>
            </a:prstGeom>
          </p:spPr>
          <p:txBody>
            <a:bodyPr anchor="ctr" rtlCol="false" tIns="50800" lIns="50800" bIns="50800" rIns="50800"/>
            <a:lstStyle/>
            <a:p>
              <a:pPr algn="ctr">
                <a:lnSpc>
                  <a:spcPts val="3359"/>
                </a:lnSpc>
              </a:pPr>
            </a:p>
          </p:txBody>
        </p:sp>
      </p:grpSp>
      <p:grpSp>
        <p:nvGrpSpPr>
          <p:cNvPr name="Group 8" id="8"/>
          <p:cNvGrpSpPr/>
          <p:nvPr/>
        </p:nvGrpSpPr>
        <p:grpSpPr>
          <a:xfrm rot="0">
            <a:off x="15360148" y="-2923420"/>
            <a:ext cx="4903912" cy="490391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508C"/>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15360148" y="520484"/>
            <a:ext cx="2088165" cy="20881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3359"/>
                </a:lnSpc>
              </a:pPr>
            </a:p>
          </p:txBody>
        </p:sp>
      </p:grpSp>
      <p:sp>
        <p:nvSpPr>
          <p:cNvPr name="Freeform 14" id="14"/>
          <p:cNvSpPr/>
          <p:nvPr/>
        </p:nvSpPr>
        <p:spPr>
          <a:xfrm flipH="false" flipV="false" rot="0">
            <a:off x="15682620" y="862637"/>
            <a:ext cx="1443220" cy="1403860"/>
          </a:xfrm>
          <a:custGeom>
            <a:avLst/>
            <a:gdLst/>
            <a:ahLst/>
            <a:cxnLst/>
            <a:rect r="r" b="b" t="t" l="l"/>
            <a:pathLst>
              <a:path h="1403860" w="1443220">
                <a:moveTo>
                  <a:pt x="0" y="0"/>
                </a:moveTo>
                <a:lnTo>
                  <a:pt x="1443220" y="0"/>
                </a:lnTo>
                <a:lnTo>
                  <a:pt x="1443220" y="1403860"/>
                </a:lnTo>
                <a:lnTo>
                  <a:pt x="0" y="1403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9694581" y="2608649"/>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4">
              <a:alphaModFix amt="12000"/>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2166529" y="3381689"/>
            <a:ext cx="13954942" cy="3523623"/>
          </a:xfrm>
          <a:custGeom>
            <a:avLst/>
            <a:gdLst/>
            <a:ahLst/>
            <a:cxnLst/>
            <a:rect r="r" b="b" t="t" l="l"/>
            <a:pathLst>
              <a:path h="3523623" w="13954942">
                <a:moveTo>
                  <a:pt x="0" y="0"/>
                </a:moveTo>
                <a:lnTo>
                  <a:pt x="13954942" y="0"/>
                </a:lnTo>
                <a:lnTo>
                  <a:pt x="13954942" y="3523622"/>
                </a:lnTo>
                <a:lnTo>
                  <a:pt x="0" y="3523622"/>
                </a:lnTo>
                <a:lnTo>
                  <a:pt x="0" y="0"/>
                </a:lnTo>
                <a:close/>
              </a:path>
            </a:pathLst>
          </a:custGeom>
          <a:blipFill>
            <a:blip r:embed="rId6"/>
            <a:stretch>
              <a:fillRect l="0" t="0" r="0" b="0"/>
            </a:stretch>
          </a:blipFill>
        </p:spPr>
      </p:sp>
      <p:sp>
        <p:nvSpPr>
          <p:cNvPr name="TextBox 17" id="17"/>
          <p:cNvSpPr txBox="true"/>
          <p:nvPr/>
        </p:nvSpPr>
        <p:spPr>
          <a:xfrm rot="0">
            <a:off x="1488426" y="1164998"/>
            <a:ext cx="4940851" cy="669925"/>
          </a:xfrm>
          <a:prstGeom prst="rect">
            <a:avLst/>
          </a:prstGeom>
        </p:spPr>
        <p:txBody>
          <a:bodyPr anchor="t" rtlCol="false" tIns="0" lIns="0" bIns="0" rIns="0">
            <a:spAutoFit/>
          </a:bodyPr>
          <a:lstStyle/>
          <a:p>
            <a:pPr algn="l">
              <a:lnSpc>
                <a:spcPts val="5599"/>
              </a:lnSpc>
            </a:pPr>
            <a:r>
              <a:rPr lang="en-US" sz="3999" b="true">
                <a:solidFill>
                  <a:srgbClr val="FFFFFF"/>
                </a:solidFill>
                <a:latin typeface="Montserrat Ultra-Bold"/>
                <a:ea typeface="Montserrat Ultra-Bold"/>
                <a:cs typeface="Montserrat Ultra-Bold"/>
                <a:sym typeface="Montserrat Ultra-Bold"/>
              </a:rPr>
              <a:t>CLEANED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FEDFF"/>
        </a:solidFill>
      </p:bgPr>
    </p:bg>
    <p:spTree>
      <p:nvGrpSpPr>
        <p:cNvPr id="1" name=""/>
        <p:cNvGrpSpPr/>
        <p:nvPr/>
      </p:nvGrpSpPr>
      <p:grpSpPr>
        <a:xfrm>
          <a:off x="0" y="0"/>
          <a:ext cx="0" cy="0"/>
          <a:chOff x="0" y="0"/>
          <a:chExt cx="0" cy="0"/>
        </a:xfrm>
      </p:grpSpPr>
      <p:grpSp>
        <p:nvGrpSpPr>
          <p:cNvPr name="Group 2" id="2"/>
          <p:cNvGrpSpPr/>
          <p:nvPr/>
        </p:nvGrpSpPr>
        <p:grpSpPr>
          <a:xfrm rot="0">
            <a:off x="6920779" y="0"/>
            <a:ext cx="11367221" cy="10287000"/>
            <a:chOff x="0" y="0"/>
            <a:chExt cx="2993836" cy="2709333"/>
          </a:xfrm>
        </p:grpSpPr>
        <p:sp>
          <p:nvSpPr>
            <p:cNvPr name="Freeform 3" id="3"/>
            <p:cNvSpPr/>
            <p:nvPr/>
          </p:nvSpPr>
          <p:spPr>
            <a:xfrm flipH="false" flipV="false" rot="0">
              <a:off x="0" y="0"/>
              <a:ext cx="2993836" cy="2709333"/>
            </a:xfrm>
            <a:custGeom>
              <a:avLst/>
              <a:gdLst/>
              <a:ahLst/>
              <a:cxnLst/>
              <a:rect r="r" b="b" t="t" l="l"/>
              <a:pathLst>
                <a:path h="2709333" w="2993836">
                  <a:moveTo>
                    <a:pt x="0" y="0"/>
                  </a:moveTo>
                  <a:lnTo>
                    <a:pt x="2993836" y="0"/>
                  </a:lnTo>
                  <a:lnTo>
                    <a:pt x="2993836" y="2709333"/>
                  </a:lnTo>
                  <a:lnTo>
                    <a:pt x="0" y="2709333"/>
                  </a:lnTo>
                  <a:close/>
                </a:path>
              </a:pathLst>
            </a:custGeom>
            <a:solidFill>
              <a:srgbClr val="2B4B82"/>
            </a:solidFill>
          </p:spPr>
        </p:sp>
        <p:sp>
          <p:nvSpPr>
            <p:cNvPr name="TextBox 4" id="4"/>
            <p:cNvSpPr txBox="true"/>
            <p:nvPr/>
          </p:nvSpPr>
          <p:spPr>
            <a:xfrm>
              <a:off x="0" y="-28575"/>
              <a:ext cx="2993836" cy="2737908"/>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757484" y="-4088132"/>
            <a:ext cx="10233664" cy="10233664"/>
          </a:xfrm>
          <a:custGeom>
            <a:avLst/>
            <a:gdLst/>
            <a:ahLst/>
            <a:cxnLst/>
            <a:rect r="r" b="b" t="t" l="l"/>
            <a:pathLst>
              <a:path h="10233664" w="10233664">
                <a:moveTo>
                  <a:pt x="0" y="0"/>
                </a:moveTo>
                <a:lnTo>
                  <a:pt x="10233664" y="0"/>
                </a:lnTo>
                <a:lnTo>
                  <a:pt x="10233664" y="10233664"/>
                </a:lnTo>
                <a:lnTo>
                  <a:pt x="0" y="10233664"/>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7405567"/>
            <a:ext cx="1573139" cy="1852733"/>
          </a:xfrm>
          <a:custGeom>
            <a:avLst/>
            <a:gdLst/>
            <a:ahLst/>
            <a:cxnLst/>
            <a:rect r="r" b="b" t="t" l="l"/>
            <a:pathLst>
              <a:path h="1852733" w="1573139">
                <a:moveTo>
                  <a:pt x="0" y="0"/>
                </a:moveTo>
                <a:lnTo>
                  <a:pt x="1573139" y="0"/>
                </a:lnTo>
                <a:lnTo>
                  <a:pt x="1573139" y="1852733"/>
                </a:lnTo>
                <a:lnTo>
                  <a:pt x="0" y="1852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193087" y="4527178"/>
            <a:ext cx="8822604" cy="4731122"/>
          </a:xfrm>
          <a:custGeom>
            <a:avLst/>
            <a:gdLst/>
            <a:ahLst/>
            <a:cxnLst/>
            <a:rect r="r" b="b" t="t" l="l"/>
            <a:pathLst>
              <a:path h="4731122" w="8822604">
                <a:moveTo>
                  <a:pt x="0" y="0"/>
                </a:moveTo>
                <a:lnTo>
                  <a:pt x="8822605" y="0"/>
                </a:lnTo>
                <a:lnTo>
                  <a:pt x="8822605" y="4731122"/>
                </a:lnTo>
                <a:lnTo>
                  <a:pt x="0" y="4731122"/>
                </a:lnTo>
                <a:lnTo>
                  <a:pt x="0" y="0"/>
                </a:lnTo>
                <a:close/>
              </a:path>
            </a:pathLst>
          </a:custGeom>
          <a:blipFill>
            <a:blip r:embed="rId6"/>
            <a:stretch>
              <a:fillRect l="0" t="0" r="0" b="0"/>
            </a:stretch>
          </a:blipFill>
        </p:spPr>
      </p:sp>
      <p:sp>
        <p:nvSpPr>
          <p:cNvPr name="Freeform 8" id="8"/>
          <p:cNvSpPr/>
          <p:nvPr/>
        </p:nvSpPr>
        <p:spPr>
          <a:xfrm flipH="false" flipV="false" rot="0">
            <a:off x="8690673" y="1028700"/>
            <a:ext cx="7827434" cy="2692238"/>
          </a:xfrm>
          <a:custGeom>
            <a:avLst/>
            <a:gdLst/>
            <a:ahLst/>
            <a:cxnLst/>
            <a:rect r="r" b="b" t="t" l="l"/>
            <a:pathLst>
              <a:path h="2692238" w="7827434">
                <a:moveTo>
                  <a:pt x="0" y="0"/>
                </a:moveTo>
                <a:lnTo>
                  <a:pt x="7827433" y="0"/>
                </a:lnTo>
                <a:lnTo>
                  <a:pt x="7827433" y="2692238"/>
                </a:lnTo>
                <a:lnTo>
                  <a:pt x="0" y="2692238"/>
                </a:lnTo>
                <a:lnTo>
                  <a:pt x="0" y="0"/>
                </a:lnTo>
                <a:close/>
              </a:path>
            </a:pathLst>
          </a:custGeom>
          <a:blipFill>
            <a:blip r:embed="rId7"/>
            <a:stretch>
              <a:fillRect l="0" t="0" r="0" b="0"/>
            </a:stretch>
          </a:blipFill>
        </p:spPr>
      </p:sp>
      <p:sp>
        <p:nvSpPr>
          <p:cNvPr name="TextBox 9" id="9"/>
          <p:cNvSpPr txBox="true"/>
          <p:nvPr/>
        </p:nvSpPr>
        <p:spPr>
          <a:xfrm rot="0">
            <a:off x="1028700" y="1028700"/>
            <a:ext cx="3672440" cy="1524000"/>
          </a:xfrm>
          <a:prstGeom prst="rect">
            <a:avLst/>
          </a:prstGeom>
        </p:spPr>
        <p:txBody>
          <a:bodyPr anchor="t" rtlCol="false" tIns="0" lIns="0" bIns="0" rIns="0">
            <a:spAutoFit/>
          </a:bodyPr>
          <a:lstStyle/>
          <a:p>
            <a:pPr algn="l">
              <a:lnSpc>
                <a:spcPts val="6000"/>
              </a:lnSpc>
            </a:pPr>
            <a:r>
              <a:rPr lang="en-US" sz="5000" b="true">
                <a:solidFill>
                  <a:srgbClr val="24508C"/>
                </a:solidFill>
                <a:latin typeface="Montserrat Ultra-Bold"/>
                <a:ea typeface="Montserrat Ultra-Bold"/>
                <a:cs typeface="Montserrat Ultra-Bold"/>
                <a:sym typeface="Montserrat Ultra-Bold"/>
              </a:rPr>
              <a:t>BINNING OF PRICES</a:t>
            </a:r>
          </a:p>
        </p:txBody>
      </p:sp>
      <p:sp>
        <p:nvSpPr>
          <p:cNvPr name="TextBox 10" id="10"/>
          <p:cNvSpPr txBox="true"/>
          <p:nvPr/>
        </p:nvSpPr>
        <p:spPr>
          <a:xfrm rot="0">
            <a:off x="1028700" y="4095750"/>
            <a:ext cx="5076032" cy="2114550"/>
          </a:xfrm>
          <a:prstGeom prst="rect">
            <a:avLst/>
          </a:prstGeom>
        </p:spPr>
        <p:txBody>
          <a:bodyPr anchor="t" rtlCol="false" tIns="0" lIns="0" bIns="0" rIns="0">
            <a:spAutoFit/>
          </a:bodyPr>
          <a:lstStyle/>
          <a:p>
            <a:pPr algn="l">
              <a:lnSpc>
                <a:spcPts val="4200"/>
              </a:lnSpc>
            </a:pPr>
            <a:r>
              <a:rPr lang="en-US" sz="3000" b="true">
                <a:solidFill>
                  <a:srgbClr val="24508C"/>
                </a:solidFill>
                <a:latin typeface="Montserrat Medium"/>
                <a:ea typeface="Montserrat Medium"/>
                <a:cs typeface="Montserrat Medium"/>
                <a:sym typeface="Montserrat Medium"/>
              </a:rPr>
              <a:t>Binning with the length of each bin boundary and label determined independently.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DAGRKzr5ccA</dc:identifier>
  <dcterms:modified xsi:type="dcterms:W3CDTF">2011-08-01T06:04:30Z</dcterms:modified>
  <cp:revision>1</cp:revision>
  <dc:title>python for DA_Endah</dc:title>
</cp:coreProperties>
</file>