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30"/>
  </p:notesMasterIdLst>
  <p:sldIdLst>
    <p:sldId id="256" r:id="rId2"/>
    <p:sldId id="257" r:id="rId3"/>
    <p:sldId id="278" r:id="rId4"/>
    <p:sldId id="265" r:id="rId5"/>
    <p:sldId id="269" r:id="rId6"/>
    <p:sldId id="266" r:id="rId7"/>
    <p:sldId id="274" r:id="rId8"/>
    <p:sldId id="277" r:id="rId9"/>
    <p:sldId id="270" r:id="rId10"/>
    <p:sldId id="286" r:id="rId11"/>
    <p:sldId id="280" r:id="rId12"/>
    <p:sldId id="271" r:id="rId13"/>
    <p:sldId id="272" r:id="rId14"/>
    <p:sldId id="273" r:id="rId15"/>
    <p:sldId id="281" r:id="rId16"/>
    <p:sldId id="276" r:id="rId17"/>
    <p:sldId id="282" r:id="rId18"/>
    <p:sldId id="268" r:id="rId19"/>
    <p:sldId id="284" r:id="rId20"/>
    <p:sldId id="283" r:id="rId21"/>
    <p:sldId id="258" r:id="rId22"/>
    <p:sldId id="259" r:id="rId23"/>
    <p:sldId id="260" r:id="rId24"/>
    <p:sldId id="261" r:id="rId25"/>
    <p:sldId id="262" r:id="rId26"/>
    <p:sldId id="263" r:id="rId27"/>
    <p:sldId id="264" r:id="rId28"/>
    <p:sldId id="285" r:id="rId29"/>
  </p:sldIdLst>
  <p:sldSz cx="9144000" cy="5143500" type="screen16x9"/>
  <p:notesSz cx="6858000" cy="9144000"/>
  <p:embeddedFontLst>
    <p:embeddedFont>
      <p:font typeface="Caveat" panose="020B0604020202020204" charset="0"/>
      <p:regular r:id="rId31"/>
      <p:bold r:id="rId32"/>
    </p:embeddedFont>
    <p:embeddedFont>
      <p:font typeface="Open Sans" panose="020B0606030504020204" pitchFamily="34" charset="0"/>
      <p:regular r:id="rId33"/>
      <p:bold r:id="rId34"/>
      <p:italic r:id="rId35"/>
      <p:boldItalic r:id="rId36"/>
    </p:embeddedFont>
    <p:embeddedFont>
      <p:font typeface="Roboto" panose="02000000000000000000" pitchFamily="2" charset="0"/>
      <p:regular r:id="rId37"/>
      <p:bold r:id="rId38"/>
      <p:italic r:id="rId39"/>
      <p:boldItalic r:id="rId40"/>
    </p:embeddedFont>
    <p:embeddedFont>
      <p:font typeface="Roboto Black" panose="02000000000000000000" pitchFamily="2" charset="0"/>
      <p:bold r:id="rId41"/>
      <p:boldItalic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820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42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font" Target="fonts/font8.fntdata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font" Target="fonts/font10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ef5faab1c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g2ef5faab1c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ef5faab1c6_0_59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67" name="Google Shape;67;g2ef5faab1c6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444906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ef5faab1c6_0_59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67" name="Google Shape;67;g2ef5faab1c6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141165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ef5faab1c6_0_59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67" name="Google Shape;67;g2ef5faab1c6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5914821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ef5faab1c6_0_59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67" name="Google Shape;67;g2ef5faab1c6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572774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ef5faab1c6_0_59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67" name="Google Shape;67;g2ef5faab1c6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0444421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ef5faab1c6_0_59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67" name="Google Shape;67;g2ef5faab1c6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621888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ef5faab1c6_0_59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67" name="Google Shape;67;g2ef5faab1c6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6851380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ef5faab1c6_0_59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67" name="Google Shape;67;g2ef5faab1c6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195897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ef5faab1c6_0_59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67" name="Google Shape;67;g2ef5faab1c6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04248526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ef5faab1c6_0_59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67" name="Google Shape;67;g2ef5faab1c6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207580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ef5faab1c6_0_59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67" name="Google Shape;67;g2ef5faab1c6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ef5faab1c6_0_59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67" name="Google Shape;67;g2ef5faab1c6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7595878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ef5faab1c6_0_2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ef5faab1c6_0_2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ef5faab1c6_0_5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ef5faab1c6_0_5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ef5faab1c6_0_5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ef5faab1c6_0_5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ef5faab1c6_0_6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ef5faab1c6_0_6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ef5faab1c6_0_6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ef5faab1c6_0_6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ef5faab1c6_0_6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2ef5faab1c6_0_6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ef5faab1c6_0_6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2ef5faab1c6_0_6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ef5faab1c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g2ef5faab1c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21968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ef5faab1c6_0_59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67" name="Google Shape;67;g2ef5faab1c6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6283829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ef5faab1c6_0_59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67" name="Google Shape;67;g2ef5faab1c6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4998561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ef5faab1c6_0_59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67" name="Google Shape;67;g2ef5faab1c6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8700899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ef5faab1c6_0_59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67" name="Google Shape;67;g2ef5faab1c6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2594925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ef5faab1c6_0_59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67" name="Google Shape;67;g2ef5faab1c6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8492169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ef5faab1c6_0_59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67" name="Google Shape;67;g2ef5faab1c6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2491310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ef5faab1c6_0_59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67" name="Google Shape;67;g2ef5faab1c6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173860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38150" y="1609089"/>
            <a:ext cx="8267700" cy="19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6400" b="1" i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88937" y="1603438"/>
            <a:ext cx="8366100" cy="17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5700" b="1" i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2286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000" cy="1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2.png"/><Relationship Id="rId4" Type="http://schemas.openxmlformats.org/officeDocument/2006/relationships/image" Target="../media/image3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docs.google.com/document/d/1MYNs-7qkSsU3Wkx9joNt-FNnEJU4d3N6Vc9mCeTSRdk/edit?usp=sharing" TargetMode="Externa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.webp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3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3" cy="5143513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4"/>
          <p:cNvSpPr txBox="1"/>
          <p:nvPr/>
        </p:nvSpPr>
        <p:spPr>
          <a:xfrm>
            <a:off x="3792125" y="799800"/>
            <a:ext cx="5115900" cy="45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id" sz="2000" b="1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Case Study - E-Learning</a:t>
            </a:r>
            <a:endParaRPr sz="2300" b="1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3792125" y="1912666"/>
            <a:ext cx="5269500" cy="1318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id" sz="4000" dirty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rPr>
              <a:t>Implementing SQL</a:t>
            </a:r>
            <a:r>
              <a:rPr lang="en-US" sz="4000" dirty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rPr>
              <a:t> </a:t>
            </a:r>
            <a:r>
              <a:rPr lang="id" sz="4000" dirty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rPr>
              <a:t>: </a:t>
            </a:r>
            <a:endParaRPr sz="4000" dirty="0">
              <a:solidFill>
                <a:srgbClr val="FFFFFF"/>
              </a:solidFill>
              <a:latin typeface="Roboto Black"/>
              <a:ea typeface="Roboto Black"/>
              <a:cs typeface="Roboto Black"/>
              <a:sym typeface="Roboto Black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id" sz="4000" dirty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rPr>
              <a:t>TechCorp</a:t>
            </a:r>
            <a:endParaRPr lang="en-US" sz="4000" dirty="0">
              <a:solidFill>
                <a:srgbClr val="FFFFFF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3792125" y="3661050"/>
            <a:ext cx="3554072" cy="45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18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Student </a:t>
            </a:r>
            <a:r>
              <a:rPr lang="id" sz="1800" b="1" i="0" u="none" strike="noStrike" cap="none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: </a:t>
            </a:r>
            <a:r>
              <a:rPr lang="en-US" sz="1800" b="1" i="0" u="none" strike="noStrike" cap="none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Endah </a:t>
            </a:r>
            <a:r>
              <a:rPr lang="en-US" sz="1800" b="1" i="0" u="none" strike="noStrike" cap="none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Rakhmawati</a:t>
            </a:r>
            <a:endParaRPr sz="1800" b="0" i="0" u="none" strike="noStrike" cap="none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FD3E22-DE2E-1425-58D6-B9C986453B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0020" y="3552475"/>
            <a:ext cx="1963980" cy="146788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oogle Shape;69;p15"/>
          <p:cNvGrpSpPr/>
          <p:nvPr/>
        </p:nvGrpSpPr>
        <p:grpSpPr>
          <a:xfrm>
            <a:off x="3854590" y="4740702"/>
            <a:ext cx="1434817" cy="389011"/>
            <a:chOff x="3248325" y="4588800"/>
            <a:chExt cx="2045939" cy="554700"/>
          </a:xfrm>
        </p:grpSpPr>
        <p:sp>
          <p:nvSpPr>
            <p:cNvPr id="70" name="Google Shape;70;p15"/>
            <p:cNvSpPr/>
            <p:nvPr/>
          </p:nvSpPr>
          <p:spPr>
            <a:xfrm>
              <a:off x="3248325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15"/>
            <p:cNvSpPr/>
            <p:nvPr/>
          </p:nvSpPr>
          <p:spPr>
            <a:xfrm>
              <a:off x="3955544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15"/>
            <p:cNvSpPr/>
            <p:nvPr/>
          </p:nvSpPr>
          <p:spPr>
            <a:xfrm>
              <a:off x="4662764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3" name="Google Shape;73;p15"/>
          <p:cNvGrpSpPr/>
          <p:nvPr/>
        </p:nvGrpSpPr>
        <p:grpSpPr>
          <a:xfrm>
            <a:off x="8325085" y="65155"/>
            <a:ext cx="763768" cy="752531"/>
            <a:chOff x="695950" y="3458000"/>
            <a:chExt cx="966550" cy="952450"/>
          </a:xfrm>
        </p:grpSpPr>
        <p:sp>
          <p:nvSpPr>
            <p:cNvPr id="74" name="Google Shape;74;p15"/>
            <p:cNvSpPr/>
            <p:nvPr/>
          </p:nvSpPr>
          <p:spPr>
            <a:xfrm>
              <a:off x="69595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15"/>
            <p:cNvSpPr/>
            <p:nvPr/>
          </p:nvSpPr>
          <p:spPr>
            <a:xfrm>
              <a:off x="1065675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15"/>
            <p:cNvSpPr/>
            <p:nvPr/>
          </p:nvSpPr>
          <p:spPr>
            <a:xfrm>
              <a:off x="143540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15"/>
            <p:cNvSpPr/>
            <p:nvPr/>
          </p:nvSpPr>
          <p:spPr>
            <a:xfrm>
              <a:off x="69595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15"/>
            <p:cNvSpPr/>
            <p:nvPr/>
          </p:nvSpPr>
          <p:spPr>
            <a:xfrm>
              <a:off x="1065675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15"/>
            <p:cNvSpPr/>
            <p:nvPr/>
          </p:nvSpPr>
          <p:spPr>
            <a:xfrm>
              <a:off x="143540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15"/>
            <p:cNvSpPr/>
            <p:nvPr/>
          </p:nvSpPr>
          <p:spPr>
            <a:xfrm>
              <a:off x="69595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15"/>
            <p:cNvSpPr/>
            <p:nvPr/>
          </p:nvSpPr>
          <p:spPr>
            <a:xfrm>
              <a:off x="1065675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15"/>
            <p:cNvSpPr/>
            <p:nvPr/>
          </p:nvSpPr>
          <p:spPr>
            <a:xfrm>
              <a:off x="143540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3" name="Google Shape;83;p15"/>
          <p:cNvSpPr txBox="1"/>
          <p:nvPr/>
        </p:nvSpPr>
        <p:spPr>
          <a:xfrm>
            <a:off x="212775" y="4649600"/>
            <a:ext cx="14349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id" sz="1100" b="1" i="0" u="none" strike="noStrike" cap="none">
                <a:solidFill>
                  <a:srgbClr val="18919B"/>
                </a:solidFill>
                <a:latin typeface="Caveat"/>
                <a:ea typeface="Caveat"/>
                <a:cs typeface="Caveat"/>
                <a:sym typeface="Caveat"/>
              </a:rPr>
              <a:t>#RintisKarirImpian</a:t>
            </a:r>
            <a:endParaRPr sz="1100" b="1" i="0" u="none" strike="noStrike" cap="none">
              <a:solidFill>
                <a:srgbClr val="18919B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pic>
        <p:nvPicPr>
          <p:cNvPr id="84" name="Google Shape;84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10175" y="4803796"/>
            <a:ext cx="558450" cy="262804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5"/>
          <p:cNvSpPr txBox="1"/>
          <p:nvPr/>
        </p:nvSpPr>
        <p:spPr>
          <a:xfrm>
            <a:off x="259450" y="174550"/>
            <a:ext cx="8480700" cy="566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dirty="0">
                <a:solidFill>
                  <a:srgbClr val="17919B"/>
                </a:solidFill>
                <a:latin typeface="Roboto"/>
                <a:ea typeface="Roboto"/>
                <a:cs typeface="Roboto"/>
                <a:sym typeface="Roboto"/>
              </a:rPr>
              <a:t>Orders</a:t>
            </a:r>
            <a:endParaRPr sz="3600" b="1" i="0" u="none" strike="noStrike" cap="none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800F3CB-C2EE-26F0-E5D6-6BBB36DB4E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450" y="850767"/>
            <a:ext cx="3928071" cy="192646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52A39B4-80B2-BE4B-34D3-7EDD21307653}"/>
              </a:ext>
            </a:extLst>
          </p:cNvPr>
          <p:cNvSpPr txBox="1"/>
          <p:nvPr/>
        </p:nvSpPr>
        <p:spPr>
          <a:xfrm>
            <a:off x="4466528" y="850047"/>
            <a:ext cx="403801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1200" b="1" i="0" u="none" strike="noStrike" cap="none" dirty="0">
                <a:solidFill>
                  <a:srgbClr val="17919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Functions</a:t>
            </a:r>
            <a:endParaRPr lang="en-US" sz="1200" b="1" i="0" u="none" strike="noStrike" cap="none" dirty="0">
              <a:solidFill>
                <a:srgbClr val="FFFFFF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Roboto"/>
            </a:endParaRPr>
          </a:p>
          <a:p>
            <a:r>
              <a:rPr lang="en-US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fn_fullname</a:t>
            </a: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: combined </a:t>
            </a:r>
            <a:r>
              <a:rPr lang="en-US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first_name</a:t>
            </a: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and </a:t>
            </a:r>
            <a:r>
              <a:rPr lang="en-US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last_name</a:t>
            </a: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from the Customers table based on </a:t>
            </a:r>
            <a:r>
              <a:rPr lang="en-US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customer_id</a:t>
            </a: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in Orders.</a:t>
            </a:r>
          </a:p>
          <a:p>
            <a:endParaRPr lang="en-US" sz="12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r>
              <a:rPr lang="en-US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fn_segmentcust</a:t>
            </a: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: get segment in the Customers table based on </a:t>
            </a:r>
            <a:r>
              <a:rPr lang="en-US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customer_id</a:t>
            </a: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in Orders.</a:t>
            </a:r>
          </a:p>
          <a:p>
            <a:endParaRPr lang="en-US" sz="12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fn_segmentdisc2 : get </a:t>
            </a:r>
            <a:r>
              <a:rPr lang="en-US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segment_disc</a:t>
            </a: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in the Customers table based on </a:t>
            </a:r>
            <a:r>
              <a:rPr lang="en-US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customer_id</a:t>
            </a: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in Orders.</a:t>
            </a:r>
          </a:p>
        </p:txBody>
      </p:sp>
    </p:spTree>
    <p:extLst>
      <p:ext uri="{BB962C8B-B14F-4D97-AF65-F5344CB8AC3E}">
        <p14:creationId xmlns:p14="http://schemas.microsoft.com/office/powerpoint/2010/main" val="17708062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oogle Shape;69;p15"/>
          <p:cNvGrpSpPr/>
          <p:nvPr/>
        </p:nvGrpSpPr>
        <p:grpSpPr>
          <a:xfrm>
            <a:off x="3854590" y="4740702"/>
            <a:ext cx="1434817" cy="389011"/>
            <a:chOff x="3248325" y="4588800"/>
            <a:chExt cx="2045939" cy="554700"/>
          </a:xfrm>
        </p:grpSpPr>
        <p:sp>
          <p:nvSpPr>
            <p:cNvPr id="70" name="Google Shape;70;p15"/>
            <p:cNvSpPr/>
            <p:nvPr/>
          </p:nvSpPr>
          <p:spPr>
            <a:xfrm>
              <a:off x="3248325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15"/>
            <p:cNvSpPr/>
            <p:nvPr/>
          </p:nvSpPr>
          <p:spPr>
            <a:xfrm>
              <a:off x="3955544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15"/>
            <p:cNvSpPr/>
            <p:nvPr/>
          </p:nvSpPr>
          <p:spPr>
            <a:xfrm>
              <a:off x="4662764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3" name="Google Shape;73;p15"/>
          <p:cNvGrpSpPr/>
          <p:nvPr/>
        </p:nvGrpSpPr>
        <p:grpSpPr>
          <a:xfrm>
            <a:off x="8325085" y="65155"/>
            <a:ext cx="763768" cy="752531"/>
            <a:chOff x="695950" y="3458000"/>
            <a:chExt cx="966550" cy="952450"/>
          </a:xfrm>
        </p:grpSpPr>
        <p:sp>
          <p:nvSpPr>
            <p:cNvPr id="74" name="Google Shape;74;p15"/>
            <p:cNvSpPr/>
            <p:nvPr/>
          </p:nvSpPr>
          <p:spPr>
            <a:xfrm>
              <a:off x="69595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15"/>
            <p:cNvSpPr/>
            <p:nvPr/>
          </p:nvSpPr>
          <p:spPr>
            <a:xfrm>
              <a:off x="1065675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15"/>
            <p:cNvSpPr/>
            <p:nvPr/>
          </p:nvSpPr>
          <p:spPr>
            <a:xfrm>
              <a:off x="143540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15"/>
            <p:cNvSpPr/>
            <p:nvPr/>
          </p:nvSpPr>
          <p:spPr>
            <a:xfrm>
              <a:off x="69595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15"/>
            <p:cNvSpPr/>
            <p:nvPr/>
          </p:nvSpPr>
          <p:spPr>
            <a:xfrm>
              <a:off x="1065675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15"/>
            <p:cNvSpPr/>
            <p:nvPr/>
          </p:nvSpPr>
          <p:spPr>
            <a:xfrm>
              <a:off x="143540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15"/>
            <p:cNvSpPr/>
            <p:nvPr/>
          </p:nvSpPr>
          <p:spPr>
            <a:xfrm>
              <a:off x="69595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15"/>
            <p:cNvSpPr/>
            <p:nvPr/>
          </p:nvSpPr>
          <p:spPr>
            <a:xfrm>
              <a:off x="1065675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15"/>
            <p:cNvSpPr/>
            <p:nvPr/>
          </p:nvSpPr>
          <p:spPr>
            <a:xfrm>
              <a:off x="143540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3" name="Google Shape;83;p15"/>
          <p:cNvSpPr txBox="1"/>
          <p:nvPr/>
        </p:nvSpPr>
        <p:spPr>
          <a:xfrm>
            <a:off x="212775" y="4649600"/>
            <a:ext cx="14349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id" sz="1100" b="1" i="0" u="none" strike="noStrike" cap="none">
                <a:solidFill>
                  <a:srgbClr val="18919B"/>
                </a:solidFill>
                <a:latin typeface="Caveat"/>
                <a:ea typeface="Caveat"/>
                <a:cs typeface="Caveat"/>
                <a:sym typeface="Caveat"/>
              </a:rPr>
              <a:t>#RintisKarirImpian</a:t>
            </a:r>
            <a:endParaRPr sz="1100" b="1" i="0" u="none" strike="noStrike" cap="none">
              <a:solidFill>
                <a:srgbClr val="18919B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pic>
        <p:nvPicPr>
          <p:cNvPr id="84" name="Google Shape;84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10175" y="4803796"/>
            <a:ext cx="558450" cy="262804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5"/>
          <p:cNvSpPr txBox="1"/>
          <p:nvPr/>
        </p:nvSpPr>
        <p:spPr>
          <a:xfrm>
            <a:off x="259450" y="174550"/>
            <a:ext cx="8480700" cy="566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dirty="0">
                <a:solidFill>
                  <a:srgbClr val="17919B"/>
                </a:solidFill>
                <a:latin typeface="Roboto"/>
                <a:ea typeface="Roboto"/>
                <a:cs typeface="Roboto"/>
                <a:sym typeface="Roboto"/>
              </a:rPr>
              <a:t>Orders</a:t>
            </a:r>
            <a:endParaRPr sz="3600" b="1" i="0" u="none" strike="noStrike" cap="none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E172E2D-48DE-58E3-8F28-A6F2E44BF8A7}"/>
              </a:ext>
            </a:extLst>
          </p:cNvPr>
          <p:cNvSpPr txBox="1"/>
          <p:nvPr/>
        </p:nvSpPr>
        <p:spPr>
          <a:xfrm>
            <a:off x="265686" y="3392219"/>
            <a:ext cx="84744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1200" b="1" i="0" u="none" strike="noStrike" cap="none" dirty="0">
                <a:solidFill>
                  <a:srgbClr val="17919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Functions</a:t>
            </a:r>
            <a:endParaRPr lang="en-US" sz="1200" b="1" i="0" u="none" strike="noStrike" cap="none" dirty="0">
              <a:solidFill>
                <a:srgbClr val="FFFFFF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Roboto"/>
            </a:endParaRPr>
          </a:p>
          <a:p>
            <a:r>
              <a:rPr lang="en-US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total_order</a:t>
            </a: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: calculate the sum of all product prices for each </a:t>
            </a:r>
            <a:r>
              <a:rPr lang="en-US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order_id</a:t>
            </a: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if the amount is &gt; 2000 dollars then you will get an additional discount from </a:t>
            </a:r>
            <a:r>
              <a:rPr lang="en-US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segment_disc</a:t>
            </a: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namely for the </a:t>
            </a:r>
            <a:r>
              <a:rPr lang="en-US" sz="12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member segment </a:t>
            </a: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which gets a 0.25% discount. If the </a:t>
            </a:r>
            <a:r>
              <a:rPr lang="en-US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total_amount</a:t>
            </a: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is &lt; 2000 dollars then you won't get the additional discount even though the segment is a member.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118D4A1-4F05-6D13-B305-5594750846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450" y="808332"/>
            <a:ext cx="8518215" cy="2440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2783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oogle Shape;69;p15"/>
          <p:cNvGrpSpPr/>
          <p:nvPr/>
        </p:nvGrpSpPr>
        <p:grpSpPr>
          <a:xfrm>
            <a:off x="3854590" y="4740702"/>
            <a:ext cx="1434817" cy="389011"/>
            <a:chOff x="3248325" y="4588800"/>
            <a:chExt cx="2045939" cy="554700"/>
          </a:xfrm>
        </p:grpSpPr>
        <p:sp>
          <p:nvSpPr>
            <p:cNvPr id="70" name="Google Shape;70;p15"/>
            <p:cNvSpPr/>
            <p:nvPr/>
          </p:nvSpPr>
          <p:spPr>
            <a:xfrm>
              <a:off x="3248325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15"/>
            <p:cNvSpPr/>
            <p:nvPr/>
          </p:nvSpPr>
          <p:spPr>
            <a:xfrm>
              <a:off x="3955544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15"/>
            <p:cNvSpPr/>
            <p:nvPr/>
          </p:nvSpPr>
          <p:spPr>
            <a:xfrm>
              <a:off x="4662764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3" name="Google Shape;73;p15"/>
          <p:cNvGrpSpPr/>
          <p:nvPr/>
        </p:nvGrpSpPr>
        <p:grpSpPr>
          <a:xfrm>
            <a:off x="8325085" y="65155"/>
            <a:ext cx="763768" cy="752531"/>
            <a:chOff x="695950" y="3458000"/>
            <a:chExt cx="966550" cy="952450"/>
          </a:xfrm>
        </p:grpSpPr>
        <p:sp>
          <p:nvSpPr>
            <p:cNvPr id="74" name="Google Shape;74;p15"/>
            <p:cNvSpPr/>
            <p:nvPr/>
          </p:nvSpPr>
          <p:spPr>
            <a:xfrm>
              <a:off x="69595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15"/>
            <p:cNvSpPr/>
            <p:nvPr/>
          </p:nvSpPr>
          <p:spPr>
            <a:xfrm>
              <a:off x="1065675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15"/>
            <p:cNvSpPr/>
            <p:nvPr/>
          </p:nvSpPr>
          <p:spPr>
            <a:xfrm>
              <a:off x="143540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15"/>
            <p:cNvSpPr/>
            <p:nvPr/>
          </p:nvSpPr>
          <p:spPr>
            <a:xfrm>
              <a:off x="69595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15"/>
            <p:cNvSpPr/>
            <p:nvPr/>
          </p:nvSpPr>
          <p:spPr>
            <a:xfrm>
              <a:off x="1065675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15"/>
            <p:cNvSpPr/>
            <p:nvPr/>
          </p:nvSpPr>
          <p:spPr>
            <a:xfrm>
              <a:off x="143540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15"/>
            <p:cNvSpPr/>
            <p:nvPr/>
          </p:nvSpPr>
          <p:spPr>
            <a:xfrm>
              <a:off x="69595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15"/>
            <p:cNvSpPr/>
            <p:nvPr/>
          </p:nvSpPr>
          <p:spPr>
            <a:xfrm>
              <a:off x="1065675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15"/>
            <p:cNvSpPr/>
            <p:nvPr/>
          </p:nvSpPr>
          <p:spPr>
            <a:xfrm>
              <a:off x="143540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3" name="Google Shape;83;p15"/>
          <p:cNvSpPr txBox="1"/>
          <p:nvPr/>
        </p:nvSpPr>
        <p:spPr>
          <a:xfrm>
            <a:off x="212775" y="4649600"/>
            <a:ext cx="14349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id" sz="1100" b="1" i="0" u="none" strike="noStrike" cap="none">
                <a:solidFill>
                  <a:srgbClr val="18919B"/>
                </a:solidFill>
                <a:latin typeface="Caveat"/>
                <a:ea typeface="Caveat"/>
                <a:cs typeface="Caveat"/>
                <a:sym typeface="Caveat"/>
              </a:rPr>
              <a:t>#RintisKarirImpian</a:t>
            </a:r>
            <a:endParaRPr sz="1100" b="1" i="0" u="none" strike="noStrike" cap="none">
              <a:solidFill>
                <a:srgbClr val="18919B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pic>
        <p:nvPicPr>
          <p:cNvPr id="84" name="Google Shape;84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10175" y="4803796"/>
            <a:ext cx="558450" cy="262804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5"/>
          <p:cNvSpPr txBox="1"/>
          <p:nvPr/>
        </p:nvSpPr>
        <p:spPr>
          <a:xfrm>
            <a:off x="259450" y="174550"/>
            <a:ext cx="8480700" cy="566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dirty="0" err="1">
                <a:solidFill>
                  <a:srgbClr val="17919B"/>
                </a:solidFill>
                <a:latin typeface="Roboto"/>
                <a:ea typeface="Roboto"/>
                <a:cs typeface="Roboto"/>
                <a:sym typeface="Roboto"/>
              </a:rPr>
              <a:t>OrderDetails</a:t>
            </a:r>
            <a:endParaRPr sz="3600" b="1" i="0" u="none" strike="noStrike" cap="none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F365DDC-7FB1-78B9-8A6F-03A0457027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450" y="817686"/>
            <a:ext cx="2332239" cy="155942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3768EF4-B138-4570-0437-B025682231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58598" y="2798104"/>
            <a:ext cx="3776011" cy="94044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DD51CAF-1E26-57B5-1D50-7178084E1DCF}"/>
              </a:ext>
            </a:extLst>
          </p:cNvPr>
          <p:cNvSpPr txBox="1"/>
          <p:nvPr/>
        </p:nvSpPr>
        <p:spPr>
          <a:xfrm>
            <a:off x="259450" y="2539419"/>
            <a:ext cx="9044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17919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Constraint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8C339F-72A9-A745-B329-B26065CFE6E9}"/>
              </a:ext>
            </a:extLst>
          </p:cNvPr>
          <p:cNvSpPr txBox="1"/>
          <p:nvPr/>
        </p:nvSpPr>
        <p:spPr>
          <a:xfrm>
            <a:off x="259450" y="3676829"/>
            <a:ext cx="73347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1200" b="1" i="0" u="none" strike="noStrike" cap="none" dirty="0">
                <a:solidFill>
                  <a:srgbClr val="17919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Functions</a:t>
            </a:r>
          </a:p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12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fn_ListOrderId</a:t>
            </a:r>
            <a:r>
              <a:rPr lang="en-US" sz="12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 : only if the </a:t>
            </a:r>
            <a:r>
              <a:rPr lang="en-US" sz="12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order_id</a:t>
            </a:r>
            <a:r>
              <a:rPr lang="en-US" sz="12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 entered is unpaid, you can add or remove the product in </a:t>
            </a:r>
            <a:r>
              <a:rPr lang="en-US" sz="12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OrderDetails</a:t>
            </a:r>
            <a:r>
              <a:rPr lang="en-US" sz="12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.</a:t>
            </a:r>
          </a:p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endParaRPr lang="en-US" sz="12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Roboto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calc_price</a:t>
            </a: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: the unit price of the product is reduced by the disc for each product.</a:t>
            </a:r>
          </a:p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endParaRPr lang="en-US" sz="12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r>
              <a:rPr lang="en-US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harga_unit_total</a:t>
            </a: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: get the net unit price multiplied by the quantity ordered in the order details.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37FE691-6E62-3731-FBA5-852F0B97A0C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9887" y="2787814"/>
            <a:ext cx="3654409" cy="58587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2A94960-BC92-7C4B-DFCE-B734F43D1D3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58598" y="823390"/>
            <a:ext cx="2915370" cy="1801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3311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oogle Shape;69;p15"/>
          <p:cNvGrpSpPr/>
          <p:nvPr/>
        </p:nvGrpSpPr>
        <p:grpSpPr>
          <a:xfrm>
            <a:off x="3854590" y="4740702"/>
            <a:ext cx="1434817" cy="389011"/>
            <a:chOff x="3248325" y="4588800"/>
            <a:chExt cx="2045939" cy="554700"/>
          </a:xfrm>
        </p:grpSpPr>
        <p:sp>
          <p:nvSpPr>
            <p:cNvPr id="70" name="Google Shape;70;p15"/>
            <p:cNvSpPr/>
            <p:nvPr/>
          </p:nvSpPr>
          <p:spPr>
            <a:xfrm>
              <a:off x="3248325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15"/>
            <p:cNvSpPr/>
            <p:nvPr/>
          </p:nvSpPr>
          <p:spPr>
            <a:xfrm>
              <a:off x="3955544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15"/>
            <p:cNvSpPr/>
            <p:nvPr/>
          </p:nvSpPr>
          <p:spPr>
            <a:xfrm>
              <a:off x="4662764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3" name="Google Shape;73;p15"/>
          <p:cNvGrpSpPr/>
          <p:nvPr/>
        </p:nvGrpSpPr>
        <p:grpSpPr>
          <a:xfrm>
            <a:off x="8325085" y="65155"/>
            <a:ext cx="763768" cy="752531"/>
            <a:chOff x="695950" y="3458000"/>
            <a:chExt cx="966550" cy="952450"/>
          </a:xfrm>
        </p:grpSpPr>
        <p:sp>
          <p:nvSpPr>
            <p:cNvPr id="74" name="Google Shape;74;p15"/>
            <p:cNvSpPr/>
            <p:nvPr/>
          </p:nvSpPr>
          <p:spPr>
            <a:xfrm>
              <a:off x="69595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15"/>
            <p:cNvSpPr/>
            <p:nvPr/>
          </p:nvSpPr>
          <p:spPr>
            <a:xfrm>
              <a:off x="1065675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15"/>
            <p:cNvSpPr/>
            <p:nvPr/>
          </p:nvSpPr>
          <p:spPr>
            <a:xfrm>
              <a:off x="143540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15"/>
            <p:cNvSpPr/>
            <p:nvPr/>
          </p:nvSpPr>
          <p:spPr>
            <a:xfrm>
              <a:off x="69595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15"/>
            <p:cNvSpPr/>
            <p:nvPr/>
          </p:nvSpPr>
          <p:spPr>
            <a:xfrm>
              <a:off x="1065675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15"/>
            <p:cNvSpPr/>
            <p:nvPr/>
          </p:nvSpPr>
          <p:spPr>
            <a:xfrm>
              <a:off x="143540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15"/>
            <p:cNvSpPr/>
            <p:nvPr/>
          </p:nvSpPr>
          <p:spPr>
            <a:xfrm>
              <a:off x="69595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15"/>
            <p:cNvSpPr/>
            <p:nvPr/>
          </p:nvSpPr>
          <p:spPr>
            <a:xfrm>
              <a:off x="1065675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15"/>
            <p:cNvSpPr/>
            <p:nvPr/>
          </p:nvSpPr>
          <p:spPr>
            <a:xfrm>
              <a:off x="143540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3" name="Google Shape;83;p15"/>
          <p:cNvSpPr txBox="1"/>
          <p:nvPr/>
        </p:nvSpPr>
        <p:spPr>
          <a:xfrm>
            <a:off x="212775" y="4649600"/>
            <a:ext cx="14349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id" sz="1100" b="1" i="0" u="none" strike="noStrike" cap="none">
                <a:solidFill>
                  <a:srgbClr val="18919B"/>
                </a:solidFill>
                <a:latin typeface="Caveat"/>
                <a:ea typeface="Caveat"/>
                <a:cs typeface="Caveat"/>
                <a:sym typeface="Caveat"/>
              </a:rPr>
              <a:t>#RintisKarirImpian</a:t>
            </a:r>
            <a:endParaRPr sz="1100" b="1" i="0" u="none" strike="noStrike" cap="none">
              <a:solidFill>
                <a:srgbClr val="18919B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pic>
        <p:nvPicPr>
          <p:cNvPr id="84" name="Google Shape;84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10175" y="4803796"/>
            <a:ext cx="558450" cy="262804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5"/>
          <p:cNvSpPr txBox="1"/>
          <p:nvPr/>
        </p:nvSpPr>
        <p:spPr>
          <a:xfrm>
            <a:off x="259450" y="174550"/>
            <a:ext cx="8480700" cy="566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dirty="0">
                <a:solidFill>
                  <a:srgbClr val="17919B"/>
                </a:solidFill>
                <a:latin typeface="Roboto"/>
                <a:ea typeface="Roboto"/>
                <a:cs typeface="Roboto"/>
                <a:sym typeface="Roboto"/>
              </a:rPr>
              <a:t>Employees</a:t>
            </a:r>
            <a:endParaRPr sz="3600" b="1" i="0" u="none" strike="noStrike" cap="none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4BCFC47-A2BD-9D25-A798-89BB3200E8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450" y="850767"/>
            <a:ext cx="2243526" cy="183982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4133750-EB1F-8696-D276-EB65D845C8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26528" y="848489"/>
            <a:ext cx="5780441" cy="148058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E3CBAEB-4EE2-D9B4-0C91-FF35980D913B}"/>
              </a:ext>
            </a:extLst>
          </p:cNvPr>
          <p:cNvSpPr txBox="1"/>
          <p:nvPr/>
        </p:nvSpPr>
        <p:spPr>
          <a:xfrm>
            <a:off x="259450" y="2799986"/>
            <a:ext cx="12137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17919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Constraint</a:t>
            </a:r>
          </a:p>
          <a:p>
            <a:r>
              <a:rPr lang="en-US" sz="12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There isn't any.</a:t>
            </a:r>
            <a:endParaRPr lang="en-ID" sz="12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CB0D2A-37D4-764B-A599-E89A943A9BB4}"/>
              </a:ext>
            </a:extLst>
          </p:cNvPr>
          <p:cNvSpPr txBox="1"/>
          <p:nvPr/>
        </p:nvSpPr>
        <p:spPr>
          <a:xfrm>
            <a:off x="2875545" y="2548676"/>
            <a:ext cx="14886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17919B"/>
                </a:solidFill>
                <a:latin typeface="Roboto"/>
                <a:ea typeface="Roboto"/>
                <a:cs typeface="Roboto"/>
                <a:sym typeface="Roboto"/>
              </a:rPr>
              <a:t>Computed column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C54B922-2EB4-7F48-3FF5-771A7281003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26528" y="2825675"/>
            <a:ext cx="3830733" cy="338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6829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oogle Shape;69;p15"/>
          <p:cNvGrpSpPr/>
          <p:nvPr/>
        </p:nvGrpSpPr>
        <p:grpSpPr>
          <a:xfrm>
            <a:off x="3854590" y="4740702"/>
            <a:ext cx="1434817" cy="389011"/>
            <a:chOff x="3248325" y="4588800"/>
            <a:chExt cx="2045939" cy="554700"/>
          </a:xfrm>
        </p:grpSpPr>
        <p:sp>
          <p:nvSpPr>
            <p:cNvPr id="70" name="Google Shape;70;p15"/>
            <p:cNvSpPr/>
            <p:nvPr/>
          </p:nvSpPr>
          <p:spPr>
            <a:xfrm>
              <a:off x="3248325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15"/>
            <p:cNvSpPr/>
            <p:nvPr/>
          </p:nvSpPr>
          <p:spPr>
            <a:xfrm>
              <a:off x="3955544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15"/>
            <p:cNvSpPr/>
            <p:nvPr/>
          </p:nvSpPr>
          <p:spPr>
            <a:xfrm>
              <a:off x="4662764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3" name="Google Shape;73;p15"/>
          <p:cNvGrpSpPr/>
          <p:nvPr/>
        </p:nvGrpSpPr>
        <p:grpSpPr>
          <a:xfrm>
            <a:off x="8325085" y="65155"/>
            <a:ext cx="763768" cy="752531"/>
            <a:chOff x="695950" y="3458000"/>
            <a:chExt cx="966550" cy="952450"/>
          </a:xfrm>
        </p:grpSpPr>
        <p:sp>
          <p:nvSpPr>
            <p:cNvPr id="74" name="Google Shape;74;p15"/>
            <p:cNvSpPr/>
            <p:nvPr/>
          </p:nvSpPr>
          <p:spPr>
            <a:xfrm>
              <a:off x="69595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15"/>
            <p:cNvSpPr/>
            <p:nvPr/>
          </p:nvSpPr>
          <p:spPr>
            <a:xfrm>
              <a:off x="1065675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15"/>
            <p:cNvSpPr/>
            <p:nvPr/>
          </p:nvSpPr>
          <p:spPr>
            <a:xfrm>
              <a:off x="143540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15"/>
            <p:cNvSpPr/>
            <p:nvPr/>
          </p:nvSpPr>
          <p:spPr>
            <a:xfrm>
              <a:off x="69595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15"/>
            <p:cNvSpPr/>
            <p:nvPr/>
          </p:nvSpPr>
          <p:spPr>
            <a:xfrm>
              <a:off x="1065675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15"/>
            <p:cNvSpPr/>
            <p:nvPr/>
          </p:nvSpPr>
          <p:spPr>
            <a:xfrm>
              <a:off x="143540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15"/>
            <p:cNvSpPr/>
            <p:nvPr/>
          </p:nvSpPr>
          <p:spPr>
            <a:xfrm>
              <a:off x="69595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15"/>
            <p:cNvSpPr/>
            <p:nvPr/>
          </p:nvSpPr>
          <p:spPr>
            <a:xfrm>
              <a:off x="1065675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15"/>
            <p:cNvSpPr/>
            <p:nvPr/>
          </p:nvSpPr>
          <p:spPr>
            <a:xfrm>
              <a:off x="143540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3" name="Google Shape;83;p15"/>
          <p:cNvSpPr txBox="1"/>
          <p:nvPr/>
        </p:nvSpPr>
        <p:spPr>
          <a:xfrm>
            <a:off x="212775" y="4649600"/>
            <a:ext cx="14349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id" sz="1100" b="1" i="0" u="none" strike="noStrike" cap="none">
                <a:solidFill>
                  <a:srgbClr val="18919B"/>
                </a:solidFill>
                <a:latin typeface="Caveat"/>
                <a:ea typeface="Caveat"/>
                <a:cs typeface="Caveat"/>
                <a:sym typeface="Caveat"/>
              </a:rPr>
              <a:t>#RintisKarirImpian</a:t>
            </a:r>
            <a:endParaRPr sz="1100" b="1" i="0" u="none" strike="noStrike" cap="none">
              <a:solidFill>
                <a:srgbClr val="18919B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pic>
        <p:nvPicPr>
          <p:cNvPr id="84" name="Google Shape;84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10175" y="4803796"/>
            <a:ext cx="558450" cy="262804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5"/>
          <p:cNvSpPr txBox="1"/>
          <p:nvPr/>
        </p:nvSpPr>
        <p:spPr>
          <a:xfrm>
            <a:off x="259450" y="174550"/>
            <a:ext cx="8480700" cy="566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dirty="0" err="1">
                <a:solidFill>
                  <a:srgbClr val="17919B"/>
                </a:solidFill>
                <a:latin typeface="Roboto"/>
                <a:ea typeface="Roboto"/>
                <a:cs typeface="Roboto"/>
                <a:sym typeface="Roboto"/>
              </a:rPr>
              <a:t>SupportTickets</a:t>
            </a:r>
            <a:endParaRPr sz="3600" b="1" i="0" u="none" strike="noStrike" cap="none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779BECB-DBFF-F00E-CB73-5A4F7D3605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4800" y="848489"/>
            <a:ext cx="6119750" cy="177227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58FF913-BF7A-CDB8-0019-E4C498D44E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9450" y="817686"/>
            <a:ext cx="2111971" cy="194861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C065914-034D-6979-0B4E-0E8482429A9A}"/>
              </a:ext>
            </a:extLst>
          </p:cNvPr>
          <p:cNvSpPr txBox="1"/>
          <p:nvPr/>
        </p:nvSpPr>
        <p:spPr>
          <a:xfrm>
            <a:off x="259450" y="2865997"/>
            <a:ext cx="9044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17919B"/>
                </a:solidFill>
                <a:latin typeface="Roboto"/>
                <a:ea typeface="Roboto"/>
                <a:cs typeface="Roboto"/>
                <a:sym typeface="Roboto"/>
              </a:rPr>
              <a:t>Constraint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98262A8-3575-F171-97DE-B213ADFBC38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9450" y="3178492"/>
            <a:ext cx="1143147" cy="58586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874BCA1-0037-8A9D-ECB3-E523EB1B40AC}"/>
              </a:ext>
            </a:extLst>
          </p:cNvPr>
          <p:cNvSpPr txBox="1"/>
          <p:nvPr/>
        </p:nvSpPr>
        <p:spPr>
          <a:xfrm>
            <a:off x="259450" y="3799851"/>
            <a:ext cx="32431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df_createat</a:t>
            </a: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: when an issue is created, the default </a:t>
            </a:r>
            <a:r>
              <a:rPr lang="en-US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create_at</a:t>
            </a: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is </a:t>
            </a:r>
            <a:r>
              <a:rPr lang="en-US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getdate</a:t>
            </a: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().</a:t>
            </a:r>
          </a:p>
          <a:p>
            <a:endParaRPr lang="en-US" sz="12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r>
              <a:rPr lang="en-US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df_status</a:t>
            </a: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: when an issue is created, the default [status] is 'open'.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1CB447D-2A21-483D-3CE2-F532D9407621}"/>
              </a:ext>
            </a:extLst>
          </p:cNvPr>
          <p:cNvSpPr txBox="1"/>
          <p:nvPr/>
        </p:nvSpPr>
        <p:spPr>
          <a:xfrm>
            <a:off x="3366817" y="2865996"/>
            <a:ext cx="13003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17919B"/>
                </a:solidFill>
                <a:latin typeface="Roboto"/>
                <a:ea typeface="Roboto"/>
                <a:cs typeface="Roboto"/>
                <a:sym typeface="Roboto"/>
              </a:rPr>
              <a:t>Format </a:t>
            </a:r>
            <a:r>
              <a:rPr lang="en-US" sz="1200" b="1" dirty="0" err="1">
                <a:solidFill>
                  <a:srgbClr val="17919B"/>
                </a:solidFill>
                <a:latin typeface="Roboto"/>
                <a:ea typeface="Roboto"/>
                <a:cs typeface="Roboto"/>
                <a:sym typeface="Roboto"/>
              </a:rPr>
              <a:t>ticket_id</a:t>
            </a:r>
            <a:endParaRPr lang="en-US" sz="1200" b="1" dirty="0">
              <a:solidFill>
                <a:srgbClr val="17919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D7FFD4F-52D2-4ACF-1003-E3B5C748177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17773" y="3142995"/>
            <a:ext cx="5466777" cy="68976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0DF4D20-FFF8-5C71-999D-4E707E7D7A4E}"/>
              </a:ext>
            </a:extLst>
          </p:cNvPr>
          <p:cNvSpPr txBox="1"/>
          <p:nvPr/>
        </p:nvSpPr>
        <p:spPr>
          <a:xfrm>
            <a:off x="3366817" y="3897381"/>
            <a:ext cx="14510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17919B"/>
                </a:solidFill>
                <a:latin typeface="Roboto"/>
                <a:ea typeface="Roboto"/>
                <a:cs typeface="Roboto"/>
                <a:sym typeface="Roboto"/>
              </a:rPr>
              <a:t>Computed column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57A54B0C-826C-E9E5-ABF8-D211E7CC5AE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17772" y="4174380"/>
            <a:ext cx="5466777" cy="341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8986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oogle Shape;69;p15"/>
          <p:cNvGrpSpPr/>
          <p:nvPr/>
        </p:nvGrpSpPr>
        <p:grpSpPr>
          <a:xfrm>
            <a:off x="3854590" y="4740702"/>
            <a:ext cx="1434817" cy="389011"/>
            <a:chOff x="3248325" y="4588800"/>
            <a:chExt cx="2045939" cy="554700"/>
          </a:xfrm>
        </p:grpSpPr>
        <p:sp>
          <p:nvSpPr>
            <p:cNvPr id="70" name="Google Shape;70;p15"/>
            <p:cNvSpPr/>
            <p:nvPr/>
          </p:nvSpPr>
          <p:spPr>
            <a:xfrm>
              <a:off x="3248325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15"/>
            <p:cNvSpPr/>
            <p:nvPr/>
          </p:nvSpPr>
          <p:spPr>
            <a:xfrm>
              <a:off x="3955544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15"/>
            <p:cNvSpPr/>
            <p:nvPr/>
          </p:nvSpPr>
          <p:spPr>
            <a:xfrm>
              <a:off x="4662764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3" name="Google Shape;73;p15"/>
          <p:cNvGrpSpPr/>
          <p:nvPr/>
        </p:nvGrpSpPr>
        <p:grpSpPr>
          <a:xfrm>
            <a:off x="8325085" y="65155"/>
            <a:ext cx="763768" cy="752531"/>
            <a:chOff x="695950" y="3458000"/>
            <a:chExt cx="966550" cy="952450"/>
          </a:xfrm>
        </p:grpSpPr>
        <p:sp>
          <p:nvSpPr>
            <p:cNvPr id="74" name="Google Shape;74;p15"/>
            <p:cNvSpPr/>
            <p:nvPr/>
          </p:nvSpPr>
          <p:spPr>
            <a:xfrm>
              <a:off x="69595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15"/>
            <p:cNvSpPr/>
            <p:nvPr/>
          </p:nvSpPr>
          <p:spPr>
            <a:xfrm>
              <a:off x="1065675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15"/>
            <p:cNvSpPr/>
            <p:nvPr/>
          </p:nvSpPr>
          <p:spPr>
            <a:xfrm>
              <a:off x="143540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15"/>
            <p:cNvSpPr/>
            <p:nvPr/>
          </p:nvSpPr>
          <p:spPr>
            <a:xfrm>
              <a:off x="69595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15"/>
            <p:cNvSpPr/>
            <p:nvPr/>
          </p:nvSpPr>
          <p:spPr>
            <a:xfrm>
              <a:off x="1065675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15"/>
            <p:cNvSpPr/>
            <p:nvPr/>
          </p:nvSpPr>
          <p:spPr>
            <a:xfrm>
              <a:off x="143540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15"/>
            <p:cNvSpPr/>
            <p:nvPr/>
          </p:nvSpPr>
          <p:spPr>
            <a:xfrm>
              <a:off x="69595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15"/>
            <p:cNvSpPr/>
            <p:nvPr/>
          </p:nvSpPr>
          <p:spPr>
            <a:xfrm>
              <a:off x="1065675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15"/>
            <p:cNvSpPr/>
            <p:nvPr/>
          </p:nvSpPr>
          <p:spPr>
            <a:xfrm>
              <a:off x="143540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3" name="Google Shape;83;p15"/>
          <p:cNvSpPr txBox="1"/>
          <p:nvPr/>
        </p:nvSpPr>
        <p:spPr>
          <a:xfrm>
            <a:off x="212775" y="4649600"/>
            <a:ext cx="14349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id" sz="1100" b="1" i="0" u="none" strike="noStrike" cap="none">
                <a:solidFill>
                  <a:srgbClr val="18919B"/>
                </a:solidFill>
                <a:latin typeface="Caveat"/>
                <a:ea typeface="Caveat"/>
                <a:cs typeface="Caveat"/>
                <a:sym typeface="Caveat"/>
              </a:rPr>
              <a:t>#RintisKarirImpian</a:t>
            </a:r>
            <a:endParaRPr sz="1100" b="1" i="0" u="none" strike="noStrike" cap="none">
              <a:solidFill>
                <a:srgbClr val="18919B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pic>
        <p:nvPicPr>
          <p:cNvPr id="84" name="Google Shape;84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10175" y="4803796"/>
            <a:ext cx="558450" cy="262804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5"/>
          <p:cNvSpPr txBox="1"/>
          <p:nvPr/>
        </p:nvSpPr>
        <p:spPr>
          <a:xfrm>
            <a:off x="259450" y="174550"/>
            <a:ext cx="8480700" cy="566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dirty="0" err="1">
                <a:solidFill>
                  <a:srgbClr val="17919B"/>
                </a:solidFill>
                <a:latin typeface="Roboto"/>
                <a:ea typeface="Roboto"/>
                <a:cs typeface="Roboto"/>
                <a:sym typeface="Roboto"/>
              </a:rPr>
              <a:t>SupportTickets</a:t>
            </a:r>
            <a:endParaRPr sz="3600" b="1" i="0" u="none" strike="noStrike" cap="none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1CB447D-2A21-483D-3CE2-F532D9407621}"/>
              </a:ext>
            </a:extLst>
          </p:cNvPr>
          <p:cNvSpPr txBox="1"/>
          <p:nvPr/>
        </p:nvSpPr>
        <p:spPr>
          <a:xfrm>
            <a:off x="259450" y="817686"/>
            <a:ext cx="12442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17919B"/>
                </a:solidFill>
                <a:latin typeface="Roboto"/>
                <a:ea typeface="Roboto"/>
                <a:cs typeface="Roboto"/>
                <a:sym typeface="Roboto"/>
              </a:rPr>
              <a:t>Trigger [status]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EB6D4C2-AF47-48D0-9EA0-2223105DCB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450" y="1171000"/>
            <a:ext cx="1538353" cy="63259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8C528AB-6ECB-8E12-10B8-F20AAEFA9B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9450" y="2006605"/>
            <a:ext cx="4366794" cy="131196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5046627-7174-7258-43EA-6483D3BCD21B}"/>
              </a:ext>
            </a:extLst>
          </p:cNvPr>
          <p:cNvSpPr txBox="1"/>
          <p:nvPr/>
        </p:nvSpPr>
        <p:spPr>
          <a:xfrm>
            <a:off x="259450" y="3550147"/>
            <a:ext cx="40911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Only when </a:t>
            </a:r>
            <a:r>
              <a:rPr lang="en-US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solved_at</a:t>
            </a: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is </a:t>
            </a:r>
            <a:r>
              <a:rPr lang="en-US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inputed</a:t>
            </a: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the [status] change its value to 'done'.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827FD48-B146-E438-DB16-911300DAA30D}"/>
              </a:ext>
            </a:extLst>
          </p:cNvPr>
          <p:cNvSpPr txBox="1"/>
          <p:nvPr/>
        </p:nvSpPr>
        <p:spPr>
          <a:xfrm>
            <a:off x="5177530" y="2408180"/>
            <a:ext cx="34397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1200" b="1" i="0" u="none" strike="noStrike" cap="none" dirty="0">
                <a:solidFill>
                  <a:srgbClr val="17919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Functions</a:t>
            </a:r>
            <a:endParaRPr lang="en-US" sz="1200" b="1" i="0" u="none" strike="noStrike" cap="none" dirty="0">
              <a:solidFill>
                <a:srgbClr val="FFFFFF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Roboto"/>
            </a:endParaRPr>
          </a:p>
          <a:p>
            <a:r>
              <a:rPr lang="en-US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empname</a:t>
            </a: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: The combination of </a:t>
            </a:r>
            <a:r>
              <a:rPr lang="en-US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first_name</a:t>
            </a: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and </a:t>
            </a:r>
            <a:r>
              <a:rPr lang="en-US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last_name</a:t>
            </a: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taken from the Employees table is based on the </a:t>
            </a:r>
            <a:r>
              <a:rPr lang="en-US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employee_id</a:t>
            </a: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in the </a:t>
            </a:r>
            <a:r>
              <a:rPr lang="en-US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SupportTickets</a:t>
            </a: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table.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F1E1EE53-99BF-B0A5-37FC-7F979BAB59F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67425" y="2006605"/>
            <a:ext cx="3057660" cy="370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9919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oogle Shape;69;p15"/>
          <p:cNvGrpSpPr/>
          <p:nvPr/>
        </p:nvGrpSpPr>
        <p:grpSpPr>
          <a:xfrm>
            <a:off x="3854590" y="4740702"/>
            <a:ext cx="1434817" cy="389011"/>
            <a:chOff x="3248325" y="4588800"/>
            <a:chExt cx="2045939" cy="554700"/>
          </a:xfrm>
        </p:grpSpPr>
        <p:sp>
          <p:nvSpPr>
            <p:cNvPr id="70" name="Google Shape;70;p15"/>
            <p:cNvSpPr/>
            <p:nvPr/>
          </p:nvSpPr>
          <p:spPr>
            <a:xfrm>
              <a:off x="3248325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15"/>
            <p:cNvSpPr/>
            <p:nvPr/>
          </p:nvSpPr>
          <p:spPr>
            <a:xfrm>
              <a:off x="3955544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15"/>
            <p:cNvSpPr/>
            <p:nvPr/>
          </p:nvSpPr>
          <p:spPr>
            <a:xfrm>
              <a:off x="4662764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3" name="Google Shape;73;p15"/>
          <p:cNvGrpSpPr/>
          <p:nvPr/>
        </p:nvGrpSpPr>
        <p:grpSpPr>
          <a:xfrm>
            <a:off x="8325085" y="65155"/>
            <a:ext cx="763768" cy="752531"/>
            <a:chOff x="695950" y="3458000"/>
            <a:chExt cx="966550" cy="952450"/>
          </a:xfrm>
        </p:grpSpPr>
        <p:sp>
          <p:nvSpPr>
            <p:cNvPr id="74" name="Google Shape;74;p15"/>
            <p:cNvSpPr/>
            <p:nvPr/>
          </p:nvSpPr>
          <p:spPr>
            <a:xfrm>
              <a:off x="69595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15"/>
            <p:cNvSpPr/>
            <p:nvPr/>
          </p:nvSpPr>
          <p:spPr>
            <a:xfrm>
              <a:off x="1065675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15"/>
            <p:cNvSpPr/>
            <p:nvPr/>
          </p:nvSpPr>
          <p:spPr>
            <a:xfrm>
              <a:off x="143540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15"/>
            <p:cNvSpPr/>
            <p:nvPr/>
          </p:nvSpPr>
          <p:spPr>
            <a:xfrm>
              <a:off x="69595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15"/>
            <p:cNvSpPr/>
            <p:nvPr/>
          </p:nvSpPr>
          <p:spPr>
            <a:xfrm>
              <a:off x="1065675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15"/>
            <p:cNvSpPr/>
            <p:nvPr/>
          </p:nvSpPr>
          <p:spPr>
            <a:xfrm>
              <a:off x="143540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15"/>
            <p:cNvSpPr/>
            <p:nvPr/>
          </p:nvSpPr>
          <p:spPr>
            <a:xfrm>
              <a:off x="69595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15"/>
            <p:cNvSpPr/>
            <p:nvPr/>
          </p:nvSpPr>
          <p:spPr>
            <a:xfrm>
              <a:off x="1065675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15"/>
            <p:cNvSpPr/>
            <p:nvPr/>
          </p:nvSpPr>
          <p:spPr>
            <a:xfrm>
              <a:off x="143540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3" name="Google Shape;83;p15"/>
          <p:cNvSpPr txBox="1"/>
          <p:nvPr/>
        </p:nvSpPr>
        <p:spPr>
          <a:xfrm>
            <a:off x="212775" y="4649600"/>
            <a:ext cx="14349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id" sz="1100" b="1" i="0" u="none" strike="noStrike" cap="none">
                <a:solidFill>
                  <a:srgbClr val="18919B"/>
                </a:solidFill>
                <a:latin typeface="Caveat"/>
                <a:ea typeface="Caveat"/>
                <a:cs typeface="Caveat"/>
                <a:sym typeface="Caveat"/>
              </a:rPr>
              <a:t>#RintisKarirImpian</a:t>
            </a:r>
            <a:endParaRPr sz="1100" b="1" i="0" u="none" strike="noStrike" cap="none">
              <a:solidFill>
                <a:srgbClr val="18919B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pic>
        <p:nvPicPr>
          <p:cNvPr id="84" name="Google Shape;84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10175" y="4803796"/>
            <a:ext cx="558450" cy="262804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5"/>
          <p:cNvSpPr txBox="1"/>
          <p:nvPr/>
        </p:nvSpPr>
        <p:spPr>
          <a:xfrm>
            <a:off x="259450" y="174550"/>
            <a:ext cx="8480700" cy="566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dirty="0" err="1">
                <a:solidFill>
                  <a:srgbClr val="17919B"/>
                </a:solidFill>
                <a:latin typeface="Roboto"/>
                <a:ea typeface="Roboto"/>
                <a:cs typeface="Roboto"/>
                <a:sym typeface="Roboto"/>
              </a:rPr>
              <a:t>SolvingTime_Audit</a:t>
            </a:r>
            <a:endParaRPr sz="3600" b="1" i="0" u="none" strike="noStrike" cap="none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A25708-FC97-FE82-89F9-6CB6CB210E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6799" y="1010673"/>
            <a:ext cx="5732601" cy="165679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F8DBA82-EBE0-31FB-95F5-E1322097DD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9450" y="2667467"/>
            <a:ext cx="5660443" cy="192437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F2C6C03-D12F-2490-03ED-06CC1AEDBA5E}"/>
              </a:ext>
            </a:extLst>
          </p:cNvPr>
          <p:cNvSpPr txBox="1"/>
          <p:nvPr/>
        </p:nvSpPr>
        <p:spPr>
          <a:xfrm>
            <a:off x="6959439" y="858550"/>
            <a:ext cx="17299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17919B"/>
                </a:solidFill>
                <a:latin typeface="Roboto"/>
                <a:ea typeface="Roboto"/>
                <a:cs typeface="Roboto"/>
                <a:sym typeface="Roboto"/>
              </a:rPr>
              <a:t>Before input </a:t>
            </a:r>
            <a:r>
              <a:rPr lang="en-US" sz="1200" b="1" dirty="0" err="1">
                <a:solidFill>
                  <a:srgbClr val="17919B"/>
                </a:solidFill>
                <a:latin typeface="Roboto"/>
                <a:ea typeface="Roboto"/>
                <a:cs typeface="Roboto"/>
                <a:sym typeface="Roboto"/>
              </a:rPr>
              <a:t>solved_at</a:t>
            </a:r>
            <a:endParaRPr lang="en-US" sz="1200" b="1" dirty="0">
              <a:solidFill>
                <a:srgbClr val="17919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E40054-4C9B-49B4-B121-7234AED0B079}"/>
              </a:ext>
            </a:extLst>
          </p:cNvPr>
          <p:cNvSpPr txBox="1"/>
          <p:nvPr/>
        </p:nvSpPr>
        <p:spPr>
          <a:xfrm>
            <a:off x="259450" y="2393823"/>
            <a:ext cx="16177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17919B"/>
                </a:solidFill>
                <a:latin typeface="Roboto"/>
                <a:ea typeface="Roboto"/>
                <a:cs typeface="Roboto"/>
                <a:sym typeface="Roboto"/>
              </a:rPr>
              <a:t>After input </a:t>
            </a:r>
            <a:r>
              <a:rPr lang="en-US" sz="1200" b="1" dirty="0" err="1">
                <a:solidFill>
                  <a:srgbClr val="17919B"/>
                </a:solidFill>
                <a:latin typeface="Roboto"/>
                <a:ea typeface="Roboto"/>
                <a:cs typeface="Roboto"/>
                <a:sym typeface="Roboto"/>
              </a:rPr>
              <a:t>solved_at</a:t>
            </a:r>
            <a:endParaRPr lang="en-US" sz="1200" b="1" dirty="0">
              <a:solidFill>
                <a:srgbClr val="17919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E1D4B18-4779-3FF1-A7C4-AFACF2C723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9450" y="880051"/>
            <a:ext cx="2475434" cy="1157976"/>
          </a:xfrm>
          <a:prstGeom prst="rect">
            <a:avLst/>
          </a:prstGeom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B55FB5A-C5B2-F518-8249-F4F981D65C50}"/>
              </a:ext>
            </a:extLst>
          </p:cNvPr>
          <p:cNvSpPr/>
          <p:nvPr/>
        </p:nvSpPr>
        <p:spPr>
          <a:xfrm>
            <a:off x="212775" y="4112684"/>
            <a:ext cx="2088723" cy="35400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590769B-9C16-84AB-C253-DB2B09A1CF1C}"/>
              </a:ext>
            </a:extLst>
          </p:cNvPr>
          <p:cNvSpPr/>
          <p:nvPr/>
        </p:nvSpPr>
        <p:spPr>
          <a:xfrm>
            <a:off x="3253099" y="1983783"/>
            <a:ext cx="5436301" cy="20414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1A545B17-283E-3297-E0CE-F993E9DBAFE3}"/>
              </a:ext>
            </a:extLst>
          </p:cNvPr>
          <p:cNvSpPr/>
          <p:nvPr/>
        </p:nvSpPr>
        <p:spPr>
          <a:xfrm>
            <a:off x="4107051" y="3936569"/>
            <a:ext cx="739485" cy="17611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E145F5E5-FF10-68FE-5FA4-6F8AEC64C949}"/>
              </a:ext>
            </a:extLst>
          </p:cNvPr>
          <p:cNvSpPr/>
          <p:nvPr/>
        </p:nvSpPr>
        <p:spPr>
          <a:xfrm>
            <a:off x="2956799" y="2269044"/>
            <a:ext cx="1615201" cy="24955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1B9D5F3-7BA7-AA9A-3E11-4415B03D1884}"/>
              </a:ext>
            </a:extLst>
          </p:cNvPr>
          <p:cNvSpPr txBox="1"/>
          <p:nvPr/>
        </p:nvSpPr>
        <p:spPr>
          <a:xfrm>
            <a:off x="6054600" y="3306486"/>
            <a:ext cx="2355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There is 12 minutes difference:</a:t>
            </a:r>
          </a:p>
          <a:p>
            <a:pPr marL="171450" indent="-171450">
              <a:buFontTx/>
              <a:buChar char="-"/>
            </a:pPr>
            <a:r>
              <a:rPr lang="en-US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solved_at</a:t>
            </a: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18.45.00</a:t>
            </a:r>
          </a:p>
          <a:p>
            <a:pPr marL="171450" indent="-171450">
              <a:buFontTx/>
              <a:buChar char="-"/>
            </a:pPr>
            <a:r>
              <a:rPr lang="en-US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finish_time_actual</a:t>
            </a: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18.57.16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83ED567-6482-4CA7-3512-D0ADDB6BD2A2}"/>
              </a:ext>
            </a:extLst>
          </p:cNvPr>
          <p:cNvSpPr/>
          <p:nvPr/>
        </p:nvSpPr>
        <p:spPr>
          <a:xfrm>
            <a:off x="3063132" y="3979139"/>
            <a:ext cx="307749" cy="13354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548703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oogle Shape;69;p15"/>
          <p:cNvGrpSpPr/>
          <p:nvPr/>
        </p:nvGrpSpPr>
        <p:grpSpPr>
          <a:xfrm>
            <a:off x="3854590" y="4740702"/>
            <a:ext cx="1434817" cy="389011"/>
            <a:chOff x="3248325" y="4588800"/>
            <a:chExt cx="2045939" cy="554700"/>
          </a:xfrm>
        </p:grpSpPr>
        <p:sp>
          <p:nvSpPr>
            <p:cNvPr id="70" name="Google Shape;70;p15"/>
            <p:cNvSpPr/>
            <p:nvPr/>
          </p:nvSpPr>
          <p:spPr>
            <a:xfrm>
              <a:off x="3248325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15"/>
            <p:cNvSpPr/>
            <p:nvPr/>
          </p:nvSpPr>
          <p:spPr>
            <a:xfrm>
              <a:off x="3955544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15"/>
            <p:cNvSpPr/>
            <p:nvPr/>
          </p:nvSpPr>
          <p:spPr>
            <a:xfrm>
              <a:off x="4662764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3" name="Google Shape;73;p15"/>
          <p:cNvGrpSpPr/>
          <p:nvPr/>
        </p:nvGrpSpPr>
        <p:grpSpPr>
          <a:xfrm>
            <a:off x="8325085" y="65155"/>
            <a:ext cx="763768" cy="752531"/>
            <a:chOff x="695950" y="3458000"/>
            <a:chExt cx="966550" cy="952450"/>
          </a:xfrm>
        </p:grpSpPr>
        <p:sp>
          <p:nvSpPr>
            <p:cNvPr id="74" name="Google Shape;74;p15"/>
            <p:cNvSpPr/>
            <p:nvPr/>
          </p:nvSpPr>
          <p:spPr>
            <a:xfrm>
              <a:off x="69595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15"/>
            <p:cNvSpPr/>
            <p:nvPr/>
          </p:nvSpPr>
          <p:spPr>
            <a:xfrm>
              <a:off x="1065675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15"/>
            <p:cNvSpPr/>
            <p:nvPr/>
          </p:nvSpPr>
          <p:spPr>
            <a:xfrm>
              <a:off x="143540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15"/>
            <p:cNvSpPr/>
            <p:nvPr/>
          </p:nvSpPr>
          <p:spPr>
            <a:xfrm>
              <a:off x="69595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15"/>
            <p:cNvSpPr/>
            <p:nvPr/>
          </p:nvSpPr>
          <p:spPr>
            <a:xfrm>
              <a:off x="1065675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15"/>
            <p:cNvSpPr/>
            <p:nvPr/>
          </p:nvSpPr>
          <p:spPr>
            <a:xfrm>
              <a:off x="143540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15"/>
            <p:cNvSpPr/>
            <p:nvPr/>
          </p:nvSpPr>
          <p:spPr>
            <a:xfrm>
              <a:off x="69595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15"/>
            <p:cNvSpPr/>
            <p:nvPr/>
          </p:nvSpPr>
          <p:spPr>
            <a:xfrm>
              <a:off x="1065675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15"/>
            <p:cNvSpPr/>
            <p:nvPr/>
          </p:nvSpPr>
          <p:spPr>
            <a:xfrm>
              <a:off x="143540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3" name="Google Shape;83;p15"/>
          <p:cNvSpPr txBox="1"/>
          <p:nvPr/>
        </p:nvSpPr>
        <p:spPr>
          <a:xfrm>
            <a:off x="212775" y="4649600"/>
            <a:ext cx="14349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id" sz="1100" b="1" i="0" u="none" strike="noStrike" cap="none">
                <a:solidFill>
                  <a:srgbClr val="18919B"/>
                </a:solidFill>
                <a:latin typeface="Caveat"/>
                <a:ea typeface="Caveat"/>
                <a:cs typeface="Caveat"/>
                <a:sym typeface="Caveat"/>
              </a:rPr>
              <a:t>#RintisKarirImpian</a:t>
            </a:r>
            <a:endParaRPr sz="1100" b="1" i="0" u="none" strike="noStrike" cap="none">
              <a:solidFill>
                <a:srgbClr val="18919B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pic>
        <p:nvPicPr>
          <p:cNvPr id="84" name="Google Shape;84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10175" y="4803796"/>
            <a:ext cx="558450" cy="262804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5"/>
          <p:cNvSpPr txBox="1"/>
          <p:nvPr/>
        </p:nvSpPr>
        <p:spPr>
          <a:xfrm>
            <a:off x="259450" y="174550"/>
            <a:ext cx="8480700" cy="566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dirty="0" err="1">
                <a:solidFill>
                  <a:srgbClr val="17919B"/>
                </a:solidFill>
                <a:latin typeface="Roboto"/>
                <a:ea typeface="Roboto"/>
                <a:cs typeface="Roboto"/>
                <a:sym typeface="Roboto"/>
              </a:rPr>
              <a:t>SolvingTime_Audit</a:t>
            </a:r>
            <a:endParaRPr sz="3600" b="1" i="0" u="none" strike="noStrike" cap="none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F1C145B-4BE1-E1F3-6BF2-73C086176C39}"/>
              </a:ext>
            </a:extLst>
          </p:cNvPr>
          <p:cNvSpPr txBox="1"/>
          <p:nvPr/>
        </p:nvSpPr>
        <p:spPr>
          <a:xfrm>
            <a:off x="259450" y="817686"/>
            <a:ext cx="19960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17919B"/>
                </a:solidFill>
                <a:latin typeface="Roboto"/>
                <a:ea typeface="Roboto"/>
                <a:cs typeface="Roboto"/>
                <a:sym typeface="Roboto"/>
              </a:rPr>
              <a:t>Trigger </a:t>
            </a:r>
            <a:r>
              <a:rPr lang="en-US" sz="1200" b="1" dirty="0" err="1">
                <a:solidFill>
                  <a:srgbClr val="17919B"/>
                </a:solidFill>
                <a:latin typeface="Roboto"/>
                <a:ea typeface="Roboto"/>
                <a:cs typeface="Roboto"/>
                <a:sym typeface="Roboto"/>
              </a:rPr>
              <a:t>InsertSolvingTime</a:t>
            </a:r>
            <a:endParaRPr lang="en-US" sz="1200" b="1" dirty="0">
              <a:solidFill>
                <a:srgbClr val="17919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45319EC-3E8F-CB80-F6D8-1678BD77F6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450" y="1171000"/>
            <a:ext cx="1538353" cy="63259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C462F80-CF66-F582-8EBD-C9939486C6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73765" y="912639"/>
            <a:ext cx="6166385" cy="153655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31CDB40-CC61-2501-9A0C-078735D658B6}"/>
              </a:ext>
            </a:extLst>
          </p:cNvPr>
          <p:cNvSpPr txBox="1"/>
          <p:nvPr/>
        </p:nvSpPr>
        <p:spPr>
          <a:xfrm>
            <a:off x="1984081" y="2694304"/>
            <a:ext cx="503143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After there is an update action on </a:t>
            </a:r>
            <a:r>
              <a:rPr lang="en-US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solved_at</a:t>
            </a: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it will automatically record the action in the </a:t>
            </a:r>
            <a:r>
              <a:rPr lang="en-US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SolvingTime_Audit</a:t>
            </a: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table by giving the actual finish time value, namely </a:t>
            </a:r>
            <a:r>
              <a:rPr lang="en-US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getdate</a:t>
            </a: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(). This way, the </a:t>
            </a:r>
            <a:r>
              <a:rPr lang="en-US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solved_at</a:t>
            </a: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values ​​in the </a:t>
            </a:r>
            <a:r>
              <a:rPr lang="en-US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SupportTickets</a:t>
            </a: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and </a:t>
            </a:r>
            <a:r>
              <a:rPr lang="en-US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SolvingTime_Audit</a:t>
            </a: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tables can be audited to see if they are appropriate or if there are deviations.</a:t>
            </a:r>
          </a:p>
        </p:txBody>
      </p:sp>
    </p:spTree>
    <p:extLst>
      <p:ext uri="{BB962C8B-B14F-4D97-AF65-F5344CB8AC3E}">
        <p14:creationId xmlns:p14="http://schemas.microsoft.com/office/powerpoint/2010/main" val="42625441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oogle Shape;69;p15"/>
          <p:cNvGrpSpPr/>
          <p:nvPr/>
        </p:nvGrpSpPr>
        <p:grpSpPr>
          <a:xfrm>
            <a:off x="3854590" y="4740702"/>
            <a:ext cx="1434817" cy="389011"/>
            <a:chOff x="3248325" y="4588800"/>
            <a:chExt cx="2045939" cy="554700"/>
          </a:xfrm>
        </p:grpSpPr>
        <p:sp>
          <p:nvSpPr>
            <p:cNvPr id="70" name="Google Shape;70;p15"/>
            <p:cNvSpPr/>
            <p:nvPr/>
          </p:nvSpPr>
          <p:spPr>
            <a:xfrm>
              <a:off x="3248325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15"/>
            <p:cNvSpPr/>
            <p:nvPr/>
          </p:nvSpPr>
          <p:spPr>
            <a:xfrm>
              <a:off x="3955544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15"/>
            <p:cNvSpPr/>
            <p:nvPr/>
          </p:nvSpPr>
          <p:spPr>
            <a:xfrm>
              <a:off x="4662764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3" name="Google Shape;73;p15"/>
          <p:cNvGrpSpPr/>
          <p:nvPr/>
        </p:nvGrpSpPr>
        <p:grpSpPr>
          <a:xfrm>
            <a:off x="8325085" y="65155"/>
            <a:ext cx="763768" cy="752531"/>
            <a:chOff x="695950" y="3458000"/>
            <a:chExt cx="966550" cy="952450"/>
          </a:xfrm>
        </p:grpSpPr>
        <p:sp>
          <p:nvSpPr>
            <p:cNvPr id="74" name="Google Shape;74;p15"/>
            <p:cNvSpPr/>
            <p:nvPr/>
          </p:nvSpPr>
          <p:spPr>
            <a:xfrm>
              <a:off x="69595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15"/>
            <p:cNvSpPr/>
            <p:nvPr/>
          </p:nvSpPr>
          <p:spPr>
            <a:xfrm>
              <a:off x="1065675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15"/>
            <p:cNvSpPr/>
            <p:nvPr/>
          </p:nvSpPr>
          <p:spPr>
            <a:xfrm>
              <a:off x="143540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15"/>
            <p:cNvSpPr/>
            <p:nvPr/>
          </p:nvSpPr>
          <p:spPr>
            <a:xfrm>
              <a:off x="69595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15"/>
            <p:cNvSpPr/>
            <p:nvPr/>
          </p:nvSpPr>
          <p:spPr>
            <a:xfrm>
              <a:off x="1065675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15"/>
            <p:cNvSpPr/>
            <p:nvPr/>
          </p:nvSpPr>
          <p:spPr>
            <a:xfrm>
              <a:off x="143540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15"/>
            <p:cNvSpPr/>
            <p:nvPr/>
          </p:nvSpPr>
          <p:spPr>
            <a:xfrm>
              <a:off x="69595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15"/>
            <p:cNvSpPr/>
            <p:nvPr/>
          </p:nvSpPr>
          <p:spPr>
            <a:xfrm>
              <a:off x="1065675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15"/>
            <p:cNvSpPr/>
            <p:nvPr/>
          </p:nvSpPr>
          <p:spPr>
            <a:xfrm>
              <a:off x="143540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3" name="Google Shape;83;p15"/>
          <p:cNvSpPr txBox="1"/>
          <p:nvPr/>
        </p:nvSpPr>
        <p:spPr>
          <a:xfrm>
            <a:off x="212775" y="4649600"/>
            <a:ext cx="14349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id" sz="1100" b="1" i="0" u="none" strike="noStrike" cap="none">
                <a:solidFill>
                  <a:srgbClr val="18919B"/>
                </a:solidFill>
                <a:latin typeface="Caveat"/>
                <a:ea typeface="Caveat"/>
                <a:cs typeface="Caveat"/>
                <a:sym typeface="Caveat"/>
              </a:rPr>
              <a:t>#RintisKarirImpian</a:t>
            </a:r>
            <a:endParaRPr sz="1100" b="1" i="0" u="none" strike="noStrike" cap="none">
              <a:solidFill>
                <a:srgbClr val="18919B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pic>
        <p:nvPicPr>
          <p:cNvPr id="84" name="Google Shape;84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10175" y="4803796"/>
            <a:ext cx="558450" cy="262804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5"/>
          <p:cNvSpPr txBox="1"/>
          <p:nvPr/>
        </p:nvSpPr>
        <p:spPr>
          <a:xfrm>
            <a:off x="259450" y="174550"/>
            <a:ext cx="8480700" cy="397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2500" b="1" i="0" u="none" strike="noStrike" cap="none" dirty="0">
                <a:solidFill>
                  <a:srgbClr val="17919B"/>
                </a:solidFill>
                <a:latin typeface="Roboto"/>
                <a:ea typeface="Roboto"/>
                <a:cs typeface="Roboto"/>
                <a:sym typeface="Roboto"/>
              </a:rPr>
              <a:t>Stored Procedures</a:t>
            </a:r>
            <a:endParaRPr lang="en-US" sz="2500" b="1" i="0" u="none" strike="noStrike" cap="none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C340987-31CC-9BEB-7A30-79DF4BCD92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7304" y="531137"/>
            <a:ext cx="1860741" cy="96104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68D41A1-74BD-FEC3-D10C-702DEFE298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7304" y="1629234"/>
            <a:ext cx="4796099" cy="14109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D6FB328-3560-2429-1DF2-0CE8314AC8C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7974" y="3254799"/>
            <a:ext cx="4795429" cy="113452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2BE4278-715A-30AF-A0DA-FAA25DA9BB85}"/>
              </a:ext>
            </a:extLst>
          </p:cNvPr>
          <p:cNvSpPr txBox="1"/>
          <p:nvPr/>
        </p:nvSpPr>
        <p:spPr>
          <a:xfrm>
            <a:off x="5388303" y="2248584"/>
            <a:ext cx="3021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Displays all Orders in a certain period according to the entered date and end date.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3FACAD9-3A3B-A168-3DF4-CFB97806A5BB}"/>
              </a:ext>
            </a:extLst>
          </p:cNvPr>
          <p:cNvSpPr txBox="1"/>
          <p:nvPr/>
        </p:nvSpPr>
        <p:spPr>
          <a:xfrm>
            <a:off x="5388303" y="3406564"/>
            <a:ext cx="30218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Displays all Orders that have a total amount &gt;= 2000 dollars in a certain period according to the entered start and end date.</a:t>
            </a:r>
          </a:p>
        </p:txBody>
      </p:sp>
    </p:spTree>
    <p:extLst>
      <p:ext uri="{BB962C8B-B14F-4D97-AF65-F5344CB8AC3E}">
        <p14:creationId xmlns:p14="http://schemas.microsoft.com/office/powerpoint/2010/main" val="9854273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oogle Shape;69;p15"/>
          <p:cNvGrpSpPr/>
          <p:nvPr/>
        </p:nvGrpSpPr>
        <p:grpSpPr>
          <a:xfrm>
            <a:off x="3854590" y="4740702"/>
            <a:ext cx="1434817" cy="389011"/>
            <a:chOff x="3248325" y="4588800"/>
            <a:chExt cx="2045939" cy="554700"/>
          </a:xfrm>
        </p:grpSpPr>
        <p:sp>
          <p:nvSpPr>
            <p:cNvPr id="70" name="Google Shape;70;p15"/>
            <p:cNvSpPr/>
            <p:nvPr/>
          </p:nvSpPr>
          <p:spPr>
            <a:xfrm>
              <a:off x="3248325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15"/>
            <p:cNvSpPr/>
            <p:nvPr/>
          </p:nvSpPr>
          <p:spPr>
            <a:xfrm>
              <a:off x="3955544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15"/>
            <p:cNvSpPr/>
            <p:nvPr/>
          </p:nvSpPr>
          <p:spPr>
            <a:xfrm>
              <a:off x="4662764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3" name="Google Shape;73;p15"/>
          <p:cNvGrpSpPr/>
          <p:nvPr/>
        </p:nvGrpSpPr>
        <p:grpSpPr>
          <a:xfrm>
            <a:off x="8325085" y="65155"/>
            <a:ext cx="763768" cy="752531"/>
            <a:chOff x="695950" y="3458000"/>
            <a:chExt cx="966550" cy="952450"/>
          </a:xfrm>
        </p:grpSpPr>
        <p:sp>
          <p:nvSpPr>
            <p:cNvPr id="74" name="Google Shape;74;p15"/>
            <p:cNvSpPr/>
            <p:nvPr/>
          </p:nvSpPr>
          <p:spPr>
            <a:xfrm>
              <a:off x="69595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15"/>
            <p:cNvSpPr/>
            <p:nvPr/>
          </p:nvSpPr>
          <p:spPr>
            <a:xfrm>
              <a:off x="1065675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15"/>
            <p:cNvSpPr/>
            <p:nvPr/>
          </p:nvSpPr>
          <p:spPr>
            <a:xfrm>
              <a:off x="143540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15"/>
            <p:cNvSpPr/>
            <p:nvPr/>
          </p:nvSpPr>
          <p:spPr>
            <a:xfrm>
              <a:off x="69595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15"/>
            <p:cNvSpPr/>
            <p:nvPr/>
          </p:nvSpPr>
          <p:spPr>
            <a:xfrm>
              <a:off x="1065675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15"/>
            <p:cNvSpPr/>
            <p:nvPr/>
          </p:nvSpPr>
          <p:spPr>
            <a:xfrm>
              <a:off x="143540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15"/>
            <p:cNvSpPr/>
            <p:nvPr/>
          </p:nvSpPr>
          <p:spPr>
            <a:xfrm>
              <a:off x="69595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15"/>
            <p:cNvSpPr/>
            <p:nvPr/>
          </p:nvSpPr>
          <p:spPr>
            <a:xfrm>
              <a:off x="1065675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15"/>
            <p:cNvSpPr/>
            <p:nvPr/>
          </p:nvSpPr>
          <p:spPr>
            <a:xfrm>
              <a:off x="143540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3" name="Google Shape;83;p15"/>
          <p:cNvSpPr txBox="1"/>
          <p:nvPr/>
        </p:nvSpPr>
        <p:spPr>
          <a:xfrm>
            <a:off x="212775" y="4649600"/>
            <a:ext cx="14349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id" sz="1100" b="1" i="0" u="none" strike="noStrike" cap="none">
                <a:solidFill>
                  <a:srgbClr val="18919B"/>
                </a:solidFill>
                <a:latin typeface="Caveat"/>
                <a:ea typeface="Caveat"/>
                <a:cs typeface="Caveat"/>
                <a:sym typeface="Caveat"/>
              </a:rPr>
              <a:t>#RintisKarirImpian</a:t>
            </a:r>
            <a:endParaRPr sz="1100" b="1" i="0" u="none" strike="noStrike" cap="none">
              <a:solidFill>
                <a:srgbClr val="18919B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pic>
        <p:nvPicPr>
          <p:cNvPr id="84" name="Google Shape;84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10175" y="4803796"/>
            <a:ext cx="558450" cy="262804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5"/>
          <p:cNvSpPr txBox="1"/>
          <p:nvPr/>
        </p:nvSpPr>
        <p:spPr>
          <a:xfrm>
            <a:off x="259450" y="174550"/>
            <a:ext cx="8480700" cy="397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2500" b="1" i="0" u="none" strike="noStrike" cap="none" dirty="0">
                <a:solidFill>
                  <a:srgbClr val="17919B"/>
                </a:solidFill>
                <a:latin typeface="Roboto"/>
                <a:ea typeface="Roboto"/>
                <a:cs typeface="Roboto"/>
                <a:sym typeface="Roboto"/>
              </a:rPr>
              <a:t>Stored Procedures</a:t>
            </a:r>
            <a:endParaRPr lang="en-US" sz="2500" b="1" i="0" u="none" strike="noStrike" cap="none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724FCA-C7D6-E982-8FE4-47219F0196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7304" y="817686"/>
            <a:ext cx="4791048" cy="108063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AAA852A-E5F0-2C33-1BEC-FB2D4307BF58}"/>
              </a:ext>
            </a:extLst>
          </p:cNvPr>
          <p:cNvSpPr txBox="1"/>
          <p:nvPr/>
        </p:nvSpPr>
        <p:spPr>
          <a:xfrm>
            <a:off x="347303" y="2073014"/>
            <a:ext cx="47910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Displays the average processing time for issues that have been completed in the </a:t>
            </a:r>
            <a:r>
              <a:rPr lang="en-US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SupportTickets</a:t>
            </a: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table searched for each employee name, namely </a:t>
            </a:r>
            <a:r>
              <a:rPr lang="en-US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solved_by</a:t>
            </a: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in a certain period according to the entered start and end date.</a:t>
            </a:r>
          </a:p>
        </p:txBody>
      </p:sp>
    </p:spTree>
    <p:extLst>
      <p:ext uri="{BB962C8B-B14F-4D97-AF65-F5344CB8AC3E}">
        <p14:creationId xmlns:p14="http://schemas.microsoft.com/office/powerpoint/2010/main" val="2107313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oogle Shape;69;p15"/>
          <p:cNvGrpSpPr/>
          <p:nvPr/>
        </p:nvGrpSpPr>
        <p:grpSpPr>
          <a:xfrm>
            <a:off x="3854590" y="4740702"/>
            <a:ext cx="1434817" cy="389011"/>
            <a:chOff x="3248325" y="4588800"/>
            <a:chExt cx="2045939" cy="554700"/>
          </a:xfrm>
        </p:grpSpPr>
        <p:sp>
          <p:nvSpPr>
            <p:cNvPr id="70" name="Google Shape;70;p15"/>
            <p:cNvSpPr/>
            <p:nvPr/>
          </p:nvSpPr>
          <p:spPr>
            <a:xfrm>
              <a:off x="3248325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15"/>
            <p:cNvSpPr/>
            <p:nvPr/>
          </p:nvSpPr>
          <p:spPr>
            <a:xfrm>
              <a:off x="3955544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15"/>
            <p:cNvSpPr/>
            <p:nvPr/>
          </p:nvSpPr>
          <p:spPr>
            <a:xfrm>
              <a:off x="4662764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3" name="Google Shape;73;p15"/>
          <p:cNvGrpSpPr/>
          <p:nvPr/>
        </p:nvGrpSpPr>
        <p:grpSpPr>
          <a:xfrm>
            <a:off x="8325085" y="65155"/>
            <a:ext cx="763768" cy="752531"/>
            <a:chOff x="695950" y="3458000"/>
            <a:chExt cx="966550" cy="952450"/>
          </a:xfrm>
        </p:grpSpPr>
        <p:sp>
          <p:nvSpPr>
            <p:cNvPr id="74" name="Google Shape;74;p15"/>
            <p:cNvSpPr/>
            <p:nvPr/>
          </p:nvSpPr>
          <p:spPr>
            <a:xfrm>
              <a:off x="69595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15"/>
            <p:cNvSpPr/>
            <p:nvPr/>
          </p:nvSpPr>
          <p:spPr>
            <a:xfrm>
              <a:off x="1065675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15"/>
            <p:cNvSpPr/>
            <p:nvPr/>
          </p:nvSpPr>
          <p:spPr>
            <a:xfrm>
              <a:off x="143540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15"/>
            <p:cNvSpPr/>
            <p:nvPr/>
          </p:nvSpPr>
          <p:spPr>
            <a:xfrm>
              <a:off x="69595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15"/>
            <p:cNvSpPr/>
            <p:nvPr/>
          </p:nvSpPr>
          <p:spPr>
            <a:xfrm>
              <a:off x="1065675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15"/>
            <p:cNvSpPr/>
            <p:nvPr/>
          </p:nvSpPr>
          <p:spPr>
            <a:xfrm>
              <a:off x="143540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15"/>
            <p:cNvSpPr/>
            <p:nvPr/>
          </p:nvSpPr>
          <p:spPr>
            <a:xfrm>
              <a:off x="69595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15"/>
            <p:cNvSpPr/>
            <p:nvPr/>
          </p:nvSpPr>
          <p:spPr>
            <a:xfrm>
              <a:off x="1065675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15"/>
            <p:cNvSpPr/>
            <p:nvPr/>
          </p:nvSpPr>
          <p:spPr>
            <a:xfrm>
              <a:off x="143540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3" name="Google Shape;83;p15"/>
          <p:cNvSpPr txBox="1"/>
          <p:nvPr/>
        </p:nvSpPr>
        <p:spPr>
          <a:xfrm>
            <a:off x="212775" y="4649600"/>
            <a:ext cx="14349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id" sz="1100" b="1" i="0" u="none" strike="noStrike" cap="none">
                <a:solidFill>
                  <a:srgbClr val="18919B"/>
                </a:solidFill>
                <a:latin typeface="Caveat"/>
                <a:ea typeface="Caveat"/>
                <a:cs typeface="Caveat"/>
                <a:sym typeface="Caveat"/>
              </a:rPr>
              <a:t>#RintisKarirImpian</a:t>
            </a:r>
            <a:endParaRPr sz="1100" b="1" i="0" u="none" strike="noStrike" cap="none">
              <a:solidFill>
                <a:srgbClr val="18919B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pic>
        <p:nvPicPr>
          <p:cNvPr id="84" name="Google Shape;84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10175" y="4803796"/>
            <a:ext cx="558450" cy="262804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5"/>
          <p:cNvSpPr txBox="1"/>
          <p:nvPr/>
        </p:nvSpPr>
        <p:spPr>
          <a:xfrm>
            <a:off x="259450" y="174550"/>
            <a:ext cx="8480700" cy="87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id" sz="2000" b="1" dirty="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Case Study</a:t>
            </a:r>
            <a:endParaRPr sz="2000" b="1" dirty="0"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id" sz="3600" b="1" dirty="0">
                <a:solidFill>
                  <a:srgbClr val="17919B"/>
                </a:solidFill>
                <a:latin typeface="Roboto"/>
                <a:ea typeface="Roboto"/>
                <a:cs typeface="Roboto"/>
                <a:sym typeface="Roboto"/>
              </a:rPr>
              <a:t>Implementing SQL</a:t>
            </a:r>
            <a:r>
              <a:rPr lang="en-US" sz="3600" b="1" dirty="0">
                <a:solidFill>
                  <a:srgbClr val="17919B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id" sz="3600" b="1" dirty="0">
                <a:solidFill>
                  <a:srgbClr val="17919B"/>
                </a:solidFill>
                <a:latin typeface="Roboto"/>
                <a:ea typeface="Roboto"/>
                <a:cs typeface="Roboto"/>
                <a:sym typeface="Roboto"/>
              </a:rPr>
              <a:t>: TechCorp</a:t>
            </a:r>
            <a:endParaRPr sz="3600" b="1" i="0" u="none" strike="noStrike" cap="none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6" name="Google Shape;8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3225" y="1656851"/>
            <a:ext cx="2797700" cy="2239062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5"/>
          <p:cNvSpPr txBox="1"/>
          <p:nvPr/>
        </p:nvSpPr>
        <p:spPr>
          <a:xfrm>
            <a:off x="2930925" y="1272800"/>
            <a:ext cx="5717100" cy="329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 fontScale="92500" lnSpcReduction="2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ID" sz="17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TechCorp</a:t>
            </a:r>
            <a:r>
              <a:rPr lang="en-ID" sz="17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is an e-commerce company that focuses on selling electronic products such as laptops, smartphones and accessories. </a:t>
            </a:r>
            <a:r>
              <a:rPr lang="en-ID" sz="17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TechCorp</a:t>
            </a:r>
            <a:r>
              <a:rPr lang="en-ID" sz="17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also provides customer support services to assist customers with technical issues and questions regarding products sold. </a:t>
            </a: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ID" sz="17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As a Data Analyst at this company, you are assigned to </a:t>
            </a:r>
            <a:r>
              <a:rPr lang="en-ID" sz="17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analyze</a:t>
            </a:r>
            <a:r>
              <a:rPr lang="en-ID" sz="17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various data for financial reporting and business performance analysis.</a:t>
            </a: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id" sz="1500" b="1" dirty="0">
                <a:latin typeface="Roboto"/>
                <a:ea typeface="Roboto"/>
                <a:cs typeface="Roboto"/>
                <a:sym typeface="Roboto"/>
              </a:rPr>
              <a:t>Data Input for Tables :</a:t>
            </a:r>
            <a:r>
              <a:rPr lang="id" sz="1500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id" sz="1500" u="sng" dirty="0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Download </a:t>
            </a:r>
            <a:r>
              <a:rPr lang="en-US" sz="1500" u="sng" dirty="0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</a:rPr>
              <a:t>here</a:t>
            </a:r>
            <a:endParaRPr sz="1500" dirty="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oogle Shape;69;p15"/>
          <p:cNvGrpSpPr/>
          <p:nvPr/>
        </p:nvGrpSpPr>
        <p:grpSpPr>
          <a:xfrm>
            <a:off x="3854590" y="4740702"/>
            <a:ext cx="1434817" cy="389011"/>
            <a:chOff x="3248325" y="4588800"/>
            <a:chExt cx="2045939" cy="554700"/>
          </a:xfrm>
        </p:grpSpPr>
        <p:sp>
          <p:nvSpPr>
            <p:cNvPr id="70" name="Google Shape;70;p15"/>
            <p:cNvSpPr/>
            <p:nvPr/>
          </p:nvSpPr>
          <p:spPr>
            <a:xfrm>
              <a:off x="3248325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15"/>
            <p:cNvSpPr/>
            <p:nvPr/>
          </p:nvSpPr>
          <p:spPr>
            <a:xfrm>
              <a:off x="3955544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15"/>
            <p:cNvSpPr/>
            <p:nvPr/>
          </p:nvSpPr>
          <p:spPr>
            <a:xfrm>
              <a:off x="4662764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3" name="Google Shape;73;p15"/>
          <p:cNvGrpSpPr/>
          <p:nvPr/>
        </p:nvGrpSpPr>
        <p:grpSpPr>
          <a:xfrm>
            <a:off x="8325085" y="65155"/>
            <a:ext cx="763768" cy="752531"/>
            <a:chOff x="695950" y="3458000"/>
            <a:chExt cx="966550" cy="952450"/>
          </a:xfrm>
        </p:grpSpPr>
        <p:sp>
          <p:nvSpPr>
            <p:cNvPr id="74" name="Google Shape;74;p15"/>
            <p:cNvSpPr/>
            <p:nvPr/>
          </p:nvSpPr>
          <p:spPr>
            <a:xfrm>
              <a:off x="69595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15"/>
            <p:cNvSpPr/>
            <p:nvPr/>
          </p:nvSpPr>
          <p:spPr>
            <a:xfrm>
              <a:off x="1065675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15"/>
            <p:cNvSpPr/>
            <p:nvPr/>
          </p:nvSpPr>
          <p:spPr>
            <a:xfrm>
              <a:off x="143540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15"/>
            <p:cNvSpPr/>
            <p:nvPr/>
          </p:nvSpPr>
          <p:spPr>
            <a:xfrm>
              <a:off x="69595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15"/>
            <p:cNvSpPr/>
            <p:nvPr/>
          </p:nvSpPr>
          <p:spPr>
            <a:xfrm>
              <a:off x="1065675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15"/>
            <p:cNvSpPr/>
            <p:nvPr/>
          </p:nvSpPr>
          <p:spPr>
            <a:xfrm>
              <a:off x="143540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15"/>
            <p:cNvSpPr/>
            <p:nvPr/>
          </p:nvSpPr>
          <p:spPr>
            <a:xfrm>
              <a:off x="69595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15"/>
            <p:cNvSpPr/>
            <p:nvPr/>
          </p:nvSpPr>
          <p:spPr>
            <a:xfrm>
              <a:off x="1065675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15"/>
            <p:cNvSpPr/>
            <p:nvPr/>
          </p:nvSpPr>
          <p:spPr>
            <a:xfrm>
              <a:off x="143540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3" name="Google Shape;83;p15"/>
          <p:cNvSpPr txBox="1"/>
          <p:nvPr/>
        </p:nvSpPr>
        <p:spPr>
          <a:xfrm>
            <a:off x="212775" y="4649600"/>
            <a:ext cx="14349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id" sz="1100" b="1" i="0" u="none" strike="noStrike" cap="none">
                <a:solidFill>
                  <a:srgbClr val="18919B"/>
                </a:solidFill>
                <a:latin typeface="Caveat"/>
                <a:ea typeface="Caveat"/>
                <a:cs typeface="Caveat"/>
                <a:sym typeface="Caveat"/>
              </a:rPr>
              <a:t>#RintisKarirImpian</a:t>
            </a:r>
            <a:endParaRPr sz="1100" b="1" i="0" u="none" strike="noStrike" cap="none">
              <a:solidFill>
                <a:srgbClr val="18919B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pic>
        <p:nvPicPr>
          <p:cNvPr id="84" name="Google Shape;84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10175" y="4803796"/>
            <a:ext cx="558450" cy="262804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5"/>
          <p:cNvSpPr txBox="1"/>
          <p:nvPr/>
        </p:nvSpPr>
        <p:spPr>
          <a:xfrm>
            <a:off x="259450" y="174550"/>
            <a:ext cx="8480700" cy="87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id" sz="2000" b="1" dirty="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Case Study</a:t>
            </a:r>
            <a:endParaRPr sz="2000" b="1" dirty="0"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 dirty="0">
                <a:solidFill>
                  <a:srgbClr val="17919B"/>
                </a:solidFill>
                <a:latin typeface="Roboto"/>
                <a:ea typeface="Roboto"/>
                <a:cs typeface="Roboto"/>
                <a:sym typeface="Roboto"/>
              </a:rPr>
              <a:t>DML (Data Manipulation Language)</a:t>
            </a:r>
            <a:endParaRPr sz="3600" b="1" i="0" u="none" strike="noStrike" cap="none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6" name="Google Shape;8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73148" y="1452219"/>
            <a:ext cx="2797700" cy="223906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55578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>
            <a:spLocks noGrp="1"/>
          </p:cNvSpPr>
          <p:nvPr>
            <p:ph type="body" idx="1"/>
          </p:nvPr>
        </p:nvSpPr>
        <p:spPr>
          <a:xfrm>
            <a:off x="212775" y="1201700"/>
            <a:ext cx="8850000" cy="43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id" sz="17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1. Identifikasi 3 pelanggan teratas berdasarkan total nominal pesanan!</a:t>
            </a:r>
            <a:endParaRPr sz="17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93" name="Google Shape;93;p16"/>
          <p:cNvGrpSpPr/>
          <p:nvPr/>
        </p:nvGrpSpPr>
        <p:grpSpPr>
          <a:xfrm>
            <a:off x="3854592" y="4740707"/>
            <a:ext cx="1434817" cy="389011"/>
            <a:chOff x="3248325" y="4588800"/>
            <a:chExt cx="2045939" cy="554700"/>
          </a:xfrm>
        </p:grpSpPr>
        <p:sp>
          <p:nvSpPr>
            <p:cNvPr id="94" name="Google Shape;94;p16"/>
            <p:cNvSpPr/>
            <p:nvPr/>
          </p:nvSpPr>
          <p:spPr>
            <a:xfrm>
              <a:off x="3248325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16"/>
            <p:cNvSpPr/>
            <p:nvPr/>
          </p:nvSpPr>
          <p:spPr>
            <a:xfrm>
              <a:off x="3955544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16"/>
            <p:cNvSpPr/>
            <p:nvPr/>
          </p:nvSpPr>
          <p:spPr>
            <a:xfrm>
              <a:off x="4662764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7" name="Google Shape;97;p16"/>
          <p:cNvGrpSpPr/>
          <p:nvPr/>
        </p:nvGrpSpPr>
        <p:grpSpPr>
          <a:xfrm>
            <a:off x="8325086" y="65154"/>
            <a:ext cx="763768" cy="752531"/>
            <a:chOff x="695950" y="3458000"/>
            <a:chExt cx="966550" cy="952450"/>
          </a:xfrm>
        </p:grpSpPr>
        <p:sp>
          <p:nvSpPr>
            <p:cNvPr id="98" name="Google Shape;98;p16"/>
            <p:cNvSpPr/>
            <p:nvPr/>
          </p:nvSpPr>
          <p:spPr>
            <a:xfrm>
              <a:off x="69595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16"/>
            <p:cNvSpPr/>
            <p:nvPr/>
          </p:nvSpPr>
          <p:spPr>
            <a:xfrm>
              <a:off x="1065675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16"/>
            <p:cNvSpPr/>
            <p:nvPr/>
          </p:nvSpPr>
          <p:spPr>
            <a:xfrm>
              <a:off x="143540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16"/>
            <p:cNvSpPr/>
            <p:nvPr/>
          </p:nvSpPr>
          <p:spPr>
            <a:xfrm>
              <a:off x="69595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16"/>
            <p:cNvSpPr/>
            <p:nvPr/>
          </p:nvSpPr>
          <p:spPr>
            <a:xfrm>
              <a:off x="1065675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16"/>
            <p:cNvSpPr/>
            <p:nvPr/>
          </p:nvSpPr>
          <p:spPr>
            <a:xfrm>
              <a:off x="143540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16"/>
            <p:cNvSpPr/>
            <p:nvPr/>
          </p:nvSpPr>
          <p:spPr>
            <a:xfrm>
              <a:off x="69595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16"/>
            <p:cNvSpPr/>
            <p:nvPr/>
          </p:nvSpPr>
          <p:spPr>
            <a:xfrm>
              <a:off x="1065675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16"/>
            <p:cNvSpPr/>
            <p:nvPr/>
          </p:nvSpPr>
          <p:spPr>
            <a:xfrm>
              <a:off x="143540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7" name="Google Shape;107;p16"/>
          <p:cNvSpPr txBox="1"/>
          <p:nvPr/>
        </p:nvSpPr>
        <p:spPr>
          <a:xfrm>
            <a:off x="212775" y="4649600"/>
            <a:ext cx="14349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id" sz="1100" b="1" i="0" u="none" strike="noStrike" cap="none">
                <a:solidFill>
                  <a:srgbClr val="18919B"/>
                </a:solidFill>
                <a:latin typeface="Caveat"/>
                <a:ea typeface="Caveat"/>
                <a:cs typeface="Caveat"/>
                <a:sym typeface="Caveat"/>
              </a:rPr>
              <a:t>#RintisKarirImpian</a:t>
            </a:r>
            <a:endParaRPr sz="1100" b="1" i="0" u="none" strike="noStrike" cap="none">
              <a:solidFill>
                <a:srgbClr val="18919B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pic>
        <p:nvPicPr>
          <p:cNvPr id="108" name="Google Shape;108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10175" y="4803797"/>
            <a:ext cx="558450" cy="262804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6"/>
          <p:cNvSpPr txBox="1"/>
          <p:nvPr/>
        </p:nvSpPr>
        <p:spPr>
          <a:xfrm>
            <a:off x="259450" y="174550"/>
            <a:ext cx="8480700" cy="566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dirty="0">
                <a:solidFill>
                  <a:srgbClr val="17919B"/>
                </a:solidFill>
                <a:latin typeface="Roboto"/>
                <a:ea typeface="Roboto"/>
                <a:cs typeface="Roboto"/>
                <a:sym typeface="Roboto"/>
              </a:rPr>
              <a:t>Query 1</a:t>
            </a:r>
            <a:endParaRPr sz="3600" b="1" i="0" u="none" strike="noStrike" cap="none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" name="Google Shape;110;p16"/>
          <p:cNvSpPr/>
          <p:nvPr/>
        </p:nvSpPr>
        <p:spPr>
          <a:xfrm>
            <a:off x="1958475" y="2165225"/>
            <a:ext cx="5358600" cy="2409900"/>
          </a:xfrm>
          <a:prstGeom prst="rect">
            <a:avLst/>
          </a:prstGeom>
          <a:noFill/>
          <a:ln w="28575" cap="flat" cmpd="sng">
            <a:solidFill>
              <a:srgbClr val="B7B7B7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6000" b="1" dirty="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+</a:t>
            </a:r>
            <a:endParaRPr sz="6000" b="1" dirty="0"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b="1" dirty="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Lampirkan jawaban kamu disini</a:t>
            </a:r>
            <a:endParaRPr b="1" dirty="0"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21CF7CD-B0E5-1E8A-182D-CDDC751178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0375" y="2541630"/>
            <a:ext cx="5254799" cy="1657089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212775" y="1201700"/>
            <a:ext cx="8850000" cy="43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id" sz="17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2. Temukan rata-rata nominal pesanan untuk setiap pelanggan!</a:t>
            </a:r>
            <a:endParaRPr sz="17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16" name="Google Shape;116;p17"/>
          <p:cNvGrpSpPr/>
          <p:nvPr/>
        </p:nvGrpSpPr>
        <p:grpSpPr>
          <a:xfrm>
            <a:off x="3854592" y="4740707"/>
            <a:ext cx="1434817" cy="389011"/>
            <a:chOff x="3248325" y="4588800"/>
            <a:chExt cx="2045939" cy="554700"/>
          </a:xfrm>
        </p:grpSpPr>
        <p:sp>
          <p:nvSpPr>
            <p:cNvPr id="117" name="Google Shape;117;p17"/>
            <p:cNvSpPr/>
            <p:nvPr/>
          </p:nvSpPr>
          <p:spPr>
            <a:xfrm>
              <a:off x="3248325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17"/>
            <p:cNvSpPr/>
            <p:nvPr/>
          </p:nvSpPr>
          <p:spPr>
            <a:xfrm>
              <a:off x="3955544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17"/>
            <p:cNvSpPr/>
            <p:nvPr/>
          </p:nvSpPr>
          <p:spPr>
            <a:xfrm>
              <a:off x="4662764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0" name="Google Shape;120;p17"/>
          <p:cNvGrpSpPr/>
          <p:nvPr/>
        </p:nvGrpSpPr>
        <p:grpSpPr>
          <a:xfrm>
            <a:off x="8325086" y="65154"/>
            <a:ext cx="763768" cy="752531"/>
            <a:chOff x="695950" y="3458000"/>
            <a:chExt cx="966550" cy="952450"/>
          </a:xfrm>
        </p:grpSpPr>
        <p:sp>
          <p:nvSpPr>
            <p:cNvPr id="121" name="Google Shape;121;p17"/>
            <p:cNvSpPr/>
            <p:nvPr/>
          </p:nvSpPr>
          <p:spPr>
            <a:xfrm>
              <a:off x="69595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17"/>
            <p:cNvSpPr/>
            <p:nvPr/>
          </p:nvSpPr>
          <p:spPr>
            <a:xfrm>
              <a:off x="1065675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17"/>
            <p:cNvSpPr/>
            <p:nvPr/>
          </p:nvSpPr>
          <p:spPr>
            <a:xfrm>
              <a:off x="143540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17"/>
            <p:cNvSpPr/>
            <p:nvPr/>
          </p:nvSpPr>
          <p:spPr>
            <a:xfrm>
              <a:off x="69595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17"/>
            <p:cNvSpPr/>
            <p:nvPr/>
          </p:nvSpPr>
          <p:spPr>
            <a:xfrm>
              <a:off x="1065675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17"/>
            <p:cNvSpPr/>
            <p:nvPr/>
          </p:nvSpPr>
          <p:spPr>
            <a:xfrm>
              <a:off x="143540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17"/>
            <p:cNvSpPr/>
            <p:nvPr/>
          </p:nvSpPr>
          <p:spPr>
            <a:xfrm>
              <a:off x="69595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17"/>
            <p:cNvSpPr/>
            <p:nvPr/>
          </p:nvSpPr>
          <p:spPr>
            <a:xfrm>
              <a:off x="1065675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17"/>
            <p:cNvSpPr/>
            <p:nvPr/>
          </p:nvSpPr>
          <p:spPr>
            <a:xfrm>
              <a:off x="143540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0" name="Google Shape;130;p17"/>
          <p:cNvSpPr txBox="1"/>
          <p:nvPr/>
        </p:nvSpPr>
        <p:spPr>
          <a:xfrm>
            <a:off x="212775" y="4649600"/>
            <a:ext cx="14349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id" sz="1100" b="1" i="0" u="none" strike="noStrike" cap="none">
                <a:solidFill>
                  <a:srgbClr val="18919B"/>
                </a:solidFill>
                <a:latin typeface="Caveat"/>
                <a:ea typeface="Caveat"/>
                <a:cs typeface="Caveat"/>
                <a:sym typeface="Caveat"/>
              </a:rPr>
              <a:t>#RintisKarirImpian</a:t>
            </a:r>
            <a:endParaRPr sz="1100" b="1" i="0" u="none" strike="noStrike" cap="none">
              <a:solidFill>
                <a:srgbClr val="18919B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pic>
        <p:nvPicPr>
          <p:cNvPr id="131" name="Google Shape;131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10175" y="4803797"/>
            <a:ext cx="558450" cy="262804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17"/>
          <p:cNvSpPr txBox="1"/>
          <p:nvPr/>
        </p:nvSpPr>
        <p:spPr>
          <a:xfrm>
            <a:off x="259450" y="174550"/>
            <a:ext cx="8480700" cy="566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dirty="0">
                <a:solidFill>
                  <a:srgbClr val="17919B"/>
                </a:solidFill>
                <a:latin typeface="Roboto"/>
                <a:ea typeface="Roboto"/>
                <a:cs typeface="Roboto"/>
                <a:sym typeface="Roboto"/>
              </a:rPr>
              <a:t>Query 2</a:t>
            </a:r>
            <a:endParaRPr sz="3600" b="1" i="0" u="none" strike="noStrike" cap="none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3" name="Google Shape;133;p17"/>
          <p:cNvSpPr/>
          <p:nvPr/>
        </p:nvSpPr>
        <p:spPr>
          <a:xfrm>
            <a:off x="1958475" y="2165225"/>
            <a:ext cx="5358600" cy="2409900"/>
          </a:xfrm>
          <a:prstGeom prst="rect">
            <a:avLst/>
          </a:prstGeom>
          <a:noFill/>
          <a:ln w="28575" cap="flat" cmpd="sng">
            <a:solidFill>
              <a:srgbClr val="B7B7B7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6000" b="1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+</a:t>
            </a:r>
            <a:endParaRPr sz="6000" b="1"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b="1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Lampirkan jawaban kamu disini</a:t>
            </a:r>
            <a:endParaRPr b="1"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C9F9AE1-C69F-A830-6A92-38DC9C6E45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8475" y="2222972"/>
            <a:ext cx="5348338" cy="229440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8"/>
          <p:cNvSpPr txBox="1">
            <a:spLocks noGrp="1"/>
          </p:cNvSpPr>
          <p:nvPr>
            <p:ph type="body" idx="1"/>
          </p:nvPr>
        </p:nvSpPr>
        <p:spPr>
          <a:xfrm>
            <a:off x="212775" y="1201700"/>
            <a:ext cx="8850000" cy="43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id" sz="17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3. Temukan semua karyawan yang telah menyelesaikan lebih dari 4 tiket support!</a:t>
            </a:r>
            <a:endParaRPr sz="17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39" name="Google Shape;139;p18"/>
          <p:cNvGrpSpPr/>
          <p:nvPr/>
        </p:nvGrpSpPr>
        <p:grpSpPr>
          <a:xfrm>
            <a:off x="3854592" y="4740707"/>
            <a:ext cx="1434817" cy="389011"/>
            <a:chOff x="3248325" y="4588800"/>
            <a:chExt cx="2045939" cy="554700"/>
          </a:xfrm>
        </p:grpSpPr>
        <p:sp>
          <p:nvSpPr>
            <p:cNvPr id="140" name="Google Shape;140;p18"/>
            <p:cNvSpPr/>
            <p:nvPr/>
          </p:nvSpPr>
          <p:spPr>
            <a:xfrm>
              <a:off x="3248325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18"/>
            <p:cNvSpPr/>
            <p:nvPr/>
          </p:nvSpPr>
          <p:spPr>
            <a:xfrm>
              <a:off x="3955544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18"/>
            <p:cNvSpPr/>
            <p:nvPr/>
          </p:nvSpPr>
          <p:spPr>
            <a:xfrm>
              <a:off x="4662764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3" name="Google Shape;143;p18"/>
          <p:cNvGrpSpPr/>
          <p:nvPr/>
        </p:nvGrpSpPr>
        <p:grpSpPr>
          <a:xfrm>
            <a:off x="8325086" y="65154"/>
            <a:ext cx="763768" cy="752531"/>
            <a:chOff x="695950" y="3458000"/>
            <a:chExt cx="966550" cy="952450"/>
          </a:xfrm>
        </p:grpSpPr>
        <p:sp>
          <p:nvSpPr>
            <p:cNvPr id="144" name="Google Shape;144;p18"/>
            <p:cNvSpPr/>
            <p:nvPr/>
          </p:nvSpPr>
          <p:spPr>
            <a:xfrm>
              <a:off x="69595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18"/>
            <p:cNvSpPr/>
            <p:nvPr/>
          </p:nvSpPr>
          <p:spPr>
            <a:xfrm>
              <a:off x="1065675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18"/>
            <p:cNvSpPr/>
            <p:nvPr/>
          </p:nvSpPr>
          <p:spPr>
            <a:xfrm>
              <a:off x="143540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18"/>
            <p:cNvSpPr/>
            <p:nvPr/>
          </p:nvSpPr>
          <p:spPr>
            <a:xfrm>
              <a:off x="69595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18"/>
            <p:cNvSpPr/>
            <p:nvPr/>
          </p:nvSpPr>
          <p:spPr>
            <a:xfrm>
              <a:off x="1065675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18"/>
            <p:cNvSpPr/>
            <p:nvPr/>
          </p:nvSpPr>
          <p:spPr>
            <a:xfrm>
              <a:off x="143540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18"/>
            <p:cNvSpPr/>
            <p:nvPr/>
          </p:nvSpPr>
          <p:spPr>
            <a:xfrm>
              <a:off x="69595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18"/>
            <p:cNvSpPr/>
            <p:nvPr/>
          </p:nvSpPr>
          <p:spPr>
            <a:xfrm>
              <a:off x="1065675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18"/>
            <p:cNvSpPr/>
            <p:nvPr/>
          </p:nvSpPr>
          <p:spPr>
            <a:xfrm>
              <a:off x="143540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3" name="Google Shape;153;p18"/>
          <p:cNvSpPr txBox="1"/>
          <p:nvPr/>
        </p:nvSpPr>
        <p:spPr>
          <a:xfrm>
            <a:off x="212775" y="4649600"/>
            <a:ext cx="14349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id" sz="1100" b="1" i="0" u="none" strike="noStrike" cap="none">
                <a:solidFill>
                  <a:srgbClr val="18919B"/>
                </a:solidFill>
                <a:latin typeface="Caveat"/>
                <a:ea typeface="Caveat"/>
                <a:cs typeface="Caveat"/>
                <a:sym typeface="Caveat"/>
              </a:rPr>
              <a:t>#RintisKarirImpian</a:t>
            </a:r>
            <a:endParaRPr sz="1100" b="1" i="0" u="none" strike="noStrike" cap="none">
              <a:solidFill>
                <a:srgbClr val="18919B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pic>
        <p:nvPicPr>
          <p:cNvPr id="154" name="Google Shape;154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10175" y="4803797"/>
            <a:ext cx="558450" cy="262804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18"/>
          <p:cNvSpPr txBox="1"/>
          <p:nvPr/>
        </p:nvSpPr>
        <p:spPr>
          <a:xfrm>
            <a:off x="259450" y="174550"/>
            <a:ext cx="8480700" cy="566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dirty="0">
                <a:solidFill>
                  <a:srgbClr val="17919B"/>
                </a:solidFill>
                <a:latin typeface="Roboto"/>
                <a:ea typeface="Roboto"/>
                <a:cs typeface="Roboto"/>
                <a:sym typeface="Roboto"/>
              </a:rPr>
              <a:t>Query 3</a:t>
            </a:r>
            <a:endParaRPr sz="3600" b="1" i="0" u="none" strike="noStrike" cap="none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6" name="Google Shape;156;p18"/>
          <p:cNvSpPr/>
          <p:nvPr/>
        </p:nvSpPr>
        <p:spPr>
          <a:xfrm>
            <a:off x="1958475" y="2165225"/>
            <a:ext cx="5358600" cy="2409900"/>
          </a:xfrm>
          <a:prstGeom prst="rect">
            <a:avLst/>
          </a:prstGeom>
          <a:noFill/>
          <a:ln w="28575" cap="flat" cmpd="sng">
            <a:solidFill>
              <a:srgbClr val="B7B7B7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6000" b="1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+</a:t>
            </a:r>
            <a:endParaRPr sz="6000" b="1"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b="1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Lampirkan jawaban kamu disini</a:t>
            </a:r>
            <a:endParaRPr b="1"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DC56871-1100-3266-6A1E-EB1871A3BA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8475" y="2417514"/>
            <a:ext cx="5357121" cy="1903706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9"/>
          <p:cNvSpPr txBox="1">
            <a:spLocks noGrp="1"/>
          </p:cNvSpPr>
          <p:nvPr>
            <p:ph type="body" idx="1"/>
          </p:nvPr>
        </p:nvSpPr>
        <p:spPr>
          <a:xfrm>
            <a:off x="212775" y="1201700"/>
            <a:ext cx="8850000" cy="43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id" sz="17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4. Temukan semua produk yang belum pernah dipesan!</a:t>
            </a:r>
            <a:endParaRPr sz="17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62" name="Google Shape;162;p19"/>
          <p:cNvGrpSpPr/>
          <p:nvPr/>
        </p:nvGrpSpPr>
        <p:grpSpPr>
          <a:xfrm>
            <a:off x="3854592" y="4740707"/>
            <a:ext cx="1434817" cy="389011"/>
            <a:chOff x="3248325" y="4588800"/>
            <a:chExt cx="2045939" cy="554700"/>
          </a:xfrm>
        </p:grpSpPr>
        <p:sp>
          <p:nvSpPr>
            <p:cNvPr id="163" name="Google Shape;163;p19"/>
            <p:cNvSpPr/>
            <p:nvPr/>
          </p:nvSpPr>
          <p:spPr>
            <a:xfrm>
              <a:off x="3248325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19"/>
            <p:cNvSpPr/>
            <p:nvPr/>
          </p:nvSpPr>
          <p:spPr>
            <a:xfrm>
              <a:off x="3955544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19"/>
            <p:cNvSpPr/>
            <p:nvPr/>
          </p:nvSpPr>
          <p:spPr>
            <a:xfrm>
              <a:off x="4662764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6" name="Google Shape;166;p19"/>
          <p:cNvGrpSpPr/>
          <p:nvPr/>
        </p:nvGrpSpPr>
        <p:grpSpPr>
          <a:xfrm>
            <a:off x="8325086" y="65154"/>
            <a:ext cx="763768" cy="752531"/>
            <a:chOff x="695950" y="3458000"/>
            <a:chExt cx="966550" cy="952450"/>
          </a:xfrm>
        </p:grpSpPr>
        <p:sp>
          <p:nvSpPr>
            <p:cNvPr id="167" name="Google Shape;167;p19"/>
            <p:cNvSpPr/>
            <p:nvPr/>
          </p:nvSpPr>
          <p:spPr>
            <a:xfrm>
              <a:off x="69595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19"/>
            <p:cNvSpPr/>
            <p:nvPr/>
          </p:nvSpPr>
          <p:spPr>
            <a:xfrm>
              <a:off x="1065675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19"/>
            <p:cNvSpPr/>
            <p:nvPr/>
          </p:nvSpPr>
          <p:spPr>
            <a:xfrm>
              <a:off x="143540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19"/>
            <p:cNvSpPr/>
            <p:nvPr/>
          </p:nvSpPr>
          <p:spPr>
            <a:xfrm>
              <a:off x="69595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19"/>
            <p:cNvSpPr/>
            <p:nvPr/>
          </p:nvSpPr>
          <p:spPr>
            <a:xfrm>
              <a:off x="1065675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19"/>
            <p:cNvSpPr/>
            <p:nvPr/>
          </p:nvSpPr>
          <p:spPr>
            <a:xfrm>
              <a:off x="143540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19"/>
            <p:cNvSpPr/>
            <p:nvPr/>
          </p:nvSpPr>
          <p:spPr>
            <a:xfrm>
              <a:off x="69595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19"/>
            <p:cNvSpPr/>
            <p:nvPr/>
          </p:nvSpPr>
          <p:spPr>
            <a:xfrm>
              <a:off x="1065675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19"/>
            <p:cNvSpPr/>
            <p:nvPr/>
          </p:nvSpPr>
          <p:spPr>
            <a:xfrm>
              <a:off x="143540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6" name="Google Shape;176;p19"/>
          <p:cNvSpPr txBox="1"/>
          <p:nvPr/>
        </p:nvSpPr>
        <p:spPr>
          <a:xfrm>
            <a:off x="212775" y="4649600"/>
            <a:ext cx="14349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id" sz="1100" b="1" i="0" u="none" strike="noStrike" cap="none">
                <a:solidFill>
                  <a:srgbClr val="18919B"/>
                </a:solidFill>
                <a:latin typeface="Caveat"/>
                <a:ea typeface="Caveat"/>
                <a:cs typeface="Caveat"/>
                <a:sym typeface="Caveat"/>
              </a:rPr>
              <a:t>#RintisKarirImpian</a:t>
            </a:r>
            <a:endParaRPr sz="1100" b="1" i="0" u="none" strike="noStrike" cap="none">
              <a:solidFill>
                <a:srgbClr val="18919B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pic>
        <p:nvPicPr>
          <p:cNvPr id="177" name="Google Shape;177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10175" y="4803797"/>
            <a:ext cx="558450" cy="262804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19"/>
          <p:cNvSpPr txBox="1"/>
          <p:nvPr/>
        </p:nvSpPr>
        <p:spPr>
          <a:xfrm>
            <a:off x="259450" y="174550"/>
            <a:ext cx="8480700" cy="566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dirty="0">
                <a:solidFill>
                  <a:srgbClr val="17919B"/>
                </a:solidFill>
                <a:latin typeface="Roboto"/>
                <a:ea typeface="Roboto"/>
                <a:cs typeface="Roboto"/>
                <a:sym typeface="Roboto"/>
              </a:rPr>
              <a:t>Query 4</a:t>
            </a:r>
            <a:endParaRPr sz="3600" b="1" i="0" u="none" strike="noStrike" cap="none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9" name="Google Shape;179;p19"/>
          <p:cNvSpPr/>
          <p:nvPr/>
        </p:nvSpPr>
        <p:spPr>
          <a:xfrm>
            <a:off x="1958475" y="2165225"/>
            <a:ext cx="5358600" cy="2409900"/>
          </a:xfrm>
          <a:prstGeom prst="rect">
            <a:avLst/>
          </a:prstGeom>
          <a:noFill/>
          <a:ln w="28575" cap="flat" cmpd="sng">
            <a:solidFill>
              <a:srgbClr val="B7B7B7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6000" b="1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+</a:t>
            </a:r>
            <a:endParaRPr sz="6000" b="1"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b="1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Lampirkan jawaban kamu disini</a:t>
            </a:r>
            <a:endParaRPr b="1"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2F3041-12C7-84A2-A6B5-FCD3957947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8475" y="2566055"/>
            <a:ext cx="5358600" cy="1608239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0"/>
          <p:cNvSpPr txBox="1">
            <a:spLocks noGrp="1"/>
          </p:cNvSpPr>
          <p:nvPr>
            <p:ph type="body" idx="1"/>
          </p:nvPr>
        </p:nvSpPr>
        <p:spPr>
          <a:xfrm>
            <a:off x="212775" y="1201700"/>
            <a:ext cx="8850000" cy="43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id" sz="17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5. Hitung total pendapatan yang dihasilkan dari penjualan produk!</a:t>
            </a:r>
            <a:endParaRPr sz="17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85" name="Google Shape;185;p20"/>
          <p:cNvGrpSpPr/>
          <p:nvPr/>
        </p:nvGrpSpPr>
        <p:grpSpPr>
          <a:xfrm>
            <a:off x="3854592" y="4740707"/>
            <a:ext cx="1434817" cy="389011"/>
            <a:chOff x="3248325" y="4588800"/>
            <a:chExt cx="2045939" cy="554700"/>
          </a:xfrm>
        </p:grpSpPr>
        <p:sp>
          <p:nvSpPr>
            <p:cNvPr id="186" name="Google Shape;186;p20"/>
            <p:cNvSpPr/>
            <p:nvPr/>
          </p:nvSpPr>
          <p:spPr>
            <a:xfrm>
              <a:off x="3248325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20"/>
            <p:cNvSpPr/>
            <p:nvPr/>
          </p:nvSpPr>
          <p:spPr>
            <a:xfrm>
              <a:off x="3955544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20"/>
            <p:cNvSpPr/>
            <p:nvPr/>
          </p:nvSpPr>
          <p:spPr>
            <a:xfrm>
              <a:off x="4662764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9" name="Google Shape;189;p20"/>
          <p:cNvGrpSpPr/>
          <p:nvPr/>
        </p:nvGrpSpPr>
        <p:grpSpPr>
          <a:xfrm>
            <a:off x="8325086" y="65154"/>
            <a:ext cx="763768" cy="752531"/>
            <a:chOff x="695950" y="3458000"/>
            <a:chExt cx="966550" cy="952450"/>
          </a:xfrm>
        </p:grpSpPr>
        <p:sp>
          <p:nvSpPr>
            <p:cNvPr id="190" name="Google Shape;190;p20"/>
            <p:cNvSpPr/>
            <p:nvPr/>
          </p:nvSpPr>
          <p:spPr>
            <a:xfrm>
              <a:off x="69595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20"/>
            <p:cNvSpPr/>
            <p:nvPr/>
          </p:nvSpPr>
          <p:spPr>
            <a:xfrm>
              <a:off x="1065675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20"/>
            <p:cNvSpPr/>
            <p:nvPr/>
          </p:nvSpPr>
          <p:spPr>
            <a:xfrm>
              <a:off x="143540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20"/>
            <p:cNvSpPr/>
            <p:nvPr/>
          </p:nvSpPr>
          <p:spPr>
            <a:xfrm>
              <a:off x="69595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20"/>
            <p:cNvSpPr/>
            <p:nvPr/>
          </p:nvSpPr>
          <p:spPr>
            <a:xfrm>
              <a:off x="1065675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20"/>
            <p:cNvSpPr/>
            <p:nvPr/>
          </p:nvSpPr>
          <p:spPr>
            <a:xfrm>
              <a:off x="143540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20"/>
            <p:cNvSpPr/>
            <p:nvPr/>
          </p:nvSpPr>
          <p:spPr>
            <a:xfrm>
              <a:off x="69595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20"/>
            <p:cNvSpPr/>
            <p:nvPr/>
          </p:nvSpPr>
          <p:spPr>
            <a:xfrm>
              <a:off x="1065675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20"/>
            <p:cNvSpPr/>
            <p:nvPr/>
          </p:nvSpPr>
          <p:spPr>
            <a:xfrm>
              <a:off x="143540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9" name="Google Shape;199;p20"/>
          <p:cNvSpPr txBox="1"/>
          <p:nvPr/>
        </p:nvSpPr>
        <p:spPr>
          <a:xfrm>
            <a:off x="212775" y="4649600"/>
            <a:ext cx="14349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id" sz="1100" b="1" i="0" u="none" strike="noStrike" cap="none">
                <a:solidFill>
                  <a:srgbClr val="18919B"/>
                </a:solidFill>
                <a:latin typeface="Caveat"/>
                <a:ea typeface="Caveat"/>
                <a:cs typeface="Caveat"/>
                <a:sym typeface="Caveat"/>
              </a:rPr>
              <a:t>#RintisKarirImpian</a:t>
            </a:r>
            <a:endParaRPr sz="1100" b="1" i="0" u="none" strike="noStrike" cap="none">
              <a:solidFill>
                <a:srgbClr val="18919B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pic>
        <p:nvPicPr>
          <p:cNvPr id="200" name="Google Shape;200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10175" y="4803797"/>
            <a:ext cx="558450" cy="262804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0"/>
          <p:cNvSpPr txBox="1"/>
          <p:nvPr/>
        </p:nvSpPr>
        <p:spPr>
          <a:xfrm>
            <a:off x="259450" y="174550"/>
            <a:ext cx="8480700" cy="566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dirty="0">
                <a:solidFill>
                  <a:srgbClr val="17919B"/>
                </a:solidFill>
                <a:latin typeface="Roboto"/>
                <a:ea typeface="Roboto"/>
                <a:cs typeface="Roboto"/>
                <a:sym typeface="Roboto"/>
              </a:rPr>
              <a:t>Query 5</a:t>
            </a:r>
            <a:endParaRPr sz="3600" b="1" i="0" u="none" strike="noStrike" cap="none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2" name="Google Shape;202;p20"/>
          <p:cNvSpPr/>
          <p:nvPr/>
        </p:nvSpPr>
        <p:spPr>
          <a:xfrm>
            <a:off x="1958475" y="2165225"/>
            <a:ext cx="5358600" cy="2409900"/>
          </a:xfrm>
          <a:prstGeom prst="rect">
            <a:avLst/>
          </a:prstGeom>
          <a:noFill/>
          <a:ln w="28575" cap="flat" cmpd="sng">
            <a:solidFill>
              <a:srgbClr val="B7B7B7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6000" b="1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+</a:t>
            </a:r>
            <a:endParaRPr sz="6000" b="1"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b="1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Lampirkan jawaban kamu disini</a:t>
            </a:r>
            <a:endParaRPr b="1"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2A78AA-81BB-79AA-35F6-31B663BFE7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1604" y="2708838"/>
            <a:ext cx="5232342" cy="1322674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1"/>
          <p:cNvSpPr txBox="1">
            <a:spLocks noGrp="1"/>
          </p:cNvSpPr>
          <p:nvPr>
            <p:ph type="body" idx="1"/>
          </p:nvPr>
        </p:nvSpPr>
        <p:spPr>
          <a:xfrm>
            <a:off x="212775" y="1201700"/>
            <a:ext cx="8850000" cy="43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id" sz="17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6. Temukan harga rata-rata produk untuk setiap kategori dan temukan kategori dengan harga rata-rata lebih dari $500!</a:t>
            </a:r>
            <a:endParaRPr sz="17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08" name="Google Shape;208;p21"/>
          <p:cNvGrpSpPr/>
          <p:nvPr/>
        </p:nvGrpSpPr>
        <p:grpSpPr>
          <a:xfrm>
            <a:off x="3854592" y="4740707"/>
            <a:ext cx="1434817" cy="389011"/>
            <a:chOff x="3248325" y="4588800"/>
            <a:chExt cx="2045939" cy="554700"/>
          </a:xfrm>
        </p:grpSpPr>
        <p:sp>
          <p:nvSpPr>
            <p:cNvPr id="209" name="Google Shape;209;p21"/>
            <p:cNvSpPr/>
            <p:nvPr/>
          </p:nvSpPr>
          <p:spPr>
            <a:xfrm>
              <a:off x="3248325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21"/>
            <p:cNvSpPr/>
            <p:nvPr/>
          </p:nvSpPr>
          <p:spPr>
            <a:xfrm>
              <a:off x="3955544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21"/>
            <p:cNvSpPr/>
            <p:nvPr/>
          </p:nvSpPr>
          <p:spPr>
            <a:xfrm>
              <a:off x="4662764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2" name="Google Shape;212;p21"/>
          <p:cNvGrpSpPr/>
          <p:nvPr/>
        </p:nvGrpSpPr>
        <p:grpSpPr>
          <a:xfrm>
            <a:off x="8325086" y="65154"/>
            <a:ext cx="763768" cy="752531"/>
            <a:chOff x="695950" y="3458000"/>
            <a:chExt cx="966550" cy="952450"/>
          </a:xfrm>
        </p:grpSpPr>
        <p:sp>
          <p:nvSpPr>
            <p:cNvPr id="213" name="Google Shape;213;p21"/>
            <p:cNvSpPr/>
            <p:nvPr/>
          </p:nvSpPr>
          <p:spPr>
            <a:xfrm>
              <a:off x="69595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21"/>
            <p:cNvSpPr/>
            <p:nvPr/>
          </p:nvSpPr>
          <p:spPr>
            <a:xfrm>
              <a:off x="1065675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21"/>
            <p:cNvSpPr/>
            <p:nvPr/>
          </p:nvSpPr>
          <p:spPr>
            <a:xfrm>
              <a:off x="143540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21"/>
            <p:cNvSpPr/>
            <p:nvPr/>
          </p:nvSpPr>
          <p:spPr>
            <a:xfrm>
              <a:off x="69595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21"/>
            <p:cNvSpPr/>
            <p:nvPr/>
          </p:nvSpPr>
          <p:spPr>
            <a:xfrm>
              <a:off x="1065675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21"/>
            <p:cNvSpPr/>
            <p:nvPr/>
          </p:nvSpPr>
          <p:spPr>
            <a:xfrm>
              <a:off x="143540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21"/>
            <p:cNvSpPr/>
            <p:nvPr/>
          </p:nvSpPr>
          <p:spPr>
            <a:xfrm>
              <a:off x="69595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21"/>
            <p:cNvSpPr/>
            <p:nvPr/>
          </p:nvSpPr>
          <p:spPr>
            <a:xfrm>
              <a:off x="1065675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21"/>
            <p:cNvSpPr/>
            <p:nvPr/>
          </p:nvSpPr>
          <p:spPr>
            <a:xfrm>
              <a:off x="143540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2" name="Google Shape;222;p21"/>
          <p:cNvSpPr txBox="1"/>
          <p:nvPr/>
        </p:nvSpPr>
        <p:spPr>
          <a:xfrm>
            <a:off x="212775" y="4649600"/>
            <a:ext cx="14349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id" sz="1100" b="1" i="0" u="none" strike="noStrike" cap="none">
                <a:solidFill>
                  <a:srgbClr val="18919B"/>
                </a:solidFill>
                <a:latin typeface="Caveat"/>
                <a:ea typeface="Caveat"/>
                <a:cs typeface="Caveat"/>
                <a:sym typeface="Caveat"/>
              </a:rPr>
              <a:t>#RintisKarirImpian</a:t>
            </a:r>
            <a:endParaRPr sz="1100" b="1" i="0" u="none" strike="noStrike" cap="none">
              <a:solidFill>
                <a:srgbClr val="18919B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pic>
        <p:nvPicPr>
          <p:cNvPr id="223" name="Google Shape;223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10175" y="4803797"/>
            <a:ext cx="558450" cy="262804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21"/>
          <p:cNvSpPr txBox="1"/>
          <p:nvPr/>
        </p:nvSpPr>
        <p:spPr>
          <a:xfrm>
            <a:off x="259450" y="174550"/>
            <a:ext cx="8480700" cy="566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dirty="0">
                <a:solidFill>
                  <a:srgbClr val="17919B"/>
                </a:solidFill>
                <a:latin typeface="Roboto"/>
                <a:ea typeface="Roboto"/>
                <a:cs typeface="Roboto"/>
                <a:sym typeface="Roboto"/>
              </a:rPr>
              <a:t>Query 6</a:t>
            </a:r>
            <a:endParaRPr sz="3600" b="1" i="0" u="none" strike="noStrike" cap="none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5" name="Google Shape;225;p21"/>
          <p:cNvSpPr/>
          <p:nvPr/>
        </p:nvSpPr>
        <p:spPr>
          <a:xfrm>
            <a:off x="1958475" y="2165225"/>
            <a:ext cx="5358600" cy="2409900"/>
          </a:xfrm>
          <a:prstGeom prst="rect">
            <a:avLst/>
          </a:prstGeom>
          <a:noFill/>
          <a:ln w="28575" cap="flat" cmpd="sng">
            <a:solidFill>
              <a:srgbClr val="B7B7B7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6000" b="1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+</a:t>
            </a:r>
            <a:endParaRPr sz="6000" b="1"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b="1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Lampirkan jawaban kamu disini</a:t>
            </a:r>
            <a:endParaRPr b="1"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9127D54-DC7C-E93C-5A3C-B987E3FC85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9645" y="2212699"/>
            <a:ext cx="3676259" cy="2314952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2"/>
          <p:cNvSpPr txBox="1">
            <a:spLocks noGrp="1"/>
          </p:cNvSpPr>
          <p:nvPr>
            <p:ph type="body" idx="1"/>
          </p:nvPr>
        </p:nvSpPr>
        <p:spPr>
          <a:xfrm>
            <a:off x="212775" y="1201700"/>
            <a:ext cx="8665800" cy="43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id" sz="17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7. Temukan pelanggan yang telah membuat setidaknya satu pesanan dengan total jumlah lebih dari $1000!</a:t>
            </a:r>
            <a:endParaRPr sz="17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31" name="Google Shape;231;p22"/>
          <p:cNvGrpSpPr/>
          <p:nvPr/>
        </p:nvGrpSpPr>
        <p:grpSpPr>
          <a:xfrm>
            <a:off x="3854592" y="4740707"/>
            <a:ext cx="1434817" cy="389011"/>
            <a:chOff x="3248325" y="4588800"/>
            <a:chExt cx="2045939" cy="554700"/>
          </a:xfrm>
        </p:grpSpPr>
        <p:sp>
          <p:nvSpPr>
            <p:cNvPr id="232" name="Google Shape;232;p22"/>
            <p:cNvSpPr/>
            <p:nvPr/>
          </p:nvSpPr>
          <p:spPr>
            <a:xfrm>
              <a:off x="3248325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22"/>
            <p:cNvSpPr/>
            <p:nvPr/>
          </p:nvSpPr>
          <p:spPr>
            <a:xfrm>
              <a:off x="3955544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22"/>
            <p:cNvSpPr/>
            <p:nvPr/>
          </p:nvSpPr>
          <p:spPr>
            <a:xfrm>
              <a:off x="4662764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5" name="Google Shape;235;p22"/>
          <p:cNvGrpSpPr/>
          <p:nvPr/>
        </p:nvGrpSpPr>
        <p:grpSpPr>
          <a:xfrm>
            <a:off x="8325086" y="65154"/>
            <a:ext cx="763768" cy="752531"/>
            <a:chOff x="695950" y="3458000"/>
            <a:chExt cx="966550" cy="952450"/>
          </a:xfrm>
        </p:grpSpPr>
        <p:sp>
          <p:nvSpPr>
            <p:cNvPr id="236" name="Google Shape;236;p22"/>
            <p:cNvSpPr/>
            <p:nvPr/>
          </p:nvSpPr>
          <p:spPr>
            <a:xfrm>
              <a:off x="69595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22"/>
            <p:cNvSpPr/>
            <p:nvPr/>
          </p:nvSpPr>
          <p:spPr>
            <a:xfrm>
              <a:off x="1065675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22"/>
            <p:cNvSpPr/>
            <p:nvPr/>
          </p:nvSpPr>
          <p:spPr>
            <a:xfrm>
              <a:off x="143540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22"/>
            <p:cNvSpPr/>
            <p:nvPr/>
          </p:nvSpPr>
          <p:spPr>
            <a:xfrm>
              <a:off x="69595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22"/>
            <p:cNvSpPr/>
            <p:nvPr/>
          </p:nvSpPr>
          <p:spPr>
            <a:xfrm>
              <a:off x="1065675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22"/>
            <p:cNvSpPr/>
            <p:nvPr/>
          </p:nvSpPr>
          <p:spPr>
            <a:xfrm>
              <a:off x="143540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22"/>
            <p:cNvSpPr/>
            <p:nvPr/>
          </p:nvSpPr>
          <p:spPr>
            <a:xfrm>
              <a:off x="69595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22"/>
            <p:cNvSpPr/>
            <p:nvPr/>
          </p:nvSpPr>
          <p:spPr>
            <a:xfrm>
              <a:off x="1065675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22"/>
            <p:cNvSpPr/>
            <p:nvPr/>
          </p:nvSpPr>
          <p:spPr>
            <a:xfrm>
              <a:off x="143540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5" name="Google Shape;245;p22"/>
          <p:cNvSpPr txBox="1"/>
          <p:nvPr/>
        </p:nvSpPr>
        <p:spPr>
          <a:xfrm>
            <a:off x="212775" y="4649600"/>
            <a:ext cx="14349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id" sz="1100" b="1" i="0" u="none" strike="noStrike" cap="none">
                <a:solidFill>
                  <a:srgbClr val="18919B"/>
                </a:solidFill>
                <a:latin typeface="Caveat"/>
                <a:ea typeface="Caveat"/>
                <a:cs typeface="Caveat"/>
                <a:sym typeface="Caveat"/>
              </a:rPr>
              <a:t>#RintisKarirImpian</a:t>
            </a:r>
            <a:endParaRPr sz="1100" b="1" i="0" u="none" strike="noStrike" cap="none">
              <a:solidFill>
                <a:srgbClr val="18919B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pic>
        <p:nvPicPr>
          <p:cNvPr id="246" name="Google Shape;246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10175" y="4803797"/>
            <a:ext cx="558450" cy="262804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22"/>
          <p:cNvSpPr txBox="1"/>
          <p:nvPr/>
        </p:nvSpPr>
        <p:spPr>
          <a:xfrm>
            <a:off x="259450" y="174550"/>
            <a:ext cx="8480700" cy="566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dirty="0">
                <a:solidFill>
                  <a:srgbClr val="17919B"/>
                </a:solidFill>
                <a:latin typeface="Roboto"/>
                <a:ea typeface="Roboto"/>
                <a:cs typeface="Roboto"/>
                <a:sym typeface="Roboto"/>
              </a:rPr>
              <a:t>Query 7</a:t>
            </a:r>
            <a:endParaRPr sz="3600" b="1" i="0" u="none" strike="noStrike" cap="none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8" name="Google Shape;248;p22"/>
          <p:cNvSpPr/>
          <p:nvPr/>
        </p:nvSpPr>
        <p:spPr>
          <a:xfrm>
            <a:off x="1958475" y="2165225"/>
            <a:ext cx="5358600" cy="2409900"/>
          </a:xfrm>
          <a:prstGeom prst="rect">
            <a:avLst/>
          </a:prstGeom>
          <a:noFill/>
          <a:ln w="28575" cap="flat" cmpd="sng">
            <a:solidFill>
              <a:srgbClr val="B7B7B7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6000" b="1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+</a:t>
            </a:r>
            <a:endParaRPr sz="6000" b="1"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b="1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Lampirkan jawaban kamu disini</a:t>
            </a:r>
            <a:endParaRPr b="1"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B2A7E3-1949-BB19-8C8A-82D702073E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4283" y="2500857"/>
            <a:ext cx="5286983" cy="1738636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3" cy="5143513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4"/>
          <p:cNvSpPr txBox="1"/>
          <p:nvPr/>
        </p:nvSpPr>
        <p:spPr>
          <a:xfrm>
            <a:off x="3792125" y="799800"/>
            <a:ext cx="5115900" cy="45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id" sz="2000" b="1" i="0" u="none" strike="noStrike" cap="none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Case Study - E-Learning</a:t>
            </a:r>
            <a:endParaRPr sz="2300" b="1" i="0" u="none" strike="noStrike" cap="none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3715325" y="1662927"/>
            <a:ext cx="5269500" cy="18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n-US" sz="4000" dirty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rPr>
              <a:t>Connect with me :</a:t>
            </a:r>
            <a:endParaRPr sz="4000" b="0" i="0" u="none" strike="noStrike" cap="none" dirty="0">
              <a:solidFill>
                <a:srgbClr val="FFFFFF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4211344" y="2371666"/>
            <a:ext cx="2569164" cy="400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16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endahen12@gmail.com</a:t>
            </a:r>
            <a:endParaRPr sz="1600" b="0" i="0" u="none" strike="noStrike" cap="none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51BB22C-CE39-1E63-82F3-67F912B488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4907" y="3602015"/>
            <a:ext cx="1683936" cy="125858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EE4237F-180C-0AD2-A284-B4B08218F1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11177" y="2348139"/>
            <a:ext cx="400167" cy="40016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933B2F9-88E3-CF85-3601-AEAC49A829D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3331" t="3846" r="23578" b="3361"/>
          <a:stretch/>
        </p:blipFill>
        <p:spPr>
          <a:xfrm>
            <a:off x="3811177" y="2869424"/>
            <a:ext cx="400167" cy="398314"/>
          </a:xfrm>
          <a:prstGeom prst="rect">
            <a:avLst/>
          </a:prstGeom>
        </p:spPr>
      </p:pic>
      <p:sp>
        <p:nvSpPr>
          <p:cNvPr id="9" name="Google Shape;63;p14">
            <a:extLst>
              <a:ext uri="{FF2B5EF4-FFF2-40B4-BE49-F238E27FC236}">
                <a16:creationId xmlns:a16="http://schemas.microsoft.com/office/drawing/2014/main" id="{A7C8F4F8-4ED6-32DE-6C15-116F9FFC8674}"/>
              </a:ext>
            </a:extLst>
          </p:cNvPr>
          <p:cNvSpPr txBox="1"/>
          <p:nvPr/>
        </p:nvSpPr>
        <p:spPr>
          <a:xfrm>
            <a:off x="4211344" y="2867571"/>
            <a:ext cx="4374718" cy="400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16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www.linkedin.com/in/endahrakhmawati</a:t>
            </a:r>
            <a:endParaRPr lang="en-US" sz="1600" b="0" i="0" u="none" strike="noStrike" cap="none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138830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oogle Shape;69;p15"/>
          <p:cNvGrpSpPr/>
          <p:nvPr/>
        </p:nvGrpSpPr>
        <p:grpSpPr>
          <a:xfrm>
            <a:off x="3854590" y="4740702"/>
            <a:ext cx="1434817" cy="389011"/>
            <a:chOff x="3248325" y="4588800"/>
            <a:chExt cx="2045939" cy="554700"/>
          </a:xfrm>
        </p:grpSpPr>
        <p:sp>
          <p:nvSpPr>
            <p:cNvPr id="70" name="Google Shape;70;p15"/>
            <p:cNvSpPr/>
            <p:nvPr/>
          </p:nvSpPr>
          <p:spPr>
            <a:xfrm>
              <a:off x="3248325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15"/>
            <p:cNvSpPr/>
            <p:nvPr/>
          </p:nvSpPr>
          <p:spPr>
            <a:xfrm>
              <a:off x="3955544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15"/>
            <p:cNvSpPr/>
            <p:nvPr/>
          </p:nvSpPr>
          <p:spPr>
            <a:xfrm>
              <a:off x="4662764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3" name="Google Shape;73;p15"/>
          <p:cNvGrpSpPr/>
          <p:nvPr/>
        </p:nvGrpSpPr>
        <p:grpSpPr>
          <a:xfrm>
            <a:off x="8325085" y="65155"/>
            <a:ext cx="763768" cy="752531"/>
            <a:chOff x="695950" y="3458000"/>
            <a:chExt cx="966550" cy="952450"/>
          </a:xfrm>
        </p:grpSpPr>
        <p:sp>
          <p:nvSpPr>
            <p:cNvPr id="74" name="Google Shape;74;p15"/>
            <p:cNvSpPr/>
            <p:nvPr/>
          </p:nvSpPr>
          <p:spPr>
            <a:xfrm>
              <a:off x="69595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15"/>
            <p:cNvSpPr/>
            <p:nvPr/>
          </p:nvSpPr>
          <p:spPr>
            <a:xfrm>
              <a:off x="1065675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15"/>
            <p:cNvSpPr/>
            <p:nvPr/>
          </p:nvSpPr>
          <p:spPr>
            <a:xfrm>
              <a:off x="143540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15"/>
            <p:cNvSpPr/>
            <p:nvPr/>
          </p:nvSpPr>
          <p:spPr>
            <a:xfrm>
              <a:off x="69595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15"/>
            <p:cNvSpPr/>
            <p:nvPr/>
          </p:nvSpPr>
          <p:spPr>
            <a:xfrm>
              <a:off x="1065675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15"/>
            <p:cNvSpPr/>
            <p:nvPr/>
          </p:nvSpPr>
          <p:spPr>
            <a:xfrm>
              <a:off x="143540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15"/>
            <p:cNvSpPr/>
            <p:nvPr/>
          </p:nvSpPr>
          <p:spPr>
            <a:xfrm>
              <a:off x="69595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15"/>
            <p:cNvSpPr/>
            <p:nvPr/>
          </p:nvSpPr>
          <p:spPr>
            <a:xfrm>
              <a:off x="1065675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15"/>
            <p:cNvSpPr/>
            <p:nvPr/>
          </p:nvSpPr>
          <p:spPr>
            <a:xfrm>
              <a:off x="143540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3" name="Google Shape;83;p15"/>
          <p:cNvSpPr txBox="1"/>
          <p:nvPr/>
        </p:nvSpPr>
        <p:spPr>
          <a:xfrm>
            <a:off x="212775" y="4649600"/>
            <a:ext cx="14349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id" sz="1100" b="1" i="0" u="none" strike="noStrike" cap="none">
                <a:solidFill>
                  <a:srgbClr val="18919B"/>
                </a:solidFill>
                <a:latin typeface="Caveat"/>
                <a:ea typeface="Caveat"/>
                <a:cs typeface="Caveat"/>
                <a:sym typeface="Caveat"/>
              </a:rPr>
              <a:t>#RintisKarirImpian</a:t>
            </a:r>
            <a:endParaRPr sz="1100" b="1" i="0" u="none" strike="noStrike" cap="none">
              <a:solidFill>
                <a:srgbClr val="18919B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pic>
        <p:nvPicPr>
          <p:cNvPr id="84" name="Google Shape;84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10175" y="4803796"/>
            <a:ext cx="558450" cy="262804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5"/>
          <p:cNvSpPr txBox="1"/>
          <p:nvPr/>
        </p:nvSpPr>
        <p:spPr>
          <a:xfrm>
            <a:off x="259450" y="174550"/>
            <a:ext cx="8480700" cy="87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id" sz="2000" b="1" dirty="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Case Study</a:t>
            </a:r>
            <a:endParaRPr sz="2000" b="1" dirty="0"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dirty="0">
                <a:solidFill>
                  <a:srgbClr val="17919B"/>
                </a:solidFill>
                <a:latin typeface="Roboto"/>
                <a:ea typeface="Roboto"/>
                <a:cs typeface="Roboto"/>
                <a:sym typeface="Roboto"/>
              </a:rPr>
              <a:t>Database Schema</a:t>
            </a:r>
            <a:endParaRPr sz="3600" b="1" i="0" u="none" strike="noStrike" cap="none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6" name="Google Shape;8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3225" y="1656851"/>
            <a:ext cx="2797700" cy="2239062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8836547-8A5C-EB1A-D482-40D20C30EA3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3392" b="254"/>
          <a:stretch/>
        </p:blipFill>
        <p:spPr>
          <a:xfrm>
            <a:off x="2930925" y="1104803"/>
            <a:ext cx="5886217" cy="3180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523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oogle Shape;69;p15"/>
          <p:cNvGrpSpPr/>
          <p:nvPr/>
        </p:nvGrpSpPr>
        <p:grpSpPr>
          <a:xfrm>
            <a:off x="3854590" y="4740702"/>
            <a:ext cx="1434817" cy="389011"/>
            <a:chOff x="3248325" y="4588800"/>
            <a:chExt cx="2045939" cy="554700"/>
          </a:xfrm>
        </p:grpSpPr>
        <p:sp>
          <p:nvSpPr>
            <p:cNvPr id="70" name="Google Shape;70;p15"/>
            <p:cNvSpPr/>
            <p:nvPr/>
          </p:nvSpPr>
          <p:spPr>
            <a:xfrm>
              <a:off x="3248325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15"/>
            <p:cNvSpPr/>
            <p:nvPr/>
          </p:nvSpPr>
          <p:spPr>
            <a:xfrm>
              <a:off x="3955544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15"/>
            <p:cNvSpPr/>
            <p:nvPr/>
          </p:nvSpPr>
          <p:spPr>
            <a:xfrm>
              <a:off x="4662764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3" name="Google Shape;73;p15"/>
          <p:cNvGrpSpPr/>
          <p:nvPr/>
        </p:nvGrpSpPr>
        <p:grpSpPr>
          <a:xfrm>
            <a:off x="8325085" y="65155"/>
            <a:ext cx="763768" cy="752531"/>
            <a:chOff x="695950" y="3458000"/>
            <a:chExt cx="966550" cy="952450"/>
          </a:xfrm>
        </p:grpSpPr>
        <p:sp>
          <p:nvSpPr>
            <p:cNvPr id="74" name="Google Shape;74;p15"/>
            <p:cNvSpPr/>
            <p:nvPr/>
          </p:nvSpPr>
          <p:spPr>
            <a:xfrm>
              <a:off x="69595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15"/>
            <p:cNvSpPr/>
            <p:nvPr/>
          </p:nvSpPr>
          <p:spPr>
            <a:xfrm>
              <a:off x="1065675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15"/>
            <p:cNvSpPr/>
            <p:nvPr/>
          </p:nvSpPr>
          <p:spPr>
            <a:xfrm>
              <a:off x="143540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15"/>
            <p:cNvSpPr/>
            <p:nvPr/>
          </p:nvSpPr>
          <p:spPr>
            <a:xfrm>
              <a:off x="69595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15"/>
            <p:cNvSpPr/>
            <p:nvPr/>
          </p:nvSpPr>
          <p:spPr>
            <a:xfrm>
              <a:off x="1065675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15"/>
            <p:cNvSpPr/>
            <p:nvPr/>
          </p:nvSpPr>
          <p:spPr>
            <a:xfrm>
              <a:off x="143540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15"/>
            <p:cNvSpPr/>
            <p:nvPr/>
          </p:nvSpPr>
          <p:spPr>
            <a:xfrm>
              <a:off x="69595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15"/>
            <p:cNvSpPr/>
            <p:nvPr/>
          </p:nvSpPr>
          <p:spPr>
            <a:xfrm>
              <a:off x="1065675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15"/>
            <p:cNvSpPr/>
            <p:nvPr/>
          </p:nvSpPr>
          <p:spPr>
            <a:xfrm>
              <a:off x="143540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3" name="Google Shape;83;p15"/>
          <p:cNvSpPr txBox="1"/>
          <p:nvPr/>
        </p:nvSpPr>
        <p:spPr>
          <a:xfrm>
            <a:off x="212775" y="4649600"/>
            <a:ext cx="14349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id" sz="1100" b="1" i="0" u="none" strike="noStrike" cap="none">
                <a:solidFill>
                  <a:srgbClr val="18919B"/>
                </a:solidFill>
                <a:latin typeface="Caveat"/>
                <a:ea typeface="Caveat"/>
                <a:cs typeface="Caveat"/>
                <a:sym typeface="Caveat"/>
              </a:rPr>
              <a:t>#RintisKarirImpian</a:t>
            </a:r>
            <a:endParaRPr sz="1100" b="1" i="0" u="none" strike="noStrike" cap="none">
              <a:solidFill>
                <a:srgbClr val="18919B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pic>
        <p:nvPicPr>
          <p:cNvPr id="84" name="Google Shape;84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10175" y="4803796"/>
            <a:ext cx="558450" cy="262804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5"/>
          <p:cNvSpPr txBox="1"/>
          <p:nvPr/>
        </p:nvSpPr>
        <p:spPr>
          <a:xfrm>
            <a:off x="259450" y="174550"/>
            <a:ext cx="8480700" cy="87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id" sz="2000" b="1" dirty="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Case Study</a:t>
            </a:r>
            <a:endParaRPr sz="2000" b="1" dirty="0"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dirty="0">
                <a:solidFill>
                  <a:srgbClr val="17919B"/>
                </a:solidFill>
                <a:latin typeface="Roboto"/>
                <a:ea typeface="Roboto"/>
                <a:cs typeface="Roboto"/>
                <a:sym typeface="Roboto"/>
              </a:rPr>
              <a:t>Entity Relationship Diagram</a:t>
            </a:r>
            <a:endParaRPr sz="3600" b="1" i="0" u="none" strike="noStrike" cap="none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1976FF4-ADF4-A07E-2E9D-5CEF6FD874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1121" y="1187259"/>
            <a:ext cx="6541753" cy="374793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D4C7071-B65E-384A-6535-3893FB948A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40906" y="6276"/>
            <a:ext cx="1558220" cy="779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685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oogle Shape;69;p15"/>
          <p:cNvGrpSpPr/>
          <p:nvPr/>
        </p:nvGrpSpPr>
        <p:grpSpPr>
          <a:xfrm>
            <a:off x="3854590" y="4740702"/>
            <a:ext cx="1434817" cy="389011"/>
            <a:chOff x="3248325" y="4588800"/>
            <a:chExt cx="2045939" cy="554700"/>
          </a:xfrm>
        </p:grpSpPr>
        <p:sp>
          <p:nvSpPr>
            <p:cNvPr id="70" name="Google Shape;70;p15"/>
            <p:cNvSpPr/>
            <p:nvPr/>
          </p:nvSpPr>
          <p:spPr>
            <a:xfrm>
              <a:off x="3248325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15"/>
            <p:cNvSpPr/>
            <p:nvPr/>
          </p:nvSpPr>
          <p:spPr>
            <a:xfrm>
              <a:off x="3955544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15"/>
            <p:cNvSpPr/>
            <p:nvPr/>
          </p:nvSpPr>
          <p:spPr>
            <a:xfrm>
              <a:off x="4662764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3" name="Google Shape;73;p15"/>
          <p:cNvGrpSpPr/>
          <p:nvPr/>
        </p:nvGrpSpPr>
        <p:grpSpPr>
          <a:xfrm>
            <a:off x="8325085" y="65155"/>
            <a:ext cx="763768" cy="752531"/>
            <a:chOff x="695950" y="3458000"/>
            <a:chExt cx="966550" cy="952450"/>
          </a:xfrm>
        </p:grpSpPr>
        <p:sp>
          <p:nvSpPr>
            <p:cNvPr id="74" name="Google Shape;74;p15"/>
            <p:cNvSpPr/>
            <p:nvPr/>
          </p:nvSpPr>
          <p:spPr>
            <a:xfrm>
              <a:off x="69595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15"/>
            <p:cNvSpPr/>
            <p:nvPr/>
          </p:nvSpPr>
          <p:spPr>
            <a:xfrm>
              <a:off x="1065675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15"/>
            <p:cNvSpPr/>
            <p:nvPr/>
          </p:nvSpPr>
          <p:spPr>
            <a:xfrm>
              <a:off x="143540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15"/>
            <p:cNvSpPr/>
            <p:nvPr/>
          </p:nvSpPr>
          <p:spPr>
            <a:xfrm>
              <a:off x="69595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15"/>
            <p:cNvSpPr/>
            <p:nvPr/>
          </p:nvSpPr>
          <p:spPr>
            <a:xfrm>
              <a:off x="1065675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15"/>
            <p:cNvSpPr/>
            <p:nvPr/>
          </p:nvSpPr>
          <p:spPr>
            <a:xfrm>
              <a:off x="143540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15"/>
            <p:cNvSpPr/>
            <p:nvPr/>
          </p:nvSpPr>
          <p:spPr>
            <a:xfrm>
              <a:off x="69595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15"/>
            <p:cNvSpPr/>
            <p:nvPr/>
          </p:nvSpPr>
          <p:spPr>
            <a:xfrm>
              <a:off x="1065675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15"/>
            <p:cNvSpPr/>
            <p:nvPr/>
          </p:nvSpPr>
          <p:spPr>
            <a:xfrm>
              <a:off x="143540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3" name="Google Shape;83;p15"/>
          <p:cNvSpPr txBox="1"/>
          <p:nvPr/>
        </p:nvSpPr>
        <p:spPr>
          <a:xfrm>
            <a:off x="212775" y="4649600"/>
            <a:ext cx="14349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id" sz="1100" b="1" i="0" u="none" strike="noStrike" cap="none">
                <a:solidFill>
                  <a:srgbClr val="18919B"/>
                </a:solidFill>
                <a:latin typeface="Caveat"/>
                <a:ea typeface="Caveat"/>
                <a:cs typeface="Caveat"/>
                <a:sym typeface="Caveat"/>
              </a:rPr>
              <a:t>#RintisKarirImpian</a:t>
            </a:r>
            <a:endParaRPr sz="1100" b="1" i="0" u="none" strike="noStrike" cap="none">
              <a:solidFill>
                <a:srgbClr val="18919B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pic>
        <p:nvPicPr>
          <p:cNvPr id="84" name="Google Shape;84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10175" y="4803796"/>
            <a:ext cx="558450" cy="262804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5"/>
          <p:cNvSpPr txBox="1"/>
          <p:nvPr/>
        </p:nvSpPr>
        <p:spPr>
          <a:xfrm>
            <a:off x="259450" y="174550"/>
            <a:ext cx="8480700" cy="87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id" sz="2000" b="1" dirty="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Case Study</a:t>
            </a:r>
            <a:endParaRPr sz="2000" b="1" dirty="0"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 dirty="0">
                <a:solidFill>
                  <a:srgbClr val="17919B"/>
                </a:solidFill>
                <a:latin typeface="Roboto"/>
                <a:ea typeface="Roboto"/>
                <a:cs typeface="Roboto"/>
                <a:sym typeface="Roboto"/>
              </a:rPr>
              <a:t>DDL (Data Definition Language)</a:t>
            </a:r>
            <a:endParaRPr lang="en-US" sz="3600" b="1" i="0" u="none" strike="noStrike" cap="none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6" name="Google Shape;8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73148" y="1452219"/>
            <a:ext cx="2797700" cy="223906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70988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oogle Shape;69;p15"/>
          <p:cNvGrpSpPr/>
          <p:nvPr/>
        </p:nvGrpSpPr>
        <p:grpSpPr>
          <a:xfrm>
            <a:off x="3854590" y="4740702"/>
            <a:ext cx="1434817" cy="389011"/>
            <a:chOff x="3248325" y="4588800"/>
            <a:chExt cx="2045939" cy="554700"/>
          </a:xfrm>
        </p:grpSpPr>
        <p:sp>
          <p:nvSpPr>
            <p:cNvPr id="70" name="Google Shape;70;p15"/>
            <p:cNvSpPr/>
            <p:nvPr/>
          </p:nvSpPr>
          <p:spPr>
            <a:xfrm>
              <a:off x="3248325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15"/>
            <p:cNvSpPr/>
            <p:nvPr/>
          </p:nvSpPr>
          <p:spPr>
            <a:xfrm>
              <a:off x="3955544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15"/>
            <p:cNvSpPr/>
            <p:nvPr/>
          </p:nvSpPr>
          <p:spPr>
            <a:xfrm>
              <a:off x="4662764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3" name="Google Shape;73;p15"/>
          <p:cNvGrpSpPr/>
          <p:nvPr/>
        </p:nvGrpSpPr>
        <p:grpSpPr>
          <a:xfrm>
            <a:off x="8325085" y="65155"/>
            <a:ext cx="763768" cy="752531"/>
            <a:chOff x="695950" y="3458000"/>
            <a:chExt cx="966550" cy="952450"/>
          </a:xfrm>
        </p:grpSpPr>
        <p:sp>
          <p:nvSpPr>
            <p:cNvPr id="74" name="Google Shape;74;p15"/>
            <p:cNvSpPr/>
            <p:nvPr/>
          </p:nvSpPr>
          <p:spPr>
            <a:xfrm>
              <a:off x="69595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15"/>
            <p:cNvSpPr/>
            <p:nvPr/>
          </p:nvSpPr>
          <p:spPr>
            <a:xfrm>
              <a:off x="1065675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15"/>
            <p:cNvSpPr/>
            <p:nvPr/>
          </p:nvSpPr>
          <p:spPr>
            <a:xfrm>
              <a:off x="143540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15"/>
            <p:cNvSpPr/>
            <p:nvPr/>
          </p:nvSpPr>
          <p:spPr>
            <a:xfrm>
              <a:off x="69595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15"/>
            <p:cNvSpPr/>
            <p:nvPr/>
          </p:nvSpPr>
          <p:spPr>
            <a:xfrm>
              <a:off x="1065675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15"/>
            <p:cNvSpPr/>
            <p:nvPr/>
          </p:nvSpPr>
          <p:spPr>
            <a:xfrm>
              <a:off x="143540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15"/>
            <p:cNvSpPr/>
            <p:nvPr/>
          </p:nvSpPr>
          <p:spPr>
            <a:xfrm>
              <a:off x="69595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15"/>
            <p:cNvSpPr/>
            <p:nvPr/>
          </p:nvSpPr>
          <p:spPr>
            <a:xfrm>
              <a:off x="1065675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15"/>
            <p:cNvSpPr/>
            <p:nvPr/>
          </p:nvSpPr>
          <p:spPr>
            <a:xfrm>
              <a:off x="143540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3" name="Google Shape;83;p15"/>
          <p:cNvSpPr txBox="1"/>
          <p:nvPr/>
        </p:nvSpPr>
        <p:spPr>
          <a:xfrm>
            <a:off x="212775" y="4649600"/>
            <a:ext cx="14349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id" sz="1100" b="1" i="0" u="none" strike="noStrike" cap="none">
                <a:solidFill>
                  <a:srgbClr val="18919B"/>
                </a:solidFill>
                <a:latin typeface="Caveat"/>
                <a:ea typeface="Caveat"/>
                <a:cs typeface="Caveat"/>
                <a:sym typeface="Caveat"/>
              </a:rPr>
              <a:t>#RintisKarirImpian</a:t>
            </a:r>
            <a:endParaRPr sz="1100" b="1" i="0" u="none" strike="noStrike" cap="none">
              <a:solidFill>
                <a:srgbClr val="18919B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pic>
        <p:nvPicPr>
          <p:cNvPr id="84" name="Google Shape;84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10175" y="4803796"/>
            <a:ext cx="558450" cy="262804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5"/>
          <p:cNvSpPr txBox="1"/>
          <p:nvPr/>
        </p:nvSpPr>
        <p:spPr>
          <a:xfrm>
            <a:off x="259450" y="174550"/>
            <a:ext cx="8480700" cy="566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dirty="0">
                <a:solidFill>
                  <a:srgbClr val="17919B"/>
                </a:solidFill>
                <a:latin typeface="Roboto"/>
                <a:ea typeface="Roboto"/>
                <a:cs typeface="Roboto"/>
                <a:sym typeface="Roboto"/>
              </a:rPr>
              <a:t>Products</a:t>
            </a:r>
            <a:endParaRPr sz="3600" b="1" i="0" u="none" strike="noStrike" cap="none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89DF7D1-CA3C-25A2-F92D-3979EBF67E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450" y="741372"/>
            <a:ext cx="2197213" cy="196860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2AD8F02-4871-C2DD-6B7F-F9C84AFEC582}"/>
              </a:ext>
            </a:extLst>
          </p:cNvPr>
          <p:cNvSpPr txBox="1"/>
          <p:nvPr/>
        </p:nvSpPr>
        <p:spPr>
          <a:xfrm>
            <a:off x="259450" y="2815130"/>
            <a:ext cx="12137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17919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Constraint</a:t>
            </a:r>
          </a:p>
          <a:p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There isn't any.</a:t>
            </a:r>
            <a:endParaRPr lang="en-US" sz="1200" b="1" dirty="0">
              <a:solidFill>
                <a:srgbClr val="17919B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Roboto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1431B3-6E26-DDFF-3840-FE826FC457DD}"/>
              </a:ext>
            </a:extLst>
          </p:cNvPr>
          <p:cNvSpPr txBox="1"/>
          <p:nvPr/>
        </p:nvSpPr>
        <p:spPr>
          <a:xfrm>
            <a:off x="2729909" y="3654182"/>
            <a:ext cx="57746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1200" b="1" i="0" u="none" strike="noStrike" cap="none" dirty="0">
                <a:solidFill>
                  <a:srgbClr val="17919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Functions</a:t>
            </a:r>
            <a:endParaRPr lang="en-US" sz="1200" b="1" i="0" u="none" strike="noStrike" cap="none" dirty="0">
              <a:solidFill>
                <a:srgbClr val="FFFFFF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Roboto"/>
            </a:endParaRPr>
          </a:p>
          <a:p>
            <a:r>
              <a:rPr lang="en-US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hitung_stok</a:t>
            </a: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: 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reduce the stock quantity with the quantity in the Orders table. If there isn’t any products in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OrderDetails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sisa_stok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remains intact.</a:t>
            </a:r>
          </a:p>
          <a:p>
            <a:endParaRPr lang="en-US" sz="12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r>
              <a:rPr lang="en-US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stok_terjual</a:t>
            </a: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: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add up the quantity in the Orders table for each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product_id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98BBBC9-4DD7-7996-D607-B432C0C871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29909" y="2182358"/>
            <a:ext cx="3448227" cy="136532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A8B6CCE-D47B-4F47-925C-DDBBFB1E754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29909" y="744560"/>
            <a:ext cx="5774630" cy="1331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8487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oogle Shape;69;p15"/>
          <p:cNvGrpSpPr/>
          <p:nvPr/>
        </p:nvGrpSpPr>
        <p:grpSpPr>
          <a:xfrm>
            <a:off x="3854590" y="4740702"/>
            <a:ext cx="1434817" cy="389011"/>
            <a:chOff x="3248325" y="4588800"/>
            <a:chExt cx="2045939" cy="554700"/>
          </a:xfrm>
        </p:grpSpPr>
        <p:sp>
          <p:nvSpPr>
            <p:cNvPr id="70" name="Google Shape;70;p15"/>
            <p:cNvSpPr/>
            <p:nvPr/>
          </p:nvSpPr>
          <p:spPr>
            <a:xfrm>
              <a:off x="3248325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15"/>
            <p:cNvSpPr/>
            <p:nvPr/>
          </p:nvSpPr>
          <p:spPr>
            <a:xfrm>
              <a:off x="3955544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15"/>
            <p:cNvSpPr/>
            <p:nvPr/>
          </p:nvSpPr>
          <p:spPr>
            <a:xfrm>
              <a:off x="4662764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3" name="Google Shape;73;p15"/>
          <p:cNvGrpSpPr/>
          <p:nvPr/>
        </p:nvGrpSpPr>
        <p:grpSpPr>
          <a:xfrm>
            <a:off x="8325085" y="65155"/>
            <a:ext cx="763768" cy="752531"/>
            <a:chOff x="695950" y="3458000"/>
            <a:chExt cx="966550" cy="952450"/>
          </a:xfrm>
        </p:grpSpPr>
        <p:sp>
          <p:nvSpPr>
            <p:cNvPr id="74" name="Google Shape;74;p15"/>
            <p:cNvSpPr/>
            <p:nvPr/>
          </p:nvSpPr>
          <p:spPr>
            <a:xfrm>
              <a:off x="69595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15"/>
            <p:cNvSpPr/>
            <p:nvPr/>
          </p:nvSpPr>
          <p:spPr>
            <a:xfrm>
              <a:off x="1065675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15"/>
            <p:cNvSpPr/>
            <p:nvPr/>
          </p:nvSpPr>
          <p:spPr>
            <a:xfrm>
              <a:off x="143540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15"/>
            <p:cNvSpPr/>
            <p:nvPr/>
          </p:nvSpPr>
          <p:spPr>
            <a:xfrm>
              <a:off x="69595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15"/>
            <p:cNvSpPr/>
            <p:nvPr/>
          </p:nvSpPr>
          <p:spPr>
            <a:xfrm>
              <a:off x="1065675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15"/>
            <p:cNvSpPr/>
            <p:nvPr/>
          </p:nvSpPr>
          <p:spPr>
            <a:xfrm>
              <a:off x="143540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15"/>
            <p:cNvSpPr/>
            <p:nvPr/>
          </p:nvSpPr>
          <p:spPr>
            <a:xfrm>
              <a:off x="69595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15"/>
            <p:cNvSpPr/>
            <p:nvPr/>
          </p:nvSpPr>
          <p:spPr>
            <a:xfrm>
              <a:off x="1065675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15"/>
            <p:cNvSpPr/>
            <p:nvPr/>
          </p:nvSpPr>
          <p:spPr>
            <a:xfrm>
              <a:off x="143540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3" name="Google Shape;83;p15"/>
          <p:cNvSpPr txBox="1"/>
          <p:nvPr/>
        </p:nvSpPr>
        <p:spPr>
          <a:xfrm>
            <a:off x="212775" y="4649600"/>
            <a:ext cx="14349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id" sz="1100" b="1" i="0" u="none" strike="noStrike" cap="none">
                <a:solidFill>
                  <a:srgbClr val="18919B"/>
                </a:solidFill>
                <a:latin typeface="Caveat"/>
                <a:ea typeface="Caveat"/>
                <a:cs typeface="Caveat"/>
                <a:sym typeface="Caveat"/>
              </a:rPr>
              <a:t>#RintisKarirImpian</a:t>
            </a:r>
            <a:endParaRPr sz="1100" b="1" i="0" u="none" strike="noStrike" cap="none">
              <a:solidFill>
                <a:srgbClr val="18919B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pic>
        <p:nvPicPr>
          <p:cNvPr id="84" name="Google Shape;84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10175" y="4803796"/>
            <a:ext cx="558450" cy="262804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5"/>
          <p:cNvSpPr txBox="1"/>
          <p:nvPr/>
        </p:nvSpPr>
        <p:spPr>
          <a:xfrm>
            <a:off x="259450" y="174550"/>
            <a:ext cx="8480700" cy="566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 dirty="0">
                <a:solidFill>
                  <a:srgbClr val="17919B"/>
                </a:solidFill>
                <a:latin typeface="Roboto"/>
                <a:ea typeface="Roboto"/>
                <a:cs typeface="Roboto"/>
                <a:sym typeface="Roboto"/>
              </a:rPr>
              <a:t>Customers</a:t>
            </a:r>
            <a:endParaRPr sz="3600" b="1" i="0" u="none" strike="noStrike" cap="none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C555EA2-A902-D17A-FF1D-7A7B738A29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20402" y="745429"/>
            <a:ext cx="5757010" cy="116517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B3B4D55-E8FE-0040-BD38-8F838522EF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9450" y="713332"/>
            <a:ext cx="2228965" cy="17526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4F831FF-D66A-F07A-0435-64E6DF1E8524}"/>
              </a:ext>
            </a:extLst>
          </p:cNvPr>
          <p:cNvSpPr txBox="1"/>
          <p:nvPr/>
        </p:nvSpPr>
        <p:spPr>
          <a:xfrm>
            <a:off x="259449" y="2991475"/>
            <a:ext cx="9044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17919B"/>
                </a:solidFill>
                <a:latin typeface="Roboto"/>
                <a:ea typeface="Roboto"/>
                <a:cs typeface="Roboto"/>
                <a:sym typeface="Roboto"/>
              </a:rPr>
              <a:t>Constraint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0CDBAB4-E956-2825-0550-853FC596E96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9450" y="3369510"/>
            <a:ext cx="5283594" cy="39983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F32DA43-AF56-8EFF-5332-F22A12CDFB9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20402" y="2072477"/>
            <a:ext cx="1670678" cy="96911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FD2119D-DFC0-8282-1997-304F04C5546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9449" y="3922896"/>
            <a:ext cx="8829403" cy="34257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7448654-EB73-1642-BEBA-337A35366FD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9449" y="4362336"/>
            <a:ext cx="5029957" cy="206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2266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oogle Shape;69;p15"/>
          <p:cNvGrpSpPr/>
          <p:nvPr/>
        </p:nvGrpSpPr>
        <p:grpSpPr>
          <a:xfrm>
            <a:off x="3854590" y="4740702"/>
            <a:ext cx="1434817" cy="389011"/>
            <a:chOff x="3248325" y="4588800"/>
            <a:chExt cx="2045939" cy="554700"/>
          </a:xfrm>
        </p:grpSpPr>
        <p:sp>
          <p:nvSpPr>
            <p:cNvPr id="70" name="Google Shape;70;p15"/>
            <p:cNvSpPr/>
            <p:nvPr/>
          </p:nvSpPr>
          <p:spPr>
            <a:xfrm>
              <a:off x="3248325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15"/>
            <p:cNvSpPr/>
            <p:nvPr/>
          </p:nvSpPr>
          <p:spPr>
            <a:xfrm>
              <a:off x="3955544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15"/>
            <p:cNvSpPr/>
            <p:nvPr/>
          </p:nvSpPr>
          <p:spPr>
            <a:xfrm>
              <a:off x="4662764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3" name="Google Shape;73;p15"/>
          <p:cNvGrpSpPr/>
          <p:nvPr/>
        </p:nvGrpSpPr>
        <p:grpSpPr>
          <a:xfrm>
            <a:off x="8325085" y="65155"/>
            <a:ext cx="763768" cy="752531"/>
            <a:chOff x="695950" y="3458000"/>
            <a:chExt cx="966550" cy="952450"/>
          </a:xfrm>
        </p:grpSpPr>
        <p:sp>
          <p:nvSpPr>
            <p:cNvPr id="74" name="Google Shape;74;p15"/>
            <p:cNvSpPr/>
            <p:nvPr/>
          </p:nvSpPr>
          <p:spPr>
            <a:xfrm>
              <a:off x="69595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15"/>
            <p:cNvSpPr/>
            <p:nvPr/>
          </p:nvSpPr>
          <p:spPr>
            <a:xfrm>
              <a:off x="1065675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15"/>
            <p:cNvSpPr/>
            <p:nvPr/>
          </p:nvSpPr>
          <p:spPr>
            <a:xfrm>
              <a:off x="143540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15"/>
            <p:cNvSpPr/>
            <p:nvPr/>
          </p:nvSpPr>
          <p:spPr>
            <a:xfrm>
              <a:off x="69595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15"/>
            <p:cNvSpPr/>
            <p:nvPr/>
          </p:nvSpPr>
          <p:spPr>
            <a:xfrm>
              <a:off x="1065675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15"/>
            <p:cNvSpPr/>
            <p:nvPr/>
          </p:nvSpPr>
          <p:spPr>
            <a:xfrm>
              <a:off x="143540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15"/>
            <p:cNvSpPr/>
            <p:nvPr/>
          </p:nvSpPr>
          <p:spPr>
            <a:xfrm>
              <a:off x="69595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15"/>
            <p:cNvSpPr/>
            <p:nvPr/>
          </p:nvSpPr>
          <p:spPr>
            <a:xfrm>
              <a:off x="1065675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15"/>
            <p:cNvSpPr/>
            <p:nvPr/>
          </p:nvSpPr>
          <p:spPr>
            <a:xfrm>
              <a:off x="143540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3" name="Google Shape;83;p15"/>
          <p:cNvSpPr txBox="1"/>
          <p:nvPr/>
        </p:nvSpPr>
        <p:spPr>
          <a:xfrm>
            <a:off x="212775" y="4649600"/>
            <a:ext cx="14349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id" sz="1100" b="1" i="0" u="none" strike="noStrike" cap="none">
                <a:solidFill>
                  <a:srgbClr val="18919B"/>
                </a:solidFill>
                <a:latin typeface="Caveat"/>
                <a:ea typeface="Caveat"/>
                <a:cs typeface="Caveat"/>
                <a:sym typeface="Caveat"/>
              </a:rPr>
              <a:t>#RintisKarirImpian</a:t>
            </a:r>
            <a:endParaRPr sz="1100" b="1" i="0" u="none" strike="noStrike" cap="none">
              <a:solidFill>
                <a:srgbClr val="18919B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pic>
        <p:nvPicPr>
          <p:cNvPr id="84" name="Google Shape;84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10175" y="4803796"/>
            <a:ext cx="558450" cy="262804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5"/>
          <p:cNvSpPr txBox="1"/>
          <p:nvPr/>
        </p:nvSpPr>
        <p:spPr>
          <a:xfrm>
            <a:off x="259450" y="174550"/>
            <a:ext cx="8480700" cy="566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 dirty="0">
                <a:solidFill>
                  <a:srgbClr val="17919B"/>
                </a:solidFill>
                <a:latin typeface="Roboto"/>
                <a:ea typeface="Roboto"/>
                <a:cs typeface="Roboto"/>
                <a:sym typeface="Roboto"/>
              </a:rPr>
              <a:t>Customers</a:t>
            </a:r>
            <a:endParaRPr sz="3600" b="1" i="0" u="none" strike="noStrike" cap="none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6D3B169-F55D-89A6-98FE-BF8A21B37A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450" y="1232491"/>
            <a:ext cx="3793357" cy="40308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ADB7C15-8765-5461-F09F-FBC9D55C62F0}"/>
              </a:ext>
            </a:extLst>
          </p:cNvPr>
          <p:cNvSpPr txBox="1"/>
          <p:nvPr/>
        </p:nvSpPr>
        <p:spPr>
          <a:xfrm>
            <a:off x="259450" y="1818938"/>
            <a:ext cx="864994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1200" b="1" i="0" u="none" strike="noStrike" cap="none" dirty="0">
                <a:solidFill>
                  <a:srgbClr val="17919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Functions</a:t>
            </a:r>
            <a:endParaRPr lang="en-US" sz="1200" b="1" i="0" u="none" strike="noStrike" cap="none" dirty="0">
              <a:solidFill>
                <a:srgbClr val="FFFFFF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Roboto"/>
            </a:endParaRPr>
          </a:p>
          <a:p>
            <a:r>
              <a:rPr lang="en-US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ListSegment</a:t>
            </a: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: 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only if the segment parameter in the Customers table is the same as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segment_name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in the Segment table. If it is not appropriate/not available then customer data cannot be entered.</a:t>
            </a:r>
          </a:p>
          <a:p>
            <a:endParaRPr lang="en-US" sz="12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r>
              <a:rPr lang="en-US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fn_segmentdisc</a:t>
            </a: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: 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looking for the disc in the Segment table according to the segment parameters in the Customers table.</a:t>
            </a:r>
            <a:endParaRPr lang="en-US" sz="12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49934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oogle Shape;69;p15"/>
          <p:cNvGrpSpPr/>
          <p:nvPr/>
        </p:nvGrpSpPr>
        <p:grpSpPr>
          <a:xfrm>
            <a:off x="3854590" y="4740702"/>
            <a:ext cx="1434817" cy="389011"/>
            <a:chOff x="3248325" y="4588800"/>
            <a:chExt cx="2045939" cy="554700"/>
          </a:xfrm>
        </p:grpSpPr>
        <p:sp>
          <p:nvSpPr>
            <p:cNvPr id="70" name="Google Shape;70;p15"/>
            <p:cNvSpPr/>
            <p:nvPr/>
          </p:nvSpPr>
          <p:spPr>
            <a:xfrm>
              <a:off x="3248325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15"/>
            <p:cNvSpPr/>
            <p:nvPr/>
          </p:nvSpPr>
          <p:spPr>
            <a:xfrm>
              <a:off x="3955544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15"/>
            <p:cNvSpPr/>
            <p:nvPr/>
          </p:nvSpPr>
          <p:spPr>
            <a:xfrm>
              <a:off x="4662764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3" name="Google Shape;73;p15"/>
          <p:cNvGrpSpPr/>
          <p:nvPr/>
        </p:nvGrpSpPr>
        <p:grpSpPr>
          <a:xfrm>
            <a:off x="8325085" y="65155"/>
            <a:ext cx="763768" cy="752531"/>
            <a:chOff x="695950" y="3458000"/>
            <a:chExt cx="966550" cy="952450"/>
          </a:xfrm>
        </p:grpSpPr>
        <p:sp>
          <p:nvSpPr>
            <p:cNvPr id="74" name="Google Shape;74;p15"/>
            <p:cNvSpPr/>
            <p:nvPr/>
          </p:nvSpPr>
          <p:spPr>
            <a:xfrm>
              <a:off x="69595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15"/>
            <p:cNvSpPr/>
            <p:nvPr/>
          </p:nvSpPr>
          <p:spPr>
            <a:xfrm>
              <a:off x="1065675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15"/>
            <p:cNvSpPr/>
            <p:nvPr/>
          </p:nvSpPr>
          <p:spPr>
            <a:xfrm>
              <a:off x="143540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15"/>
            <p:cNvSpPr/>
            <p:nvPr/>
          </p:nvSpPr>
          <p:spPr>
            <a:xfrm>
              <a:off x="69595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15"/>
            <p:cNvSpPr/>
            <p:nvPr/>
          </p:nvSpPr>
          <p:spPr>
            <a:xfrm>
              <a:off x="1065675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15"/>
            <p:cNvSpPr/>
            <p:nvPr/>
          </p:nvSpPr>
          <p:spPr>
            <a:xfrm>
              <a:off x="143540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15"/>
            <p:cNvSpPr/>
            <p:nvPr/>
          </p:nvSpPr>
          <p:spPr>
            <a:xfrm>
              <a:off x="69595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15"/>
            <p:cNvSpPr/>
            <p:nvPr/>
          </p:nvSpPr>
          <p:spPr>
            <a:xfrm>
              <a:off x="1065675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15"/>
            <p:cNvSpPr/>
            <p:nvPr/>
          </p:nvSpPr>
          <p:spPr>
            <a:xfrm>
              <a:off x="143540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3" name="Google Shape;83;p15"/>
          <p:cNvSpPr txBox="1"/>
          <p:nvPr/>
        </p:nvSpPr>
        <p:spPr>
          <a:xfrm>
            <a:off x="212775" y="4649600"/>
            <a:ext cx="14349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id" sz="1100" b="1" i="0" u="none" strike="noStrike" cap="none">
                <a:solidFill>
                  <a:srgbClr val="18919B"/>
                </a:solidFill>
                <a:latin typeface="Caveat"/>
                <a:ea typeface="Caveat"/>
                <a:cs typeface="Caveat"/>
                <a:sym typeface="Caveat"/>
              </a:rPr>
              <a:t>#RintisKarirImpian</a:t>
            </a:r>
            <a:endParaRPr sz="1100" b="1" i="0" u="none" strike="noStrike" cap="none">
              <a:solidFill>
                <a:srgbClr val="18919B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pic>
        <p:nvPicPr>
          <p:cNvPr id="84" name="Google Shape;84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10175" y="4803796"/>
            <a:ext cx="558450" cy="262804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5"/>
          <p:cNvSpPr txBox="1"/>
          <p:nvPr/>
        </p:nvSpPr>
        <p:spPr>
          <a:xfrm>
            <a:off x="259450" y="174550"/>
            <a:ext cx="8480700" cy="566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dirty="0">
                <a:solidFill>
                  <a:srgbClr val="17919B"/>
                </a:solidFill>
                <a:latin typeface="Roboto"/>
                <a:ea typeface="Roboto"/>
                <a:cs typeface="Roboto"/>
                <a:sym typeface="Roboto"/>
              </a:rPr>
              <a:t>Orders</a:t>
            </a:r>
            <a:endParaRPr sz="3600" b="1" i="0" u="none" strike="noStrike" cap="none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1D03F48-BFA1-04EF-4424-81247D62C6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450" y="741373"/>
            <a:ext cx="2150536" cy="157250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6168151-19A4-5FA7-20AC-0DFA94936D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3290" y="3135144"/>
            <a:ext cx="7002600" cy="31860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0ED4781-1A12-EA0A-B620-1CDD1B72F9C1}"/>
              </a:ext>
            </a:extLst>
          </p:cNvPr>
          <p:cNvSpPr txBox="1"/>
          <p:nvPr/>
        </p:nvSpPr>
        <p:spPr>
          <a:xfrm>
            <a:off x="259450" y="2805854"/>
            <a:ext cx="9044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17919B"/>
                </a:solidFill>
                <a:latin typeface="Roboto"/>
                <a:ea typeface="Roboto"/>
                <a:cs typeface="Roboto"/>
                <a:sym typeface="Roboto"/>
              </a:rPr>
              <a:t>Constraint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D6A84F1-1AF0-1D52-6524-D84A1D08951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75416" y="746740"/>
            <a:ext cx="5013984" cy="177087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E3EAF1A-2788-4D58-FD6D-794B94EB928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3290" y="3574833"/>
            <a:ext cx="3691768" cy="33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08943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534</TotalTime>
  <Words>939</Words>
  <Application>Microsoft Office PowerPoint</Application>
  <PresentationFormat>On-screen Show (16:9)</PresentationFormat>
  <Paragraphs>139</Paragraphs>
  <Slides>28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Caveat</vt:lpstr>
      <vt:lpstr>Roboto Black</vt:lpstr>
      <vt:lpstr>Roboto</vt:lpstr>
      <vt:lpstr>Open Sans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Endah Rakhma_</dc:creator>
  <cp:lastModifiedBy>endah</cp:lastModifiedBy>
  <cp:revision>80</cp:revision>
  <dcterms:modified xsi:type="dcterms:W3CDTF">2024-08-15T07:23:13Z</dcterms:modified>
</cp:coreProperties>
</file>