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78" r:id="rId4"/>
    <p:sldId id="265" r:id="rId5"/>
    <p:sldId id="269" r:id="rId6"/>
    <p:sldId id="266" r:id="rId7"/>
    <p:sldId id="274" r:id="rId8"/>
    <p:sldId id="277" r:id="rId9"/>
    <p:sldId id="270" r:id="rId10"/>
    <p:sldId id="280" r:id="rId11"/>
    <p:sldId id="271" r:id="rId12"/>
    <p:sldId id="272" r:id="rId13"/>
    <p:sldId id="273" r:id="rId14"/>
    <p:sldId id="281" r:id="rId15"/>
    <p:sldId id="276" r:id="rId16"/>
    <p:sldId id="282" r:id="rId17"/>
    <p:sldId id="268" r:id="rId18"/>
    <p:sldId id="284" r:id="rId19"/>
    <p:sldId id="283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85" r:id="rId28"/>
  </p:sldIdLst>
  <p:sldSz cx="9144000" cy="5143500" type="screen16x9"/>
  <p:notesSz cx="6858000" cy="9144000"/>
  <p:embeddedFontLst>
    <p:embeddedFont>
      <p:font typeface="Caveat" panose="020B0604020202020204" charset="0"/>
      <p:regular r:id="rId30"/>
      <p:bold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oboto Black" panose="02000000000000000000" pitchFamily="2" charset="0"/>
      <p:bold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5faab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ef5faab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11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148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727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444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2188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138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9589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2485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758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5958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f5faab1c6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f5faab1c6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f5faab1c6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f5faab1c6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f5faab1c6_0_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f5faab1c6_0_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f5faab1c6_0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f5faab1c6_0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f5faab1c6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f5faab1c6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f5faab1c6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f5faab1c6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ef5faab1c6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ef5faab1c6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f5faab1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2ef5faab1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9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838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856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008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949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921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9131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f5faab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g2ef5faab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7386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google.com/document/d/1MYNs-7qkSsU3Wkx9joNt-FNnEJU4d3N6Vc9mCeTSRdk/edit?usp=sharing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web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Case Study - E-Learning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92125" y="1912666"/>
            <a:ext cx="5269500" cy="1318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Implementing SQL</a:t>
            </a:r>
            <a:r>
              <a:rPr lang="en-US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id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: </a:t>
            </a:r>
            <a:endParaRPr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id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TechCorp</a:t>
            </a:r>
            <a:endParaRPr lang="en-US" sz="4000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792125" y="3661050"/>
            <a:ext cx="3554072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Student </a:t>
            </a:r>
            <a:r>
              <a:rPr lang="id" sz="1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Endah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Rakhmawati</a:t>
            </a:r>
            <a:endParaRPr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D3E22-DE2E-1425-58D6-B9C986453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020" y="3552475"/>
            <a:ext cx="1963980" cy="14678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172E2D-48DE-58E3-8F28-A6F2E44BF8A7}"/>
              </a:ext>
            </a:extLst>
          </p:cNvPr>
          <p:cNvSpPr txBox="1"/>
          <p:nvPr/>
        </p:nvSpPr>
        <p:spPr>
          <a:xfrm>
            <a:off x="265686" y="3392219"/>
            <a:ext cx="8474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total_order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calculate the sum of all product prices for each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order_id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if the amount is &gt; 2000 dollars then you will get an additional discount from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segment_disc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namely for the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 segment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which gets a 0.25% discount. If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total_amount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&lt; 2000 dollars then you won't get the additional discount even though the segment is a member.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18D4A1-4F05-6D13-B305-55947508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08332"/>
            <a:ext cx="8518215" cy="244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7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OrderDetails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65DDC-7FB1-78B9-8A6F-03A045702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17686"/>
            <a:ext cx="2332239" cy="155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AC44C9-2B0E-A7A1-59D6-F15F2FAE2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942" y="817686"/>
            <a:ext cx="4033597" cy="16188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68EF4-B138-4570-0437-B02568223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942" y="3208440"/>
            <a:ext cx="4146300" cy="1032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51CAF-1E26-57B5-1D50-7178084E1DCF}"/>
              </a:ext>
            </a:extLst>
          </p:cNvPr>
          <p:cNvSpPr txBox="1"/>
          <p:nvPr/>
        </p:nvSpPr>
        <p:spPr>
          <a:xfrm>
            <a:off x="259450" y="2541751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Constraint</a:t>
            </a:r>
          </a:p>
          <a:p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There isn't any.</a:t>
            </a:r>
            <a:endParaRPr lang="en-ID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339F-72A9-A745-B329-B26065CFE6E9}"/>
              </a:ext>
            </a:extLst>
          </p:cNvPr>
          <p:cNvSpPr txBox="1"/>
          <p:nvPr/>
        </p:nvSpPr>
        <p:spPr>
          <a:xfrm>
            <a:off x="259450" y="3040774"/>
            <a:ext cx="4091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calc_price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the unit price of the product is reduced by the disc for each product.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harga_unit_total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get the net unit price multiplied by the quantity ordered in the order details.</a:t>
            </a:r>
          </a:p>
        </p:txBody>
      </p:sp>
    </p:spTree>
    <p:extLst>
      <p:ext uri="{BB962C8B-B14F-4D97-AF65-F5344CB8AC3E}">
        <p14:creationId xmlns:p14="http://schemas.microsoft.com/office/powerpoint/2010/main" val="324133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Employees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CFC47-A2BD-9D25-A798-89BB3200E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850767"/>
            <a:ext cx="2243526" cy="18398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133750-EB1F-8696-D276-EB65D845C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528" y="848489"/>
            <a:ext cx="5780441" cy="148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3CBAEB-4EE2-D9B4-0C91-FF35980D913B}"/>
              </a:ext>
            </a:extLst>
          </p:cNvPr>
          <p:cNvSpPr txBox="1"/>
          <p:nvPr/>
        </p:nvSpPr>
        <p:spPr>
          <a:xfrm>
            <a:off x="259450" y="2799986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Constraint</a:t>
            </a:r>
          </a:p>
          <a:p>
            <a:r>
              <a:rPr lang="en-US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There isn't any.</a:t>
            </a:r>
            <a:endParaRPr lang="en-ID" sz="1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B0D2A-37D4-764B-A599-E89A943A9BB4}"/>
              </a:ext>
            </a:extLst>
          </p:cNvPr>
          <p:cNvSpPr txBox="1"/>
          <p:nvPr/>
        </p:nvSpPr>
        <p:spPr>
          <a:xfrm>
            <a:off x="2875545" y="2548676"/>
            <a:ext cx="1488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Computed column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54B922-2EB4-7F48-3FF5-771A72810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6528" y="2825675"/>
            <a:ext cx="3830733" cy="3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68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SupportTickets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9BECB-DBFF-F00E-CB73-5A4F7D360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4800" y="848489"/>
            <a:ext cx="6119750" cy="17722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FF913-BF7A-CDB8-0019-E4C498D44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817686"/>
            <a:ext cx="2111971" cy="194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65914-034D-6979-0B4E-0E8482429A9A}"/>
              </a:ext>
            </a:extLst>
          </p:cNvPr>
          <p:cNvSpPr txBox="1"/>
          <p:nvPr/>
        </p:nvSpPr>
        <p:spPr>
          <a:xfrm>
            <a:off x="259450" y="2865997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262A8-3575-F171-97DE-B213ADFBC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0" y="3178492"/>
            <a:ext cx="1143147" cy="585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74BCA1-0037-8A9D-ECB3-E523EB1B40AC}"/>
              </a:ext>
            </a:extLst>
          </p:cNvPr>
          <p:cNvSpPr txBox="1"/>
          <p:nvPr/>
        </p:nvSpPr>
        <p:spPr>
          <a:xfrm>
            <a:off x="259450" y="3799851"/>
            <a:ext cx="3243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df_createat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when an issue is created, the default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getdate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df_status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when an issue is created, the default [status] is 'open'.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B447D-2A21-483D-3CE2-F532D9407621}"/>
              </a:ext>
            </a:extLst>
          </p:cNvPr>
          <p:cNvSpPr txBox="1"/>
          <p:nvPr/>
        </p:nvSpPr>
        <p:spPr>
          <a:xfrm>
            <a:off x="3366817" y="2865996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Format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ticket_id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7FFD4F-52D2-4ACF-1003-E3B5C74817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7773" y="3142995"/>
            <a:ext cx="5466777" cy="6897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DF4D20-FFF8-5C71-999D-4E707E7D7A4E}"/>
              </a:ext>
            </a:extLst>
          </p:cNvPr>
          <p:cNvSpPr txBox="1"/>
          <p:nvPr/>
        </p:nvSpPr>
        <p:spPr>
          <a:xfrm>
            <a:off x="3366817" y="3897381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Computed column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A54B0C-826C-E9E5-ABF8-D211E7CC5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7772" y="4174380"/>
            <a:ext cx="5466777" cy="3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8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SupportTickets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B447D-2A21-483D-3CE2-F532D9407621}"/>
              </a:ext>
            </a:extLst>
          </p:cNvPr>
          <p:cNvSpPr txBox="1"/>
          <p:nvPr/>
        </p:nvSpPr>
        <p:spPr>
          <a:xfrm>
            <a:off x="259450" y="817686"/>
            <a:ext cx="1244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Trigger [status]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B6D4C2-AF47-48D0-9EA0-2223105DC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1171000"/>
            <a:ext cx="1538353" cy="6325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C528AB-6ECB-8E12-10B8-F20AAEFA9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2006605"/>
            <a:ext cx="4366794" cy="13119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046627-7174-7258-43EA-6483D3BCD21B}"/>
              </a:ext>
            </a:extLst>
          </p:cNvPr>
          <p:cNvSpPr txBox="1"/>
          <p:nvPr/>
        </p:nvSpPr>
        <p:spPr>
          <a:xfrm>
            <a:off x="259450" y="3550147"/>
            <a:ext cx="4091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when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inputed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[status] change its value to 'done'.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27FD48-B146-E438-DB16-911300DAA30D}"/>
              </a:ext>
            </a:extLst>
          </p:cNvPr>
          <p:cNvSpPr txBox="1"/>
          <p:nvPr/>
        </p:nvSpPr>
        <p:spPr>
          <a:xfrm>
            <a:off x="5177530" y="2408180"/>
            <a:ext cx="3439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The combination of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taken from the Employees table is based on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employee_id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SupportTickets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E1EE53-99BF-B0A5-37FC-7F979BAB5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425" y="2006605"/>
            <a:ext cx="3057660" cy="37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91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SolvingTime_Audit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A25708-FC97-FE82-89F9-6CB6CB210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799" y="1010673"/>
            <a:ext cx="5732601" cy="1656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DBA82-EBE0-31FB-95F5-E1322097D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2667467"/>
            <a:ext cx="5660443" cy="19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C6C03-D12F-2490-03ED-06CC1AEDBA5E}"/>
              </a:ext>
            </a:extLst>
          </p:cNvPr>
          <p:cNvSpPr txBox="1"/>
          <p:nvPr/>
        </p:nvSpPr>
        <p:spPr>
          <a:xfrm>
            <a:off x="6959439" y="858550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Before input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solved_at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40054-4C9B-49B4-B121-7234AED0B079}"/>
              </a:ext>
            </a:extLst>
          </p:cNvPr>
          <p:cNvSpPr txBox="1"/>
          <p:nvPr/>
        </p:nvSpPr>
        <p:spPr>
          <a:xfrm>
            <a:off x="259450" y="2393823"/>
            <a:ext cx="1617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After input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solved_at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1D4B18-4779-3FF1-A7C4-AFACF2C723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0" y="880051"/>
            <a:ext cx="2475434" cy="115797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55FB5A-C5B2-F518-8249-F4F981D65C50}"/>
              </a:ext>
            </a:extLst>
          </p:cNvPr>
          <p:cNvSpPr/>
          <p:nvPr/>
        </p:nvSpPr>
        <p:spPr>
          <a:xfrm>
            <a:off x="212775" y="4112684"/>
            <a:ext cx="2088723" cy="354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90769B-9C16-84AB-C253-DB2B09A1CF1C}"/>
              </a:ext>
            </a:extLst>
          </p:cNvPr>
          <p:cNvSpPr/>
          <p:nvPr/>
        </p:nvSpPr>
        <p:spPr>
          <a:xfrm>
            <a:off x="3253099" y="1983783"/>
            <a:ext cx="5436301" cy="20414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545B17-283E-3297-E0CE-F993E9DBAFE3}"/>
              </a:ext>
            </a:extLst>
          </p:cNvPr>
          <p:cNvSpPr/>
          <p:nvPr/>
        </p:nvSpPr>
        <p:spPr>
          <a:xfrm>
            <a:off x="4107051" y="3936569"/>
            <a:ext cx="739485" cy="1761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45F5E5-FF10-68FE-5FA4-6F8AEC64C949}"/>
              </a:ext>
            </a:extLst>
          </p:cNvPr>
          <p:cNvSpPr/>
          <p:nvPr/>
        </p:nvSpPr>
        <p:spPr>
          <a:xfrm>
            <a:off x="2956799" y="2269044"/>
            <a:ext cx="1615201" cy="2495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9D5F3-7BA7-AA9A-3E11-4415B03D1884}"/>
              </a:ext>
            </a:extLst>
          </p:cNvPr>
          <p:cNvSpPr txBox="1"/>
          <p:nvPr/>
        </p:nvSpPr>
        <p:spPr>
          <a:xfrm>
            <a:off x="6054600" y="3306486"/>
            <a:ext cx="2355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is 12 minutes difference: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18.45.00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finish_time_actual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18.57.16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3ED567-6482-4CA7-3512-D0ADDB6BD2A2}"/>
              </a:ext>
            </a:extLst>
          </p:cNvPr>
          <p:cNvSpPr/>
          <p:nvPr/>
        </p:nvSpPr>
        <p:spPr>
          <a:xfrm>
            <a:off x="3063132" y="3979139"/>
            <a:ext cx="307749" cy="13354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487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SolvingTime_Audit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1C145B-4BE1-E1F3-6BF2-73C086176C39}"/>
              </a:ext>
            </a:extLst>
          </p:cNvPr>
          <p:cNvSpPr txBox="1"/>
          <p:nvPr/>
        </p:nvSpPr>
        <p:spPr>
          <a:xfrm>
            <a:off x="259450" y="817686"/>
            <a:ext cx="1996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Trigger </a:t>
            </a:r>
            <a:r>
              <a:rPr lang="en-US" sz="1200" b="1" dirty="0" err="1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InsertSolvingTime</a:t>
            </a:r>
            <a:endParaRPr lang="en-US" sz="1200" b="1" dirty="0">
              <a:solidFill>
                <a:srgbClr val="17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319EC-3E8F-CB80-F6D8-1678BD77F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1171000"/>
            <a:ext cx="1538353" cy="6325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62F80-CF66-F582-8EBD-C9939486C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3765" y="912639"/>
            <a:ext cx="6166385" cy="15365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1CDB40-CC61-2501-9A0C-078735D658B6}"/>
              </a:ext>
            </a:extLst>
          </p:cNvPr>
          <p:cNvSpPr txBox="1"/>
          <p:nvPr/>
        </p:nvSpPr>
        <p:spPr>
          <a:xfrm>
            <a:off x="1984081" y="2694304"/>
            <a:ext cx="5031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After there is an update action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it will automatically record the action 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SolvingTime_Audit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 by giving the actual finish time value, namely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getdate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(). This way,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solved_at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values ​​in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SupportTickets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SolvingTime_Audit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tables can be audited to see if they are appropriate or if there are deviations.</a:t>
            </a:r>
          </a:p>
        </p:txBody>
      </p:sp>
    </p:spTree>
    <p:extLst>
      <p:ext uri="{BB962C8B-B14F-4D97-AF65-F5344CB8AC3E}">
        <p14:creationId xmlns:p14="http://schemas.microsoft.com/office/powerpoint/2010/main" val="426254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 lang="en-US" sz="2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40987-31CC-9BEB-7A30-79DF4BCD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4" y="531137"/>
            <a:ext cx="1860741" cy="9610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8D41A1-74BD-FEC3-D10C-702DEFE298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304" y="1629234"/>
            <a:ext cx="4796099" cy="1410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FB328-3560-2429-1DF2-0CE8314AC8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974" y="3254799"/>
            <a:ext cx="4795429" cy="11345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E4278-715A-30AF-A0DA-FAA25DA9BB85}"/>
              </a:ext>
            </a:extLst>
          </p:cNvPr>
          <p:cNvSpPr txBox="1"/>
          <p:nvPr/>
        </p:nvSpPr>
        <p:spPr>
          <a:xfrm>
            <a:off x="5388303" y="2248584"/>
            <a:ext cx="3021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Displays all Orders in a certain period according to the entered date and end date.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ACAD9-3A3B-A168-3DF4-CFB97806A5BB}"/>
              </a:ext>
            </a:extLst>
          </p:cNvPr>
          <p:cNvSpPr txBox="1"/>
          <p:nvPr/>
        </p:nvSpPr>
        <p:spPr>
          <a:xfrm>
            <a:off x="5388303" y="3406564"/>
            <a:ext cx="3021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Displays all Orders that have a total amount &gt;= 2000 dollars in a certain period according to the entered start and end date.</a:t>
            </a:r>
          </a:p>
        </p:txBody>
      </p:sp>
    </p:spTree>
    <p:extLst>
      <p:ext uri="{BB962C8B-B14F-4D97-AF65-F5344CB8AC3E}">
        <p14:creationId xmlns:p14="http://schemas.microsoft.com/office/powerpoint/2010/main" val="98542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397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Stored Procedures</a:t>
            </a:r>
            <a:endParaRPr lang="en-US" sz="25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724FCA-C7D6-E982-8FE4-47219F019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04" y="817686"/>
            <a:ext cx="4791048" cy="1080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A852A-E5F0-2C33-1BEC-FB2D4307BF58}"/>
              </a:ext>
            </a:extLst>
          </p:cNvPr>
          <p:cNvSpPr txBox="1"/>
          <p:nvPr/>
        </p:nvSpPr>
        <p:spPr>
          <a:xfrm>
            <a:off x="347303" y="2073014"/>
            <a:ext cx="479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Displays the average processing time for issues that have been completed in the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SupportTickets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table searched for each employee name, namely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solved_by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a certain period according to the entered start and end date.</a:t>
            </a:r>
          </a:p>
        </p:txBody>
      </p:sp>
    </p:spTree>
    <p:extLst>
      <p:ext uri="{BB962C8B-B14F-4D97-AF65-F5344CB8AC3E}">
        <p14:creationId xmlns:p14="http://schemas.microsoft.com/office/powerpoint/2010/main" val="2107313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DML (Data Manipulation Language)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48" y="1452219"/>
            <a:ext cx="2797700" cy="223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5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Implementing SQL</a:t>
            </a: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: TechCorp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5" y="1656851"/>
            <a:ext cx="2797700" cy="223906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930925" y="1272800"/>
            <a:ext cx="5717100" cy="32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TechCorp</a:t>
            </a: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 an e-commerce company that focuses on selling electronic products such as laptops, smartphones and accessories. </a:t>
            </a:r>
            <a:r>
              <a:rPr lang="en-ID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TechCorp</a:t>
            </a: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also provides customer support services to assist customers with technical issues and questions regarding products sold.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 a Data Analyst at this company, you are assigned to </a:t>
            </a:r>
            <a:r>
              <a:rPr lang="en-ID" sz="17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analyze</a:t>
            </a:r>
            <a:r>
              <a:rPr lang="en-ID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various data for financial reporting and business performance analysis.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d" sz="1500" b="1" dirty="0">
                <a:latin typeface="Roboto"/>
                <a:ea typeface="Roboto"/>
                <a:cs typeface="Roboto"/>
                <a:sym typeface="Roboto"/>
              </a:rPr>
              <a:t>Data Input for Tables :</a:t>
            </a:r>
            <a:r>
              <a:rPr lang="id" sz="15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Download </a:t>
            </a:r>
            <a:r>
              <a:rPr lang="en-US" sz="15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here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Identifikasi 3 pelanggan teratas berdasarkan total nominal pesanan!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94" name="Google Shape;94;p16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97;p16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98" name="Google Shape;98;p16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1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CF7CD-B0E5-1E8A-182D-CDDC75117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0375" y="2541630"/>
            <a:ext cx="5254799" cy="165708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Temukan rata-rata nominal pesanan untuk setiap pelanggan!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6" name="Google Shape;116;p17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17" name="Google Shape;117;p1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21" name="Google Shape;121;p1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1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2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F9AE1-C69F-A830-6A92-38DC9C6E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75" y="2222972"/>
            <a:ext cx="5348338" cy="22944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Temukan semua karyawan yang telah menyelesaikan lebih dari 4 tiket support!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40" name="Google Shape;140;p1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44" name="Google Shape;144;p1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3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56871-1100-3266-6A1E-EB1871A3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75" y="2417514"/>
            <a:ext cx="5357121" cy="190370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4. Temukan semua produk yang belum pernah dipesan!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2" name="Google Shape;162;p19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63" name="Google Shape;163;p1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9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67" name="Google Shape;167;p1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19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4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F3041-12C7-84A2-A6B5-FCD395794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75" y="2566055"/>
            <a:ext cx="5358600" cy="160823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5. Hitung total pendapatan yang dihasilkan dari penjualan produk!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5" name="Google Shape;185;p20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186" name="Google Shape;186;p2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20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190" name="Google Shape;190;p2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2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0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5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A78AA-81BB-79AA-35F6-31B663BFE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604" y="2708838"/>
            <a:ext cx="5232342" cy="13226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8500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6. Temukan harga rata-rata produk untuk setiap kategori dan temukan kategori dengan harga rata-rata lebih dari $500!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209" name="Google Shape;209;p2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21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213" name="Google Shape;213;p2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1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23" name="Google Shape;22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1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6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27D54-DC7C-E93C-5A3C-B987E3FC8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645" y="2212699"/>
            <a:ext cx="3676259" cy="23149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body" idx="1"/>
          </p:nvPr>
        </p:nvSpPr>
        <p:spPr>
          <a:xfrm>
            <a:off x="212775" y="1201700"/>
            <a:ext cx="8665800" cy="4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d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7. Temukan pelanggan yang telah membuat setidaknya satu pesanan dengan total jumlah lebih dari $1000!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22"/>
          <p:cNvGrpSpPr/>
          <p:nvPr/>
        </p:nvGrpSpPr>
        <p:grpSpPr>
          <a:xfrm>
            <a:off x="3854592" y="4740707"/>
            <a:ext cx="1434817" cy="389011"/>
            <a:chOff x="3248325" y="4588800"/>
            <a:chExt cx="2045939" cy="554700"/>
          </a:xfrm>
        </p:grpSpPr>
        <p:sp>
          <p:nvSpPr>
            <p:cNvPr id="232" name="Google Shape;232;p2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22"/>
          <p:cNvGrpSpPr/>
          <p:nvPr/>
        </p:nvGrpSpPr>
        <p:grpSpPr>
          <a:xfrm>
            <a:off x="8325086" y="65154"/>
            <a:ext cx="763768" cy="752531"/>
            <a:chOff x="695950" y="3458000"/>
            <a:chExt cx="966550" cy="952450"/>
          </a:xfrm>
        </p:grpSpPr>
        <p:sp>
          <p:nvSpPr>
            <p:cNvPr id="236" name="Google Shape;236;p2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2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7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Query 7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2"/>
          <p:cNvSpPr/>
          <p:nvPr/>
        </p:nvSpPr>
        <p:spPr>
          <a:xfrm>
            <a:off x="1958475" y="2165225"/>
            <a:ext cx="5358600" cy="2409900"/>
          </a:xfrm>
          <a:prstGeom prst="rect">
            <a:avLst/>
          </a:prstGeom>
          <a:noFill/>
          <a:ln w="2857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6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6000"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Lampirkan jawaban kamu disini</a:t>
            </a:r>
            <a:endParaRPr b="1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2A7E3-1949-BB19-8C8A-82D702073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83" y="2500857"/>
            <a:ext cx="5286983" cy="173863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Case Study - E-Learning</a:t>
            </a:r>
            <a:endParaRPr sz="2300" b="1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715325" y="1662927"/>
            <a:ext cx="52695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4000" dirty="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Connect with me :</a:t>
            </a:r>
            <a:endParaRPr sz="4000" b="0" i="0" u="none" strike="noStrike" cap="none" dirty="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211344" y="2371666"/>
            <a:ext cx="2569164" cy="4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endahen12@gmail.com</a:t>
            </a:r>
            <a:endParaRPr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1BB22C-CE39-1E63-82F3-67F912B48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907" y="3602015"/>
            <a:ext cx="1683936" cy="125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4237F-180C-0AD2-A284-B4B08218F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1177" y="2348139"/>
            <a:ext cx="400167" cy="400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3B2F9-88E3-CF85-3601-AEAC49A829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331" t="3846" r="23578" b="3361"/>
          <a:stretch/>
        </p:blipFill>
        <p:spPr>
          <a:xfrm>
            <a:off x="3811177" y="2869424"/>
            <a:ext cx="400167" cy="398314"/>
          </a:xfrm>
          <a:prstGeom prst="rect">
            <a:avLst/>
          </a:prstGeom>
        </p:spPr>
      </p:pic>
      <p:sp>
        <p:nvSpPr>
          <p:cNvPr id="9" name="Google Shape;63;p14">
            <a:extLst>
              <a:ext uri="{FF2B5EF4-FFF2-40B4-BE49-F238E27FC236}">
                <a16:creationId xmlns:a16="http://schemas.microsoft.com/office/drawing/2014/main" id="{A7C8F4F8-4ED6-32DE-6C15-116F9FFC8674}"/>
              </a:ext>
            </a:extLst>
          </p:cNvPr>
          <p:cNvSpPr txBox="1"/>
          <p:nvPr/>
        </p:nvSpPr>
        <p:spPr>
          <a:xfrm>
            <a:off x="4211344" y="2867571"/>
            <a:ext cx="4374718" cy="40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www.linkedin.com/in/endahrakhmawati</a:t>
            </a:r>
            <a:endParaRPr lang="en-US" sz="16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3883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Database Schema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225" y="1656851"/>
            <a:ext cx="2797700" cy="2239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836547-8A5C-EB1A-D482-40D20C30EA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392" b="254"/>
          <a:stretch/>
        </p:blipFill>
        <p:spPr>
          <a:xfrm>
            <a:off x="2930925" y="1104803"/>
            <a:ext cx="5886217" cy="318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2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Entity Relationship Diagram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76FF4-ADF4-A07E-2E9D-5CEF6FD87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121" y="1187259"/>
            <a:ext cx="6541753" cy="3747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4C7071-B65E-384A-6535-3893FB948A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0906" y="6276"/>
            <a:ext cx="1558220" cy="77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8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2000" b="1" dirty="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2000" b="1" dirty="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DDL (Data Definition Language)</a:t>
            </a:r>
            <a:endParaRPr lang="en-US"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148" y="1452219"/>
            <a:ext cx="2797700" cy="2239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0988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Products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DF7D1-CA3C-25A2-F92D-3979EBF6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741372"/>
            <a:ext cx="2197213" cy="19686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AD8F02-4871-C2DD-6B7F-F9C84AFEC582}"/>
              </a:ext>
            </a:extLst>
          </p:cNvPr>
          <p:cNvSpPr txBox="1"/>
          <p:nvPr/>
        </p:nvSpPr>
        <p:spPr>
          <a:xfrm>
            <a:off x="259450" y="2815130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Constraint</a:t>
            </a:r>
          </a:p>
          <a:p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There isn't any.</a:t>
            </a:r>
            <a:endParaRPr lang="en-US" sz="1200" b="1" dirty="0">
              <a:solidFill>
                <a:srgbClr val="17919B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431B3-6E26-DDFF-3840-FE826FC457DD}"/>
              </a:ext>
            </a:extLst>
          </p:cNvPr>
          <p:cNvSpPr txBox="1"/>
          <p:nvPr/>
        </p:nvSpPr>
        <p:spPr>
          <a:xfrm>
            <a:off x="2729909" y="3654182"/>
            <a:ext cx="531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hitung_stok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reduce the stock quantity with the quantity in the Orders table.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stok_terjual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add up the quantity in the Orders table for each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product_id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8BBBC9-4DD7-7996-D607-B432C0C87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9909" y="2182358"/>
            <a:ext cx="3448227" cy="1365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8B6CCE-D47B-4F47-925C-DDBBFB1E75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909" y="744560"/>
            <a:ext cx="5774630" cy="13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4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555EA2-A902-D17A-FF1D-7A7B738A2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402" y="745429"/>
            <a:ext cx="5757010" cy="1165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3B4D55-E8FE-0040-BD38-8F838522E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50" y="713332"/>
            <a:ext cx="2228965" cy="1752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F831FF-D66A-F07A-0435-64E6DF1E8524}"/>
              </a:ext>
            </a:extLst>
          </p:cNvPr>
          <p:cNvSpPr txBox="1"/>
          <p:nvPr/>
        </p:nvSpPr>
        <p:spPr>
          <a:xfrm>
            <a:off x="259449" y="299147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CDBAB4-E956-2825-0550-853FC596E9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450" y="3369510"/>
            <a:ext cx="5283594" cy="3998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2DA43-AF56-8EFF-5332-F22A12CDFB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0402" y="2072477"/>
            <a:ext cx="1670678" cy="9691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D2119D-DFC0-8282-1997-304F04C554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449" y="3922896"/>
            <a:ext cx="8829403" cy="342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448654-EB73-1642-BEBA-337A35366F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49" y="4362336"/>
            <a:ext cx="5029957" cy="2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3B169-F55D-89A6-98FE-BF8A21B37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1232491"/>
            <a:ext cx="3793357" cy="4030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DB7C15-8765-5461-F09F-FBC9D55C62F0}"/>
              </a:ext>
            </a:extLst>
          </p:cNvPr>
          <p:cNvSpPr txBox="1"/>
          <p:nvPr/>
        </p:nvSpPr>
        <p:spPr>
          <a:xfrm>
            <a:off x="259450" y="1818938"/>
            <a:ext cx="8649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ListSegment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only if the segment parameter in the Customers table is the same as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segment_name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Segment table. If it is not appropriate/not available then customer data cannot be entered.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fn_segmentdisc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looking for the disc in the Segment table according to the segment parameters in the Customers table.</a:t>
            </a: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9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5"/>
          <p:cNvGrpSpPr/>
          <p:nvPr/>
        </p:nvGrpSpPr>
        <p:grpSpPr>
          <a:xfrm>
            <a:off x="3854590" y="4740702"/>
            <a:ext cx="1434817" cy="389011"/>
            <a:chOff x="3248325" y="4588800"/>
            <a:chExt cx="2045939" cy="554700"/>
          </a:xfrm>
        </p:grpSpPr>
        <p:sp>
          <p:nvSpPr>
            <p:cNvPr id="70" name="Google Shape;70;p15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>
            <a:off x="8325085" y="65155"/>
            <a:ext cx="763768" cy="752531"/>
            <a:chOff x="695950" y="3458000"/>
            <a:chExt cx="966550" cy="952450"/>
          </a:xfrm>
        </p:grpSpPr>
        <p:sp>
          <p:nvSpPr>
            <p:cNvPr id="74" name="Google Shape;74;p15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5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259450" y="174550"/>
            <a:ext cx="848070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Orders</a:t>
            </a:r>
            <a:endParaRPr sz="3600" b="1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D03F48-BFA1-04EF-4424-81247D62C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0" y="741373"/>
            <a:ext cx="2150536" cy="15725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68151-19A4-5FA7-20AC-0DFA94936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80" y="2671498"/>
            <a:ext cx="6951019" cy="3162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ED4781-1A12-EA0A-B620-1CDD1B72F9C1}"/>
              </a:ext>
            </a:extLst>
          </p:cNvPr>
          <p:cNvSpPr txBox="1"/>
          <p:nvPr/>
        </p:nvSpPr>
        <p:spPr>
          <a:xfrm>
            <a:off x="259450" y="235708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Constraint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AD9BA5-DCC6-2CD4-6502-C7BB503A2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8970" y="684693"/>
            <a:ext cx="4305569" cy="17765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00F3CB-C2EE-26F0-E5D6-6BBB36DB4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829" y="2984041"/>
            <a:ext cx="3846710" cy="18865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2A39B4-80B2-BE4B-34D3-7EDD21307653}"/>
              </a:ext>
            </a:extLst>
          </p:cNvPr>
          <p:cNvSpPr txBox="1"/>
          <p:nvPr/>
        </p:nvSpPr>
        <p:spPr>
          <a:xfrm>
            <a:off x="259450" y="3040774"/>
            <a:ext cx="4360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17919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Functions</a:t>
            </a:r>
            <a:endParaRPr lang="en-US" sz="1200" b="1" i="0" u="none" strike="noStrike" cap="none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fn_fullname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combined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last_name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from the Customers table based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Orders.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fn_segmentcust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: get segment in the Customers table based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Orders.</a:t>
            </a:r>
          </a:p>
          <a:p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fn_segmentdisc2 : get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segment_disc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Customers table based on </a:t>
            </a:r>
            <a:r>
              <a:rPr lang="en-US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customer_id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Orders.</a:t>
            </a:r>
          </a:p>
        </p:txBody>
      </p:sp>
    </p:spTree>
    <p:extLst>
      <p:ext uri="{BB962C8B-B14F-4D97-AF65-F5344CB8AC3E}">
        <p14:creationId xmlns:p14="http://schemas.microsoft.com/office/powerpoint/2010/main" val="669089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902</Words>
  <Application>Microsoft Office PowerPoint</Application>
  <PresentationFormat>On-screen Show (16:9)</PresentationFormat>
  <Paragraphs>135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Roboto</vt:lpstr>
      <vt:lpstr>Open Sans</vt:lpstr>
      <vt:lpstr>Arial</vt:lpstr>
      <vt:lpstr>Caveat</vt:lpstr>
      <vt:lpstr>Roboto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Endah Rakhma_</dc:creator>
  <cp:lastModifiedBy>endah</cp:lastModifiedBy>
  <cp:revision>74</cp:revision>
  <dcterms:modified xsi:type="dcterms:W3CDTF">2024-08-13T10:01:35Z</dcterms:modified>
</cp:coreProperties>
</file>