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A262-4B15-42AF-BCA6-AFA9C90E8C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36EE0-9CB4-4CC0-A9C1-FE0B0174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5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36EE0-9CB4-4CC0-A9C1-FE0B017477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4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7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B4BF-15DC-403C-80A1-29E25C5362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6380-9B78-4FF8-8794-5BAC4767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15" y="232012"/>
            <a:ext cx="11395881" cy="6428095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Chapter </a:t>
            </a:r>
            <a:r>
              <a:rPr lang="en-US" b="1" dirty="0"/>
              <a:t>3: Information Technology </a:t>
            </a:r>
            <a:r>
              <a:rPr lang="en-US" b="1" dirty="0" smtClean="0"/>
              <a:t>Infrastructure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Networking/telecommunications platforms</a:t>
            </a:r>
            <a:endParaRPr lang="en-US" dirty="0"/>
          </a:p>
          <a:p>
            <a:pPr lvl="1"/>
            <a:r>
              <a:rPr lang="en-US" sz="3200" b="1" dirty="0"/>
              <a:t>Telecommunication services</a:t>
            </a:r>
            <a:endParaRPr lang="en-US" sz="3200" dirty="0"/>
          </a:p>
          <a:p>
            <a:pPr lvl="2"/>
            <a:r>
              <a:rPr lang="en-US" sz="3200" dirty="0"/>
              <a:t>Telecommunications, cable, telephone company charges for voice lines and Internet access</a:t>
            </a:r>
          </a:p>
          <a:p>
            <a:pPr lvl="2"/>
            <a:r>
              <a:rPr lang="en-US" sz="3200" dirty="0"/>
              <a:t>AT&amp;T, Verizon</a:t>
            </a:r>
          </a:p>
          <a:p>
            <a:pPr lvl="1"/>
            <a:r>
              <a:rPr lang="en-US" sz="3200" b="1" dirty="0"/>
              <a:t>Network operating systems:</a:t>
            </a:r>
            <a:endParaRPr lang="en-US" sz="3200" dirty="0"/>
          </a:p>
          <a:p>
            <a:pPr lvl="2"/>
            <a:r>
              <a:rPr lang="en-US" sz="3200" dirty="0"/>
              <a:t>Windows Server, Linux, Unix</a:t>
            </a:r>
          </a:p>
          <a:p>
            <a:pPr lvl="1"/>
            <a:r>
              <a:rPr lang="en-US" sz="3200" b="1" dirty="0"/>
              <a:t>Network hardware providers:</a:t>
            </a:r>
            <a:endParaRPr lang="en-US" sz="3200" dirty="0"/>
          </a:p>
          <a:p>
            <a:pPr lvl="1"/>
            <a:r>
              <a:rPr lang="en-US" sz="3200" dirty="0" smtClean="0"/>
              <a:t>Cisco, Alcatel-lucent/</a:t>
            </a:r>
            <a:r>
              <a:rPr lang="en-US" sz="3200" dirty="0" err="1" smtClean="0"/>
              <a:t>junipter</a:t>
            </a:r>
            <a:r>
              <a:rPr lang="en-US" sz="3200" dirty="0" smtClean="0"/>
              <a:t> networkers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35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platforms</a:t>
            </a:r>
            <a:endParaRPr lang="en-US" dirty="0"/>
          </a:p>
          <a:p>
            <a:pPr lvl="1"/>
            <a:r>
              <a:rPr lang="en-US" sz="3200" dirty="0"/>
              <a:t>Hardware, software, management services to support company Web sites (including Web-hosting services), intranets, extranets</a:t>
            </a:r>
          </a:p>
          <a:p>
            <a:pPr lvl="1"/>
            <a:r>
              <a:rPr lang="en-US" sz="3200" b="1" dirty="0"/>
              <a:t>Internet hardware server market:</a:t>
            </a:r>
            <a:r>
              <a:rPr lang="en-US" sz="3200" dirty="0"/>
              <a:t> IBM, Dell, Sun (Oracle), HP</a:t>
            </a:r>
          </a:p>
          <a:p>
            <a:pPr lvl="1"/>
            <a:r>
              <a:rPr lang="en-US" sz="3200" b="1" dirty="0"/>
              <a:t>Web development tools/suites:</a:t>
            </a:r>
            <a:r>
              <a:rPr lang="en-US" sz="3200" dirty="0"/>
              <a:t> Microsoft Visual Studio and .NET, Oracle-Sun Java, Adobe, Real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IT Infrastructure Components</a:t>
            </a:r>
            <a:endParaRPr lang="en-US" sz="3200" dirty="0"/>
          </a:p>
          <a:p>
            <a:r>
              <a:rPr lang="en-US" sz="3200" b="1" dirty="0"/>
              <a:t>Consulting and system integration services</a:t>
            </a:r>
            <a:endParaRPr lang="en-US" sz="3200" dirty="0"/>
          </a:p>
          <a:p>
            <a:pPr lvl="1"/>
            <a:r>
              <a:rPr lang="en-US" sz="3200" dirty="0"/>
              <a:t>Even large firms do not have resources for full range of support for new, complex infrastructure</a:t>
            </a:r>
          </a:p>
          <a:p>
            <a:pPr lvl="1"/>
            <a:r>
              <a:rPr lang="en-US" sz="3200" b="1" dirty="0"/>
              <a:t>Leading consulting firms:</a:t>
            </a:r>
            <a:r>
              <a:rPr lang="en-US" sz="3200" dirty="0"/>
              <a:t> Accenture, IBM Global Services, HP, Infosys, Wipro Technologies</a:t>
            </a:r>
          </a:p>
          <a:p>
            <a:pPr lvl="1"/>
            <a:r>
              <a:rPr lang="en-US" sz="3200" b="1" dirty="0"/>
              <a:t>Software integration:</a:t>
            </a:r>
            <a:r>
              <a:rPr lang="en-US" sz="3200" dirty="0"/>
              <a:t> ensuring new infrastructure works with legacy systems</a:t>
            </a:r>
          </a:p>
          <a:p>
            <a:pPr lvl="1"/>
            <a:r>
              <a:rPr lang="en-US" sz="3200" b="1" dirty="0"/>
              <a:t>Legacy systems:</a:t>
            </a:r>
            <a:r>
              <a:rPr lang="en-US" sz="3200" dirty="0"/>
              <a:t> older TPS created for mainframes that would be too costly to replace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069"/>
            <a:ext cx="10515600" cy="955343"/>
          </a:xfrm>
        </p:spPr>
        <p:txBody>
          <a:bodyPr>
            <a:normAutofit fontScale="90000"/>
          </a:bodyPr>
          <a:lstStyle/>
          <a:p>
            <a:r>
              <a:rPr lang="en-US" b="1"/>
              <a:t>Current Trends in Hardware Platforms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/>
              <a:t>mobile digital platform</a:t>
            </a:r>
            <a:endParaRPr lang="en-US" sz="3200" dirty="0"/>
          </a:p>
          <a:p>
            <a:pPr lvl="1"/>
            <a:r>
              <a:rPr lang="en-US" sz="3200" b="1" dirty="0"/>
              <a:t>Smartphones (iPhone, Android, and Blackberry)</a:t>
            </a:r>
            <a:endParaRPr lang="en-US" sz="3200" dirty="0"/>
          </a:p>
          <a:p>
            <a:pPr lvl="2"/>
            <a:r>
              <a:rPr lang="en-US" sz="3200" dirty="0"/>
              <a:t>Data transmission, Web surfing, e-mail, and IM</a:t>
            </a:r>
          </a:p>
          <a:p>
            <a:pPr lvl="1"/>
            <a:r>
              <a:rPr lang="en-US" sz="3200" b="1" dirty="0"/>
              <a:t>Netbooks:</a:t>
            </a:r>
            <a:endParaRPr lang="en-US" sz="3200" dirty="0"/>
          </a:p>
          <a:p>
            <a:pPr lvl="2"/>
            <a:r>
              <a:rPr lang="en-US" sz="3200" dirty="0"/>
              <a:t>Small lightweight notebooks optimized for wireless communication and core tasks</a:t>
            </a:r>
          </a:p>
          <a:p>
            <a:pPr lvl="1"/>
            <a:r>
              <a:rPr lang="en-US" sz="3200" b="1" dirty="0"/>
              <a:t>Tablets (iPad)</a:t>
            </a:r>
            <a:endParaRPr lang="en-US" sz="3200" dirty="0"/>
          </a:p>
          <a:p>
            <a:pPr lvl="1"/>
            <a:r>
              <a:rPr lang="en-US" sz="3200" b="1" dirty="0"/>
              <a:t>Networked e-readers (Kindle and Nook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9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 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Greening </a:t>
            </a:r>
            <a:r>
              <a:rPr lang="en-US" b="1" dirty="0"/>
              <a:t>of the Data </a:t>
            </a:r>
            <a:r>
              <a:rPr lang="en-US" b="1" dirty="0" smtClean="0"/>
              <a:t>Center</a:t>
            </a:r>
          </a:p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dirty="0" smtClean="0"/>
              <a:t>. What are </a:t>
            </a:r>
            <a:r>
              <a:rPr lang="en-US" dirty="0"/>
              <a:t>Business and Social Problems Caused by Data Center Power </a:t>
            </a:r>
            <a:r>
              <a:rPr lang="en-US" dirty="0" smtClean="0"/>
              <a:t>Consumption?</a:t>
            </a:r>
          </a:p>
          <a:p>
            <a:pPr marL="0" indent="0">
              <a:buNone/>
            </a:pPr>
            <a:r>
              <a:rPr lang="en-US" dirty="0" smtClean="0"/>
              <a:t>2. What  solutions are available for these problem ? Are they management , organizational or technological ? Explain your answer</a:t>
            </a:r>
          </a:p>
          <a:p>
            <a:pPr marL="0" indent="0">
              <a:buNone/>
            </a:pPr>
            <a:r>
              <a:rPr lang="en-US" dirty="0" smtClean="0"/>
              <a:t>3.What are the business benefit and cost of this solutions?</a:t>
            </a:r>
          </a:p>
          <a:p>
            <a:pPr marL="0" indent="0">
              <a:buNone/>
            </a:pPr>
            <a:r>
              <a:rPr lang="en-US" dirty="0" smtClean="0"/>
              <a:t>4. Should all firm move toward  green computing ?why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191069"/>
            <a:ext cx="11505063" cy="736979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Current Trends in Hardware Platforms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078172"/>
            <a:ext cx="11505063" cy="57798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/>
              <a:t>BYOD (Bring your own device)</a:t>
            </a:r>
          </a:p>
          <a:p>
            <a:endParaRPr lang="en-US" sz="4800" dirty="0"/>
          </a:p>
          <a:p>
            <a:r>
              <a:rPr lang="en-US" sz="4800" dirty="0"/>
              <a:t>Allowing employees to use personal mobile </a:t>
            </a:r>
            <a:r>
              <a:rPr lang="en-US" sz="4800" dirty="0" smtClean="0"/>
              <a:t>devices in </a:t>
            </a:r>
            <a:r>
              <a:rPr lang="en-US" sz="4800" dirty="0"/>
              <a:t>workplace</a:t>
            </a:r>
          </a:p>
          <a:p>
            <a:endParaRPr lang="en-US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800" b="1" dirty="0"/>
              <a:t>Consumerization of IT</a:t>
            </a:r>
          </a:p>
          <a:p>
            <a:endParaRPr lang="en-US" sz="4800" dirty="0"/>
          </a:p>
          <a:p>
            <a:pPr lvl="1"/>
            <a:r>
              <a:rPr lang="en-US" sz="4400" dirty="0"/>
              <a:t>New information technology emerges in consumer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markets first and spreads to business organizations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Forces businesses and IT departments to rethink how</a:t>
            </a:r>
          </a:p>
          <a:p>
            <a:pPr lvl="1"/>
            <a:endParaRPr lang="en-US" sz="4400" dirty="0"/>
          </a:p>
          <a:p>
            <a:pPr lvl="1"/>
            <a:r>
              <a:rPr lang="en-US" sz="4400" dirty="0"/>
              <a:t>IT equipment and services are acquired </a:t>
            </a:r>
            <a:r>
              <a:rPr lang="en-US" sz="4400" dirty="0" smtClean="0"/>
              <a:t>and managed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1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048"/>
          </a:xfrm>
        </p:spPr>
        <p:txBody>
          <a:bodyPr>
            <a:normAutofit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928050"/>
            <a:ext cx="10917072" cy="5929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5000" b="1" dirty="0"/>
              <a:t>Quantum computing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4000" dirty="0"/>
              <a:t>- Uses quantum physics to represent and operate on</a:t>
            </a:r>
          </a:p>
          <a:p>
            <a:pPr lvl="1"/>
            <a:endParaRPr lang="en-US" sz="4000" dirty="0"/>
          </a:p>
          <a:p>
            <a:pPr marL="457200" lvl="1" indent="0">
              <a:buNone/>
            </a:pPr>
            <a:r>
              <a:rPr lang="en-US" sz="4000" dirty="0"/>
              <a:t>- Dramatic increases in computing speed</a:t>
            </a:r>
          </a:p>
          <a:p>
            <a:endParaRPr lang="en-US" sz="4400" dirty="0"/>
          </a:p>
          <a:p>
            <a:r>
              <a:rPr lang="en-US" sz="4400" b="1" dirty="0" smtClean="0"/>
              <a:t>Virtualization</a:t>
            </a:r>
            <a:endParaRPr lang="en-US" sz="4400" dirty="0"/>
          </a:p>
          <a:p>
            <a:pPr marL="457200" lvl="1" indent="0">
              <a:buNone/>
            </a:pPr>
            <a:r>
              <a:rPr lang="en-US" sz="4000" dirty="0" smtClean="0"/>
              <a:t>- Allows </a:t>
            </a:r>
            <a:r>
              <a:rPr lang="en-US" sz="4000" dirty="0"/>
              <a:t>single physical resource to act as multiple</a:t>
            </a:r>
          </a:p>
          <a:p>
            <a:pPr lvl="1"/>
            <a:endParaRPr lang="en-US" sz="4000" dirty="0"/>
          </a:p>
          <a:p>
            <a:pPr marL="457200" lvl="1" indent="0">
              <a:buNone/>
            </a:pPr>
            <a:r>
              <a:rPr lang="en-US" sz="4000" dirty="0" smtClean="0"/>
              <a:t>- resources </a:t>
            </a:r>
            <a:r>
              <a:rPr lang="en-US" sz="4000" dirty="0"/>
              <a:t>(i.e., run multiple instances of OS)</a:t>
            </a:r>
          </a:p>
          <a:p>
            <a:pPr lvl="1"/>
            <a:endParaRPr lang="en-US" sz="4000" dirty="0"/>
          </a:p>
          <a:p>
            <a:pPr lvl="1">
              <a:buFontTx/>
              <a:buChar char="-"/>
            </a:pPr>
            <a:r>
              <a:rPr lang="en-US" sz="4000" dirty="0" smtClean="0"/>
              <a:t>Reduces </a:t>
            </a:r>
            <a:r>
              <a:rPr lang="en-US" sz="4000" dirty="0"/>
              <a:t>hardware and power </a:t>
            </a:r>
            <a:r>
              <a:rPr lang="en-US" sz="4000" dirty="0" smtClean="0"/>
              <a:t>expenditures</a:t>
            </a:r>
          </a:p>
          <a:p>
            <a:pPr lvl="1">
              <a:buFontTx/>
              <a:buChar char="-"/>
            </a:pPr>
            <a:r>
              <a:rPr lang="en-US" sz="4000" dirty="0" smtClean="0"/>
              <a:t>Facilitate hardware </a:t>
            </a:r>
            <a:r>
              <a:rPr lang="en-US" sz="4000" dirty="0" err="1" smtClean="0"/>
              <a:t>centeralization</a:t>
            </a:r>
            <a:r>
              <a:rPr lang="en-US" sz="4000" dirty="0" smtClean="0"/>
              <a:t> 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2"/>
            <a:ext cx="10515600" cy="5049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8" y="846160"/>
            <a:ext cx="11709780" cy="5882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Cloud computing</a:t>
            </a:r>
          </a:p>
          <a:p>
            <a:endParaRPr lang="en-US" dirty="0"/>
          </a:p>
          <a:p>
            <a:r>
              <a:rPr lang="en-US" dirty="0"/>
              <a:t>On-demand (utility) computing services </a:t>
            </a:r>
            <a:r>
              <a:rPr lang="en-US" dirty="0" smtClean="0"/>
              <a:t>obtained over </a:t>
            </a:r>
            <a:r>
              <a:rPr lang="en-US" dirty="0"/>
              <a:t>network</a:t>
            </a:r>
          </a:p>
          <a:p>
            <a:endParaRPr lang="en-US" dirty="0"/>
          </a:p>
          <a:p>
            <a:pPr lvl="1"/>
            <a:r>
              <a:rPr lang="en-US" sz="2800" dirty="0"/>
              <a:t>Infrastructure as a service (</a:t>
            </a:r>
            <a:r>
              <a:rPr lang="en-US" sz="2800" dirty="0" err="1"/>
              <a:t>laaS</a:t>
            </a:r>
            <a:r>
              <a:rPr lang="en-US" sz="2800" dirty="0"/>
              <a:t>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Platform as a service </a:t>
            </a:r>
            <a:r>
              <a:rPr lang="en-US" sz="2800" dirty="0" err="1"/>
              <a:t>PaaS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Software as a service </a:t>
            </a:r>
            <a:r>
              <a:rPr lang="en-US" sz="2800" dirty="0" err="1"/>
              <a:t>SaaS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Cloud can be public or private</a:t>
            </a:r>
          </a:p>
          <a:p>
            <a:endParaRPr lang="en-US" dirty="0"/>
          </a:p>
          <a:p>
            <a:r>
              <a:rPr lang="en-US" dirty="0"/>
              <a:t>Allows companies to minimize IT investments</a:t>
            </a:r>
          </a:p>
          <a:p>
            <a:endParaRPr lang="en-US" dirty="0"/>
          </a:p>
          <a:p>
            <a:r>
              <a:rPr lang="en-US" dirty="0"/>
              <a:t>Drawbacks: Concerns of security, reliability</a:t>
            </a:r>
          </a:p>
        </p:txBody>
      </p:sp>
    </p:spTree>
    <p:extLst>
      <p:ext uri="{BB962C8B-B14F-4D97-AF65-F5344CB8AC3E}">
        <p14:creationId xmlns:p14="http://schemas.microsoft.com/office/powerpoint/2010/main" val="109668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22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791570"/>
            <a:ext cx="11641541" cy="57866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300" b="1" dirty="0"/>
              <a:t>Green computing (Green IT)</a:t>
            </a:r>
          </a:p>
          <a:p>
            <a:endParaRPr lang="en-US" dirty="0"/>
          </a:p>
          <a:p>
            <a:pPr lvl="1"/>
            <a:r>
              <a:rPr lang="en-US" sz="3000" dirty="0" smtClean="0"/>
              <a:t>Practices </a:t>
            </a:r>
            <a:r>
              <a:rPr lang="en-US" sz="3000" dirty="0"/>
              <a:t>and technologies for manufacturing,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/>
              <a:t>using, disposing of computing and </a:t>
            </a:r>
            <a:r>
              <a:rPr lang="en-US" sz="3000" dirty="0" smtClean="0"/>
              <a:t>networking hardware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en-US" sz="3000" dirty="0" smtClean="0"/>
              <a:t> </a:t>
            </a:r>
            <a:r>
              <a:rPr lang="en-US" sz="3000" dirty="0"/>
              <a:t>Reducing power consumption a high priority</a:t>
            </a:r>
          </a:p>
          <a:p>
            <a:pPr lvl="1"/>
            <a:endParaRPr lang="en-US" sz="3000" dirty="0"/>
          </a:p>
          <a:p>
            <a:pPr lvl="1"/>
            <a:r>
              <a:rPr lang="en-US" sz="3000" dirty="0" smtClean="0"/>
              <a:t> </a:t>
            </a:r>
            <a:r>
              <a:rPr lang="en-US" sz="3000" dirty="0"/>
              <a:t>IT responsible for 2% U.S. power demand</a:t>
            </a:r>
          </a:p>
          <a:p>
            <a:endParaRPr lang="en-US" dirty="0"/>
          </a:p>
          <a:p>
            <a:r>
              <a:rPr lang="en-US" b="1" dirty="0"/>
              <a:t>High performance, power-saving processors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Multi-core processors</a:t>
            </a:r>
          </a:p>
          <a:p>
            <a:pPr>
              <a:buFontTx/>
              <a:buChar char="-"/>
            </a:pPr>
            <a:r>
              <a:rPr lang="en-US" dirty="0" smtClean="0"/>
              <a:t>Power-efficient microprocessors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371745"/>
          </a:xfrm>
        </p:spPr>
        <p:txBody>
          <a:bodyPr>
            <a:normAutofit/>
          </a:bodyPr>
          <a:lstStyle/>
          <a:p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>
                <a:latin typeface="Engravers MT" panose="020907070805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US" sz="4400" dirty="0">
                <a:latin typeface="Engravers MT" panose="02090707080505020304" pitchFamily="18" charset="0"/>
              </a:rPr>
              <a:t> </a:t>
            </a:r>
            <a:r>
              <a:rPr lang="en-US" sz="4400" dirty="0" smtClean="0">
                <a:latin typeface="Engravers MT" panose="02090707080505020304" pitchFamily="18" charset="0"/>
              </a:rPr>
              <a:t>           Thank you!!</a:t>
            </a:r>
            <a:endParaRPr lang="en-US" sz="44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3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00332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400" b="1" dirty="0" smtClean="0"/>
              <a:t>3.1 </a:t>
            </a:r>
            <a:r>
              <a:rPr lang="en-US" sz="2400" b="1" dirty="0"/>
              <a:t>IT Infrastructure and Emerging Technologies 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92702"/>
            <a:ext cx="11067197" cy="5171871"/>
          </a:xfrm>
        </p:spPr>
        <p:txBody>
          <a:bodyPr>
            <a:normAutofit/>
          </a:bodyPr>
          <a:lstStyle/>
          <a:p>
            <a:r>
              <a:rPr lang="en-US" sz="3200" b="1" dirty="0"/>
              <a:t>IT infrastructure:</a:t>
            </a:r>
            <a:r>
              <a:rPr lang="en-US" sz="3200" dirty="0"/>
              <a:t> Set of physical devices and software required to operate enterprise</a:t>
            </a:r>
          </a:p>
          <a:p>
            <a:r>
              <a:rPr lang="en-US" sz="3200" dirty="0"/>
              <a:t>Set of </a:t>
            </a:r>
            <a:r>
              <a:rPr lang="en-US" sz="3200" dirty="0" smtClean="0"/>
              <a:t>firm wide </a:t>
            </a:r>
            <a:r>
              <a:rPr lang="en-US" sz="3200" dirty="0"/>
              <a:t>services including: </a:t>
            </a:r>
          </a:p>
          <a:p>
            <a:pPr lvl="1"/>
            <a:r>
              <a:rPr lang="en-US" sz="3200" dirty="0"/>
              <a:t>Computing platforms providing computing services</a:t>
            </a:r>
          </a:p>
          <a:p>
            <a:pPr lvl="1"/>
            <a:r>
              <a:rPr lang="en-US" sz="3200" dirty="0"/>
              <a:t>Telecommunications services</a:t>
            </a:r>
          </a:p>
          <a:p>
            <a:pPr lvl="1"/>
            <a:r>
              <a:rPr lang="en-US" sz="3200" dirty="0"/>
              <a:t>Data management services</a:t>
            </a:r>
          </a:p>
          <a:p>
            <a:pPr lvl="1"/>
            <a:r>
              <a:rPr lang="en-US" sz="3200" dirty="0"/>
              <a:t>Application software services</a:t>
            </a:r>
          </a:p>
          <a:p>
            <a:pPr lvl="1"/>
            <a:r>
              <a:rPr lang="en-US" sz="3200" dirty="0"/>
              <a:t>Physical facilities management services</a:t>
            </a:r>
          </a:p>
          <a:p>
            <a:pPr lvl="1"/>
            <a:r>
              <a:rPr lang="en-US" sz="3200" dirty="0"/>
              <a:t>IT management, education, and other services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5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9116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BETWEEN THE FIRM, IT INFRASTRUCTURE, AND BUSINESS CAPABILITIES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7" y="1119117"/>
            <a:ext cx="8209625" cy="35484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207" y="4849926"/>
            <a:ext cx="9990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3-1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services a firm is capable of providing to its customers, suppliers, and employees are a direct function of its IT infrastructure. Ideally, this infrastructure should support the firm’s business and information systems strategy. New information technologies have a powerful impact on business and IT strategies, as well as the services that can be provided to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b="1" dirty="0" smtClean="0"/>
              <a:t>Evolution of IT infrastructure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Five major stages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b="1" dirty="0"/>
              <a:t>Mainframe and Minicomputer Era (1959-Present)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Centralized computing with large mainframes</a:t>
            </a:r>
          </a:p>
          <a:p>
            <a:r>
              <a:rPr lang="en-US" b="1" dirty="0"/>
              <a:t>Personal Computer (PC) Era (1981-Present)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Introduction of standalone desktop computers</a:t>
            </a:r>
          </a:p>
          <a:p>
            <a:r>
              <a:rPr lang="en-US" b="1" dirty="0"/>
              <a:t>Client/Server Era (1983-Present)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Networked computers for resource sharing</a:t>
            </a:r>
          </a:p>
          <a:p>
            <a:r>
              <a:rPr lang="en-US" b="1" dirty="0"/>
              <a:t>Enterprise Computing Era (1992-Present)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Integration of IT across organizations</a:t>
            </a:r>
          </a:p>
          <a:p>
            <a:r>
              <a:rPr lang="en-US" b="1" dirty="0"/>
              <a:t>Cloud and Mobile Computing Era (2000-Present)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 towards internet-based computing and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4"/>
            <a:ext cx="10515600" cy="914401"/>
          </a:xfrm>
        </p:spPr>
        <p:txBody>
          <a:bodyPr/>
          <a:lstStyle/>
          <a:p>
            <a:r>
              <a:rPr lang="en-US" b="1" dirty="0"/>
              <a:t>Technology Drivers of IT Evolution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763" y="1479709"/>
            <a:ext cx="1136913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Moore’s Law and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Microprocessing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Computing power doubles every two years, reducing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Law of Mass Digital Storage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costs decrease as capacity increases.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Declining Communications Costs and the Internet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growth reduces communication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 and Network Effects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standards drive technological compatibility and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8"/>
            <a:ext cx="10844284" cy="832513"/>
          </a:xfrm>
        </p:spPr>
        <p:txBody>
          <a:bodyPr/>
          <a:lstStyle/>
          <a:p>
            <a:r>
              <a:rPr lang="en-US" b="1" dirty="0"/>
              <a:t>Components of IT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777922"/>
            <a:ext cx="11368585" cy="5704765"/>
          </a:xfrm>
        </p:spPr>
        <p:txBody>
          <a:bodyPr/>
          <a:lstStyle/>
          <a:p>
            <a:r>
              <a:rPr lang="en-US" b="1" dirty="0"/>
              <a:t>Seven major components: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hardware platforms</a:t>
            </a:r>
          </a:p>
          <a:p>
            <a:r>
              <a:rPr lang="en-US" dirty="0"/>
              <a:t>Operating system platforms</a:t>
            </a:r>
          </a:p>
          <a:p>
            <a:r>
              <a:rPr lang="en-US" dirty="0"/>
              <a:t>Enterprise software applications</a:t>
            </a:r>
          </a:p>
          <a:p>
            <a:r>
              <a:rPr lang="en-US" dirty="0"/>
              <a:t>Data management and storage</a:t>
            </a:r>
          </a:p>
          <a:p>
            <a:r>
              <a:rPr lang="en-US" dirty="0"/>
              <a:t>Networking/telecommunications platforms</a:t>
            </a:r>
          </a:p>
          <a:p>
            <a:r>
              <a:rPr lang="en-US" dirty="0"/>
              <a:t>Internet platforms</a:t>
            </a:r>
          </a:p>
          <a:p>
            <a:r>
              <a:rPr lang="en-US" dirty="0"/>
              <a:t>Consulting and system integration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9177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Computer hardware platforms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smtClean="0"/>
              <a:t>Client </a:t>
            </a:r>
            <a:r>
              <a:rPr lang="en-US" sz="3200" b="1" dirty="0"/>
              <a:t>machines</a:t>
            </a:r>
            <a:endParaRPr lang="en-US" sz="3200" dirty="0"/>
          </a:p>
          <a:p>
            <a:pPr lvl="2"/>
            <a:r>
              <a:rPr lang="en-US" sz="3200" dirty="0"/>
              <a:t>Desktop PCs, laptops</a:t>
            </a:r>
          </a:p>
          <a:p>
            <a:pPr lvl="2"/>
            <a:r>
              <a:rPr lang="en-US" sz="3200" dirty="0"/>
              <a:t>Mobile computing: smartphones, tablets</a:t>
            </a:r>
          </a:p>
          <a:p>
            <a:pPr lvl="1"/>
            <a:r>
              <a:rPr lang="en-US" sz="3200" b="1" dirty="0"/>
              <a:t>Servers</a:t>
            </a:r>
            <a:endParaRPr lang="en-US" sz="3200" dirty="0"/>
          </a:p>
          <a:p>
            <a:pPr lvl="2"/>
            <a:r>
              <a:rPr lang="en-US" sz="3200" dirty="0"/>
              <a:t>Blade servers: ultrathin computers stored in racks</a:t>
            </a:r>
          </a:p>
          <a:p>
            <a:pPr lvl="2"/>
            <a:r>
              <a:rPr lang="en-US" sz="3200" dirty="0"/>
              <a:t>Mainframes: IBM mainframe equivalent to thousands of blade servers</a:t>
            </a:r>
          </a:p>
          <a:p>
            <a:pPr lvl="1"/>
            <a:r>
              <a:rPr lang="en-US" sz="3200" b="1" dirty="0"/>
              <a:t>Top chip producers:</a:t>
            </a:r>
            <a:r>
              <a:rPr lang="en-US" sz="3200" dirty="0"/>
              <a:t> Intel, AMD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02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Operating system platforms</a:t>
            </a:r>
            <a:endParaRPr lang="en-US" dirty="0"/>
          </a:p>
          <a:p>
            <a:pPr lvl="1"/>
            <a:r>
              <a:rPr lang="en-US" sz="3200" b="1" dirty="0"/>
              <a:t>Operating systems</a:t>
            </a:r>
            <a:endParaRPr lang="en-US" sz="3200" dirty="0"/>
          </a:p>
          <a:p>
            <a:pPr lvl="2"/>
            <a:r>
              <a:rPr lang="en-US" sz="3200" b="1" dirty="0"/>
              <a:t>Server level:</a:t>
            </a:r>
            <a:r>
              <a:rPr lang="en-US" sz="3200" dirty="0"/>
              <a:t> 65% run Unix or Linux; 35% run Windows</a:t>
            </a:r>
          </a:p>
          <a:p>
            <a:pPr lvl="2"/>
            <a:r>
              <a:rPr lang="en-US" sz="3200" b="1" dirty="0"/>
              <a:t>Client level:</a:t>
            </a:r>
            <a:endParaRPr lang="en-US" sz="3200" dirty="0"/>
          </a:p>
          <a:p>
            <a:pPr lvl="3"/>
            <a:r>
              <a:rPr lang="en-US" sz="3200" dirty="0"/>
              <a:t>90% run Microsoft Windows (Windows 8, Windows 7, etc.)</a:t>
            </a:r>
          </a:p>
          <a:p>
            <a:pPr lvl="3"/>
            <a:r>
              <a:rPr lang="en-US" sz="3200" dirty="0"/>
              <a:t>Mobile/</a:t>
            </a:r>
            <a:r>
              <a:rPr lang="en-US" sz="3200" dirty="0" err="1"/>
              <a:t>multitouch</a:t>
            </a:r>
            <a:r>
              <a:rPr lang="en-US" sz="3200" dirty="0"/>
              <a:t>: Android, </a:t>
            </a:r>
            <a:r>
              <a:rPr lang="en-US" sz="3200" dirty="0" err="1"/>
              <a:t>iOS</a:t>
            </a:r>
            <a:endParaRPr lang="en-US" sz="3200" dirty="0"/>
          </a:p>
          <a:p>
            <a:pPr lvl="3"/>
            <a:r>
              <a:rPr lang="en-US" sz="3200" dirty="0"/>
              <a:t>Cloud computing: Google's Chrome OS</a:t>
            </a:r>
          </a:p>
          <a:p>
            <a:r>
              <a:rPr lang="en-US" sz="3200" b="1" dirty="0"/>
              <a:t>Enterprise software applications</a:t>
            </a:r>
            <a:endParaRPr lang="en-US" sz="3200" dirty="0"/>
          </a:p>
          <a:p>
            <a:pPr lvl="1"/>
            <a:r>
              <a:rPr lang="en-US" sz="3200" b="1" dirty="0"/>
              <a:t>Enterprise application providers:</a:t>
            </a:r>
            <a:r>
              <a:rPr lang="en-US" sz="3200" dirty="0"/>
              <a:t> SAP and Oracle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management and storage</a:t>
            </a:r>
            <a:endParaRPr lang="en-US" dirty="0"/>
          </a:p>
          <a:p>
            <a:pPr lvl="1"/>
            <a:r>
              <a:rPr lang="en-US" sz="3200" b="1" dirty="0"/>
              <a:t>Database software:</a:t>
            </a:r>
            <a:endParaRPr lang="en-US" sz="3200" dirty="0"/>
          </a:p>
          <a:p>
            <a:pPr lvl="2"/>
            <a:r>
              <a:rPr lang="en-US" sz="3200" dirty="0"/>
              <a:t>IBM DB2, Oracle, Microsoft SQL Server</a:t>
            </a:r>
          </a:p>
          <a:p>
            <a:pPr lvl="2"/>
            <a:r>
              <a:rPr lang="en-US" sz="3200" dirty="0"/>
              <a:t>Sybase (Adaptive Server Enterprise), MySQL</a:t>
            </a:r>
          </a:p>
          <a:p>
            <a:pPr lvl="1"/>
            <a:r>
              <a:rPr lang="en-US" sz="3200" b="1" dirty="0"/>
              <a:t>Physical data storage:</a:t>
            </a:r>
            <a:endParaRPr lang="en-US" sz="3200" dirty="0"/>
          </a:p>
          <a:p>
            <a:pPr lvl="2"/>
            <a:r>
              <a:rPr lang="en-US" sz="3200" dirty="0"/>
              <a:t>EMC Corp (large-scale systems), Seagate, Western Digital</a:t>
            </a:r>
          </a:p>
          <a:p>
            <a:pPr lvl="1"/>
            <a:r>
              <a:rPr lang="en-US" sz="3200" b="1" dirty="0"/>
              <a:t>Storage area networks (SANs):</a:t>
            </a:r>
            <a:endParaRPr lang="en-US" sz="3200" dirty="0"/>
          </a:p>
          <a:p>
            <a:pPr lvl="2"/>
            <a:r>
              <a:rPr lang="en-US" sz="3200" dirty="0"/>
              <a:t>Connect multiple storage devices on dedicated networks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741</Words>
  <Application>Microsoft Office PowerPoint</Application>
  <PresentationFormat>Widescreen</PresentationFormat>
  <Paragraphs>177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Engravers MT</vt:lpstr>
      <vt:lpstr>Wingdings</vt:lpstr>
      <vt:lpstr>Office Theme</vt:lpstr>
      <vt:lpstr>PowerPoint Presentation</vt:lpstr>
      <vt:lpstr>3.1 IT Infrastructure and Emerging Technologies  </vt:lpstr>
      <vt:lpstr>CONNECTION BETWEEN THE FIRM, IT INFRASTRUCTURE, AND BUSINESS CAPABILITIES</vt:lpstr>
      <vt:lpstr>Evolution of IT infrastructure </vt:lpstr>
      <vt:lpstr>Technology Drivers of IT Evolution</vt:lpstr>
      <vt:lpstr>Components of IT Infrastructure</vt:lpstr>
      <vt:lpstr>Computer hardware platforms </vt:lpstr>
      <vt:lpstr>Cont..</vt:lpstr>
      <vt:lpstr>Cont..</vt:lpstr>
      <vt:lpstr>Cont..</vt:lpstr>
      <vt:lpstr>Cont..</vt:lpstr>
      <vt:lpstr>Cont..</vt:lpstr>
      <vt:lpstr>Current Trends in Hardware Platforms </vt:lpstr>
      <vt:lpstr>3.3  Management </vt:lpstr>
      <vt:lpstr> Current Trends in Hardware Platforms </vt:lpstr>
      <vt:lpstr>Cont..</vt:lpstr>
      <vt:lpstr>Cont..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Yirgu</dc:creator>
  <cp:lastModifiedBy>Yirgu</cp:lastModifiedBy>
  <cp:revision>19</cp:revision>
  <dcterms:created xsi:type="dcterms:W3CDTF">2025-03-10T06:25:40Z</dcterms:created>
  <dcterms:modified xsi:type="dcterms:W3CDTF">2025-03-10T18:15:26Z</dcterms:modified>
</cp:coreProperties>
</file>