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notesMasterIdLst>
    <p:notesMasterId r:id="rId37"/>
  </p:notesMasterIdLst>
  <p:handoutMasterIdLst>
    <p:handoutMasterId r:id="rId38"/>
  </p:handoutMasterIdLst>
  <p:sldIdLst>
    <p:sldId id="281" r:id="rId5"/>
    <p:sldId id="585" r:id="rId6"/>
    <p:sldId id="429" r:id="rId7"/>
    <p:sldId id="430" r:id="rId8"/>
    <p:sldId id="586" r:id="rId9"/>
    <p:sldId id="587" r:id="rId10"/>
    <p:sldId id="588" r:id="rId11"/>
    <p:sldId id="590" r:id="rId12"/>
    <p:sldId id="619" r:id="rId13"/>
    <p:sldId id="613" r:id="rId14"/>
    <p:sldId id="591" r:id="rId15"/>
    <p:sldId id="592" r:id="rId16"/>
    <p:sldId id="618" r:id="rId17"/>
    <p:sldId id="620" r:id="rId18"/>
    <p:sldId id="624" r:id="rId19"/>
    <p:sldId id="621" r:id="rId20"/>
    <p:sldId id="622" r:id="rId21"/>
    <p:sldId id="609" r:id="rId22"/>
    <p:sldId id="594" r:id="rId23"/>
    <p:sldId id="593" r:id="rId24"/>
    <p:sldId id="595" r:id="rId25"/>
    <p:sldId id="610" r:id="rId26"/>
    <p:sldId id="596" r:id="rId27"/>
    <p:sldId id="597" r:id="rId28"/>
    <p:sldId id="598" r:id="rId29"/>
    <p:sldId id="599" r:id="rId30"/>
    <p:sldId id="615" r:id="rId31"/>
    <p:sldId id="616" r:id="rId32"/>
    <p:sldId id="623" r:id="rId33"/>
    <p:sldId id="611" r:id="rId34"/>
    <p:sldId id="601" r:id="rId35"/>
    <p:sldId id="635" r:id="rId36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8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hard Curzon" initials="RC" lastIdx="1" clrIdx="0"/>
  <p:cmAuthor id="2" name="Cristina Roman" initials="CR" lastIdx="1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411C"/>
    <a:srgbClr val="DE412F"/>
    <a:srgbClr val="C00000"/>
    <a:srgbClr val="DE411B"/>
    <a:srgbClr val="DC5D2A"/>
    <a:srgbClr val="7F8781"/>
    <a:srgbClr val="EEEEEE"/>
    <a:srgbClr val="000000"/>
    <a:srgbClr val="4A4E52"/>
    <a:srgbClr val="E3E8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80"/>
    <p:restoredTop sz="84461" autoAdjust="0"/>
  </p:normalViewPr>
  <p:slideViewPr>
    <p:cSldViewPr snapToGrid="0">
      <p:cViewPr varScale="1">
        <p:scale>
          <a:sx n="89" d="100"/>
          <a:sy n="89" d="100"/>
        </p:scale>
        <p:origin x="1824" y="176"/>
      </p:cViewPr>
      <p:guideLst>
        <p:guide orient="horz" pos="88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commentAuthors" Target="commentAuthor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F4985468-EA09-47E3-8036-5BF84197CAEF}" type="datetimeFigureOut">
              <a:rPr lang="en-GB" smtClean="0"/>
              <a:t>02/10/2024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7B2011F-DB26-4689-9E20-378C13B1A8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5702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303BD5E-F603-431C-B79D-697385AE35AF}" type="datetimeFigureOut">
              <a:rPr lang="en-GB" smtClean="0"/>
              <a:t>02/10/2024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C59FDB4-792A-4C30-B3CA-9A37EF575B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10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3743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6722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31117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0758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1677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2508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8659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2350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6663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4919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786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99408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1346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5212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6675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6408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2296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5605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096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061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39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656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027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318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2338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Client -&gt; server protocol je W3C</a:t>
            </a:r>
          </a:p>
          <a:p>
            <a:r>
              <a:rPr lang="en-US" dirty="0"/>
              <a:t>Driver -&gt; Browser (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obrnuto</a:t>
            </a:r>
            <a:r>
              <a:rPr lang="en-US" dirty="0"/>
              <a:t>) </a:t>
            </a:r>
            <a:r>
              <a:rPr lang="en-US" dirty="0" err="1"/>
              <a:t>komunikacija</a:t>
            </a:r>
            <a:r>
              <a:rPr lang="en-US" dirty="0"/>
              <a:t> ide </a:t>
            </a:r>
            <a:r>
              <a:rPr lang="en-US" dirty="0" err="1"/>
              <a:t>preko</a:t>
            </a:r>
            <a:r>
              <a:rPr lang="en-US" dirty="0"/>
              <a:t> http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7773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>
              <a:solidFill>
                <a:schemeClr val="bg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394460" y="3404110"/>
            <a:ext cx="7254240" cy="1063387"/>
          </a:xfrm>
        </p:spPr>
        <p:txBody>
          <a:bodyPr wrap="square" lIns="0" anchor="b" anchorCtr="0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48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/>
              <a:t>TITLE GOES HERE. It may stretch to two lines.</a:t>
            </a:r>
            <a:endParaRPr lang="en-GB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394460" y="4533900"/>
            <a:ext cx="7254240" cy="1042606"/>
          </a:xfrm>
        </p:spPr>
        <p:txBody>
          <a:bodyPr lIns="0"/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2200" b="0" kern="1200" cap="all" baseline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This is subtitle text it can It can also go to additional lines if necessary. If this goes to multiple lines it looks like this.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pic>
        <p:nvPicPr>
          <p:cNvPr id="12" name="endava-new-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5605" y="1190270"/>
            <a:ext cx="2440870" cy="80633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73532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21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7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/>
              <a:t>Page title</a:t>
            </a:r>
            <a:endParaRPr lang="en-GB"/>
          </a:p>
        </p:txBody>
      </p:sp>
      <p:sp>
        <p:nvSpPr>
          <p:cNvPr id="30" name="Content Placeholder 2"/>
          <p:cNvSpPr>
            <a:spLocks noGrp="1"/>
          </p:cNvSpPr>
          <p:nvPr>
            <p:ph idx="19" hasCustomPrompt="1"/>
          </p:nvPr>
        </p:nvSpPr>
        <p:spPr>
          <a:xfrm>
            <a:off x="1218690" y="1866607"/>
            <a:ext cx="9831977" cy="424732"/>
          </a:xfrm>
        </p:spPr>
        <p:txBody>
          <a:bodyPr lIns="0" anchor="b" anchorCtr="0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Insert text here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22"/>
          </p:nvPr>
        </p:nvSpPr>
        <p:spPr>
          <a:xfrm>
            <a:off x="1218690" y="3360613"/>
            <a:ext cx="9831977" cy="1201232"/>
          </a:xfrm>
        </p:spPr>
        <p:txBody>
          <a:bodyPr lIns="0" anchor="t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cap="none" baseline="0" dirty="0" smtClean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0" indent="0" algn="ctr">
              <a:buFontTx/>
              <a:buNone/>
              <a:defRPr sz="1600">
                <a:solidFill>
                  <a:schemeClr val="tx1"/>
                </a:solidFill>
              </a:defRPr>
            </a:lvl2pPr>
            <a:lvl3pPr marL="914400" indent="0" algn="ctr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600200" indent="-228600" algn="ctr">
              <a:buFont typeface="Calibri" panose="020F0502020204030204" pitchFamily="34" charset="0"/>
              <a:buChar char="-"/>
              <a:defRPr sz="1400">
                <a:solidFill>
                  <a:schemeClr val="tx1"/>
                </a:solidFill>
              </a:defRPr>
            </a:lvl4pPr>
            <a:lvl5pPr algn="ctr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2"/>
          <p:cNvSpPr>
            <a:spLocks noGrp="1"/>
          </p:cNvSpPr>
          <p:nvPr>
            <p:ph idx="23" hasCustomPrompt="1"/>
          </p:nvPr>
        </p:nvSpPr>
        <p:spPr>
          <a:xfrm>
            <a:off x="1218690" y="2595507"/>
            <a:ext cx="9831977" cy="424732"/>
          </a:xfrm>
        </p:spPr>
        <p:txBody>
          <a:bodyPr lIns="0" anchor="b" anchorCtr="0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chemeClr val="tx1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792707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4952246" y="3054273"/>
            <a:ext cx="6401554" cy="3021340"/>
          </a:xfrm>
        </p:spPr>
        <p:txBody>
          <a:bodyPr lIns="0">
            <a:sp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r">
              <a:buFontTx/>
              <a:buNone/>
              <a:defRPr sz="1600">
                <a:solidFill>
                  <a:schemeClr val="tx1"/>
                </a:solidFill>
              </a:defRPr>
            </a:lvl2pPr>
            <a:lvl3pPr marL="914400" indent="0" algn="r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371600" indent="0" algn="r">
              <a:buFontTx/>
              <a:buNone/>
              <a:defRPr sz="1500">
                <a:solidFill>
                  <a:schemeClr val="tx1"/>
                </a:solidFill>
              </a:defRPr>
            </a:lvl4pPr>
            <a:lvl5pPr marL="1828800" indent="0" algn="r">
              <a:buFontTx/>
              <a:buNone/>
              <a:defRPr>
                <a:solidFill>
                  <a:schemeClr val="tx1"/>
                </a:solidFill>
              </a:defRPr>
            </a:lvl5pPr>
            <a:lvl6pPr algn="r">
              <a:defRPr sz="1200"/>
            </a:lvl6pPr>
            <a:lvl8pPr algn="r">
              <a:defRPr sz="120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>
              <a:solidFill>
                <a:schemeClr val="bg1"/>
              </a:solidFill>
            </a:endParaRPr>
          </a:p>
        </p:txBody>
      </p:sp>
      <p:sp>
        <p:nvSpPr>
          <p:cNvPr id="15" name="TextBox 19"/>
          <p:cNvSpPr txBox="1"/>
          <p:nvPr userDrawn="1"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806824" y="2414294"/>
            <a:ext cx="3801390" cy="2661312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200" b="0" kern="1200" cap="all" baseline="0" dirty="0" smtClean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  <a:p>
            <a:pPr marL="0" marR="0" lvl="1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Second level</a:t>
            </a:r>
          </a:p>
          <a:p>
            <a:pPr marL="0" marR="0" lvl="2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Third level</a:t>
            </a:r>
          </a:p>
          <a:p>
            <a:pPr marL="0" marR="0" lvl="3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Fourth level</a:t>
            </a:r>
          </a:p>
          <a:p>
            <a:pPr marL="0" marR="0" lvl="4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Fifth level</a:t>
            </a:r>
          </a:p>
        </p:txBody>
      </p:sp>
      <p:sp>
        <p:nvSpPr>
          <p:cNvPr id="13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14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952246" y="2629541"/>
            <a:ext cx="6401554" cy="424732"/>
          </a:xfrm>
        </p:spPr>
        <p:txBody>
          <a:bodyPr lIns="0" anchor="b" anchorCtr="0">
            <a:spAutoFit/>
          </a:bodyPr>
          <a:lstStyle>
            <a:lvl1pPr marL="0" marR="0" indent="0" algn="r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Insert text here</a:t>
            </a:r>
          </a:p>
        </p:txBody>
      </p:sp>
      <p:sp>
        <p:nvSpPr>
          <p:cNvPr id="20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/>
              <a:t>Page 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775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>
              <a:solidFill>
                <a:schemeClr val="bg1"/>
              </a:solidFill>
            </a:endParaRPr>
          </a:p>
        </p:txBody>
      </p:sp>
      <p:sp>
        <p:nvSpPr>
          <p:cNvPr id="15" name="TextBox 19"/>
          <p:cNvSpPr txBox="1"/>
          <p:nvPr userDrawn="1"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>
              <a:solidFill>
                <a:schemeClr val="bg1"/>
              </a:solidFill>
            </a:endParaRPr>
          </a:p>
        </p:txBody>
      </p:sp>
      <p:sp>
        <p:nvSpPr>
          <p:cNvPr id="18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/>
          </a:p>
        </p:txBody>
      </p:sp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/>
              <a:t>SECTION TITLE</a:t>
            </a:r>
            <a:br>
              <a:rPr lang="en-US"/>
            </a:br>
            <a:r>
              <a:rPr lang="en-US"/>
              <a:t>and possibly second row</a:t>
            </a:r>
            <a:endParaRPr lang="en-GB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7552410" y="2414294"/>
            <a:ext cx="3801390" cy="2661312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200" b="0" kern="1200" cap="all" baseline="0" dirty="0" smtClean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  <a:p>
            <a:pPr marL="0" marR="0" lvl="1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Second level</a:t>
            </a:r>
          </a:p>
          <a:p>
            <a:pPr marL="0" marR="0" lvl="2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Third level</a:t>
            </a:r>
          </a:p>
          <a:p>
            <a:pPr marL="0" marR="0" lvl="3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Fourth level</a:t>
            </a:r>
          </a:p>
          <a:p>
            <a:pPr marL="0" marR="0" lvl="4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Fifth level</a:t>
            </a:r>
          </a:p>
        </p:txBody>
      </p:sp>
      <p:sp>
        <p:nvSpPr>
          <p:cNvPr id="13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14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06824" y="2603655"/>
            <a:ext cx="6401554" cy="424732"/>
          </a:xfrm>
        </p:spPr>
        <p:txBody>
          <a:bodyPr lIns="0"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Insert text here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06824" y="3028387"/>
            <a:ext cx="6401554" cy="1347548"/>
          </a:xfrm>
        </p:spPr>
        <p:txBody>
          <a:bodyPr wrap="square" lIns="0" tIns="0" rIns="0" b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5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Insert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4559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columns_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21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7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/>
              <a:t>Page title</a:t>
            </a:r>
            <a:endParaRPr lang="en-GB"/>
          </a:p>
        </p:txBody>
      </p:sp>
      <p:sp>
        <p:nvSpPr>
          <p:cNvPr id="2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06824" y="2560355"/>
            <a:ext cx="5007236" cy="1439881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5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Insert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0" name="Content Placeholder 2"/>
          <p:cNvSpPr>
            <a:spLocks noGrp="1"/>
          </p:cNvSpPr>
          <p:nvPr>
            <p:ph idx="19" hasCustomPrompt="1"/>
          </p:nvPr>
        </p:nvSpPr>
        <p:spPr>
          <a:xfrm>
            <a:off x="806824" y="2182749"/>
            <a:ext cx="5007236" cy="369332"/>
          </a:xfrm>
        </p:spPr>
        <p:txBody>
          <a:bodyPr wrap="square" lIns="0"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Insert text here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20" hasCustomPrompt="1"/>
          </p:nvPr>
        </p:nvSpPr>
        <p:spPr>
          <a:xfrm>
            <a:off x="6346564" y="2568629"/>
            <a:ext cx="5007236" cy="1439881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5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Insert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9" name="Content Placeholder 2"/>
          <p:cNvSpPr>
            <a:spLocks noGrp="1"/>
          </p:cNvSpPr>
          <p:nvPr>
            <p:ph idx="21" hasCustomPrompt="1"/>
          </p:nvPr>
        </p:nvSpPr>
        <p:spPr>
          <a:xfrm>
            <a:off x="6346564" y="2191023"/>
            <a:ext cx="5007236" cy="369332"/>
          </a:xfrm>
        </p:spPr>
        <p:txBody>
          <a:bodyPr wrap="square" lIns="0"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2903983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-columns_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>
              <a:solidFill>
                <a:schemeClr val="bg1"/>
              </a:solidFill>
            </a:endParaRPr>
          </a:p>
        </p:txBody>
      </p:sp>
      <p:sp>
        <p:nvSpPr>
          <p:cNvPr id="15" name="TextBox 19"/>
          <p:cNvSpPr txBox="1"/>
          <p:nvPr userDrawn="1"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21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7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/>
              <a:t>Page title</a:t>
            </a:r>
            <a:endParaRPr lang="en-GB"/>
          </a:p>
        </p:txBody>
      </p:sp>
      <p:sp>
        <p:nvSpPr>
          <p:cNvPr id="30" name="Content Placeholder 2"/>
          <p:cNvSpPr>
            <a:spLocks noGrp="1"/>
          </p:cNvSpPr>
          <p:nvPr>
            <p:ph idx="19" hasCustomPrompt="1"/>
          </p:nvPr>
        </p:nvSpPr>
        <p:spPr>
          <a:xfrm>
            <a:off x="806824" y="2103444"/>
            <a:ext cx="3267235" cy="448637"/>
          </a:xfrm>
        </p:spPr>
        <p:txBody>
          <a:bodyPr lIns="0" bIns="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Insert text here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21" hasCustomPrompt="1"/>
          </p:nvPr>
        </p:nvSpPr>
        <p:spPr>
          <a:xfrm>
            <a:off x="4399541" y="2111718"/>
            <a:ext cx="3267235" cy="448637"/>
          </a:xfrm>
        </p:spPr>
        <p:txBody>
          <a:bodyPr vert="horz" lIns="0" tIns="45720" rIns="91440" bIns="0" rtlCol="0" anchor="b" anchorCtr="0">
            <a:normAutofit/>
          </a:bodyPr>
          <a:lstStyle>
            <a:lvl1pPr>
              <a:defRPr lang="en-US" sz="1600" b="1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pPr marL="0" marR="0" lvl="0" indent="0" algn="ctr" fontAlgn="auto">
              <a:spcAft>
                <a:spcPts val="0"/>
              </a:spcAft>
              <a:buClrTx/>
              <a:buSzTx/>
              <a:buNone/>
              <a:tabLst/>
            </a:pPr>
            <a:r>
              <a:rPr lang="en-US"/>
              <a:t>Insert text here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idx="23" hasCustomPrompt="1"/>
          </p:nvPr>
        </p:nvSpPr>
        <p:spPr>
          <a:xfrm>
            <a:off x="8086565" y="2119992"/>
            <a:ext cx="3267235" cy="448637"/>
          </a:xfrm>
        </p:spPr>
        <p:txBody>
          <a:bodyPr vert="horz" lIns="0" tIns="45720" rIns="91440" bIns="0" rtlCol="0" anchor="b" anchorCtr="0">
            <a:normAutofit/>
          </a:bodyPr>
          <a:lstStyle>
            <a:lvl1pPr>
              <a:defRPr lang="en-US" sz="1600" b="1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pPr marL="0" marR="0" lvl="0" indent="0" algn="ctr" fontAlgn="auto">
              <a:spcAft>
                <a:spcPts val="0"/>
              </a:spcAft>
              <a:buClrTx/>
              <a:buSzTx/>
              <a:buNone/>
              <a:tabLst/>
            </a:pPr>
            <a:r>
              <a:rPr lang="en-US"/>
              <a:t>Insert text here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06824" y="2560355"/>
            <a:ext cx="3267235" cy="1578894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4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2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2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Insert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</p:txBody>
      </p:sp>
      <p:sp>
        <p:nvSpPr>
          <p:cNvPr id="24" name="Content Placeholder 2"/>
          <p:cNvSpPr>
            <a:spLocks noGrp="1"/>
          </p:cNvSpPr>
          <p:nvPr>
            <p:ph idx="24" hasCustomPrompt="1"/>
          </p:nvPr>
        </p:nvSpPr>
        <p:spPr>
          <a:xfrm>
            <a:off x="4399541" y="2575061"/>
            <a:ext cx="3267235" cy="1578894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4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2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2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Insert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</p:txBody>
      </p:sp>
      <p:sp>
        <p:nvSpPr>
          <p:cNvPr id="26" name="Content Placeholder 2"/>
          <p:cNvSpPr>
            <a:spLocks noGrp="1"/>
          </p:cNvSpPr>
          <p:nvPr>
            <p:ph idx="25" hasCustomPrompt="1"/>
          </p:nvPr>
        </p:nvSpPr>
        <p:spPr>
          <a:xfrm>
            <a:off x="8093355" y="2586006"/>
            <a:ext cx="3267235" cy="1578894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4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2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2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Insert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15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CCESS 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80985" y="1539089"/>
            <a:ext cx="2234066" cy="13395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>
              <a:solidFill>
                <a:schemeClr val="bg1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647761" y="2337460"/>
            <a:ext cx="7982533" cy="1109009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12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14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066126" y="1647185"/>
            <a:ext cx="1762822" cy="646811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55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1234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1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806824" y="2321982"/>
            <a:ext cx="2330874" cy="332623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SMALLFONT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26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/>
          </a:p>
        </p:txBody>
      </p:sp>
      <p:sp>
        <p:nvSpPr>
          <p:cNvPr id="34" name="Rectangle 33"/>
          <p:cNvSpPr/>
          <p:nvPr userDrawn="1"/>
        </p:nvSpPr>
        <p:spPr>
          <a:xfrm>
            <a:off x="854106" y="3166616"/>
            <a:ext cx="2234066" cy="13395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Content Placeholder 2"/>
          <p:cNvSpPr>
            <a:spLocks noGrp="1"/>
          </p:cNvSpPr>
          <p:nvPr>
            <p:ph idx="25" hasCustomPrompt="1"/>
          </p:nvPr>
        </p:nvSpPr>
        <p:spPr>
          <a:xfrm>
            <a:off x="1066126" y="3274712"/>
            <a:ext cx="1762822" cy="646811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55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1234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36" name="Content Placeholder 2"/>
          <p:cNvSpPr>
            <a:spLocks noGrp="1"/>
          </p:cNvSpPr>
          <p:nvPr>
            <p:ph idx="26" hasCustomPrompt="1"/>
          </p:nvPr>
        </p:nvSpPr>
        <p:spPr>
          <a:xfrm>
            <a:off x="806824" y="3949509"/>
            <a:ext cx="2330874" cy="332623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SMALLFONT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40" name="Rectangle 39"/>
          <p:cNvSpPr/>
          <p:nvPr userDrawn="1"/>
        </p:nvSpPr>
        <p:spPr>
          <a:xfrm>
            <a:off x="854106" y="4794143"/>
            <a:ext cx="2234066" cy="13395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Content Placeholder 2"/>
          <p:cNvSpPr>
            <a:spLocks noGrp="1"/>
          </p:cNvSpPr>
          <p:nvPr>
            <p:ph idx="27" hasCustomPrompt="1"/>
          </p:nvPr>
        </p:nvSpPr>
        <p:spPr>
          <a:xfrm>
            <a:off x="1066126" y="4902239"/>
            <a:ext cx="1762822" cy="646811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55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1234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42" name="Content Placeholder 2"/>
          <p:cNvSpPr>
            <a:spLocks noGrp="1"/>
          </p:cNvSpPr>
          <p:nvPr>
            <p:ph idx="28" hasCustomPrompt="1"/>
          </p:nvPr>
        </p:nvSpPr>
        <p:spPr>
          <a:xfrm>
            <a:off x="806824" y="5577036"/>
            <a:ext cx="2330874" cy="332623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SMALLFONT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43" name="Content Placeholder 2"/>
          <p:cNvSpPr>
            <a:spLocks noGrp="1"/>
          </p:cNvSpPr>
          <p:nvPr>
            <p:ph idx="29" hasCustomPrompt="1"/>
          </p:nvPr>
        </p:nvSpPr>
        <p:spPr>
          <a:xfrm>
            <a:off x="3647761" y="1539089"/>
            <a:ext cx="7982533" cy="742791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1" kern="1200" cap="all" baseline="0" dirty="0" smtClean="0">
                <a:solidFill>
                  <a:srgbClr val="DE411B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Insert copy here insert copy here</a:t>
            </a:r>
          </a:p>
        </p:txBody>
      </p:sp>
      <p:sp>
        <p:nvSpPr>
          <p:cNvPr id="44" name="Title 1"/>
          <p:cNvSpPr>
            <a:spLocks noGrp="1"/>
          </p:cNvSpPr>
          <p:nvPr>
            <p:ph type="title" hasCustomPrompt="1"/>
          </p:nvPr>
        </p:nvSpPr>
        <p:spPr>
          <a:xfrm>
            <a:off x="3647761" y="159908"/>
            <a:ext cx="7395049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/>
              <a:t>TITLE</a:t>
            </a:r>
            <a:endParaRPr lang="en-GB"/>
          </a:p>
        </p:txBody>
      </p:sp>
      <p:sp>
        <p:nvSpPr>
          <p:cNvPr id="19" name="Content Placeholder 2"/>
          <p:cNvSpPr>
            <a:spLocks noGrp="1"/>
          </p:cNvSpPr>
          <p:nvPr>
            <p:ph idx="30" hasCustomPrompt="1"/>
          </p:nvPr>
        </p:nvSpPr>
        <p:spPr>
          <a:xfrm>
            <a:off x="880985" y="648708"/>
            <a:ext cx="2330874" cy="332623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all" baseline="0" dirty="0" smtClean="0">
                <a:solidFill>
                  <a:schemeClr val="tx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logo or icons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50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4862147" y="322509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>
              <a:solidFill>
                <a:schemeClr val="bg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206888" y="2379387"/>
            <a:ext cx="7421880" cy="594213"/>
          </a:xfrm>
        </p:spPr>
        <p:txBody>
          <a:bodyPr wrap="square" lIns="0" tIns="0" rIns="0" bIns="0" anchor="t" anchorCtr="0">
            <a:normAutofit/>
          </a:bodyPr>
          <a:lstStyle>
            <a:lvl1pPr marL="0" algn="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4800" b="1" kern="1200" cap="none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/>
              <a:t>THANK YOU</a:t>
            </a:r>
            <a:endParaRPr lang="en-GB"/>
          </a:p>
        </p:txBody>
      </p:sp>
      <p:sp>
        <p:nvSpPr>
          <p:cNvPr id="4" name="Content Placeholder 2"/>
          <p:cNvSpPr>
            <a:spLocks noGrp="1"/>
          </p:cNvSpPr>
          <p:nvPr>
            <p:ph idx="20" hasCustomPrompt="1"/>
          </p:nvPr>
        </p:nvSpPr>
        <p:spPr>
          <a:xfrm>
            <a:off x="5590243" y="4671588"/>
            <a:ext cx="5038525" cy="216152"/>
          </a:xfrm>
        </p:spPr>
        <p:txBody>
          <a:bodyPr lIns="0" tIns="0" rIns="0" bIns="0"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cap="none" baseline="0" dirty="0" smtClean="0">
                <a:solidFill>
                  <a:srgbClr val="000000"/>
                </a:solidFill>
                <a:latin typeface="+mn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+ 00 000 000 000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21" hasCustomPrompt="1"/>
          </p:nvPr>
        </p:nvSpPr>
        <p:spPr>
          <a:xfrm>
            <a:off x="5590244" y="3532872"/>
            <a:ext cx="5038524" cy="448637"/>
          </a:xfrm>
        </p:spPr>
        <p:txBody>
          <a:bodyPr lIns="0" tIns="0" rIns="0" bIns="0" anchor="b" anchorCtr="0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Name surname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22" hasCustomPrompt="1"/>
          </p:nvPr>
        </p:nvSpPr>
        <p:spPr>
          <a:xfrm>
            <a:off x="5590244" y="4888429"/>
            <a:ext cx="5020417" cy="290153"/>
          </a:xfrm>
        </p:spPr>
        <p:txBody>
          <a:bodyPr lIns="0" tIns="0" rIns="0" bIns="0"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name.surname@endava.com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23" hasCustomPrompt="1"/>
          </p:nvPr>
        </p:nvSpPr>
        <p:spPr>
          <a:xfrm>
            <a:off x="5590244" y="3981510"/>
            <a:ext cx="5038524" cy="210246"/>
          </a:xfrm>
        </p:spPr>
        <p:txBody>
          <a:bodyPr lIns="0" tIns="0" rIns="0" bIns="0" anchor="b" anchorCtr="0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1" kern="1200" cap="all" baseline="0" dirty="0" smtClean="0">
                <a:solidFill>
                  <a:schemeClr val="tx1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Job title</a:t>
            </a:r>
          </a:p>
        </p:txBody>
      </p:sp>
    </p:spTree>
    <p:extLst>
      <p:ext uri="{BB962C8B-B14F-4D97-AF65-F5344CB8AC3E}">
        <p14:creationId xmlns:p14="http://schemas.microsoft.com/office/powerpoint/2010/main" val="4165281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‹#›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6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54078-FBCE-4758-9F4C-1C7F785207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818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18" r:id="rId2"/>
    <p:sldLayoutId id="2147483715" r:id="rId3"/>
    <p:sldLayoutId id="2147483716" r:id="rId4"/>
    <p:sldLayoutId id="2147483717" r:id="rId5"/>
    <p:sldLayoutId id="2147483683" r:id="rId6"/>
    <p:sldLayoutId id="2147483714" r:id="rId7"/>
    <p:sldLayoutId id="2147483686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DE411B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vnrepository.com/artifact/org.seleniumhq.selenium/selenium-java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mailto:Jana.djordjevic@endava.com" TargetMode="External"/><Relationship Id="rId2" Type="http://schemas.openxmlformats.org/officeDocument/2006/relationships/hyperlink" Target="mailto:slavicamastilovic.sulica@endava.com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459" y="3404110"/>
            <a:ext cx="9308375" cy="1063387"/>
          </a:xfrm>
        </p:spPr>
        <p:txBody>
          <a:bodyPr>
            <a:normAutofit/>
          </a:bodyPr>
          <a:lstStyle/>
          <a:p>
            <a:r>
              <a:rPr lang="sr-Latn-RS"/>
              <a:t>TEST AUtomation</a:t>
            </a:r>
            <a:endParaRPr lang="en-GB">
              <a:solidFill>
                <a:srgbClr val="DE411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1417318" y="4467497"/>
            <a:ext cx="8994140" cy="104260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Slavica</a:t>
            </a:r>
            <a:r>
              <a:rPr lang="en-US" dirty="0"/>
              <a:t> </a:t>
            </a:r>
            <a:r>
              <a:rPr lang="en-US" dirty="0" err="1"/>
              <a:t>Mastilović</a:t>
            </a:r>
            <a:r>
              <a:rPr lang="en-US" dirty="0"/>
              <a:t> </a:t>
            </a:r>
            <a:r>
              <a:rPr lang="en-US" dirty="0" err="1"/>
              <a:t>sulica</a:t>
            </a:r>
            <a:r>
              <a:rPr lang="en-US" dirty="0"/>
              <a:t>,</a:t>
            </a:r>
            <a:r>
              <a:rPr lang="sr-Latn-RS" dirty="0"/>
              <a:t> endava</a:t>
            </a:r>
          </a:p>
          <a:p>
            <a:pPr marL="0" indent="0">
              <a:buNone/>
            </a:pPr>
            <a:r>
              <a:rPr lang="sr-Latn-RS" dirty="0"/>
              <a:t>Boško Nikolić, endava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921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80012" y="159908"/>
            <a:ext cx="9831977" cy="1025980"/>
          </a:xfrm>
        </p:spPr>
        <p:txBody>
          <a:bodyPr/>
          <a:lstStyle/>
          <a:p>
            <a:r>
              <a:rPr lang="en-US" dirty="0"/>
              <a:t>Selenium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CB7C99-F337-4CFD-AA95-122E832BBF37}"/>
              </a:ext>
            </a:extLst>
          </p:cNvPr>
          <p:cNvSpPr txBox="1">
            <a:spLocks/>
          </p:cNvSpPr>
          <p:nvPr/>
        </p:nvSpPr>
        <p:spPr>
          <a:xfrm>
            <a:off x="824948" y="1879570"/>
            <a:ext cx="10551263" cy="4112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1800" dirty="0"/>
              <a:t>Alat za </a:t>
            </a:r>
            <a:r>
              <a:rPr lang="en-US" sz="1800" dirty="0" err="1"/>
              <a:t>automatizaciju</a:t>
            </a:r>
            <a:r>
              <a:rPr lang="en-US" sz="1800" dirty="0"/>
              <a:t> </a:t>
            </a:r>
            <a:r>
              <a:rPr lang="en-US" sz="1800" dirty="0" err="1"/>
              <a:t>funkcionalnih</a:t>
            </a:r>
            <a:r>
              <a:rPr lang="en-US" sz="1800" dirty="0"/>
              <a:t> UI </a:t>
            </a:r>
            <a:r>
              <a:rPr lang="en-US" sz="1800" dirty="0" err="1"/>
              <a:t>testova</a:t>
            </a:r>
            <a:endParaRPr lang="sr-Latn-RS" sz="18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sr-Latn-RS" sz="1800" dirty="0"/>
              <a:t>Prednosti i mane </a:t>
            </a:r>
            <a:r>
              <a:rPr lang="en-US" sz="1800" dirty="0"/>
              <a:t>- </a:t>
            </a:r>
            <a:r>
              <a:rPr lang="sr-Latn-RS" sz="1800" dirty="0"/>
              <a:t>cross-browser, multi-language, multi OS, open source</a:t>
            </a:r>
            <a:r>
              <a:rPr lang="en-US" sz="1800" dirty="0"/>
              <a:t>,</a:t>
            </a:r>
            <a:r>
              <a:rPr lang="sr-Latn-RS" sz="1800" dirty="0"/>
              <a:t> </a:t>
            </a:r>
            <a:r>
              <a:rPr lang="en-US" sz="1800" dirty="0" err="1"/>
              <a:t>samo</a:t>
            </a:r>
            <a:r>
              <a:rPr lang="sr-Latn-RS" sz="1800" dirty="0"/>
              <a:t> web apps, mobile </a:t>
            </a:r>
            <a:r>
              <a:rPr lang="en-US" sz="1800" dirty="0" err="1"/>
              <a:t>zahteva</a:t>
            </a:r>
            <a:r>
              <a:rPr lang="en-US" sz="1800" dirty="0"/>
              <a:t> </a:t>
            </a:r>
            <a:r>
              <a:rPr lang="en-US" sz="1800" dirty="0" err="1"/>
              <a:t>dodatne</a:t>
            </a:r>
            <a:r>
              <a:rPr lang="en-US" sz="1800" dirty="0"/>
              <a:t> </a:t>
            </a:r>
            <a:r>
              <a:rPr lang="en-US" sz="1800" dirty="0" err="1"/>
              <a:t>biblioteke</a:t>
            </a:r>
            <a:r>
              <a:rPr lang="en-US" sz="1800" dirty="0"/>
              <a:t> – </a:t>
            </a:r>
            <a:r>
              <a:rPr lang="sr-Latn-RS" sz="1800" dirty="0"/>
              <a:t>Appium</a:t>
            </a:r>
            <a:r>
              <a:rPr lang="en-US" sz="1800" dirty="0"/>
              <a:t>, ne </a:t>
            </a:r>
            <a:r>
              <a:rPr lang="en-US" sz="1800" dirty="0" err="1"/>
              <a:t>podr</a:t>
            </a:r>
            <a:r>
              <a:rPr lang="sr-Latn-RS" sz="1800" dirty="0"/>
              <a:t>žava api testiranje</a:t>
            </a:r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sr-Latn-RS" sz="1800" dirty="0"/>
              <a:t>Selenium IDE</a:t>
            </a:r>
            <a:r>
              <a:rPr lang="en-US" sz="1800" dirty="0"/>
              <a:t> - </a:t>
            </a:r>
            <a:r>
              <a:rPr lang="sr-Latn-RS" sz="1800" dirty="0"/>
              <a:t>snimanje testova</a:t>
            </a:r>
            <a:endParaRPr lang="en-US" sz="18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sr-Latn-RS" sz="1800" dirty="0"/>
              <a:t>Selenium Web Driver</a:t>
            </a:r>
            <a:r>
              <a:rPr lang="en-US" sz="1800" dirty="0"/>
              <a:t> - </a:t>
            </a:r>
            <a:r>
              <a:rPr lang="en-US" sz="1800" dirty="0" err="1"/>
              <a:t>objektno</a:t>
            </a:r>
            <a:r>
              <a:rPr lang="en-US" sz="1800" dirty="0"/>
              <a:t> </a:t>
            </a:r>
            <a:r>
              <a:rPr lang="en-US" sz="1800" dirty="0" err="1"/>
              <a:t>orijentisni</a:t>
            </a:r>
            <a:r>
              <a:rPr lang="en-US" sz="1800" dirty="0"/>
              <a:t> API</a:t>
            </a:r>
            <a:endParaRPr lang="sr-Latn-RS" sz="18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sr-Latn-RS" sz="1800" dirty="0"/>
              <a:t>Selenium Grid (hub + nodes)</a:t>
            </a:r>
            <a:r>
              <a:rPr lang="en-US" sz="1800" dirty="0"/>
              <a:t> - </a:t>
            </a:r>
            <a:r>
              <a:rPr lang="en-US" sz="1800" dirty="0" err="1"/>
              <a:t>paralelno</a:t>
            </a:r>
            <a:r>
              <a:rPr lang="en-US" sz="1800" dirty="0"/>
              <a:t> </a:t>
            </a:r>
            <a:r>
              <a:rPr lang="en-US" sz="1800" dirty="0" err="1"/>
              <a:t>izvrsavanje</a:t>
            </a:r>
            <a:r>
              <a:rPr lang="en-US" sz="1800" dirty="0"/>
              <a:t> </a:t>
            </a:r>
            <a:r>
              <a:rPr lang="en-US" sz="1800" dirty="0" err="1"/>
              <a:t>testova</a:t>
            </a:r>
            <a:r>
              <a:rPr lang="en-US" sz="1800" dirty="0"/>
              <a:t> </a:t>
            </a:r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sr-Latn-RS" sz="1800" dirty="0"/>
              <a:t>Poslednja stabilna </a:t>
            </a:r>
            <a:r>
              <a:rPr lang="en-US" sz="1800" dirty="0" err="1"/>
              <a:t>verzija</a:t>
            </a:r>
            <a:r>
              <a:rPr lang="en-US" sz="1800" dirty="0"/>
              <a:t> 4</a:t>
            </a:r>
            <a:r>
              <a:rPr lang="sr-Latn-RS" sz="1800" dirty="0"/>
              <a:t>.25</a:t>
            </a:r>
            <a:r>
              <a:rPr lang="en-US" sz="1800" dirty="0"/>
              <a:t> </a:t>
            </a:r>
            <a:r>
              <a:rPr lang="sr-Latn-RS" sz="1800" dirty="0"/>
              <a:t>(</a:t>
            </a:r>
            <a:r>
              <a:rPr lang="en-US" sz="1800" dirty="0" err="1"/>
              <a:t>iza</a:t>
            </a:r>
            <a:r>
              <a:rPr lang="sr-Latn-RS" sz="1800" dirty="0" err="1"/>
              <a:t>šla</a:t>
            </a:r>
            <a:r>
              <a:rPr lang="sr-Latn-RS" sz="1800" dirty="0"/>
              <a:t> u Septembru 2024.</a:t>
            </a:r>
            <a:r>
              <a:rPr lang="en-US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37899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80012" y="159908"/>
            <a:ext cx="9831977" cy="1025980"/>
          </a:xfrm>
        </p:spPr>
        <p:txBody>
          <a:bodyPr/>
          <a:lstStyle/>
          <a:p>
            <a:r>
              <a:rPr lang="en-US" dirty="0"/>
              <a:t>Selenium</a:t>
            </a: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58E001BE-DA25-43D0-910F-CFE7CEF902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628" y="2194005"/>
            <a:ext cx="7677717" cy="3577356"/>
          </a:xfrm>
          <a:prstGeom prst="rect">
            <a:avLst/>
          </a:prstGeom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3E9DF225-70CE-4C5B-9B14-A32F64AC3256}"/>
              </a:ext>
            </a:extLst>
          </p:cNvPr>
          <p:cNvSpPr txBox="1">
            <a:spLocks/>
          </p:cNvSpPr>
          <p:nvPr/>
        </p:nvSpPr>
        <p:spPr>
          <a:xfrm>
            <a:off x="266549" y="1393283"/>
            <a:ext cx="11658901" cy="486287"/>
          </a:xfrm>
          <a:prstGeom prst="rect">
            <a:avLst/>
          </a:prstGeom>
        </p:spPr>
        <p:txBody>
          <a:bodyPr vert="horz" wrap="square" lIns="0" tIns="45720" rIns="91440" bIns="45720" rtlCol="0" anchor="ctr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None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15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 err="1"/>
              <a:t>Arhitektura</a:t>
            </a:r>
            <a:endParaRPr lang="sr-Latn-RS" sz="3200" dirty="0"/>
          </a:p>
        </p:txBody>
      </p:sp>
    </p:spTree>
    <p:extLst>
      <p:ext uri="{BB962C8B-B14F-4D97-AF65-F5344CB8AC3E}">
        <p14:creationId xmlns:p14="http://schemas.microsoft.com/office/powerpoint/2010/main" val="1316775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80012" y="159908"/>
            <a:ext cx="9831977" cy="1025980"/>
          </a:xfrm>
        </p:spPr>
        <p:txBody>
          <a:bodyPr/>
          <a:lstStyle/>
          <a:p>
            <a:r>
              <a:rPr lang="sr-Latn-RS" dirty="0"/>
              <a:t>SELENIUM</a:t>
            </a:r>
            <a:endParaRPr lang="en-US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13D1BA30-5487-4F59-882E-548C492C6245}"/>
              </a:ext>
            </a:extLst>
          </p:cNvPr>
          <p:cNvSpPr txBox="1">
            <a:spLocks/>
          </p:cNvSpPr>
          <p:nvPr/>
        </p:nvSpPr>
        <p:spPr>
          <a:xfrm>
            <a:off x="1032232" y="1313445"/>
            <a:ext cx="10346198" cy="57554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200000"/>
              </a:lnSpc>
              <a:buClr>
                <a:srgbClr val="DF411C"/>
              </a:buClr>
            </a:pPr>
            <a:endParaRPr lang="en-US" sz="24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200" dirty="0" err="1"/>
              <a:t>Preko</a:t>
            </a:r>
            <a:r>
              <a:rPr lang="en-US" sz="2200" dirty="0"/>
              <a:t> dependency-ja u pom.xml file-u, </a:t>
            </a:r>
            <a:r>
              <a:rPr lang="en-US" sz="2200" dirty="0" err="1"/>
              <a:t>ako</a:t>
            </a:r>
            <a:r>
              <a:rPr lang="en-US" sz="2200" dirty="0"/>
              <a:t> je maven </a:t>
            </a:r>
            <a:r>
              <a:rPr lang="en-US" sz="2200" dirty="0" err="1"/>
              <a:t>projekat</a:t>
            </a:r>
            <a:endParaRPr lang="en-US" sz="22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200" dirty="0" err="1"/>
              <a:t>Preko</a:t>
            </a:r>
            <a:r>
              <a:rPr lang="en-US" sz="2200" dirty="0"/>
              <a:t> jar file-ova, </a:t>
            </a:r>
            <a:r>
              <a:rPr lang="en-US" sz="2200" dirty="0" err="1"/>
              <a:t>ako</a:t>
            </a:r>
            <a:r>
              <a:rPr lang="en-US" sz="2200" dirty="0"/>
              <a:t> </a:t>
            </a:r>
            <a:r>
              <a:rPr lang="en-US" sz="2200" dirty="0" err="1"/>
              <a:t>nije</a:t>
            </a:r>
            <a:r>
              <a:rPr lang="en-US" sz="2200" dirty="0"/>
              <a:t> maven </a:t>
            </a:r>
            <a:r>
              <a:rPr lang="en-US" sz="2200" dirty="0" err="1"/>
              <a:t>projekat</a:t>
            </a:r>
            <a:br>
              <a:rPr lang="en-US" sz="2200" dirty="0"/>
            </a:br>
            <a:br>
              <a:rPr lang="en-US" sz="2200" dirty="0"/>
            </a:br>
            <a:r>
              <a:rPr lang="en-US" sz="2200" dirty="0">
                <a:hlinkClick r:id="rId3"/>
              </a:rPr>
              <a:t>https://mvnrepository.com/artifact/org.seleniumhq.selenium/selenium-java</a:t>
            </a:r>
            <a:endParaRPr lang="en-US" sz="2200" dirty="0"/>
          </a:p>
          <a:p>
            <a:pPr marL="0" lvl="1" indent="0">
              <a:lnSpc>
                <a:spcPct val="200000"/>
              </a:lnSpc>
              <a:buClr>
                <a:srgbClr val="DF411C"/>
              </a:buClr>
              <a:buNone/>
            </a:pPr>
            <a:endParaRPr lang="en-US" sz="24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endParaRPr lang="en-US" sz="22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endParaRPr lang="en-US" sz="2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6F8A3-7DB0-4149-996A-3F36B655CD1A}"/>
              </a:ext>
            </a:extLst>
          </p:cNvPr>
          <p:cNvSpPr txBox="1">
            <a:spLocks/>
          </p:cNvSpPr>
          <p:nvPr/>
        </p:nvSpPr>
        <p:spPr>
          <a:xfrm>
            <a:off x="266549" y="1442527"/>
            <a:ext cx="11658901" cy="387798"/>
          </a:xfrm>
          <a:prstGeom prst="rect">
            <a:avLst/>
          </a:prstGeom>
        </p:spPr>
        <p:txBody>
          <a:bodyPr vert="horz" wrap="square" lIns="0" tIns="45720" rIns="91440" bIns="45720" rtlCol="0" anchor="ctr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None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15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r-Latn-RS" dirty="0"/>
              <a:t>podešavanje</a:t>
            </a:r>
          </a:p>
        </p:txBody>
      </p:sp>
    </p:spTree>
    <p:extLst>
      <p:ext uri="{BB962C8B-B14F-4D97-AF65-F5344CB8AC3E}">
        <p14:creationId xmlns:p14="http://schemas.microsoft.com/office/powerpoint/2010/main" val="1377775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80012" y="159908"/>
            <a:ext cx="9831977" cy="1025980"/>
          </a:xfrm>
        </p:spPr>
        <p:txBody>
          <a:bodyPr/>
          <a:lstStyle/>
          <a:p>
            <a:r>
              <a:rPr lang="sr-Latn-RS" dirty="0"/>
              <a:t>SELENIUM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910E30-59A0-45F6-9EEA-94180C2F9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454" y="1977886"/>
            <a:ext cx="8887092" cy="4280845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ACA39D42-9F57-4437-AD75-22F84111DA3C}"/>
              </a:ext>
            </a:extLst>
          </p:cNvPr>
          <p:cNvSpPr txBox="1">
            <a:spLocks/>
          </p:cNvSpPr>
          <p:nvPr/>
        </p:nvSpPr>
        <p:spPr>
          <a:xfrm>
            <a:off x="266549" y="1442527"/>
            <a:ext cx="11658901" cy="387798"/>
          </a:xfrm>
          <a:prstGeom prst="rect">
            <a:avLst/>
          </a:prstGeom>
        </p:spPr>
        <p:txBody>
          <a:bodyPr vert="horz" wrap="square" lIns="0" tIns="45720" rIns="91440" bIns="45720" rtlCol="0" anchor="ctr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None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15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r-Latn-RS" dirty="0"/>
              <a:t>podešavanje</a:t>
            </a:r>
          </a:p>
        </p:txBody>
      </p:sp>
    </p:spTree>
    <p:extLst>
      <p:ext uri="{BB962C8B-B14F-4D97-AF65-F5344CB8AC3E}">
        <p14:creationId xmlns:p14="http://schemas.microsoft.com/office/powerpoint/2010/main" val="1845355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80012" y="159908"/>
            <a:ext cx="9831977" cy="1025980"/>
          </a:xfrm>
        </p:spPr>
        <p:txBody>
          <a:bodyPr/>
          <a:lstStyle/>
          <a:p>
            <a:r>
              <a:rPr lang="sr-Latn-RS" dirty="0"/>
              <a:t>SELENIUM</a:t>
            </a:r>
            <a:endParaRPr lang="en-US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13D1BA30-5487-4F59-882E-548C492C6245}"/>
              </a:ext>
            </a:extLst>
          </p:cNvPr>
          <p:cNvSpPr txBox="1">
            <a:spLocks/>
          </p:cNvSpPr>
          <p:nvPr/>
        </p:nvSpPr>
        <p:spPr>
          <a:xfrm>
            <a:off x="1032232" y="1313445"/>
            <a:ext cx="10346198" cy="81048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200000"/>
              </a:lnSpc>
              <a:buClr>
                <a:srgbClr val="DF411C"/>
              </a:buClr>
            </a:pPr>
            <a:endParaRPr lang="en-US" sz="24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200" dirty="0" err="1"/>
              <a:t>Programski</a:t>
            </a:r>
            <a:r>
              <a:rPr lang="en-US" sz="2200" dirty="0"/>
              <a:t> interface</a:t>
            </a:r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200" dirty="0" err="1"/>
              <a:t>Objektno</a:t>
            </a:r>
            <a:r>
              <a:rPr lang="en-US" sz="2200" dirty="0"/>
              <a:t> </a:t>
            </a:r>
            <a:r>
              <a:rPr lang="en-US" sz="2200" dirty="0" err="1"/>
              <a:t>orijentisani</a:t>
            </a:r>
            <a:r>
              <a:rPr lang="en-US" sz="2200" dirty="0"/>
              <a:t> API</a:t>
            </a:r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200" dirty="0" err="1"/>
              <a:t>Preko</a:t>
            </a:r>
            <a:r>
              <a:rPr lang="en-US" sz="2200" dirty="0"/>
              <a:t> </a:t>
            </a:r>
            <a:r>
              <a:rPr lang="en-US" sz="2200" dirty="0" err="1"/>
              <a:t>njega</a:t>
            </a:r>
            <a:r>
              <a:rPr lang="en-US" sz="2200" dirty="0"/>
              <a:t> se </a:t>
            </a:r>
            <a:r>
              <a:rPr lang="en-US" sz="2200" dirty="0" err="1"/>
              <a:t>ostvaruje</a:t>
            </a:r>
            <a:r>
              <a:rPr lang="en-US" sz="2200" dirty="0"/>
              <a:t> </a:t>
            </a:r>
            <a:r>
              <a:rPr lang="en-US" sz="2200" dirty="0" err="1"/>
              <a:t>komunikacija</a:t>
            </a:r>
            <a:r>
              <a:rPr lang="en-US" sz="2200" dirty="0"/>
              <a:t> </a:t>
            </a:r>
            <a:r>
              <a:rPr lang="en-US" sz="2200" dirty="0" err="1"/>
              <a:t>izme</a:t>
            </a:r>
            <a:r>
              <a:rPr lang="sr-Latn-RS" sz="2200" dirty="0"/>
              <a:t>đu </a:t>
            </a:r>
            <a:r>
              <a:rPr lang="en-US" sz="2200" dirty="0" err="1"/>
              <a:t>testnog</a:t>
            </a:r>
            <a:r>
              <a:rPr lang="en-US" sz="2200" dirty="0"/>
              <a:t> </a:t>
            </a:r>
            <a:r>
              <a:rPr lang="en-US" sz="2200" dirty="0" err="1"/>
              <a:t>koda</a:t>
            </a:r>
            <a:r>
              <a:rPr lang="en-US" sz="2200" dirty="0"/>
              <a:t> </a:t>
            </a:r>
            <a:r>
              <a:rPr lang="en-US" sz="2200" dirty="0" err="1"/>
              <a:t>i</a:t>
            </a:r>
            <a:r>
              <a:rPr lang="en-US" sz="2200" dirty="0"/>
              <a:t> </a:t>
            </a:r>
            <a:r>
              <a:rPr lang="en-US" sz="2200" dirty="0" err="1"/>
              <a:t>browsera</a:t>
            </a:r>
            <a:endParaRPr lang="en-US" sz="22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200" dirty="0" err="1"/>
              <a:t>Svaki</a:t>
            </a:r>
            <a:r>
              <a:rPr lang="en-US" sz="2200" dirty="0"/>
              <a:t> browser </a:t>
            </a:r>
            <a:r>
              <a:rPr lang="en-US" sz="2200" dirty="0" err="1"/>
              <a:t>ima</a:t>
            </a:r>
            <a:r>
              <a:rPr lang="en-US" sz="2200" dirty="0"/>
              <a:t> </a:t>
            </a:r>
            <a:r>
              <a:rPr lang="en-US" sz="2200" dirty="0" err="1"/>
              <a:t>svoj</a:t>
            </a:r>
            <a:r>
              <a:rPr lang="en-US" sz="2200" dirty="0"/>
              <a:t> driver </a:t>
            </a:r>
            <a:r>
              <a:rPr lang="en-US" sz="2200" dirty="0" err="1"/>
              <a:t>ChromeDriver</a:t>
            </a:r>
            <a:r>
              <a:rPr lang="en-US" sz="2200" dirty="0"/>
              <a:t>, </a:t>
            </a:r>
            <a:r>
              <a:rPr lang="en-US" sz="2200" dirty="0" err="1"/>
              <a:t>GeckoDriver</a:t>
            </a:r>
            <a:r>
              <a:rPr lang="en-US" sz="2200" dirty="0"/>
              <a:t>(Firefox), </a:t>
            </a:r>
            <a:r>
              <a:rPr lang="en-US" sz="2200" dirty="0" err="1"/>
              <a:t>EdgeDriver</a:t>
            </a:r>
            <a:r>
              <a:rPr lang="en-US" sz="2200" dirty="0"/>
              <a:t>…</a:t>
            </a:r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200" dirty="0" err="1"/>
              <a:t>Otprilike</a:t>
            </a:r>
            <a:r>
              <a:rPr lang="en-US" sz="2200" dirty="0"/>
              <a:t> 1 </a:t>
            </a:r>
            <a:r>
              <a:rPr lang="en-US" sz="2200" dirty="0" err="1"/>
              <a:t>verzija</a:t>
            </a:r>
            <a:r>
              <a:rPr lang="en-US" sz="2200" dirty="0"/>
              <a:t> driver-a </a:t>
            </a:r>
            <a:r>
              <a:rPr lang="en-US" sz="2200" dirty="0" err="1"/>
              <a:t>podr</a:t>
            </a:r>
            <a:r>
              <a:rPr lang="sr-Latn-RS" sz="2200" dirty="0"/>
              <a:t>ž</a:t>
            </a:r>
            <a:r>
              <a:rPr lang="en-US" sz="2200" dirty="0"/>
              <a:t>ava 4-5 </a:t>
            </a:r>
            <a:r>
              <a:rPr lang="en-US" sz="2200" dirty="0" err="1"/>
              <a:t>verzija</a:t>
            </a:r>
            <a:r>
              <a:rPr lang="en-US" sz="2200" dirty="0"/>
              <a:t> browser-a</a:t>
            </a:r>
            <a:br>
              <a:rPr lang="sr-Latn-RS" sz="2200" dirty="0"/>
            </a:br>
            <a:endParaRPr lang="en-US" sz="2200" dirty="0">
              <a:solidFill>
                <a:srgbClr val="FF0000"/>
              </a:solidFill>
            </a:endParaRPr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endParaRPr lang="en-US" sz="2400" dirty="0"/>
          </a:p>
          <a:p>
            <a:pPr marL="0" lvl="1" indent="0">
              <a:lnSpc>
                <a:spcPct val="200000"/>
              </a:lnSpc>
              <a:buClr>
                <a:srgbClr val="DF411C"/>
              </a:buClr>
              <a:buNone/>
            </a:pPr>
            <a:endParaRPr lang="en-US" sz="24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endParaRPr lang="en-US" sz="22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endParaRPr lang="en-US" sz="2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6F8A3-7DB0-4149-996A-3F36B655CD1A}"/>
              </a:ext>
            </a:extLst>
          </p:cNvPr>
          <p:cNvSpPr txBox="1">
            <a:spLocks/>
          </p:cNvSpPr>
          <p:nvPr/>
        </p:nvSpPr>
        <p:spPr>
          <a:xfrm>
            <a:off x="266549" y="1442527"/>
            <a:ext cx="11658901" cy="387798"/>
          </a:xfrm>
          <a:prstGeom prst="rect">
            <a:avLst/>
          </a:prstGeom>
        </p:spPr>
        <p:txBody>
          <a:bodyPr vert="horz" wrap="square" lIns="0" tIns="45720" rIns="91440" bIns="45720" rtlCol="0" anchor="ctr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None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15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WEB Driver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69642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80012" y="159908"/>
            <a:ext cx="9831977" cy="1025980"/>
          </a:xfrm>
        </p:spPr>
        <p:txBody>
          <a:bodyPr/>
          <a:lstStyle/>
          <a:p>
            <a:r>
              <a:rPr lang="sr-Latn-RS" dirty="0"/>
              <a:t>SELENIUM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6F8A3-7DB0-4149-996A-3F36B655CD1A}"/>
              </a:ext>
            </a:extLst>
          </p:cNvPr>
          <p:cNvSpPr txBox="1">
            <a:spLocks/>
          </p:cNvSpPr>
          <p:nvPr/>
        </p:nvSpPr>
        <p:spPr>
          <a:xfrm>
            <a:off x="266549" y="1442527"/>
            <a:ext cx="11658901" cy="387798"/>
          </a:xfrm>
          <a:prstGeom prst="rect">
            <a:avLst/>
          </a:prstGeom>
        </p:spPr>
        <p:txBody>
          <a:bodyPr vert="horz" wrap="square" lIns="0" tIns="45720" rIns="91440" bIns="45720" rtlCol="0" anchor="ctr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None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15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WEB Driver</a:t>
            </a:r>
            <a:endParaRPr lang="sr-Latn-R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4D8688-E969-44D8-93C0-32D8B1FC8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538" y="2411692"/>
            <a:ext cx="9087873" cy="37875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19C6C28-400D-4783-8098-0C6948E14B55}"/>
              </a:ext>
            </a:extLst>
          </p:cNvPr>
          <p:cNvSpPr txBox="1"/>
          <p:nvPr/>
        </p:nvSpPr>
        <p:spPr>
          <a:xfrm>
            <a:off x="1262269" y="1992652"/>
            <a:ext cx="9293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r-Latn-RS" sz="1800" dirty="0">
                <a:solidFill>
                  <a:srgbClr val="FF0000"/>
                </a:solidFill>
              </a:rPr>
              <a:t>https://mvnrepository.com/artifact/io.github.bonigarcia/webdrivermanager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034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80012" y="159908"/>
            <a:ext cx="9831977" cy="1025980"/>
          </a:xfrm>
        </p:spPr>
        <p:txBody>
          <a:bodyPr/>
          <a:lstStyle/>
          <a:p>
            <a:r>
              <a:rPr lang="sr-Latn-RS" dirty="0"/>
              <a:t>SELENIUM</a:t>
            </a:r>
            <a:endParaRPr lang="en-US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13D1BA30-5487-4F59-882E-548C492C6245}"/>
              </a:ext>
            </a:extLst>
          </p:cNvPr>
          <p:cNvSpPr txBox="1">
            <a:spLocks/>
          </p:cNvSpPr>
          <p:nvPr/>
        </p:nvSpPr>
        <p:spPr>
          <a:xfrm>
            <a:off x="1032232" y="1313445"/>
            <a:ext cx="10346198" cy="80407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200000"/>
              </a:lnSpc>
              <a:buClr>
                <a:srgbClr val="DF411C"/>
              </a:buClr>
            </a:pPr>
            <a:endParaRPr lang="en-US" sz="24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200" dirty="0"/>
              <a:t>Chrome:</a:t>
            </a:r>
            <a:br>
              <a:rPr lang="en-US" sz="2200" dirty="0"/>
            </a:br>
            <a:r>
              <a:rPr lang="en-US" sz="2200" dirty="0" err="1">
                <a:solidFill>
                  <a:srgbClr val="00B050"/>
                </a:solidFill>
              </a:rPr>
              <a:t>WebDriverManager.chromedriver</a:t>
            </a:r>
            <a:r>
              <a:rPr lang="en-US" sz="2200" dirty="0">
                <a:solidFill>
                  <a:srgbClr val="00B050"/>
                </a:solidFill>
              </a:rPr>
              <a:t>().setup();</a:t>
            </a:r>
          </a:p>
          <a:p>
            <a:pPr marL="0" lvl="1" indent="0">
              <a:lnSpc>
                <a:spcPct val="200000"/>
              </a:lnSpc>
              <a:buClr>
                <a:srgbClr val="DF411C"/>
              </a:buClr>
              <a:buNone/>
            </a:pPr>
            <a:r>
              <a:rPr lang="en-US" sz="2200" dirty="0">
                <a:solidFill>
                  <a:srgbClr val="00B050"/>
                </a:solidFill>
              </a:rPr>
              <a:t>    WebDriver driver = new </a:t>
            </a:r>
            <a:r>
              <a:rPr lang="en-US" sz="2200" dirty="0" err="1">
                <a:solidFill>
                  <a:srgbClr val="00B050"/>
                </a:solidFill>
              </a:rPr>
              <a:t>ChromeDriver</a:t>
            </a:r>
            <a:r>
              <a:rPr lang="en-US" sz="2200" dirty="0">
                <a:solidFill>
                  <a:srgbClr val="00B050"/>
                </a:solidFill>
              </a:rPr>
              <a:t>()</a:t>
            </a:r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200" dirty="0"/>
              <a:t>Firefox:</a:t>
            </a:r>
            <a:br>
              <a:rPr lang="en-US" sz="2200" dirty="0"/>
            </a:br>
            <a:r>
              <a:rPr lang="en-US" sz="2200" dirty="0" err="1">
                <a:solidFill>
                  <a:srgbClr val="00B0F0"/>
                </a:solidFill>
              </a:rPr>
              <a:t>WebDriverManager.firefoxdriver</a:t>
            </a:r>
            <a:r>
              <a:rPr lang="en-US" sz="2200" dirty="0">
                <a:solidFill>
                  <a:srgbClr val="00B0F0"/>
                </a:solidFill>
              </a:rPr>
              <a:t>().setup();</a:t>
            </a:r>
          </a:p>
          <a:p>
            <a:pPr marL="0" lvl="1" indent="0">
              <a:lnSpc>
                <a:spcPct val="200000"/>
              </a:lnSpc>
              <a:buClr>
                <a:srgbClr val="DF411C"/>
              </a:buClr>
              <a:buNone/>
            </a:pPr>
            <a:r>
              <a:rPr lang="en-US" sz="2200" dirty="0">
                <a:solidFill>
                  <a:srgbClr val="00B0F0"/>
                </a:solidFill>
              </a:rPr>
              <a:t>    WebDriver driver = new </a:t>
            </a:r>
            <a:r>
              <a:rPr lang="en-US" sz="2200" dirty="0" err="1">
                <a:solidFill>
                  <a:srgbClr val="00B0F0"/>
                </a:solidFill>
              </a:rPr>
              <a:t>FirefoxDriver</a:t>
            </a:r>
            <a:r>
              <a:rPr lang="en-US" sz="2200" dirty="0">
                <a:solidFill>
                  <a:srgbClr val="00B0F0"/>
                </a:solidFill>
              </a:rPr>
              <a:t>()</a:t>
            </a:r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endParaRPr lang="en-US" sz="2400" dirty="0"/>
          </a:p>
          <a:p>
            <a:pPr marL="0" lvl="1" indent="0">
              <a:lnSpc>
                <a:spcPct val="200000"/>
              </a:lnSpc>
              <a:buClr>
                <a:srgbClr val="DF411C"/>
              </a:buClr>
              <a:buNone/>
            </a:pPr>
            <a:endParaRPr lang="en-US" sz="24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endParaRPr lang="en-US" sz="22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endParaRPr lang="en-US" sz="2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6F8A3-7DB0-4149-996A-3F36B655CD1A}"/>
              </a:ext>
            </a:extLst>
          </p:cNvPr>
          <p:cNvSpPr txBox="1">
            <a:spLocks/>
          </p:cNvSpPr>
          <p:nvPr/>
        </p:nvSpPr>
        <p:spPr>
          <a:xfrm>
            <a:off x="266549" y="1442527"/>
            <a:ext cx="11658901" cy="387798"/>
          </a:xfrm>
          <a:prstGeom prst="rect">
            <a:avLst/>
          </a:prstGeom>
        </p:spPr>
        <p:txBody>
          <a:bodyPr vert="horz" wrap="square" lIns="0" tIns="45720" rIns="91440" bIns="45720" rtlCol="0" anchor="ctr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None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15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WEB Driver</a:t>
            </a:r>
            <a:r>
              <a:rPr lang="sr-Latn-RS" dirty="0"/>
              <a:t> – definisanje</a:t>
            </a:r>
          </a:p>
        </p:txBody>
      </p:sp>
    </p:spTree>
    <p:extLst>
      <p:ext uri="{BB962C8B-B14F-4D97-AF65-F5344CB8AC3E}">
        <p14:creationId xmlns:p14="http://schemas.microsoft.com/office/powerpoint/2010/main" val="30923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80012" y="159908"/>
            <a:ext cx="9831977" cy="1025980"/>
          </a:xfrm>
        </p:spPr>
        <p:txBody>
          <a:bodyPr/>
          <a:lstStyle/>
          <a:p>
            <a:r>
              <a:rPr lang="sr-Latn-RS" dirty="0"/>
              <a:t>SELENIUM</a:t>
            </a:r>
            <a:endParaRPr lang="en-US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13D1BA30-5487-4F59-882E-548C492C6245}"/>
              </a:ext>
            </a:extLst>
          </p:cNvPr>
          <p:cNvSpPr txBox="1">
            <a:spLocks/>
          </p:cNvSpPr>
          <p:nvPr/>
        </p:nvSpPr>
        <p:spPr>
          <a:xfrm>
            <a:off x="1032232" y="1313445"/>
            <a:ext cx="10346198" cy="74277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200000"/>
              </a:lnSpc>
              <a:buClr>
                <a:srgbClr val="DF411C"/>
              </a:buClr>
            </a:pPr>
            <a:endParaRPr lang="en-US" sz="24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sr-Latn-RS" sz="2200" dirty="0">
                <a:solidFill>
                  <a:srgbClr val="00B0F0"/>
                </a:solidFill>
              </a:rPr>
              <a:t>get</a:t>
            </a:r>
            <a:r>
              <a:rPr lang="en-US" sz="2200" dirty="0">
                <a:solidFill>
                  <a:srgbClr val="00B0F0"/>
                </a:solidFill>
              </a:rPr>
              <a:t>(</a:t>
            </a:r>
            <a:r>
              <a:rPr lang="sr-Latn-RS" sz="2200" dirty="0">
                <a:solidFill>
                  <a:srgbClr val="00B050"/>
                </a:solidFill>
              </a:rPr>
              <a:t>String url</a:t>
            </a:r>
            <a:r>
              <a:rPr lang="en-US" sz="2200" dirty="0">
                <a:solidFill>
                  <a:srgbClr val="00B0F0"/>
                </a:solidFill>
              </a:rPr>
              <a:t>) </a:t>
            </a:r>
            <a:r>
              <a:rPr lang="en-US" sz="2200" dirty="0"/>
              <a:t>- </a:t>
            </a:r>
            <a:r>
              <a:rPr lang="en-US" sz="2200" dirty="0" err="1"/>
              <a:t>vodi</a:t>
            </a:r>
            <a:r>
              <a:rPr lang="en-US" sz="2200" dirty="0"/>
              <a:t> </a:t>
            </a:r>
            <a:r>
              <a:rPr lang="en-US" sz="2200" dirty="0" err="1"/>
              <a:t>na</a:t>
            </a:r>
            <a:r>
              <a:rPr lang="en-US" sz="2200" dirty="0"/>
              <a:t> </a:t>
            </a:r>
            <a:r>
              <a:rPr lang="en-US" sz="2200" dirty="0" err="1"/>
              <a:t>prosledjeni</a:t>
            </a:r>
            <a:r>
              <a:rPr lang="en-US" sz="2200" dirty="0"/>
              <a:t> URL </a:t>
            </a:r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200" dirty="0">
                <a:solidFill>
                  <a:srgbClr val="00B0F0"/>
                </a:solidFill>
              </a:rPr>
              <a:t>close() </a:t>
            </a:r>
            <a:r>
              <a:rPr lang="en-US" sz="2200" dirty="0"/>
              <a:t>- </a:t>
            </a:r>
            <a:r>
              <a:rPr lang="en-US" sz="2200" dirty="0" err="1"/>
              <a:t>zatvara</a:t>
            </a:r>
            <a:r>
              <a:rPr lang="en-US" sz="2200" dirty="0"/>
              <a:t> </a:t>
            </a:r>
            <a:r>
              <a:rPr lang="en-US" sz="2200" dirty="0" err="1"/>
              <a:t>trenutno</a:t>
            </a:r>
            <a:r>
              <a:rPr lang="en-US" sz="2200" dirty="0"/>
              <a:t> </a:t>
            </a:r>
            <a:r>
              <a:rPr lang="en-US" sz="2200" dirty="0" err="1"/>
              <a:t>otvorenu</a:t>
            </a:r>
            <a:r>
              <a:rPr lang="en-US" sz="2200" dirty="0"/>
              <a:t> </a:t>
            </a:r>
            <a:r>
              <a:rPr lang="en-US" sz="2200" dirty="0" err="1"/>
              <a:t>stranicu</a:t>
            </a:r>
            <a:endParaRPr lang="en-US" sz="22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200" dirty="0">
                <a:solidFill>
                  <a:srgbClr val="00B0F0"/>
                </a:solidFill>
              </a:rPr>
              <a:t>quit() </a:t>
            </a:r>
            <a:r>
              <a:rPr lang="en-US" sz="2200" dirty="0"/>
              <a:t>– </a:t>
            </a:r>
            <a:r>
              <a:rPr lang="en-US" sz="2200" dirty="0" err="1"/>
              <a:t>zatvara</a:t>
            </a:r>
            <a:r>
              <a:rPr lang="en-US" sz="2200" dirty="0"/>
              <a:t> browser</a:t>
            </a:r>
            <a:r>
              <a:rPr lang="en-US" sz="2200" dirty="0">
                <a:solidFill>
                  <a:srgbClr val="00B0F0"/>
                </a:solidFill>
              </a:rPr>
              <a:t> </a:t>
            </a:r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200" dirty="0" err="1">
                <a:solidFill>
                  <a:srgbClr val="00B0F0"/>
                </a:solidFill>
              </a:rPr>
              <a:t>getCurrentURL</a:t>
            </a:r>
            <a:r>
              <a:rPr lang="en-US" sz="2200" dirty="0">
                <a:solidFill>
                  <a:srgbClr val="00B0F0"/>
                </a:solidFill>
              </a:rPr>
              <a:t>() </a:t>
            </a:r>
            <a:r>
              <a:rPr lang="en-US" sz="2200" dirty="0"/>
              <a:t>– </a:t>
            </a:r>
            <a:r>
              <a:rPr lang="en-US" sz="2200" dirty="0" err="1"/>
              <a:t>vra</a:t>
            </a:r>
            <a:r>
              <a:rPr lang="sr-Latn-RS" sz="2200" dirty="0"/>
              <a:t>ća url stranice</a:t>
            </a:r>
            <a:endParaRPr lang="en-US" sz="2200" dirty="0">
              <a:solidFill>
                <a:srgbClr val="00B0F0"/>
              </a:solidFill>
            </a:endParaRPr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200" dirty="0" err="1">
                <a:solidFill>
                  <a:srgbClr val="00B0F0"/>
                </a:solidFill>
              </a:rPr>
              <a:t>findElement</a:t>
            </a:r>
            <a:r>
              <a:rPr lang="en-US" sz="2200" dirty="0">
                <a:solidFill>
                  <a:srgbClr val="00B0F0"/>
                </a:solidFill>
              </a:rPr>
              <a:t>(</a:t>
            </a:r>
            <a:r>
              <a:rPr lang="sr-Latn-RS" sz="2200" dirty="0">
                <a:solidFill>
                  <a:srgbClr val="00B050"/>
                </a:solidFill>
              </a:rPr>
              <a:t>By webElement</a:t>
            </a:r>
            <a:r>
              <a:rPr lang="en-US" sz="2200" dirty="0">
                <a:solidFill>
                  <a:srgbClr val="00B0F0"/>
                </a:solidFill>
              </a:rPr>
              <a:t>)</a:t>
            </a:r>
            <a:r>
              <a:rPr lang="sr-Latn-RS" sz="2200" dirty="0">
                <a:solidFill>
                  <a:srgbClr val="00B0F0"/>
                </a:solidFill>
              </a:rPr>
              <a:t> </a:t>
            </a:r>
            <a:r>
              <a:rPr lang="sr-Latn-RS" sz="2200" dirty="0"/>
              <a:t>– vraća ui element</a:t>
            </a:r>
            <a:endParaRPr lang="en-US" sz="2200" dirty="0">
              <a:solidFill>
                <a:srgbClr val="00B0F0"/>
              </a:solidFill>
            </a:endParaRPr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endParaRPr lang="en-US" sz="2400" dirty="0"/>
          </a:p>
          <a:p>
            <a:pPr marL="0" lvl="1" indent="0">
              <a:lnSpc>
                <a:spcPct val="200000"/>
              </a:lnSpc>
              <a:buClr>
                <a:srgbClr val="DF411C"/>
              </a:buClr>
              <a:buNone/>
            </a:pPr>
            <a:endParaRPr lang="en-US" sz="24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endParaRPr lang="en-US" sz="22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endParaRPr lang="en-US" sz="2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6F8A3-7DB0-4149-996A-3F36B655CD1A}"/>
              </a:ext>
            </a:extLst>
          </p:cNvPr>
          <p:cNvSpPr txBox="1">
            <a:spLocks/>
          </p:cNvSpPr>
          <p:nvPr/>
        </p:nvSpPr>
        <p:spPr>
          <a:xfrm>
            <a:off x="266549" y="1442527"/>
            <a:ext cx="11658901" cy="387798"/>
          </a:xfrm>
          <a:prstGeom prst="rect">
            <a:avLst/>
          </a:prstGeom>
        </p:spPr>
        <p:txBody>
          <a:bodyPr vert="horz" wrap="square" lIns="0" tIns="45720" rIns="91440" bIns="45720" rtlCol="0" anchor="ctr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None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15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WEB Driver</a:t>
            </a:r>
            <a:r>
              <a:rPr lang="sr-Latn-RS" dirty="0"/>
              <a:t> – neke metode</a:t>
            </a:r>
          </a:p>
        </p:txBody>
      </p:sp>
    </p:spTree>
    <p:extLst>
      <p:ext uri="{BB962C8B-B14F-4D97-AF65-F5344CB8AC3E}">
        <p14:creationId xmlns:p14="http://schemas.microsoft.com/office/powerpoint/2010/main" val="225682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3257" y="4621996"/>
            <a:ext cx="10958743" cy="106338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DE411B"/>
                </a:solidFill>
              </a:rPr>
              <a:t>3</a:t>
            </a:r>
            <a:r>
              <a:rPr lang="sr-Latn-RS" sz="4000" dirty="0">
                <a:solidFill>
                  <a:srgbClr val="DE411B"/>
                </a:solidFill>
              </a:rPr>
              <a:t>.</a:t>
            </a:r>
            <a:r>
              <a:rPr lang="sr-Latn-RS" sz="4000" dirty="0"/>
              <a:t> </a:t>
            </a:r>
            <a:r>
              <a:rPr lang="pl-PL" sz="4000" dirty="0"/>
              <a:t>STRUKTURA WEB STRANICE I DOM MODEL</a:t>
            </a:r>
            <a:br>
              <a:rPr lang="sr-Latn-RS" sz="4400" dirty="0"/>
            </a:br>
            <a:endParaRPr lang="en-GB" sz="4400" dirty="0">
              <a:solidFill>
                <a:srgbClr val="DE411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268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80012" y="159908"/>
            <a:ext cx="9831977" cy="1025980"/>
          </a:xfrm>
        </p:spPr>
        <p:txBody>
          <a:bodyPr/>
          <a:lstStyle/>
          <a:p>
            <a:r>
              <a:rPr lang="pl-PL"/>
              <a:t>STRUKTURA WEB STRANICE I DOM MODEL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CB7C99-F337-4CFD-AA95-122E832BBF37}"/>
              </a:ext>
            </a:extLst>
          </p:cNvPr>
          <p:cNvSpPr txBox="1">
            <a:spLocks/>
          </p:cNvSpPr>
          <p:nvPr/>
        </p:nvSpPr>
        <p:spPr>
          <a:xfrm>
            <a:off x="922901" y="1803223"/>
            <a:ext cx="10346198" cy="27315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sr-Latn-RS" sz="2200" dirty="0"/>
              <a:t>Pri učitavanju web stranice, web browser kreira Document Object Model stranice</a:t>
            </a:r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sr-Latn-RS" sz="2200" dirty="0"/>
              <a:t>DOM je objektni model za HTML, XHTML i XML. </a:t>
            </a:r>
            <a:endParaRPr lang="en-US" sz="22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sr-Latn-RS" sz="2200" dirty="0"/>
              <a:t>HTML DOM je API, tj. programski interfejs za JavaScript koji može da menja HTML elemente, atribute, CSS stilove i reaguje na HTML events. </a:t>
            </a:r>
          </a:p>
        </p:txBody>
      </p:sp>
    </p:spTree>
    <p:extLst>
      <p:ext uri="{BB962C8B-B14F-4D97-AF65-F5344CB8AC3E}">
        <p14:creationId xmlns:p14="http://schemas.microsoft.com/office/powerpoint/2010/main" val="202064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80012" y="159908"/>
            <a:ext cx="9831977" cy="1025980"/>
          </a:xfrm>
        </p:spPr>
        <p:txBody>
          <a:bodyPr/>
          <a:lstStyle/>
          <a:p>
            <a:r>
              <a:rPr lang="sr-Latn-RS"/>
              <a:t>Sadržaj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CB7C99-F337-4CFD-AA95-122E832BBF37}"/>
              </a:ext>
            </a:extLst>
          </p:cNvPr>
          <p:cNvSpPr txBox="1">
            <a:spLocks/>
          </p:cNvSpPr>
          <p:nvPr/>
        </p:nvSpPr>
        <p:spPr>
          <a:xfrm>
            <a:off x="815788" y="1333323"/>
            <a:ext cx="10560423" cy="57606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200000"/>
              </a:lnSpc>
              <a:buClr>
                <a:srgbClr val="DF411C"/>
              </a:buClr>
            </a:pPr>
            <a:endParaRPr lang="en-US" sz="22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200" dirty="0" err="1"/>
              <a:t>Uvod</a:t>
            </a:r>
            <a:r>
              <a:rPr lang="en-US" sz="2200" dirty="0"/>
              <a:t> u </a:t>
            </a:r>
            <a:r>
              <a:rPr lang="en-US" sz="2200" dirty="0" err="1"/>
              <a:t>automatsko</a:t>
            </a:r>
            <a:r>
              <a:rPr lang="en-US" sz="2200" dirty="0"/>
              <a:t> </a:t>
            </a:r>
            <a:r>
              <a:rPr lang="en-US" sz="2200" dirty="0" err="1"/>
              <a:t>testiranje</a:t>
            </a:r>
            <a:endParaRPr lang="en-US" sz="22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200" dirty="0" err="1"/>
              <a:t>Alati</a:t>
            </a:r>
            <a:r>
              <a:rPr lang="en-US" sz="2200" dirty="0"/>
              <a:t> za </a:t>
            </a:r>
            <a:r>
              <a:rPr lang="en-US" sz="2200" dirty="0" err="1"/>
              <a:t>automatsko</a:t>
            </a:r>
            <a:r>
              <a:rPr lang="en-US" sz="2200" dirty="0"/>
              <a:t> </a:t>
            </a:r>
            <a:r>
              <a:rPr lang="en-US" sz="2200" dirty="0" err="1"/>
              <a:t>testiranje</a:t>
            </a:r>
            <a:r>
              <a:rPr lang="en-US" sz="2200" dirty="0"/>
              <a:t> - Selenium</a:t>
            </a:r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200" dirty="0" err="1"/>
              <a:t>Struktura</a:t>
            </a:r>
            <a:r>
              <a:rPr lang="en-US" sz="2200" dirty="0"/>
              <a:t> web </a:t>
            </a:r>
            <a:r>
              <a:rPr lang="en-US" sz="2200" dirty="0" err="1"/>
              <a:t>stranice</a:t>
            </a:r>
            <a:r>
              <a:rPr lang="en-US" sz="2200" dirty="0"/>
              <a:t> </a:t>
            </a:r>
            <a:r>
              <a:rPr lang="en-US" sz="2200" dirty="0" err="1"/>
              <a:t>i</a:t>
            </a:r>
            <a:r>
              <a:rPr lang="en-US" sz="2200" dirty="0"/>
              <a:t> DOM model</a:t>
            </a:r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200" dirty="0" err="1"/>
              <a:t>Lociranje</a:t>
            </a:r>
            <a:r>
              <a:rPr lang="en-US" sz="2200" dirty="0"/>
              <a:t> </a:t>
            </a:r>
            <a:r>
              <a:rPr lang="en-US" sz="2200" dirty="0" err="1"/>
              <a:t>elemenata</a:t>
            </a:r>
            <a:endParaRPr lang="en-US" sz="22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200" dirty="0" err="1"/>
              <a:t>Problemi</a:t>
            </a:r>
            <a:r>
              <a:rPr lang="en-US" sz="2200" dirty="0"/>
              <a:t> </a:t>
            </a:r>
            <a:r>
              <a:rPr lang="en-US" sz="2200" dirty="0" err="1"/>
              <a:t>pri</a:t>
            </a:r>
            <a:r>
              <a:rPr lang="en-US" sz="2200" dirty="0"/>
              <a:t> </a:t>
            </a:r>
            <a:r>
              <a:rPr lang="en-US" sz="2200" dirty="0" err="1"/>
              <a:t>lociranju</a:t>
            </a:r>
            <a:r>
              <a:rPr lang="en-US" sz="2200" dirty="0"/>
              <a:t> </a:t>
            </a:r>
            <a:r>
              <a:rPr lang="en-US" sz="2200" dirty="0" err="1"/>
              <a:t>elemenata</a:t>
            </a:r>
            <a:r>
              <a:rPr lang="en-US" sz="2200" dirty="0"/>
              <a:t> - wait </a:t>
            </a:r>
            <a:r>
              <a:rPr lang="en-US" sz="2200" dirty="0" err="1"/>
              <a:t>komande</a:t>
            </a:r>
            <a:endParaRPr lang="en-US" sz="22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200" dirty="0" err="1"/>
              <a:t>Vežba</a:t>
            </a:r>
            <a:endParaRPr lang="en-US" sz="2200" dirty="0"/>
          </a:p>
          <a:p>
            <a:pPr marL="0" lvl="1" indent="0">
              <a:lnSpc>
                <a:spcPct val="200000"/>
              </a:lnSpc>
              <a:buClr>
                <a:srgbClr val="DF411C"/>
              </a:buClr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73495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80012" y="159908"/>
            <a:ext cx="9831977" cy="1025980"/>
          </a:xfrm>
        </p:spPr>
        <p:txBody>
          <a:bodyPr/>
          <a:lstStyle/>
          <a:p>
            <a:r>
              <a:rPr lang="pl-PL"/>
              <a:t>STRUKTURA WEB STRANICE I DOM MODEL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CB7C99-F337-4CFD-AA95-122E832BBF37}"/>
              </a:ext>
            </a:extLst>
          </p:cNvPr>
          <p:cNvSpPr txBox="1">
            <a:spLocks/>
          </p:cNvSpPr>
          <p:nvPr/>
        </p:nvSpPr>
        <p:spPr>
          <a:xfrm>
            <a:off x="922901" y="1803223"/>
            <a:ext cx="10346198" cy="3536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sr-Latn-RS" sz="2200" dirty="0"/>
              <a:t>HTML DOM definiše:</a:t>
            </a:r>
          </a:p>
          <a:p>
            <a:pPr marL="0" lvl="1" indent="0">
              <a:lnSpc>
                <a:spcPct val="200000"/>
              </a:lnSpc>
              <a:buClr>
                <a:srgbClr val="DF411C"/>
              </a:buClr>
              <a:buNone/>
            </a:pPr>
            <a:r>
              <a:rPr lang="sr-Latn-RS" sz="2200" dirty="0"/>
              <a:t>	- HTML element obje</a:t>
            </a:r>
            <a:r>
              <a:rPr lang="en-US" sz="2200" dirty="0" err="1"/>
              <a:t>cts</a:t>
            </a:r>
            <a:endParaRPr lang="sr-Latn-RS" sz="2200" dirty="0"/>
          </a:p>
          <a:p>
            <a:pPr marL="0" lvl="1" indent="0">
              <a:lnSpc>
                <a:spcPct val="200000"/>
              </a:lnSpc>
              <a:buClr>
                <a:srgbClr val="DF411C"/>
              </a:buClr>
              <a:buNone/>
            </a:pPr>
            <a:r>
              <a:rPr lang="sr-Latn-RS" sz="2200" dirty="0"/>
              <a:t>	- HTML element properties</a:t>
            </a:r>
          </a:p>
          <a:p>
            <a:pPr marL="0" lvl="1" indent="0">
              <a:lnSpc>
                <a:spcPct val="200000"/>
              </a:lnSpc>
              <a:buClr>
                <a:srgbClr val="DF411C"/>
              </a:buClr>
              <a:buNone/>
            </a:pPr>
            <a:r>
              <a:rPr lang="sr-Latn-RS" sz="2200" dirty="0"/>
              <a:t>	- HTML element methods</a:t>
            </a:r>
          </a:p>
          <a:p>
            <a:pPr marL="0" lvl="1" indent="0">
              <a:lnSpc>
                <a:spcPct val="200000"/>
              </a:lnSpc>
              <a:buClr>
                <a:srgbClr val="DF411C"/>
              </a:buClr>
              <a:buNone/>
            </a:pPr>
            <a:r>
              <a:rPr lang="sr-Latn-RS" sz="2200" dirty="0"/>
              <a:t>	- HTML element events</a:t>
            </a:r>
          </a:p>
        </p:txBody>
      </p:sp>
    </p:spTree>
    <p:extLst>
      <p:ext uri="{BB962C8B-B14F-4D97-AF65-F5344CB8AC3E}">
        <p14:creationId xmlns:p14="http://schemas.microsoft.com/office/powerpoint/2010/main" val="393418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80012" y="159908"/>
            <a:ext cx="9831977" cy="1025980"/>
          </a:xfrm>
        </p:spPr>
        <p:txBody>
          <a:bodyPr/>
          <a:lstStyle/>
          <a:p>
            <a:r>
              <a:rPr lang="pl-PL"/>
              <a:t>HTML DOM MODEL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E45E51-CCE4-4DE5-90BB-9234C6B23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633" y="1566245"/>
            <a:ext cx="8612734" cy="372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0808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3257" y="4621996"/>
            <a:ext cx="10958743" cy="106338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DE411B"/>
                </a:solidFill>
              </a:rPr>
              <a:t>4</a:t>
            </a:r>
            <a:r>
              <a:rPr lang="sr-Latn-RS" sz="4000" dirty="0">
                <a:solidFill>
                  <a:srgbClr val="DE411B"/>
                </a:solidFill>
              </a:rPr>
              <a:t>.</a:t>
            </a:r>
            <a:r>
              <a:rPr lang="sr-Latn-RS" sz="4000" dirty="0"/>
              <a:t> </a:t>
            </a:r>
            <a:r>
              <a:rPr lang="en-US" sz="4000" dirty="0" err="1"/>
              <a:t>Lociranje</a:t>
            </a:r>
            <a:r>
              <a:rPr lang="en-US" sz="4000" dirty="0"/>
              <a:t> web </a:t>
            </a:r>
            <a:r>
              <a:rPr lang="en-US" sz="4000" dirty="0" err="1"/>
              <a:t>elemenata</a:t>
            </a:r>
            <a:br>
              <a:rPr lang="sr-Latn-RS" sz="4400" dirty="0"/>
            </a:br>
            <a:endParaRPr lang="en-GB" sz="4400" dirty="0">
              <a:solidFill>
                <a:srgbClr val="DE411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978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80012" y="159908"/>
            <a:ext cx="9831977" cy="1025980"/>
          </a:xfrm>
        </p:spPr>
        <p:txBody>
          <a:bodyPr/>
          <a:lstStyle/>
          <a:p>
            <a:r>
              <a:rPr lang="en-US" dirty="0" err="1"/>
              <a:t>Lociranje</a:t>
            </a:r>
            <a:r>
              <a:rPr lang="en-US" dirty="0"/>
              <a:t> web </a:t>
            </a:r>
            <a:r>
              <a:rPr lang="en-US" dirty="0" err="1"/>
              <a:t>elemenatA</a:t>
            </a:r>
            <a:endParaRPr lang="en-US" dirty="0"/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8D23EEC-B9E4-446B-9BD7-6364F2B0E8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704" y="1364669"/>
            <a:ext cx="6394946" cy="4786396"/>
          </a:xfrm>
          <a:prstGeom prst="rect">
            <a:avLst/>
          </a:prstGeom>
        </p:spPr>
      </p:pic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A2DA2871-9F8B-4B25-8296-0F53A17513B4}"/>
              </a:ext>
            </a:extLst>
          </p:cNvPr>
          <p:cNvSpPr txBox="1">
            <a:spLocks/>
          </p:cNvSpPr>
          <p:nvPr/>
        </p:nvSpPr>
        <p:spPr>
          <a:xfrm>
            <a:off x="922901" y="1803223"/>
            <a:ext cx="4434290" cy="3918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8650" lvl="1" indent="-342900">
              <a:lnSpc>
                <a:spcPct val="200000"/>
              </a:lnSpc>
              <a:buClr>
                <a:srgbClr val="DF411C"/>
              </a:buClr>
            </a:pPr>
            <a:r>
              <a:rPr lang="en-US" sz="2000" dirty="0"/>
              <a:t>ID</a:t>
            </a:r>
          </a:p>
          <a:p>
            <a:pPr marL="628650" lvl="1" indent="-342900">
              <a:lnSpc>
                <a:spcPct val="200000"/>
              </a:lnSpc>
              <a:buClr>
                <a:srgbClr val="DF411C"/>
              </a:buClr>
            </a:pPr>
            <a:r>
              <a:rPr lang="en-US" sz="2000" dirty="0"/>
              <a:t>Name</a:t>
            </a:r>
          </a:p>
          <a:p>
            <a:pPr marL="628650" lvl="1" indent="-342900">
              <a:lnSpc>
                <a:spcPct val="200000"/>
              </a:lnSpc>
              <a:buClr>
                <a:srgbClr val="DF411C"/>
              </a:buClr>
            </a:pPr>
            <a:r>
              <a:rPr lang="en-US" sz="2000" dirty="0" err="1"/>
              <a:t>Classname</a:t>
            </a:r>
            <a:endParaRPr lang="en-US" sz="2000" dirty="0"/>
          </a:p>
          <a:p>
            <a:pPr marL="628650" lvl="1" indent="-342900">
              <a:lnSpc>
                <a:spcPct val="200000"/>
              </a:lnSpc>
              <a:buClr>
                <a:srgbClr val="DF411C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Link text, Partial link text</a:t>
            </a:r>
          </a:p>
          <a:p>
            <a:pPr marL="628650" lvl="1" indent="-342900">
              <a:lnSpc>
                <a:spcPct val="200000"/>
              </a:lnSpc>
              <a:buClr>
                <a:srgbClr val="DF411C"/>
              </a:buClr>
              <a:buFont typeface="Arial" panose="020B0604020202020204" pitchFamily="34" charset="0"/>
              <a:buChar char="•"/>
            </a:pPr>
            <a:r>
              <a:rPr lang="en-US" sz="2000" dirty="0" err="1"/>
              <a:t>Xpath</a:t>
            </a:r>
            <a:endParaRPr lang="en-US" sz="2000" dirty="0"/>
          </a:p>
          <a:p>
            <a:pPr marL="628650" lvl="1" indent="-342900">
              <a:lnSpc>
                <a:spcPct val="200000"/>
              </a:lnSpc>
              <a:buClr>
                <a:srgbClr val="DF411C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CSS</a:t>
            </a:r>
            <a:endParaRPr lang="en-US" sz="2000" i="1" dirty="0">
              <a:solidFill>
                <a:srgbClr val="00B050"/>
              </a:solidFill>
            </a:endParaRP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57FA4F8-78D8-419A-A31E-FD5373AB17EF}"/>
              </a:ext>
            </a:extLst>
          </p:cNvPr>
          <p:cNvSpPr txBox="1">
            <a:spLocks/>
          </p:cNvSpPr>
          <p:nvPr/>
        </p:nvSpPr>
        <p:spPr>
          <a:xfrm>
            <a:off x="266549" y="1417905"/>
            <a:ext cx="11658901" cy="437043"/>
          </a:xfrm>
          <a:prstGeom prst="rect">
            <a:avLst/>
          </a:prstGeom>
        </p:spPr>
        <p:txBody>
          <a:bodyPr vert="horz" wrap="square" lIns="0" tIns="45720" rIns="91440" bIns="45720" rtlCol="0" anchor="ctr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None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15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err="1"/>
              <a:t>Lokatori</a:t>
            </a:r>
            <a:endParaRPr lang="sr-Latn-RS" sz="2800" dirty="0"/>
          </a:p>
        </p:txBody>
      </p:sp>
    </p:spTree>
    <p:extLst>
      <p:ext uri="{BB962C8B-B14F-4D97-AF65-F5344CB8AC3E}">
        <p14:creationId xmlns:p14="http://schemas.microsoft.com/office/powerpoint/2010/main" val="330621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80012" y="159908"/>
            <a:ext cx="9831977" cy="1025980"/>
          </a:xfrm>
        </p:spPr>
        <p:txBody>
          <a:bodyPr/>
          <a:lstStyle/>
          <a:p>
            <a:r>
              <a:rPr lang="en-US" dirty="0" err="1"/>
              <a:t>Lociranje</a:t>
            </a:r>
            <a:r>
              <a:rPr lang="en-US" dirty="0"/>
              <a:t> web </a:t>
            </a:r>
            <a:r>
              <a:rPr lang="en-US" dirty="0" err="1"/>
              <a:t>elemenatA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CB7C99-F337-4CFD-AA95-122E832BBF37}"/>
              </a:ext>
            </a:extLst>
          </p:cNvPr>
          <p:cNvSpPr txBox="1">
            <a:spLocks/>
          </p:cNvSpPr>
          <p:nvPr/>
        </p:nvSpPr>
        <p:spPr>
          <a:xfrm>
            <a:off x="922901" y="1803223"/>
            <a:ext cx="10346198" cy="3918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200000"/>
              </a:lnSpc>
              <a:buClr>
                <a:srgbClr val="DF411C"/>
              </a:buClr>
            </a:pPr>
            <a:endParaRPr lang="sr-Latn-RS" sz="20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000" dirty="0" err="1"/>
              <a:t>Apsolutni</a:t>
            </a:r>
            <a:r>
              <a:rPr lang="en-US" sz="2000" dirty="0"/>
              <a:t>   - html/body/div/div/div[2]/div[2]/form/div/input</a:t>
            </a:r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000" dirty="0" err="1"/>
              <a:t>Relativni</a:t>
            </a:r>
            <a:r>
              <a:rPr lang="en-US" sz="2000" dirty="0"/>
              <a:t>    - //</a:t>
            </a:r>
            <a:r>
              <a:rPr lang="en-US" sz="2000" dirty="0" err="1">
                <a:solidFill>
                  <a:srgbClr val="C00000"/>
                </a:solidFill>
              </a:rPr>
              <a:t>tagname</a:t>
            </a:r>
            <a:r>
              <a:rPr lang="en-US" sz="2000" dirty="0"/>
              <a:t>[@</a:t>
            </a:r>
            <a:r>
              <a:rPr lang="en-US" sz="2000" dirty="0">
                <a:solidFill>
                  <a:srgbClr val="00B050"/>
                </a:solidFill>
              </a:rPr>
              <a:t>attribute</a:t>
            </a:r>
            <a:r>
              <a:rPr lang="en-US" sz="2000" dirty="0"/>
              <a:t>='</a:t>
            </a:r>
            <a:r>
              <a:rPr lang="en-US" sz="2000" dirty="0">
                <a:solidFill>
                  <a:srgbClr val="0070C0"/>
                </a:solidFill>
              </a:rPr>
              <a:t>value</a:t>
            </a:r>
            <a:r>
              <a:rPr lang="en-US" sz="2000" dirty="0"/>
              <a:t>’]</a:t>
            </a:r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000" dirty="0" err="1"/>
              <a:t>Mogu</a:t>
            </a:r>
            <a:r>
              <a:rPr lang="sr-Latn-RS" sz="2000" dirty="0"/>
              <a:t>ća pretraga u oba smera</a:t>
            </a:r>
            <a:endParaRPr lang="en-US" sz="20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000" dirty="0" err="1"/>
              <a:t>Prihvata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XML </a:t>
            </a:r>
            <a:r>
              <a:rPr lang="en-US" sz="2000" dirty="0" err="1"/>
              <a:t>funkcije</a:t>
            </a:r>
            <a:r>
              <a:rPr lang="en-US" sz="2000" dirty="0"/>
              <a:t> (text(), contains() …)</a:t>
            </a:r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000" dirty="0"/>
              <a:t>Ne</a:t>
            </a:r>
            <a:r>
              <a:rPr lang="sr-Latn-RS" sz="2000" dirty="0"/>
              <a:t>što sporiji od ostalih lokatora</a:t>
            </a:r>
            <a:endParaRPr lang="en-US" sz="2000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AE48336-ABD6-4A3F-863D-1A870C06AF67}"/>
              </a:ext>
            </a:extLst>
          </p:cNvPr>
          <p:cNvSpPr txBox="1">
            <a:spLocks/>
          </p:cNvSpPr>
          <p:nvPr/>
        </p:nvSpPr>
        <p:spPr>
          <a:xfrm>
            <a:off x="266549" y="1417905"/>
            <a:ext cx="11658901" cy="437043"/>
          </a:xfrm>
          <a:prstGeom prst="rect">
            <a:avLst/>
          </a:prstGeom>
        </p:spPr>
        <p:txBody>
          <a:bodyPr vert="horz" wrap="square" lIns="0" tIns="45720" rIns="91440" bIns="45720" rtlCol="0" anchor="ctr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None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15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r-Latn-RS" sz="2800" dirty="0"/>
              <a:t>XPATH</a:t>
            </a:r>
            <a:r>
              <a:rPr lang="en-US" sz="2800" dirty="0"/>
              <a:t> (XML Path)</a:t>
            </a:r>
            <a:endParaRPr lang="sr-Latn-RS" sz="2800" dirty="0"/>
          </a:p>
        </p:txBody>
      </p:sp>
    </p:spTree>
    <p:extLst>
      <p:ext uri="{BB962C8B-B14F-4D97-AF65-F5344CB8AC3E}">
        <p14:creationId xmlns:p14="http://schemas.microsoft.com/office/powerpoint/2010/main" val="392214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80012" y="159908"/>
            <a:ext cx="9831977" cy="1025980"/>
          </a:xfrm>
        </p:spPr>
        <p:txBody>
          <a:bodyPr/>
          <a:lstStyle/>
          <a:p>
            <a:r>
              <a:rPr lang="en-US" dirty="0" err="1"/>
              <a:t>Lociranje</a:t>
            </a:r>
            <a:r>
              <a:rPr lang="en-US" dirty="0"/>
              <a:t> web </a:t>
            </a:r>
            <a:r>
              <a:rPr lang="en-US" dirty="0" err="1"/>
              <a:t>elemenatA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CB7C99-F337-4CFD-AA95-122E832BBF37}"/>
              </a:ext>
            </a:extLst>
          </p:cNvPr>
          <p:cNvSpPr txBox="1">
            <a:spLocks/>
          </p:cNvSpPr>
          <p:nvPr/>
        </p:nvSpPr>
        <p:spPr>
          <a:xfrm>
            <a:off x="922901" y="1803223"/>
            <a:ext cx="10346198" cy="57606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200000"/>
              </a:lnSpc>
              <a:buClr>
                <a:srgbClr val="DF411C"/>
              </a:buClr>
            </a:pPr>
            <a:endParaRPr lang="sr-Latn-RS" sz="22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sr-Latn-RS" sz="2200" dirty="0"/>
              <a:t>Opšti oblik - </a:t>
            </a:r>
            <a:r>
              <a:rPr lang="en-US" sz="2200" dirty="0" err="1">
                <a:solidFill>
                  <a:srgbClr val="C00000"/>
                </a:solidFill>
              </a:rPr>
              <a:t>tagname</a:t>
            </a:r>
            <a:r>
              <a:rPr lang="en-US" sz="2200" dirty="0"/>
              <a:t>[</a:t>
            </a:r>
            <a:r>
              <a:rPr lang="en-US" sz="2200" dirty="0">
                <a:solidFill>
                  <a:srgbClr val="00B050"/>
                </a:solidFill>
              </a:rPr>
              <a:t>attribute</a:t>
            </a:r>
            <a:r>
              <a:rPr lang="en-US" sz="2200" dirty="0"/>
              <a:t>=‘</a:t>
            </a:r>
            <a:r>
              <a:rPr lang="en-US" sz="2200" dirty="0">
                <a:solidFill>
                  <a:srgbClr val="0070C0"/>
                </a:solidFill>
              </a:rPr>
              <a:t>value</a:t>
            </a:r>
            <a:r>
              <a:rPr lang="en-US" sz="2200" dirty="0"/>
              <a:t>’]</a:t>
            </a:r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200" dirty="0"/>
              <a:t>U </a:t>
            </a:r>
            <a:r>
              <a:rPr lang="en-US" sz="2200" dirty="0" err="1"/>
              <a:t>zavisnosti</a:t>
            </a:r>
            <a:r>
              <a:rPr lang="en-US" sz="2200" dirty="0"/>
              <a:t> od </a:t>
            </a:r>
            <a:r>
              <a:rPr lang="en-US" sz="2200" dirty="0" err="1"/>
              <a:t>tipa</a:t>
            </a:r>
            <a:r>
              <a:rPr lang="en-US" sz="2200" dirty="0"/>
              <a:t> </a:t>
            </a:r>
            <a:r>
              <a:rPr lang="en-US" sz="2200" dirty="0" err="1"/>
              <a:t>atributa</a:t>
            </a:r>
            <a:r>
              <a:rPr lang="en-US" sz="2200" dirty="0"/>
              <a:t> </a:t>
            </a:r>
            <a:r>
              <a:rPr lang="en-US" sz="2200" dirty="0" err="1"/>
              <a:t>mo</a:t>
            </a:r>
            <a:r>
              <a:rPr lang="sr-Latn-RS" sz="2200" dirty="0"/>
              <a:t>že imati drugačiji oblik</a:t>
            </a:r>
            <a:endParaRPr lang="en-US" sz="22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sr-Latn-RS" sz="2200" dirty="0"/>
              <a:t>Čitljiviji i brži od Xpath-a</a:t>
            </a:r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sr-Latn-RS" sz="2200" dirty="0"/>
              <a:t>CCS se stalno razvija</a:t>
            </a:r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sr-Latn-RS" sz="2200" dirty="0"/>
              <a:t>Pretraga samo </a:t>
            </a:r>
            <a:r>
              <a:rPr lang="en-US" sz="2200" dirty="0"/>
              <a:t>“</a:t>
            </a:r>
            <a:r>
              <a:rPr lang="sr-Latn-RS" sz="2200" dirty="0"/>
              <a:t>odozgo na dole</a:t>
            </a:r>
            <a:r>
              <a:rPr lang="en-US" sz="2200" dirty="0"/>
              <a:t>”</a:t>
            </a:r>
            <a:endParaRPr lang="sr-Latn-RS" sz="2200" dirty="0"/>
          </a:p>
          <a:p>
            <a:pPr marL="0" lvl="1" indent="0">
              <a:lnSpc>
                <a:spcPct val="200000"/>
              </a:lnSpc>
              <a:buClr>
                <a:srgbClr val="DF411C"/>
              </a:buClr>
              <a:buNone/>
            </a:pPr>
            <a:endParaRPr lang="en-US" sz="2200" dirty="0"/>
          </a:p>
          <a:p>
            <a:pPr marL="0" lvl="1" indent="0">
              <a:lnSpc>
                <a:spcPct val="200000"/>
              </a:lnSpc>
              <a:buClr>
                <a:srgbClr val="DF411C"/>
              </a:buClr>
              <a:buNone/>
            </a:pPr>
            <a:endParaRPr lang="en-US" sz="2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9F31C5-0578-4B1E-8393-31A390E2EA3C}"/>
              </a:ext>
            </a:extLst>
          </p:cNvPr>
          <p:cNvSpPr txBox="1">
            <a:spLocks/>
          </p:cNvSpPr>
          <p:nvPr/>
        </p:nvSpPr>
        <p:spPr>
          <a:xfrm>
            <a:off x="266549" y="1417905"/>
            <a:ext cx="11658901" cy="437043"/>
          </a:xfrm>
          <a:prstGeom prst="rect">
            <a:avLst/>
          </a:prstGeom>
        </p:spPr>
        <p:txBody>
          <a:bodyPr vert="horz" wrap="square" lIns="0" tIns="45720" rIns="91440" bIns="45720" rtlCol="0" anchor="ctr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None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15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/>
              <a:t>CSS Selector</a:t>
            </a:r>
            <a:endParaRPr lang="sr-Latn-RS" sz="2800" dirty="0"/>
          </a:p>
        </p:txBody>
      </p:sp>
    </p:spTree>
    <p:extLst>
      <p:ext uri="{BB962C8B-B14F-4D97-AF65-F5344CB8AC3E}">
        <p14:creationId xmlns:p14="http://schemas.microsoft.com/office/powerpoint/2010/main" val="3244988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80012" y="159908"/>
            <a:ext cx="9831977" cy="1025980"/>
          </a:xfrm>
        </p:spPr>
        <p:txBody>
          <a:bodyPr/>
          <a:lstStyle/>
          <a:p>
            <a:r>
              <a:rPr lang="en-US" dirty="0" err="1"/>
              <a:t>Lociranje</a:t>
            </a:r>
            <a:r>
              <a:rPr lang="en-US" dirty="0"/>
              <a:t> web </a:t>
            </a:r>
            <a:r>
              <a:rPr lang="en-US" dirty="0" err="1"/>
              <a:t>elemenatA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CB7C99-F337-4CFD-AA95-122E832BBF37}"/>
              </a:ext>
            </a:extLst>
          </p:cNvPr>
          <p:cNvSpPr txBox="1">
            <a:spLocks/>
          </p:cNvSpPr>
          <p:nvPr/>
        </p:nvSpPr>
        <p:spPr>
          <a:xfrm>
            <a:off x="922901" y="1295223"/>
            <a:ext cx="10346198" cy="56990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200000"/>
              </a:lnSpc>
              <a:buClr>
                <a:srgbClr val="DF411C"/>
              </a:buClr>
              <a:buNone/>
            </a:pPr>
            <a:endParaRPr lang="en-US" dirty="0"/>
          </a:p>
          <a:p>
            <a:pPr marL="0" lvl="1" indent="0" algn="ctr">
              <a:lnSpc>
                <a:spcPct val="200000"/>
              </a:lnSpc>
              <a:buClr>
                <a:srgbClr val="DF411C"/>
              </a:buClr>
              <a:buNone/>
            </a:pPr>
            <a:endParaRPr lang="sr-Latn-RS" dirty="0"/>
          </a:p>
          <a:p>
            <a:pPr marL="0" lvl="1" indent="0" algn="ctr">
              <a:lnSpc>
                <a:spcPct val="200000"/>
              </a:lnSpc>
              <a:buClr>
                <a:srgbClr val="DF411C"/>
              </a:buClr>
              <a:buNone/>
            </a:pPr>
            <a:r>
              <a:rPr lang="en-US" dirty="0"/>
              <a:t>&lt;input id="username" type="text" class="form-control" name="username" value="" placeholder="username"&gt;</a:t>
            </a:r>
          </a:p>
          <a:p>
            <a:pPr marL="0" lvl="1" indent="0" algn="ctr">
              <a:lnSpc>
                <a:spcPct val="200000"/>
              </a:lnSpc>
              <a:buClr>
                <a:srgbClr val="DF411C"/>
              </a:buClr>
              <a:buNone/>
            </a:pPr>
            <a:endParaRPr lang="en-US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200" dirty="0"/>
              <a:t>ID locator</a:t>
            </a:r>
            <a:br>
              <a:rPr lang="en-US" sz="2200" dirty="0"/>
            </a:br>
            <a:r>
              <a:rPr lang="en-US" sz="2200" i="1" dirty="0" err="1">
                <a:solidFill>
                  <a:srgbClr val="00B050"/>
                </a:solidFill>
              </a:rPr>
              <a:t>WebElement</a:t>
            </a:r>
            <a:r>
              <a:rPr lang="en-US" sz="2200" i="1" dirty="0">
                <a:solidFill>
                  <a:srgbClr val="00B050"/>
                </a:solidFill>
              </a:rPr>
              <a:t> </a:t>
            </a:r>
            <a:r>
              <a:rPr lang="en-US" sz="2200" i="1" dirty="0" err="1">
                <a:solidFill>
                  <a:srgbClr val="00B050"/>
                </a:solidFill>
              </a:rPr>
              <a:t>elementPassword</a:t>
            </a:r>
            <a:r>
              <a:rPr lang="en-US" sz="2200" i="1" dirty="0">
                <a:solidFill>
                  <a:srgbClr val="00B050"/>
                </a:solidFill>
              </a:rPr>
              <a:t> = </a:t>
            </a:r>
            <a:r>
              <a:rPr lang="en-US" sz="2200" i="1" dirty="0" err="1">
                <a:solidFill>
                  <a:srgbClr val="00B050"/>
                </a:solidFill>
              </a:rPr>
              <a:t>driver.findElement</a:t>
            </a:r>
            <a:r>
              <a:rPr lang="en-US" sz="2200" i="1" dirty="0">
                <a:solidFill>
                  <a:srgbClr val="00B050"/>
                </a:solidFill>
              </a:rPr>
              <a:t>(</a:t>
            </a:r>
            <a:r>
              <a:rPr lang="en-US" sz="2200" i="1" dirty="0">
                <a:solidFill>
                  <a:srgbClr val="00B0F0"/>
                </a:solidFill>
              </a:rPr>
              <a:t>By.id</a:t>
            </a:r>
            <a:r>
              <a:rPr lang="en-US" sz="2200" i="1" dirty="0">
                <a:solidFill>
                  <a:srgbClr val="00B050"/>
                </a:solidFill>
              </a:rPr>
              <a:t>(</a:t>
            </a:r>
            <a:r>
              <a:rPr lang="en-US" sz="2200" i="1" dirty="0">
                <a:solidFill>
                  <a:srgbClr val="FF0000"/>
                </a:solidFill>
              </a:rPr>
              <a:t>“username"</a:t>
            </a:r>
            <a:r>
              <a:rPr lang="en-US" sz="2200" i="1" dirty="0">
                <a:solidFill>
                  <a:srgbClr val="00B050"/>
                </a:solidFill>
              </a:rPr>
              <a:t>));</a:t>
            </a:r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200" dirty="0"/>
              <a:t>Name locator:</a:t>
            </a:r>
          </a:p>
          <a:p>
            <a:pPr marL="0" lvl="1" indent="0">
              <a:lnSpc>
                <a:spcPct val="200000"/>
              </a:lnSpc>
              <a:buClr>
                <a:srgbClr val="DF411C"/>
              </a:buClr>
              <a:buNone/>
            </a:pPr>
            <a:r>
              <a:rPr lang="en-US" sz="2200" i="1" dirty="0">
                <a:solidFill>
                  <a:srgbClr val="00B050"/>
                </a:solidFill>
              </a:rPr>
              <a:t>    </a:t>
            </a:r>
            <a:r>
              <a:rPr lang="en-US" sz="2200" i="1" dirty="0" err="1">
                <a:solidFill>
                  <a:srgbClr val="00B050"/>
                </a:solidFill>
              </a:rPr>
              <a:t>WebElement</a:t>
            </a:r>
            <a:r>
              <a:rPr lang="en-US" sz="2200" i="1" dirty="0">
                <a:solidFill>
                  <a:srgbClr val="00B050"/>
                </a:solidFill>
              </a:rPr>
              <a:t> </a:t>
            </a:r>
            <a:r>
              <a:rPr lang="en-US" sz="2200" i="1" dirty="0" err="1">
                <a:solidFill>
                  <a:srgbClr val="00B050"/>
                </a:solidFill>
              </a:rPr>
              <a:t>elementPassword</a:t>
            </a:r>
            <a:r>
              <a:rPr lang="en-US" sz="2200" i="1" dirty="0">
                <a:solidFill>
                  <a:srgbClr val="00B050"/>
                </a:solidFill>
              </a:rPr>
              <a:t> = </a:t>
            </a:r>
            <a:r>
              <a:rPr lang="en-US" sz="2200" i="1" dirty="0" err="1">
                <a:solidFill>
                  <a:srgbClr val="00B050"/>
                </a:solidFill>
              </a:rPr>
              <a:t>driver.findElement</a:t>
            </a:r>
            <a:r>
              <a:rPr lang="en-US" sz="2200" i="1" dirty="0">
                <a:solidFill>
                  <a:srgbClr val="00B050"/>
                </a:solidFill>
              </a:rPr>
              <a:t>(</a:t>
            </a:r>
            <a:r>
              <a:rPr lang="en-US" sz="2200" i="1" dirty="0">
                <a:solidFill>
                  <a:srgbClr val="00B0F0"/>
                </a:solidFill>
              </a:rPr>
              <a:t>By.name</a:t>
            </a:r>
            <a:r>
              <a:rPr lang="en-US" sz="2200" i="1" dirty="0">
                <a:solidFill>
                  <a:srgbClr val="00B050"/>
                </a:solidFill>
              </a:rPr>
              <a:t>(</a:t>
            </a:r>
            <a:r>
              <a:rPr lang="en-US" sz="2200" i="1" dirty="0">
                <a:solidFill>
                  <a:srgbClr val="FF0000"/>
                </a:solidFill>
              </a:rPr>
              <a:t>“username"</a:t>
            </a:r>
            <a:r>
              <a:rPr lang="en-US" sz="2200" i="1" dirty="0">
                <a:solidFill>
                  <a:srgbClr val="00B050"/>
                </a:solidFill>
              </a:rPr>
              <a:t>));</a:t>
            </a:r>
          </a:p>
          <a:p>
            <a:pPr marL="0" lvl="1" indent="0">
              <a:lnSpc>
                <a:spcPct val="200000"/>
              </a:lnSpc>
              <a:buClr>
                <a:srgbClr val="DF411C"/>
              </a:buClr>
              <a:buNone/>
            </a:pPr>
            <a:endParaRPr lang="en-US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69DD9E-BCF7-4B4A-ACCF-CBE7E65CA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723" y="3145082"/>
            <a:ext cx="5010849" cy="428685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CD183849-045E-4EF9-B5DF-54637FDF5564}"/>
              </a:ext>
            </a:extLst>
          </p:cNvPr>
          <p:cNvSpPr txBox="1">
            <a:spLocks/>
          </p:cNvSpPr>
          <p:nvPr/>
        </p:nvSpPr>
        <p:spPr>
          <a:xfrm>
            <a:off x="266549" y="1417905"/>
            <a:ext cx="11658901" cy="437043"/>
          </a:xfrm>
          <a:prstGeom prst="rect">
            <a:avLst/>
          </a:prstGeom>
        </p:spPr>
        <p:txBody>
          <a:bodyPr vert="horz" wrap="square" lIns="0" tIns="45720" rIns="91440" bIns="45720" rtlCol="0" anchor="ctr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None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15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r-Latn-RS" sz="2800" dirty="0"/>
              <a:t>PRIMER</a:t>
            </a:r>
          </a:p>
        </p:txBody>
      </p:sp>
    </p:spTree>
    <p:extLst>
      <p:ext uri="{BB962C8B-B14F-4D97-AF65-F5344CB8AC3E}">
        <p14:creationId xmlns:p14="http://schemas.microsoft.com/office/powerpoint/2010/main" val="4167981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80012" y="159908"/>
            <a:ext cx="9831977" cy="1025980"/>
          </a:xfrm>
        </p:spPr>
        <p:txBody>
          <a:bodyPr/>
          <a:lstStyle/>
          <a:p>
            <a:r>
              <a:rPr lang="en-US" dirty="0" err="1"/>
              <a:t>Lociranje</a:t>
            </a:r>
            <a:r>
              <a:rPr lang="en-US" dirty="0"/>
              <a:t> web </a:t>
            </a:r>
            <a:r>
              <a:rPr lang="en-US" dirty="0" err="1"/>
              <a:t>elemenatA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CB7C99-F337-4CFD-AA95-122E832BBF37}"/>
              </a:ext>
            </a:extLst>
          </p:cNvPr>
          <p:cNvSpPr txBox="1">
            <a:spLocks/>
          </p:cNvSpPr>
          <p:nvPr/>
        </p:nvSpPr>
        <p:spPr>
          <a:xfrm>
            <a:off x="922901" y="1315101"/>
            <a:ext cx="10346198" cy="69942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200000"/>
              </a:lnSpc>
              <a:buClr>
                <a:srgbClr val="DF411C"/>
              </a:buClr>
              <a:buNone/>
            </a:pPr>
            <a:endParaRPr lang="en-US" dirty="0"/>
          </a:p>
          <a:p>
            <a:pPr marL="0" lvl="1" indent="0" algn="ctr">
              <a:lnSpc>
                <a:spcPct val="200000"/>
              </a:lnSpc>
              <a:buClr>
                <a:srgbClr val="DF411C"/>
              </a:buClr>
              <a:buNone/>
            </a:pPr>
            <a:endParaRPr lang="en-US" dirty="0"/>
          </a:p>
          <a:p>
            <a:pPr marL="0" lvl="1" indent="0" algn="ctr">
              <a:lnSpc>
                <a:spcPct val="200000"/>
              </a:lnSpc>
              <a:buClr>
                <a:srgbClr val="DF411C"/>
              </a:buClr>
              <a:buNone/>
            </a:pPr>
            <a:r>
              <a:rPr lang="en-US" dirty="0"/>
              <a:t>&lt;input id="password" type="password" class="form-control" name="password" placeholder="password"&gt;</a:t>
            </a:r>
          </a:p>
          <a:p>
            <a:pPr marL="0" lvl="1" indent="0" algn="ctr">
              <a:lnSpc>
                <a:spcPct val="200000"/>
              </a:lnSpc>
              <a:buClr>
                <a:srgbClr val="DF411C"/>
              </a:buClr>
              <a:buNone/>
            </a:pPr>
            <a:endParaRPr lang="en-US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000" dirty="0" err="1"/>
              <a:t>Xpath</a:t>
            </a:r>
            <a:br>
              <a:rPr lang="en-US" sz="2000" dirty="0"/>
            </a:br>
            <a:r>
              <a:rPr lang="en-US" sz="2000" i="1" dirty="0" err="1">
                <a:solidFill>
                  <a:srgbClr val="00B050"/>
                </a:solidFill>
              </a:rPr>
              <a:t>WebElement</a:t>
            </a:r>
            <a:r>
              <a:rPr lang="en-US" sz="2000" i="1" dirty="0">
                <a:solidFill>
                  <a:srgbClr val="00B050"/>
                </a:solidFill>
              </a:rPr>
              <a:t> element = </a:t>
            </a:r>
            <a:r>
              <a:rPr lang="en-US" sz="2000" i="1" dirty="0" err="1">
                <a:solidFill>
                  <a:srgbClr val="00B050"/>
                </a:solidFill>
              </a:rPr>
              <a:t>driver.findElement</a:t>
            </a:r>
            <a:r>
              <a:rPr lang="en-US" sz="2000" i="1" dirty="0">
                <a:solidFill>
                  <a:srgbClr val="00B050"/>
                </a:solidFill>
              </a:rPr>
              <a:t>(</a:t>
            </a:r>
            <a:r>
              <a:rPr lang="en-US" sz="2000" i="1" dirty="0" err="1">
                <a:solidFill>
                  <a:srgbClr val="00B0F0"/>
                </a:solidFill>
              </a:rPr>
              <a:t>By.xpath</a:t>
            </a:r>
            <a:r>
              <a:rPr lang="en-US" sz="2000" i="1" dirty="0">
                <a:solidFill>
                  <a:srgbClr val="00B050"/>
                </a:solidFill>
              </a:rPr>
              <a:t>(</a:t>
            </a:r>
            <a:r>
              <a:rPr lang="en-US" sz="2000" i="1" dirty="0">
                <a:solidFill>
                  <a:srgbClr val="DE412F"/>
                </a:solidFill>
              </a:rPr>
              <a:t>“//input[@id=‘password’]”</a:t>
            </a:r>
            <a:r>
              <a:rPr lang="en-US" sz="2000" i="1" dirty="0">
                <a:solidFill>
                  <a:srgbClr val="00B050"/>
                </a:solidFill>
              </a:rPr>
              <a:t>));</a:t>
            </a:r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200" dirty="0"/>
              <a:t>CSS selector:</a:t>
            </a:r>
          </a:p>
          <a:p>
            <a:pPr marL="0" lvl="1" indent="0">
              <a:lnSpc>
                <a:spcPct val="200000"/>
              </a:lnSpc>
              <a:buClr>
                <a:srgbClr val="DF411C"/>
              </a:buClr>
              <a:buNone/>
            </a:pPr>
            <a:r>
              <a:rPr lang="en-US" sz="2200" i="1" dirty="0">
                <a:solidFill>
                  <a:srgbClr val="00B050"/>
                </a:solidFill>
              </a:rPr>
              <a:t>    </a:t>
            </a:r>
            <a:r>
              <a:rPr lang="en-US" sz="2000" i="1" dirty="0" err="1">
                <a:solidFill>
                  <a:srgbClr val="00B050"/>
                </a:solidFill>
              </a:rPr>
              <a:t>WebElement</a:t>
            </a:r>
            <a:r>
              <a:rPr lang="en-US" sz="2000" i="1" dirty="0">
                <a:solidFill>
                  <a:srgbClr val="00B050"/>
                </a:solidFill>
              </a:rPr>
              <a:t> element = </a:t>
            </a:r>
            <a:r>
              <a:rPr lang="en-US" sz="2000" i="1" dirty="0" err="1">
                <a:solidFill>
                  <a:srgbClr val="00B050"/>
                </a:solidFill>
              </a:rPr>
              <a:t>driver.findElement</a:t>
            </a:r>
            <a:r>
              <a:rPr lang="en-US" sz="2000" i="1" dirty="0">
                <a:solidFill>
                  <a:srgbClr val="00B050"/>
                </a:solidFill>
              </a:rPr>
              <a:t>(</a:t>
            </a:r>
            <a:r>
              <a:rPr lang="en-US" sz="2000" i="1" dirty="0" err="1">
                <a:solidFill>
                  <a:srgbClr val="00B0F0"/>
                </a:solidFill>
              </a:rPr>
              <a:t>By.cssSelector</a:t>
            </a:r>
            <a:r>
              <a:rPr lang="en-US" sz="2000" i="1" dirty="0">
                <a:solidFill>
                  <a:srgbClr val="00B050"/>
                </a:solidFill>
              </a:rPr>
              <a:t>(</a:t>
            </a:r>
            <a:r>
              <a:rPr lang="en-US" sz="2000" i="1" dirty="0">
                <a:solidFill>
                  <a:srgbClr val="DF411C"/>
                </a:solidFill>
              </a:rPr>
              <a:t>“input[name=‘password’]”</a:t>
            </a:r>
            <a:r>
              <a:rPr lang="en-US" sz="2000" i="1" dirty="0">
                <a:solidFill>
                  <a:srgbClr val="00B050"/>
                </a:solidFill>
              </a:rPr>
              <a:t>));</a:t>
            </a:r>
          </a:p>
          <a:p>
            <a:pPr marL="0" lvl="1" indent="0">
              <a:lnSpc>
                <a:spcPct val="200000"/>
              </a:lnSpc>
              <a:buClr>
                <a:srgbClr val="DF411C"/>
              </a:buClr>
              <a:buNone/>
            </a:pPr>
            <a:br>
              <a:rPr lang="en-US" sz="2200" i="1" dirty="0">
                <a:solidFill>
                  <a:srgbClr val="00B050"/>
                </a:solidFill>
              </a:rPr>
            </a:br>
            <a:endParaRPr lang="en-US" sz="2200" i="1" dirty="0">
              <a:solidFill>
                <a:srgbClr val="00B050"/>
              </a:solidFill>
            </a:endParaRPr>
          </a:p>
          <a:p>
            <a:pPr marL="0" lvl="1" indent="0">
              <a:lnSpc>
                <a:spcPct val="200000"/>
              </a:lnSpc>
              <a:buClr>
                <a:srgbClr val="DF411C"/>
              </a:buClr>
              <a:buNone/>
            </a:pPr>
            <a:endParaRPr lang="en-US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72E94E-17EF-4031-A866-16E6C9243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3525" y="3081893"/>
            <a:ext cx="4982270" cy="476316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79C5A8CC-1710-4DFC-8BB8-46F4D1AA287D}"/>
              </a:ext>
            </a:extLst>
          </p:cNvPr>
          <p:cNvSpPr txBox="1">
            <a:spLocks/>
          </p:cNvSpPr>
          <p:nvPr/>
        </p:nvSpPr>
        <p:spPr>
          <a:xfrm>
            <a:off x="266549" y="1417905"/>
            <a:ext cx="11658901" cy="437043"/>
          </a:xfrm>
          <a:prstGeom prst="rect">
            <a:avLst/>
          </a:prstGeom>
        </p:spPr>
        <p:txBody>
          <a:bodyPr vert="horz" wrap="square" lIns="0" tIns="45720" rIns="91440" bIns="45720" rtlCol="0" anchor="ctr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None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15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r-Latn-RS" sz="2800" dirty="0"/>
              <a:t>PRIMER</a:t>
            </a:r>
          </a:p>
        </p:txBody>
      </p:sp>
    </p:spTree>
    <p:extLst>
      <p:ext uri="{BB962C8B-B14F-4D97-AF65-F5344CB8AC3E}">
        <p14:creationId xmlns:p14="http://schemas.microsoft.com/office/powerpoint/2010/main" val="126329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80012" y="159908"/>
            <a:ext cx="9831977" cy="1025980"/>
          </a:xfrm>
        </p:spPr>
        <p:txBody>
          <a:bodyPr/>
          <a:lstStyle/>
          <a:p>
            <a:r>
              <a:rPr lang="en-US" dirty="0" err="1"/>
              <a:t>Lociranje</a:t>
            </a:r>
            <a:r>
              <a:rPr lang="en-US" dirty="0"/>
              <a:t> web </a:t>
            </a:r>
            <a:r>
              <a:rPr lang="en-US" dirty="0" err="1"/>
              <a:t>elemenatA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CB7C99-F337-4CFD-AA95-122E832BBF37}"/>
              </a:ext>
            </a:extLst>
          </p:cNvPr>
          <p:cNvSpPr txBox="1">
            <a:spLocks/>
          </p:cNvSpPr>
          <p:nvPr/>
        </p:nvSpPr>
        <p:spPr>
          <a:xfrm>
            <a:off x="922901" y="1315101"/>
            <a:ext cx="10346198" cy="61915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200000"/>
              </a:lnSpc>
              <a:buClr>
                <a:srgbClr val="DF411C"/>
              </a:buClr>
              <a:buNone/>
            </a:pPr>
            <a:endParaRPr lang="en-US" dirty="0"/>
          </a:p>
          <a:p>
            <a:pPr marL="0" lvl="1" indent="0" algn="ctr">
              <a:lnSpc>
                <a:spcPct val="200000"/>
              </a:lnSpc>
              <a:buClr>
                <a:srgbClr val="DF411C"/>
              </a:buClr>
              <a:buNone/>
            </a:pPr>
            <a:endParaRPr lang="en-US" dirty="0"/>
          </a:p>
          <a:p>
            <a:pPr marL="0" lvl="1" indent="0" algn="ctr">
              <a:lnSpc>
                <a:spcPct val="200000"/>
              </a:lnSpc>
              <a:buClr>
                <a:srgbClr val="DF411C"/>
              </a:buClr>
              <a:buNone/>
            </a:pPr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="/register"&gt;Create Account&lt;/a&gt;</a:t>
            </a:r>
          </a:p>
          <a:p>
            <a:pPr marL="0" lvl="1" indent="0" algn="ctr">
              <a:lnSpc>
                <a:spcPct val="200000"/>
              </a:lnSpc>
              <a:buClr>
                <a:srgbClr val="DF411C"/>
              </a:buClr>
              <a:buNone/>
            </a:pPr>
            <a:endParaRPr lang="en-US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000" dirty="0"/>
              <a:t>Link text:</a:t>
            </a:r>
            <a:br>
              <a:rPr lang="en-US" sz="2000" dirty="0"/>
            </a:br>
            <a:r>
              <a:rPr lang="en-US" sz="2000" i="1" dirty="0" err="1">
                <a:solidFill>
                  <a:srgbClr val="00B050"/>
                </a:solidFill>
              </a:rPr>
              <a:t>WebElement</a:t>
            </a:r>
            <a:r>
              <a:rPr lang="en-US" sz="2000" i="1" dirty="0">
                <a:solidFill>
                  <a:srgbClr val="00B050"/>
                </a:solidFill>
              </a:rPr>
              <a:t> element = </a:t>
            </a:r>
            <a:r>
              <a:rPr lang="en-US" sz="2000" i="1" dirty="0" err="1">
                <a:solidFill>
                  <a:srgbClr val="00B050"/>
                </a:solidFill>
              </a:rPr>
              <a:t>driver.findElement</a:t>
            </a:r>
            <a:r>
              <a:rPr lang="en-US" sz="2000" i="1" dirty="0">
                <a:solidFill>
                  <a:srgbClr val="00B050"/>
                </a:solidFill>
              </a:rPr>
              <a:t>(</a:t>
            </a:r>
            <a:r>
              <a:rPr lang="en-US" sz="2000" i="1" dirty="0" err="1">
                <a:solidFill>
                  <a:srgbClr val="00B0F0"/>
                </a:solidFill>
              </a:rPr>
              <a:t>By.linkText</a:t>
            </a:r>
            <a:r>
              <a:rPr lang="en-US" sz="2000" i="1" dirty="0">
                <a:solidFill>
                  <a:srgbClr val="00B050"/>
                </a:solidFill>
              </a:rPr>
              <a:t>(</a:t>
            </a:r>
            <a:r>
              <a:rPr lang="en-US" sz="2000" i="1" dirty="0">
                <a:solidFill>
                  <a:srgbClr val="DE412F"/>
                </a:solidFill>
              </a:rPr>
              <a:t>“Create Account"</a:t>
            </a:r>
            <a:r>
              <a:rPr lang="en-US" sz="2000" i="1" dirty="0">
                <a:solidFill>
                  <a:srgbClr val="00B050"/>
                </a:solidFill>
              </a:rPr>
              <a:t>));</a:t>
            </a:r>
          </a:p>
          <a:p>
            <a:pPr marL="0" lvl="1" indent="0">
              <a:lnSpc>
                <a:spcPct val="200000"/>
              </a:lnSpc>
              <a:buClr>
                <a:srgbClr val="DF411C"/>
              </a:buClr>
              <a:buNone/>
            </a:pPr>
            <a:endParaRPr lang="en-US" sz="2000" i="1" dirty="0">
              <a:solidFill>
                <a:srgbClr val="00B050"/>
              </a:solidFill>
            </a:endParaRPr>
          </a:p>
          <a:p>
            <a:pPr marL="0" lvl="1" indent="0">
              <a:lnSpc>
                <a:spcPct val="200000"/>
              </a:lnSpc>
              <a:buClr>
                <a:srgbClr val="DF411C"/>
              </a:buClr>
              <a:buNone/>
            </a:pPr>
            <a:br>
              <a:rPr lang="en-US" sz="2200" i="1" dirty="0">
                <a:solidFill>
                  <a:srgbClr val="00B050"/>
                </a:solidFill>
              </a:rPr>
            </a:br>
            <a:endParaRPr lang="en-US" sz="2200" i="1" dirty="0">
              <a:solidFill>
                <a:srgbClr val="00B050"/>
              </a:solidFill>
            </a:endParaRPr>
          </a:p>
          <a:p>
            <a:pPr marL="0" lvl="1" indent="0">
              <a:lnSpc>
                <a:spcPct val="200000"/>
              </a:lnSpc>
              <a:buClr>
                <a:srgbClr val="DF411C"/>
              </a:buClr>
              <a:buNone/>
            </a:pPr>
            <a:endParaRPr lang="en-US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C46924-12D6-47AB-88EB-2A96A947F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349" y="2902505"/>
            <a:ext cx="3105301" cy="437043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BABB4436-299D-47BE-8C41-73006FEFB4F0}"/>
              </a:ext>
            </a:extLst>
          </p:cNvPr>
          <p:cNvSpPr txBox="1">
            <a:spLocks/>
          </p:cNvSpPr>
          <p:nvPr/>
        </p:nvSpPr>
        <p:spPr>
          <a:xfrm>
            <a:off x="266549" y="1417905"/>
            <a:ext cx="11658901" cy="437043"/>
          </a:xfrm>
          <a:prstGeom prst="rect">
            <a:avLst/>
          </a:prstGeom>
        </p:spPr>
        <p:txBody>
          <a:bodyPr vert="horz" wrap="square" lIns="0" tIns="45720" rIns="91440" bIns="45720" rtlCol="0" anchor="ctr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None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15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r-Latn-RS" sz="2800" dirty="0"/>
              <a:t>PRIMER</a:t>
            </a:r>
          </a:p>
        </p:txBody>
      </p:sp>
    </p:spTree>
    <p:extLst>
      <p:ext uri="{BB962C8B-B14F-4D97-AF65-F5344CB8AC3E}">
        <p14:creationId xmlns:p14="http://schemas.microsoft.com/office/powerpoint/2010/main" val="112400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80012" y="159908"/>
            <a:ext cx="9831977" cy="1025980"/>
          </a:xfrm>
        </p:spPr>
        <p:txBody>
          <a:bodyPr/>
          <a:lstStyle/>
          <a:p>
            <a:r>
              <a:rPr lang="en-US" dirty="0" err="1"/>
              <a:t>Lociranje</a:t>
            </a:r>
            <a:r>
              <a:rPr lang="en-US" dirty="0"/>
              <a:t> web </a:t>
            </a:r>
            <a:r>
              <a:rPr lang="en-US" dirty="0" err="1"/>
              <a:t>elemenatA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CB7C99-F337-4CFD-AA95-122E832BBF37}"/>
              </a:ext>
            </a:extLst>
          </p:cNvPr>
          <p:cNvSpPr txBox="1">
            <a:spLocks/>
          </p:cNvSpPr>
          <p:nvPr/>
        </p:nvSpPr>
        <p:spPr>
          <a:xfrm>
            <a:off x="922901" y="1315101"/>
            <a:ext cx="10346198" cy="78611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200000"/>
              </a:lnSpc>
              <a:buClr>
                <a:srgbClr val="DF411C"/>
              </a:buClr>
              <a:buNone/>
            </a:pPr>
            <a:endParaRPr lang="en-US" dirty="0"/>
          </a:p>
          <a:p>
            <a:pPr marL="0" lvl="1" indent="0" algn="ctr">
              <a:lnSpc>
                <a:spcPct val="200000"/>
              </a:lnSpc>
              <a:buClr>
                <a:srgbClr val="DF411C"/>
              </a:buClr>
              <a:buNone/>
            </a:pPr>
            <a:endParaRPr lang="en-US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sr-Latn-RS" sz="2000" dirty="0">
                <a:solidFill>
                  <a:srgbClr val="00B0F0"/>
                </a:solidFill>
              </a:rPr>
              <a:t>click() </a:t>
            </a:r>
            <a:r>
              <a:rPr lang="sr-Latn-RS" sz="2000" dirty="0"/>
              <a:t>- klik na ui element</a:t>
            </a:r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sr-Latn-RS" sz="2000" dirty="0">
                <a:solidFill>
                  <a:srgbClr val="00B0F0"/>
                </a:solidFill>
              </a:rPr>
              <a:t>sendKeys(</a:t>
            </a:r>
            <a:r>
              <a:rPr lang="sr-Latn-RS" sz="2000" dirty="0">
                <a:solidFill>
                  <a:srgbClr val="00B050"/>
                </a:solidFill>
              </a:rPr>
              <a:t>CharSequence text</a:t>
            </a:r>
            <a:r>
              <a:rPr lang="sr-Latn-RS" sz="2000" dirty="0">
                <a:solidFill>
                  <a:srgbClr val="00B0F0"/>
                </a:solidFill>
              </a:rPr>
              <a:t>) </a:t>
            </a:r>
            <a:r>
              <a:rPr lang="sr-Latn-RS" sz="2000" dirty="0"/>
              <a:t>- unos karaktera</a:t>
            </a:r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sr-Latn-RS" sz="2000" dirty="0">
                <a:solidFill>
                  <a:srgbClr val="00B0F0"/>
                </a:solidFill>
              </a:rPr>
              <a:t>getText() </a:t>
            </a:r>
            <a:r>
              <a:rPr lang="sr-Latn-RS" sz="2000" dirty="0"/>
              <a:t>- vraća teks</a:t>
            </a:r>
            <a:r>
              <a:rPr lang="en-US" sz="2000" dirty="0"/>
              <a:t>t</a:t>
            </a:r>
            <a:r>
              <a:rPr lang="sr-Latn-RS" sz="2000" dirty="0"/>
              <a:t> ui elementa</a:t>
            </a:r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sr-Latn-RS" sz="2000" dirty="0">
                <a:solidFill>
                  <a:srgbClr val="00B0F0"/>
                </a:solidFill>
              </a:rPr>
              <a:t>isEnabled() </a:t>
            </a:r>
            <a:r>
              <a:rPr lang="sr-Latn-RS" sz="2000" dirty="0"/>
              <a:t>- proverava da li je ui element enabled</a:t>
            </a:r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sr-Latn-RS" sz="2000" dirty="0">
                <a:solidFill>
                  <a:srgbClr val="00B0F0"/>
                </a:solidFill>
              </a:rPr>
              <a:t>isSelected() </a:t>
            </a:r>
            <a:r>
              <a:rPr lang="sr-Latn-RS" sz="2000" dirty="0"/>
              <a:t>- proverava da li je UI element seletkovan</a:t>
            </a:r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endParaRPr lang="en-US" sz="2000" dirty="0">
              <a:solidFill>
                <a:srgbClr val="00B050"/>
              </a:solidFill>
            </a:endParaRPr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endParaRPr lang="en-US" sz="2000" dirty="0">
              <a:solidFill>
                <a:srgbClr val="00B050"/>
              </a:solidFill>
            </a:endParaRPr>
          </a:p>
          <a:p>
            <a:pPr marL="0" lvl="1" indent="0">
              <a:lnSpc>
                <a:spcPct val="200000"/>
              </a:lnSpc>
              <a:buClr>
                <a:srgbClr val="DF411C"/>
              </a:buClr>
              <a:buNone/>
            </a:pPr>
            <a:br>
              <a:rPr lang="en-US" sz="2200" i="1" dirty="0">
                <a:solidFill>
                  <a:srgbClr val="00B050"/>
                </a:solidFill>
              </a:rPr>
            </a:br>
            <a:endParaRPr lang="en-US" sz="2200" i="1" dirty="0">
              <a:solidFill>
                <a:srgbClr val="00B050"/>
              </a:solidFill>
            </a:endParaRPr>
          </a:p>
          <a:p>
            <a:pPr marL="0" lvl="1" indent="0">
              <a:lnSpc>
                <a:spcPct val="200000"/>
              </a:lnSpc>
              <a:buClr>
                <a:srgbClr val="DF411C"/>
              </a:buClr>
              <a:buNone/>
            </a:pPr>
            <a:endParaRPr lang="en-US" sz="2200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BABB4436-299D-47BE-8C41-73006FEFB4F0}"/>
              </a:ext>
            </a:extLst>
          </p:cNvPr>
          <p:cNvSpPr txBox="1">
            <a:spLocks/>
          </p:cNvSpPr>
          <p:nvPr/>
        </p:nvSpPr>
        <p:spPr>
          <a:xfrm>
            <a:off x="266549" y="1417905"/>
            <a:ext cx="11658901" cy="437043"/>
          </a:xfrm>
          <a:prstGeom prst="rect">
            <a:avLst/>
          </a:prstGeom>
        </p:spPr>
        <p:txBody>
          <a:bodyPr vert="horz" wrap="square" lIns="0" tIns="45720" rIns="91440" bIns="45720" rtlCol="0" anchor="ctr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None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15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r-Latn-RS" sz="2800" dirty="0"/>
              <a:t>Neke korisne metode</a:t>
            </a:r>
          </a:p>
        </p:txBody>
      </p:sp>
    </p:spTree>
    <p:extLst>
      <p:ext uri="{BB962C8B-B14F-4D97-AF65-F5344CB8AC3E}">
        <p14:creationId xmlns:p14="http://schemas.microsoft.com/office/powerpoint/2010/main" val="118458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312" y="4180999"/>
            <a:ext cx="9308375" cy="1063387"/>
          </a:xfrm>
        </p:spPr>
        <p:txBody>
          <a:bodyPr>
            <a:normAutofit/>
          </a:bodyPr>
          <a:lstStyle/>
          <a:p>
            <a:r>
              <a:rPr lang="sr-Latn-RS" sz="4000">
                <a:solidFill>
                  <a:srgbClr val="DE411B"/>
                </a:solidFill>
              </a:rPr>
              <a:t>1. </a:t>
            </a:r>
            <a:r>
              <a:rPr lang="en-US" sz="4000" err="1"/>
              <a:t>Uvod</a:t>
            </a:r>
            <a:r>
              <a:rPr lang="en-US" sz="4000"/>
              <a:t> u </a:t>
            </a:r>
            <a:r>
              <a:rPr lang="en-US" sz="4000" err="1"/>
              <a:t>automatsko</a:t>
            </a:r>
            <a:r>
              <a:rPr lang="en-US" sz="4000"/>
              <a:t> </a:t>
            </a:r>
            <a:r>
              <a:rPr lang="en-US" sz="4000" err="1"/>
              <a:t>testiranje</a:t>
            </a:r>
            <a:endParaRPr lang="en-GB" sz="4000">
              <a:solidFill>
                <a:srgbClr val="DE411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2351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357" y="4964896"/>
            <a:ext cx="10742843" cy="106338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DE411B"/>
                </a:solidFill>
              </a:rPr>
              <a:t>5</a:t>
            </a:r>
            <a:r>
              <a:rPr lang="sr-Latn-RS" sz="4400" dirty="0">
                <a:solidFill>
                  <a:srgbClr val="DE411B"/>
                </a:solidFill>
              </a:rPr>
              <a:t>.</a:t>
            </a:r>
            <a:r>
              <a:rPr lang="sr-Latn-RS" sz="4400" dirty="0"/>
              <a:t> </a:t>
            </a:r>
            <a:r>
              <a:rPr lang="en-US" sz="4400" dirty="0"/>
              <a:t>PROBLEMI PRI LOCIRANJU ELEMENATA</a:t>
            </a:r>
            <a:br>
              <a:rPr lang="sr-Latn-RS" sz="4400" dirty="0"/>
            </a:br>
            <a:r>
              <a:rPr lang="en-US" sz="4400" dirty="0"/>
              <a:t> – WAIT KOMANDE</a:t>
            </a:r>
            <a:br>
              <a:rPr lang="sr-Latn-RS" sz="4400" dirty="0"/>
            </a:br>
            <a:endParaRPr lang="en-GB" sz="4400" dirty="0">
              <a:solidFill>
                <a:srgbClr val="DE411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029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206" y="172608"/>
            <a:ext cx="11113588" cy="1025980"/>
          </a:xfrm>
        </p:spPr>
        <p:txBody>
          <a:bodyPr>
            <a:normAutofit/>
          </a:bodyPr>
          <a:lstStyle/>
          <a:p>
            <a:r>
              <a:rPr lang="en-US" dirty="0"/>
              <a:t>PROBLEMI PRI LOCIRANJU ELEMENATA – WAIT KOMANDE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CB7C99-F337-4CFD-AA95-122E832BBF37}"/>
              </a:ext>
            </a:extLst>
          </p:cNvPr>
          <p:cNvSpPr txBox="1">
            <a:spLocks/>
          </p:cNvSpPr>
          <p:nvPr/>
        </p:nvSpPr>
        <p:spPr>
          <a:xfrm>
            <a:off x="1091866" y="1383019"/>
            <a:ext cx="10346198" cy="56964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200" i="1" dirty="0" err="1">
                <a:solidFill>
                  <a:srgbClr val="FF0000"/>
                </a:solidFill>
              </a:rPr>
              <a:t>Thread.sleep</a:t>
            </a:r>
            <a:r>
              <a:rPr lang="en-US" sz="2200" i="1" dirty="0">
                <a:solidFill>
                  <a:srgbClr val="FF0000"/>
                </a:solidFill>
              </a:rPr>
              <a:t>() </a:t>
            </a:r>
            <a:r>
              <a:rPr lang="en-US" sz="2200" i="1" dirty="0"/>
              <a:t>- </a:t>
            </a:r>
            <a:r>
              <a:rPr lang="en-US" sz="2200" dirty="0" err="1"/>
              <a:t>izbegavati</a:t>
            </a:r>
            <a:endParaRPr lang="en-US" sz="2200" i="1" dirty="0">
              <a:solidFill>
                <a:srgbClr val="FF0000"/>
              </a:solidFill>
            </a:endParaRPr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200" dirty="0"/>
              <a:t>Implicit wait – max </a:t>
            </a:r>
            <a:r>
              <a:rPr lang="en-US" sz="2200" dirty="0" err="1"/>
              <a:t>vreme</a:t>
            </a:r>
            <a:r>
              <a:rPr lang="en-US" sz="2200" dirty="0"/>
              <a:t> </a:t>
            </a:r>
            <a:r>
              <a:rPr lang="en-US" sz="2200" dirty="0" err="1"/>
              <a:t>čekanja</a:t>
            </a:r>
            <a:r>
              <a:rPr lang="en-US" sz="2200" dirty="0"/>
              <a:t> da driver </a:t>
            </a:r>
            <a:r>
              <a:rPr lang="en-US" sz="2200" dirty="0" err="1"/>
              <a:t>izvrši</a:t>
            </a:r>
            <a:r>
              <a:rPr lang="en-US" sz="2200" dirty="0"/>
              <a:t> </a:t>
            </a:r>
            <a:r>
              <a:rPr lang="en-US" sz="2200" dirty="0" err="1"/>
              <a:t>neku</a:t>
            </a:r>
            <a:r>
              <a:rPr lang="en-US" sz="2200" dirty="0"/>
              <a:t> </a:t>
            </a:r>
            <a:r>
              <a:rPr lang="en-US" sz="2200" dirty="0" err="1"/>
              <a:t>funkciju</a:t>
            </a:r>
            <a:endParaRPr lang="en-US" sz="2200" dirty="0"/>
          </a:p>
          <a:p>
            <a:pPr marL="0" lvl="1" indent="0">
              <a:lnSpc>
                <a:spcPct val="200000"/>
              </a:lnSpc>
              <a:buClr>
                <a:srgbClr val="DF411C"/>
              </a:buClr>
              <a:buNone/>
            </a:pPr>
            <a:r>
              <a:rPr lang="en-US" sz="2200" i="1" dirty="0">
                <a:solidFill>
                  <a:srgbClr val="00B0F0"/>
                </a:solidFill>
              </a:rPr>
              <a:t>	</a:t>
            </a:r>
            <a:r>
              <a:rPr lang="en-US" sz="2200" i="1" dirty="0" err="1">
                <a:solidFill>
                  <a:srgbClr val="00B0F0"/>
                </a:solidFill>
              </a:rPr>
              <a:t>driver.manage</a:t>
            </a:r>
            <a:r>
              <a:rPr lang="en-US" sz="2200" i="1" dirty="0">
                <a:solidFill>
                  <a:srgbClr val="00B0F0"/>
                </a:solidFill>
              </a:rPr>
              <a:t>().timeouts().</a:t>
            </a:r>
            <a:r>
              <a:rPr lang="en-US" sz="2200" i="1" dirty="0" err="1">
                <a:solidFill>
                  <a:srgbClr val="00B0F0"/>
                </a:solidFill>
              </a:rPr>
              <a:t>implicitlyWait</a:t>
            </a:r>
            <a:r>
              <a:rPr lang="en-US" sz="2200" i="1" dirty="0">
                <a:solidFill>
                  <a:srgbClr val="00B0F0"/>
                </a:solidFill>
              </a:rPr>
              <a:t>(</a:t>
            </a:r>
            <a:r>
              <a:rPr lang="en-US" sz="2200" i="1" dirty="0" err="1">
                <a:solidFill>
                  <a:srgbClr val="00B0F0"/>
                </a:solidFill>
              </a:rPr>
              <a:t>Duration.ofSeconds</a:t>
            </a:r>
            <a:r>
              <a:rPr lang="en-US" sz="2200" i="1" dirty="0">
                <a:solidFill>
                  <a:srgbClr val="00B0F0"/>
                </a:solidFill>
              </a:rPr>
              <a:t>(10));</a:t>
            </a:r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200" dirty="0"/>
              <a:t>Explicit wait – max </a:t>
            </a:r>
            <a:r>
              <a:rPr lang="en-US" sz="2200" dirty="0" err="1"/>
              <a:t>vreme</a:t>
            </a:r>
            <a:r>
              <a:rPr lang="en-US" sz="2200" dirty="0"/>
              <a:t> </a:t>
            </a:r>
            <a:r>
              <a:rPr lang="en-US" sz="2200" dirty="0" err="1"/>
              <a:t>čekanja</a:t>
            </a:r>
            <a:r>
              <a:rPr lang="en-US" sz="2200" dirty="0"/>
              <a:t> da se </a:t>
            </a:r>
            <a:r>
              <a:rPr lang="en-US" sz="2200" dirty="0" err="1"/>
              <a:t>definisani</a:t>
            </a:r>
            <a:r>
              <a:rPr lang="en-US" sz="2200" dirty="0"/>
              <a:t> </a:t>
            </a:r>
            <a:r>
              <a:rPr lang="en-US" sz="2200" dirty="0" err="1"/>
              <a:t>neki</a:t>
            </a:r>
            <a:r>
              <a:rPr lang="en-US" sz="2200" dirty="0"/>
              <a:t> </a:t>
            </a:r>
            <a:r>
              <a:rPr lang="en-US" sz="2200" dirty="0" err="1"/>
              <a:t>uslov</a:t>
            </a:r>
            <a:r>
              <a:rPr lang="en-US" sz="2200" dirty="0"/>
              <a:t> </a:t>
            </a:r>
            <a:r>
              <a:rPr lang="en-US" sz="2200" dirty="0" err="1"/>
              <a:t>ispuni</a:t>
            </a:r>
            <a:br>
              <a:rPr lang="en-US" sz="2200" i="1" dirty="0">
                <a:solidFill>
                  <a:srgbClr val="00B0F0"/>
                </a:solidFill>
              </a:rPr>
            </a:br>
            <a:r>
              <a:rPr lang="en-US" sz="2200" i="1" dirty="0">
                <a:solidFill>
                  <a:srgbClr val="00B0F0"/>
                </a:solidFill>
              </a:rPr>
              <a:t>	</a:t>
            </a:r>
            <a:r>
              <a:rPr lang="en-US" sz="2200" i="1" dirty="0" err="1">
                <a:solidFill>
                  <a:srgbClr val="00B0F0"/>
                </a:solidFill>
              </a:rPr>
              <a:t>WebDriverWait</a:t>
            </a:r>
            <a:r>
              <a:rPr lang="en-US" sz="2200" i="1" dirty="0">
                <a:solidFill>
                  <a:srgbClr val="00B0F0"/>
                </a:solidFill>
              </a:rPr>
              <a:t> wait = new </a:t>
            </a:r>
            <a:r>
              <a:rPr lang="en-US" sz="2200" i="1" dirty="0" err="1">
                <a:solidFill>
                  <a:srgbClr val="00B0F0"/>
                </a:solidFill>
              </a:rPr>
              <a:t>WebDriverWait</a:t>
            </a:r>
            <a:r>
              <a:rPr lang="en-US" sz="2200" i="1" dirty="0">
                <a:solidFill>
                  <a:srgbClr val="00B0F0"/>
                </a:solidFill>
              </a:rPr>
              <a:t>(driver, </a:t>
            </a:r>
            <a:r>
              <a:rPr lang="en-US" sz="2200" i="1" dirty="0" err="1">
                <a:solidFill>
                  <a:srgbClr val="00B0F0"/>
                </a:solidFill>
              </a:rPr>
              <a:t>Duration.ofSeconds</a:t>
            </a:r>
            <a:r>
              <a:rPr lang="en-US" sz="2200" i="1" dirty="0">
                <a:solidFill>
                  <a:srgbClr val="00B0F0"/>
                </a:solidFill>
              </a:rPr>
              <a:t>(10));</a:t>
            </a:r>
          </a:p>
          <a:p>
            <a:pPr marL="0" lvl="1" indent="0">
              <a:lnSpc>
                <a:spcPct val="200000"/>
              </a:lnSpc>
              <a:buClr>
                <a:srgbClr val="DF411C"/>
              </a:buClr>
              <a:buNone/>
            </a:pPr>
            <a:r>
              <a:rPr lang="en-US" sz="2200" i="1" dirty="0">
                <a:solidFill>
                  <a:srgbClr val="00B0F0"/>
                </a:solidFill>
              </a:rPr>
              <a:t> 	</a:t>
            </a:r>
            <a:r>
              <a:rPr lang="en-US" sz="2200" i="1" dirty="0" err="1">
                <a:solidFill>
                  <a:srgbClr val="00B0F0"/>
                </a:solidFill>
              </a:rPr>
              <a:t>wait.until</a:t>
            </a:r>
            <a:r>
              <a:rPr lang="en-US" sz="2200" i="1" dirty="0">
                <a:solidFill>
                  <a:srgbClr val="00B0F0"/>
                </a:solidFill>
              </a:rPr>
              <a:t>(</a:t>
            </a:r>
            <a:r>
              <a:rPr lang="en-US" sz="2200" i="1" dirty="0" err="1">
                <a:solidFill>
                  <a:srgbClr val="00B0F0"/>
                </a:solidFill>
              </a:rPr>
              <a:t>ExpectedConditions.elementToBeClickable</a:t>
            </a:r>
            <a:r>
              <a:rPr lang="en-US" sz="2200" i="1" dirty="0">
                <a:solidFill>
                  <a:srgbClr val="00B0F0"/>
                </a:solidFill>
              </a:rPr>
              <a:t>(</a:t>
            </a:r>
            <a:r>
              <a:rPr lang="en-US" sz="2200" i="1" dirty="0" err="1">
                <a:solidFill>
                  <a:srgbClr val="00B0F0"/>
                </a:solidFill>
              </a:rPr>
              <a:t>By.id</a:t>
            </a:r>
            <a:r>
              <a:rPr lang="en-US" sz="2200" i="1" dirty="0">
                <a:solidFill>
                  <a:srgbClr val="00B0F0"/>
                </a:solidFill>
              </a:rPr>
              <a:t>(&lt;</a:t>
            </a:r>
            <a:r>
              <a:rPr lang="en-US" sz="2200" i="1" dirty="0" err="1">
                <a:solidFill>
                  <a:srgbClr val="00B0F0"/>
                </a:solidFill>
              </a:rPr>
              <a:t>someid</a:t>
            </a:r>
            <a:r>
              <a:rPr lang="en-US" sz="2200" i="1" dirty="0">
                <a:solidFill>
                  <a:srgbClr val="00B0F0"/>
                </a:solidFill>
              </a:rPr>
              <a:t>&gt;)));</a:t>
            </a:r>
          </a:p>
          <a:p>
            <a:pPr marL="0" lvl="1" indent="0">
              <a:lnSpc>
                <a:spcPct val="200000"/>
              </a:lnSpc>
              <a:buClr>
                <a:srgbClr val="DF411C"/>
              </a:buClr>
              <a:buNone/>
            </a:pPr>
            <a:endParaRPr lang="en-US" sz="2200" i="1" dirty="0">
              <a:solidFill>
                <a:srgbClr val="00B0F0"/>
              </a:solidFill>
            </a:endParaRPr>
          </a:p>
          <a:p>
            <a:pPr marL="0" lvl="1" indent="0">
              <a:lnSpc>
                <a:spcPct val="200000"/>
              </a:lnSpc>
              <a:buClr>
                <a:srgbClr val="DF411C"/>
              </a:buClr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6709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6664" y="1921717"/>
            <a:ext cx="7421880" cy="1740704"/>
          </a:xfrm>
        </p:spPr>
        <p:txBody>
          <a:bodyPr>
            <a:normAutofit/>
          </a:bodyPr>
          <a:lstStyle/>
          <a:p>
            <a:pPr algn="ctr"/>
            <a:r>
              <a:rPr lang="en-GB" sz="9600" dirty="0"/>
              <a:t>Q&amp;A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22"/>
          </p:nvPr>
        </p:nvSpPr>
        <p:spPr>
          <a:xfrm>
            <a:off x="224143" y="3811962"/>
            <a:ext cx="7689661" cy="810528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slavicamastilovic.sulica@endava.com</a:t>
            </a:r>
            <a:endParaRPr lang="en-US" dirty="0"/>
          </a:p>
          <a:p>
            <a:r>
              <a:rPr lang="sr-Latn-RS" dirty="0">
                <a:hlinkClick r:id="rId3"/>
              </a:rPr>
              <a:t>bosko.nikolic</a:t>
            </a:r>
            <a:r>
              <a:rPr lang="en-US" dirty="0">
                <a:hlinkClick r:id="rId3"/>
              </a:rPr>
              <a:t>@endava.com</a:t>
            </a:r>
            <a:endParaRPr lang="sr-Latn-R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05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80012" y="159908"/>
            <a:ext cx="9831977" cy="1025980"/>
          </a:xfrm>
        </p:spPr>
        <p:txBody>
          <a:bodyPr/>
          <a:lstStyle/>
          <a:p>
            <a:r>
              <a:rPr lang="sr-Latn-RS"/>
              <a:t>Uvod u automatsko testiranje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CB7C99-F337-4CFD-AA95-122E832BBF37}"/>
              </a:ext>
            </a:extLst>
          </p:cNvPr>
          <p:cNvSpPr txBox="1">
            <a:spLocks/>
          </p:cNvSpPr>
          <p:nvPr/>
        </p:nvSpPr>
        <p:spPr>
          <a:xfrm>
            <a:off x="815788" y="2433823"/>
            <a:ext cx="10560423" cy="27315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200" dirty="0" err="1"/>
              <a:t>Automatsko</a:t>
            </a:r>
            <a:r>
              <a:rPr lang="en-US" sz="2200" dirty="0"/>
              <a:t> </a:t>
            </a:r>
            <a:r>
              <a:rPr lang="en-US" sz="2200" dirty="0" err="1"/>
              <a:t>testiranje</a:t>
            </a:r>
            <a:r>
              <a:rPr lang="en-US" sz="2200" dirty="0"/>
              <a:t> je </a:t>
            </a:r>
            <a:r>
              <a:rPr lang="en-US" sz="2200" dirty="0" err="1"/>
              <a:t>proces</a:t>
            </a:r>
            <a:r>
              <a:rPr lang="en-US" sz="2200" dirty="0"/>
              <a:t> </a:t>
            </a:r>
            <a:r>
              <a:rPr lang="en-US" sz="2200" dirty="0" err="1"/>
              <a:t>korišćenja</a:t>
            </a:r>
            <a:r>
              <a:rPr lang="en-US" sz="2200" dirty="0"/>
              <a:t> </a:t>
            </a:r>
            <a:r>
              <a:rPr lang="en-US" sz="2200" dirty="0" err="1"/>
              <a:t>softvera</a:t>
            </a:r>
            <a:r>
              <a:rPr lang="en-US" sz="2200" dirty="0"/>
              <a:t> za </a:t>
            </a:r>
            <a:r>
              <a:rPr lang="en-US" sz="2200" dirty="0" err="1"/>
              <a:t>kontrolu</a:t>
            </a:r>
            <a:r>
              <a:rPr lang="en-US" sz="2200" dirty="0"/>
              <a:t> </a:t>
            </a:r>
            <a:r>
              <a:rPr lang="en-US" sz="2200" dirty="0" err="1"/>
              <a:t>izvršenja</a:t>
            </a:r>
            <a:r>
              <a:rPr lang="en-US" sz="2200" dirty="0"/>
              <a:t> </a:t>
            </a:r>
            <a:r>
              <a:rPr lang="en-US" sz="2200" dirty="0" err="1"/>
              <a:t>testova</a:t>
            </a:r>
            <a:r>
              <a:rPr lang="en-US" sz="2200" dirty="0"/>
              <a:t>,  </a:t>
            </a:r>
            <a:r>
              <a:rPr lang="en-US" sz="2200" dirty="0" err="1"/>
              <a:t>poređenje</a:t>
            </a:r>
            <a:r>
              <a:rPr lang="en-US" sz="2200" dirty="0"/>
              <a:t> </a:t>
            </a:r>
            <a:r>
              <a:rPr lang="en-US" sz="2200" dirty="0" err="1"/>
              <a:t>aktuelnih</a:t>
            </a:r>
            <a:r>
              <a:rPr lang="en-US" sz="2200" dirty="0"/>
              <a:t> </a:t>
            </a:r>
            <a:r>
              <a:rPr lang="en-US" sz="2200" dirty="0" err="1"/>
              <a:t>i</a:t>
            </a:r>
            <a:r>
              <a:rPr lang="en-US" sz="2200" dirty="0"/>
              <a:t> </a:t>
            </a:r>
            <a:r>
              <a:rPr lang="en-US" sz="2200" dirty="0" err="1"/>
              <a:t>očekivanih</a:t>
            </a:r>
            <a:r>
              <a:rPr lang="en-US" sz="2200" dirty="0"/>
              <a:t> </a:t>
            </a:r>
            <a:r>
              <a:rPr lang="en-US" sz="2200" dirty="0" err="1"/>
              <a:t>rezultata</a:t>
            </a:r>
            <a:r>
              <a:rPr lang="en-US" sz="2200" dirty="0"/>
              <a:t>, </a:t>
            </a:r>
            <a:r>
              <a:rPr lang="en-US" sz="2200" dirty="0" err="1"/>
              <a:t>kao</a:t>
            </a:r>
            <a:r>
              <a:rPr lang="en-US" sz="2200" dirty="0"/>
              <a:t> </a:t>
            </a:r>
            <a:r>
              <a:rPr lang="en-US" sz="2200" dirty="0" err="1"/>
              <a:t>i</a:t>
            </a:r>
            <a:r>
              <a:rPr lang="en-US" sz="2200" dirty="0"/>
              <a:t> </a:t>
            </a:r>
            <a:r>
              <a:rPr lang="en-US" sz="2200" dirty="0" err="1"/>
              <a:t>izveštavanje</a:t>
            </a:r>
            <a:r>
              <a:rPr lang="en-US" sz="2200" dirty="0"/>
              <a:t> o </a:t>
            </a:r>
            <a:r>
              <a:rPr lang="en-US" sz="2200" dirty="0" err="1"/>
              <a:t>testiranju</a:t>
            </a:r>
            <a:r>
              <a:rPr lang="en-US" sz="2200" dirty="0"/>
              <a:t> </a:t>
            </a:r>
            <a:r>
              <a:rPr lang="en-US" sz="2200" dirty="0" err="1"/>
              <a:t>i</a:t>
            </a:r>
            <a:r>
              <a:rPr lang="en-US" sz="2200" dirty="0"/>
              <a:t> </a:t>
            </a:r>
            <a:r>
              <a:rPr lang="en-US" sz="2200" dirty="0" err="1"/>
              <a:t>kontroli</a:t>
            </a:r>
            <a:r>
              <a:rPr lang="en-US" sz="2200" dirty="0"/>
              <a:t>.</a:t>
            </a:r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endParaRPr lang="en-US" sz="22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200" dirty="0" err="1"/>
              <a:t>Cilj</a:t>
            </a:r>
            <a:r>
              <a:rPr lang="en-US" sz="2200" dirty="0"/>
              <a:t> </a:t>
            </a:r>
            <a:r>
              <a:rPr lang="en-US" sz="2200" dirty="0" err="1"/>
              <a:t>automatskog</a:t>
            </a:r>
            <a:r>
              <a:rPr lang="en-US" sz="2200" dirty="0"/>
              <a:t> </a:t>
            </a:r>
            <a:r>
              <a:rPr lang="en-US" sz="2200" dirty="0" err="1"/>
              <a:t>testiranja</a:t>
            </a:r>
            <a:r>
              <a:rPr lang="en-US" sz="2200" dirty="0"/>
              <a:t> je da </a:t>
            </a:r>
            <a:r>
              <a:rPr lang="en-US" sz="2200" dirty="0" err="1"/>
              <a:t>pojednostavi</a:t>
            </a:r>
            <a:r>
              <a:rPr lang="en-US" sz="2200" dirty="0"/>
              <a:t> </a:t>
            </a:r>
            <a:r>
              <a:rPr lang="en-US" sz="2200" dirty="0" err="1"/>
              <a:t>i</a:t>
            </a:r>
            <a:r>
              <a:rPr lang="en-US" sz="2200" dirty="0"/>
              <a:t> </a:t>
            </a:r>
            <a:r>
              <a:rPr lang="en-US" sz="2200" dirty="0" err="1"/>
              <a:t>ubrza</a:t>
            </a:r>
            <a:r>
              <a:rPr lang="en-US" sz="2200" dirty="0"/>
              <a:t> </a:t>
            </a:r>
            <a:r>
              <a:rPr lang="en-US" sz="2200" dirty="0" err="1"/>
              <a:t>proces</a:t>
            </a:r>
            <a:r>
              <a:rPr lang="en-US" sz="2200" dirty="0"/>
              <a:t> </a:t>
            </a:r>
            <a:r>
              <a:rPr lang="en-US" sz="2200" dirty="0" err="1"/>
              <a:t>testiranja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274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80012" y="159908"/>
            <a:ext cx="9831977" cy="1025980"/>
          </a:xfrm>
        </p:spPr>
        <p:txBody>
          <a:bodyPr/>
          <a:lstStyle/>
          <a:p>
            <a:r>
              <a:rPr lang="sr-Latn-RS"/>
              <a:t>Uvod u automatsko testiranje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CB7C99-F337-4CFD-AA95-122E832BBF37}"/>
              </a:ext>
            </a:extLst>
          </p:cNvPr>
          <p:cNvSpPr txBox="1">
            <a:spLocks/>
          </p:cNvSpPr>
          <p:nvPr/>
        </p:nvSpPr>
        <p:spPr>
          <a:xfrm>
            <a:off x="815787" y="1636426"/>
            <a:ext cx="10560423" cy="40857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200000"/>
              </a:lnSpc>
              <a:buClr>
                <a:srgbClr val="DF411C"/>
              </a:buClr>
            </a:pPr>
            <a:endParaRPr lang="sr-Latn-RS" sz="22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200" dirty="0" err="1"/>
              <a:t>Prednosti</a:t>
            </a:r>
            <a:r>
              <a:rPr lang="en-US" sz="2200" dirty="0"/>
              <a:t> </a:t>
            </a:r>
            <a:r>
              <a:rPr lang="en-US" sz="2200" dirty="0" err="1"/>
              <a:t>automatskog</a:t>
            </a:r>
            <a:r>
              <a:rPr lang="en-US" sz="2200" dirty="0"/>
              <a:t> </a:t>
            </a:r>
            <a:r>
              <a:rPr lang="en-US" sz="2200" dirty="0" err="1"/>
              <a:t>testiranja</a:t>
            </a:r>
            <a:r>
              <a:rPr lang="en-US" sz="2200" dirty="0"/>
              <a:t> (u </a:t>
            </a:r>
            <a:r>
              <a:rPr lang="en-US" sz="2200" dirty="0" err="1"/>
              <a:t>odnosu</a:t>
            </a:r>
            <a:r>
              <a:rPr lang="en-US" sz="2200" dirty="0"/>
              <a:t> </a:t>
            </a:r>
            <a:r>
              <a:rPr lang="en-US" sz="2200" dirty="0" err="1"/>
              <a:t>na</a:t>
            </a:r>
            <a:r>
              <a:rPr lang="en-US" sz="2200" dirty="0"/>
              <a:t> </a:t>
            </a:r>
            <a:r>
              <a:rPr lang="en-US" sz="2200" dirty="0" err="1"/>
              <a:t>manuelno</a:t>
            </a:r>
            <a:r>
              <a:rPr lang="en-US" sz="2200" dirty="0"/>
              <a:t>): </a:t>
            </a:r>
            <a:r>
              <a:rPr lang="en-US" sz="2200" dirty="0" err="1"/>
              <a:t>veća</a:t>
            </a:r>
            <a:r>
              <a:rPr lang="en-US" sz="2200" dirty="0"/>
              <a:t> </a:t>
            </a:r>
            <a:r>
              <a:rPr lang="en-US" sz="2200" dirty="0" err="1"/>
              <a:t>brzina</a:t>
            </a:r>
            <a:r>
              <a:rPr lang="en-US" sz="2200" dirty="0"/>
              <a:t> </a:t>
            </a:r>
            <a:r>
              <a:rPr lang="en-US" sz="2200" dirty="0" err="1"/>
              <a:t>i</a:t>
            </a:r>
            <a:r>
              <a:rPr lang="en-US" sz="2200" dirty="0"/>
              <a:t> </a:t>
            </a:r>
            <a:r>
              <a:rPr lang="en-US" sz="2200" dirty="0" err="1"/>
              <a:t>tačnost</a:t>
            </a:r>
            <a:r>
              <a:rPr lang="en-US" sz="2200" dirty="0"/>
              <a:t>, </a:t>
            </a:r>
            <a:r>
              <a:rPr lang="en-US" sz="2200" dirty="0" err="1"/>
              <a:t>detaljnije</a:t>
            </a:r>
            <a:r>
              <a:rPr lang="en-US" sz="2200" dirty="0"/>
              <a:t> </a:t>
            </a:r>
            <a:r>
              <a:rPr lang="en-US" sz="2200" dirty="0" err="1"/>
              <a:t>testiranje</a:t>
            </a:r>
            <a:r>
              <a:rPr lang="en-US" sz="2200" dirty="0"/>
              <a:t>, </a:t>
            </a:r>
            <a:r>
              <a:rPr lang="en-US" sz="2200" dirty="0" err="1"/>
              <a:t>obezbeđuje</a:t>
            </a:r>
            <a:r>
              <a:rPr lang="en-US" sz="2200" dirty="0"/>
              <a:t> </a:t>
            </a:r>
            <a:r>
              <a:rPr lang="en-US" sz="2200" dirty="0" err="1"/>
              <a:t>konzistentnost</a:t>
            </a:r>
            <a:r>
              <a:rPr lang="en-US" sz="2200" dirty="0"/>
              <a:t>, </a:t>
            </a:r>
            <a:r>
              <a:rPr lang="en-US" sz="2200" dirty="0" err="1"/>
              <a:t>dugoročno</a:t>
            </a:r>
            <a:r>
              <a:rPr lang="en-US" sz="2200" dirty="0"/>
              <a:t> </a:t>
            </a:r>
            <a:r>
              <a:rPr lang="en-US" sz="2200" dirty="0" err="1"/>
              <a:t>smanjuje</a:t>
            </a:r>
            <a:r>
              <a:rPr lang="en-US" sz="2200" dirty="0"/>
              <a:t> </a:t>
            </a:r>
            <a:r>
              <a:rPr lang="en-US" sz="2200" dirty="0" err="1"/>
              <a:t>vreme</a:t>
            </a:r>
            <a:r>
              <a:rPr lang="en-US" sz="2200" dirty="0"/>
              <a:t> </a:t>
            </a:r>
            <a:r>
              <a:rPr lang="en-US" sz="2200" dirty="0" err="1"/>
              <a:t>i</a:t>
            </a:r>
            <a:r>
              <a:rPr lang="en-US" sz="2200" dirty="0"/>
              <a:t> </a:t>
            </a:r>
            <a:r>
              <a:rPr lang="en-US" sz="2200" dirty="0" err="1"/>
              <a:t>troškove</a:t>
            </a:r>
            <a:r>
              <a:rPr lang="en-US" sz="2200" dirty="0"/>
              <a:t>, </a:t>
            </a:r>
            <a:r>
              <a:rPr lang="en-US" sz="2200" dirty="0" err="1"/>
              <a:t>povećava</a:t>
            </a:r>
            <a:r>
              <a:rPr lang="en-US" sz="2200" dirty="0"/>
              <a:t> </a:t>
            </a:r>
            <a:r>
              <a:rPr lang="en-US" sz="2200" dirty="0" err="1"/>
              <a:t>produktivnost</a:t>
            </a:r>
            <a:r>
              <a:rPr lang="en-US" sz="2200" dirty="0"/>
              <a:t>, </a:t>
            </a:r>
            <a:r>
              <a:rPr lang="en-US" sz="2200" dirty="0" err="1"/>
              <a:t>može</a:t>
            </a:r>
            <a:r>
              <a:rPr lang="en-US" sz="2200" dirty="0"/>
              <a:t> se </a:t>
            </a:r>
            <a:r>
              <a:rPr lang="en-US" sz="2200" dirty="0" err="1"/>
              <a:t>povezati</a:t>
            </a:r>
            <a:r>
              <a:rPr lang="en-US" sz="2200" dirty="0"/>
              <a:t> </a:t>
            </a:r>
            <a:r>
              <a:rPr lang="en-US" sz="2200" dirty="0" err="1"/>
              <a:t>sa</a:t>
            </a:r>
            <a:r>
              <a:rPr lang="en-US" sz="2200" dirty="0"/>
              <a:t> CI.</a:t>
            </a:r>
            <a:endParaRPr lang="sr-Latn-RS" sz="22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200" dirty="0"/>
              <a:t>Mane </a:t>
            </a:r>
            <a:r>
              <a:rPr lang="en-US" sz="2200" dirty="0" err="1"/>
              <a:t>automatskog</a:t>
            </a:r>
            <a:r>
              <a:rPr lang="en-US" sz="2200" dirty="0"/>
              <a:t> </a:t>
            </a:r>
            <a:r>
              <a:rPr lang="en-US" sz="2200" dirty="0" err="1"/>
              <a:t>testiranja</a:t>
            </a:r>
            <a:r>
              <a:rPr lang="en-US" sz="2200" dirty="0"/>
              <a:t>: ne </a:t>
            </a:r>
            <a:r>
              <a:rPr lang="en-US" sz="2200" dirty="0" err="1"/>
              <a:t>može</a:t>
            </a:r>
            <a:r>
              <a:rPr lang="en-US" sz="2200" dirty="0"/>
              <a:t> u </a:t>
            </a:r>
            <a:r>
              <a:rPr lang="en-US" sz="2200" dirty="0" err="1"/>
              <a:t>potpunosti</a:t>
            </a:r>
            <a:r>
              <a:rPr lang="en-US" sz="2200" dirty="0"/>
              <a:t> da </a:t>
            </a:r>
            <a:r>
              <a:rPr lang="en-US" sz="2200" dirty="0" err="1"/>
              <a:t>zameni</a:t>
            </a:r>
            <a:r>
              <a:rPr lang="en-US" sz="2200" dirty="0"/>
              <a:t> </a:t>
            </a:r>
            <a:r>
              <a:rPr lang="en-US" sz="2200" dirty="0" err="1"/>
              <a:t>manuelno</a:t>
            </a:r>
            <a:r>
              <a:rPr lang="en-US" sz="2200" dirty="0"/>
              <a:t>, </a:t>
            </a:r>
            <a:r>
              <a:rPr lang="en-US" sz="2200" dirty="0" err="1"/>
              <a:t>pri</a:t>
            </a:r>
            <a:r>
              <a:rPr lang="en-US" sz="2200" dirty="0"/>
              <a:t> </a:t>
            </a:r>
            <a:r>
              <a:rPr lang="en-US" sz="2200" dirty="0" err="1"/>
              <a:t>uvođenju</a:t>
            </a:r>
            <a:r>
              <a:rPr lang="en-US" sz="2200" dirty="0"/>
              <a:t> </a:t>
            </a:r>
            <a:r>
              <a:rPr lang="en-US" sz="2200" dirty="0" err="1"/>
              <a:t>zahteva</a:t>
            </a:r>
            <a:r>
              <a:rPr lang="en-US" sz="2200" dirty="0"/>
              <a:t> </a:t>
            </a:r>
            <a:r>
              <a:rPr lang="en-US" sz="2200" dirty="0" err="1"/>
              <a:t>veće</a:t>
            </a:r>
            <a:r>
              <a:rPr lang="en-US" sz="2200" dirty="0"/>
              <a:t> </a:t>
            </a:r>
            <a:r>
              <a:rPr lang="en-US" sz="2200" dirty="0" err="1"/>
              <a:t>troškove</a:t>
            </a:r>
            <a:r>
              <a:rPr lang="en-US" sz="2200" dirty="0"/>
              <a:t>, </a:t>
            </a:r>
            <a:r>
              <a:rPr lang="en-US" sz="2200" dirty="0" err="1"/>
              <a:t>zahteva</a:t>
            </a:r>
            <a:r>
              <a:rPr lang="en-US" sz="2200" dirty="0"/>
              <a:t> </a:t>
            </a:r>
            <a:r>
              <a:rPr lang="en-US" sz="2200" dirty="0" err="1"/>
              <a:t>konstantno</a:t>
            </a:r>
            <a:r>
              <a:rPr lang="en-US" sz="2200" dirty="0"/>
              <a:t> </a:t>
            </a:r>
            <a:r>
              <a:rPr lang="en-US" sz="2200" dirty="0" err="1"/>
              <a:t>održavanje</a:t>
            </a:r>
            <a:r>
              <a:rPr lang="en-US" sz="2200" dirty="0"/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17DFD6-10FD-406D-986A-CACC8D79A517}"/>
              </a:ext>
            </a:extLst>
          </p:cNvPr>
          <p:cNvSpPr txBox="1">
            <a:spLocks/>
          </p:cNvSpPr>
          <p:nvPr/>
        </p:nvSpPr>
        <p:spPr>
          <a:xfrm>
            <a:off x="266549" y="1442527"/>
            <a:ext cx="11658901" cy="387798"/>
          </a:xfrm>
          <a:prstGeom prst="rect">
            <a:avLst/>
          </a:prstGeom>
        </p:spPr>
        <p:txBody>
          <a:bodyPr vert="horz" wrap="square" lIns="0" tIns="45720" rIns="91440" bIns="45720" rtlCol="0" anchor="ctr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None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15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r-Latn-RS" dirty="0"/>
              <a:t>Prednosti i mane:</a:t>
            </a:r>
          </a:p>
        </p:txBody>
      </p:sp>
    </p:spTree>
    <p:extLst>
      <p:ext uri="{BB962C8B-B14F-4D97-AF65-F5344CB8AC3E}">
        <p14:creationId xmlns:p14="http://schemas.microsoft.com/office/powerpoint/2010/main" val="304905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80012" y="159908"/>
            <a:ext cx="9831977" cy="1025980"/>
          </a:xfrm>
        </p:spPr>
        <p:txBody>
          <a:bodyPr/>
          <a:lstStyle/>
          <a:p>
            <a:r>
              <a:rPr lang="sr-Latn-RS"/>
              <a:t>Uvod u automatsko testiranje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CB7C99-F337-4CFD-AA95-122E832BBF37}"/>
              </a:ext>
            </a:extLst>
          </p:cNvPr>
          <p:cNvSpPr txBox="1">
            <a:spLocks/>
          </p:cNvSpPr>
          <p:nvPr/>
        </p:nvSpPr>
        <p:spPr>
          <a:xfrm>
            <a:off x="1198183" y="2298400"/>
            <a:ext cx="9546017" cy="27957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sr-Latn-RS" sz="2200" dirty="0"/>
              <a:t>aplikacija koja se testira</a:t>
            </a:r>
            <a:r>
              <a:rPr lang="en-US" sz="2200" dirty="0"/>
              <a:t>  - application under test</a:t>
            </a:r>
            <a:endParaRPr lang="sr-Latn-RS" sz="22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sr-Latn-RS" sz="2200" dirty="0"/>
              <a:t>testno okruženje</a:t>
            </a:r>
            <a:r>
              <a:rPr lang="en-US" sz="2200" dirty="0"/>
              <a:t> - test framework</a:t>
            </a:r>
            <a:endParaRPr lang="sr-Latn-RS" sz="22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sr-Latn-RS" sz="2200" dirty="0"/>
              <a:t>test case</a:t>
            </a:r>
            <a:r>
              <a:rPr lang="en-US" sz="2200" dirty="0"/>
              <a:t> </a:t>
            </a:r>
            <a:endParaRPr lang="sr-Latn-RS" sz="22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sr-Latn-RS" sz="2200" dirty="0"/>
              <a:t>test podaci</a:t>
            </a:r>
            <a:r>
              <a:rPr lang="en-US" sz="2200" dirty="0"/>
              <a:t> – test data</a:t>
            </a:r>
            <a:endParaRPr lang="sr-Latn-RS" sz="2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68860E-78A1-46CF-8F31-0DACC4594EF9}"/>
              </a:ext>
            </a:extLst>
          </p:cNvPr>
          <p:cNvSpPr txBox="1">
            <a:spLocks/>
          </p:cNvSpPr>
          <p:nvPr/>
        </p:nvSpPr>
        <p:spPr>
          <a:xfrm>
            <a:off x="266549" y="1442527"/>
            <a:ext cx="11658901" cy="387798"/>
          </a:xfrm>
          <a:prstGeom prst="rect">
            <a:avLst/>
          </a:prstGeom>
        </p:spPr>
        <p:txBody>
          <a:bodyPr vert="horz" wrap="square" lIns="0" tIns="45720" rIns="91440" bIns="45720" rtlCol="0" anchor="ctr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None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15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r-Latn-RS" dirty="0"/>
              <a:t>Komponente infrastrukture automatskog testiranja:</a:t>
            </a:r>
          </a:p>
        </p:txBody>
      </p:sp>
    </p:spTree>
    <p:extLst>
      <p:ext uri="{BB962C8B-B14F-4D97-AF65-F5344CB8AC3E}">
        <p14:creationId xmlns:p14="http://schemas.microsoft.com/office/powerpoint/2010/main" val="109504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80012" y="159908"/>
            <a:ext cx="9831977" cy="1025980"/>
          </a:xfrm>
        </p:spPr>
        <p:txBody>
          <a:bodyPr/>
          <a:lstStyle/>
          <a:p>
            <a:r>
              <a:rPr lang="sr-Latn-RS" dirty="0"/>
              <a:t>Uvod u automatsko testiranje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1ACEBC-E100-4DC9-815C-F15C2C4F2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100" y="2023241"/>
            <a:ext cx="9067800" cy="3695700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DCAEBB8-8C5F-4BB9-85AD-5C1708BF2DCF}"/>
              </a:ext>
            </a:extLst>
          </p:cNvPr>
          <p:cNvSpPr txBox="1">
            <a:spLocks/>
          </p:cNvSpPr>
          <p:nvPr/>
        </p:nvSpPr>
        <p:spPr>
          <a:xfrm>
            <a:off x="266549" y="1442527"/>
            <a:ext cx="11658901" cy="387798"/>
          </a:xfrm>
          <a:prstGeom prst="rect">
            <a:avLst/>
          </a:prstGeom>
        </p:spPr>
        <p:txBody>
          <a:bodyPr vert="horz" wrap="square" lIns="0" tIns="45720" rIns="91440" bIns="45720" rtlCol="0" anchor="ctr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None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15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/>
              <a:t>Procesi</a:t>
            </a:r>
            <a:r>
              <a:rPr lang="en-US" dirty="0"/>
              <a:t> u </a:t>
            </a:r>
            <a:r>
              <a:rPr lang="en-US" dirty="0" err="1"/>
              <a:t>razvoju</a:t>
            </a:r>
            <a:r>
              <a:rPr lang="en-US" dirty="0"/>
              <a:t> test framework-a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222469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80012" y="159908"/>
            <a:ext cx="9831977" cy="1025980"/>
          </a:xfrm>
        </p:spPr>
        <p:txBody>
          <a:bodyPr/>
          <a:lstStyle/>
          <a:p>
            <a:r>
              <a:rPr lang="sr-Latn-RS" dirty="0"/>
              <a:t>Uvod u automatsko testiranje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CB7C99-F337-4CFD-AA95-122E832BBF37}"/>
              </a:ext>
            </a:extLst>
          </p:cNvPr>
          <p:cNvSpPr txBox="1">
            <a:spLocks/>
          </p:cNvSpPr>
          <p:nvPr/>
        </p:nvSpPr>
        <p:spPr>
          <a:xfrm>
            <a:off x="724348" y="1870533"/>
            <a:ext cx="10560423" cy="4524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200000"/>
              </a:lnSpc>
              <a:buClr>
                <a:srgbClr val="DF411C"/>
              </a:buClr>
            </a:pPr>
            <a:endParaRPr lang="en-US" sz="22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sr-Latn-RS" sz="2200" dirty="0"/>
              <a:t>UI</a:t>
            </a:r>
            <a:r>
              <a:rPr lang="en-US" sz="2200" dirty="0"/>
              <a:t> (Web) - </a:t>
            </a:r>
            <a:r>
              <a:rPr lang="en-US" sz="2400" dirty="0"/>
              <a:t>Selenium, Cypress, Playwright, WebDriver IO…</a:t>
            </a:r>
            <a:endParaRPr lang="en-US" sz="22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sr-Latn-RS" sz="2200" dirty="0"/>
              <a:t> API </a:t>
            </a:r>
            <a:r>
              <a:rPr lang="en-US" sz="2200" dirty="0"/>
              <a:t>- </a:t>
            </a:r>
            <a:r>
              <a:rPr lang="en-US" sz="2400" dirty="0"/>
              <a:t>Postman, SoapUI…</a:t>
            </a:r>
            <a:endParaRPr lang="en-US" sz="22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sr-Latn-RS" sz="2200" dirty="0"/>
              <a:t>Load &amp; Performance</a:t>
            </a:r>
            <a:r>
              <a:rPr lang="en-US" sz="2200" dirty="0"/>
              <a:t> – </a:t>
            </a:r>
            <a:r>
              <a:rPr lang="en-US" sz="2400" dirty="0"/>
              <a:t>JMeter…</a:t>
            </a:r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400" dirty="0"/>
              <a:t>Mobile - Apium</a:t>
            </a:r>
            <a:endParaRPr lang="sr-Latn-RS" sz="22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endParaRPr lang="en-US" sz="2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3CF51B-D430-45D9-A356-C471122E8961}"/>
              </a:ext>
            </a:extLst>
          </p:cNvPr>
          <p:cNvSpPr txBox="1">
            <a:spLocks/>
          </p:cNvSpPr>
          <p:nvPr/>
        </p:nvSpPr>
        <p:spPr>
          <a:xfrm>
            <a:off x="266549" y="1442527"/>
            <a:ext cx="11658901" cy="387798"/>
          </a:xfrm>
          <a:prstGeom prst="rect">
            <a:avLst/>
          </a:prstGeom>
        </p:spPr>
        <p:txBody>
          <a:bodyPr vert="horz" wrap="square" lIns="0" tIns="45720" rIns="91440" bIns="45720" rtlCol="0" anchor="ctr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None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15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r-Latn-RS" dirty="0"/>
              <a:t>ALATI ZA AUTOMATSKO TESTIRANJE</a:t>
            </a:r>
          </a:p>
        </p:txBody>
      </p:sp>
    </p:spTree>
    <p:extLst>
      <p:ext uri="{BB962C8B-B14F-4D97-AF65-F5344CB8AC3E}">
        <p14:creationId xmlns:p14="http://schemas.microsoft.com/office/powerpoint/2010/main" val="911459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857" y="5032814"/>
            <a:ext cx="10857143" cy="1063387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DE411B"/>
                </a:solidFill>
              </a:rPr>
              <a:t>2</a:t>
            </a:r>
            <a:r>
              <a:rPr lang="sr-Latn-RS" sz="4000" dirty="0">
                <a:solidFill>
                  <a:srgbClr val="DE411B"/>
                </a:solidFill>
              </a:rPr>
              <a:t>. </a:t>
            </a:r>
            <a:r>
              <a:rPr lang="en-US" sz="4000" dirty="0"/>
              <a:t>Selenium</a:t>
            </a:r>
            <a:br>
              <a:rPr lang="sr-Latn-RS" sz="4000" dirty="0"/>
            </a:br>
            <a:r>
              <a:rPr lang="sr-Latn-RS" sz="4000" dirty="0"/>
              <a:t> </a:t>
            </a:r>
            <a:br>
              <a:rPr lang="sr-Latn-RS" sz="4000" dirty="0"/>
            </a:br>
            <a:endParaRPr lang="en-GB" sz="4000" dirty="0">
              <a:solidFill>
                <a:srgbClr val="DE411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085146"/>
      </p:ext>
    </p:extLst>
  </p:cSld>
  <p:clrMapOvr>
    <a:masterClrMapping/>
  </p:clrMapOvr>
</p:sld>
</file>

<file path=ppt/theme/theme1.xml><?xml version="1.0" encoding="utf-8"?>
<a:theme xmlns:a="http://schemas.openxmlformats.org/drawingml/2006/main" name="Endava PPT slides">
  <a:themeElements>
    <a:clrScheme name="Endava colors">
      <a:dk1>
        <a:srgbClr val="000000"/>
      </a:dk1>
      <a:lt1>
        <a:srgbClr val="FFFFFF"/>
      </a:lt1>
      <a:dk2>
        <a:srgbClr val="BDBEC0"/>
      </a:dk2>
      <a:lt2>
        <a:srgbClr val="FFFFFF"/>
      </a:lt2>
      <a:accent1>
        <a:srgbClr val="DF411C"/>
      </a:accent1>
      <a:accent2>
        <a:srgbClr val="000000"/>
      </a:accent2>
      <a:accent3>
        <a:srgbClr val="E8775C"/>
      </a:accent3>
      <a:accent4>
        <a:srgbClr val="7F878B"/>
      </a:accent4>
      <a:accent5>
        <a:srgbClr val="252729"/>
      </a:accent5>
      <a:accent6>
        <a:srgbClr val="000000"/>
      </a:accent6>
      <a:hlink>
        <a:srgbClr val="DF411C"/>
      </a:hlink>
      <a:folHlink>
        <a:srgbClr val="000000"/>
      </a:folHlink>
    </a:clrScheme>
    <a:fontScheme name="Endava standard font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-August2016" id="{8759937A-5D00-4C83-80D3-05A5A75A846C}" vid="{73A0825B-A9DC-4B49-80BD-44022E3E56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48366BCCD67942B8674250044DBD67" ma:contentTypeVersion="12" ma:contentTypeDescription="Create a new document." ma:contentTypeScope="" ma:versionID="54f019c8bd0a8076286189fd1d11ca43">
  <xsd:schema xmlns:xsd="http://www.w3.org/2001/XMLSchema" xmlns:xs="http://www.w3.org/2001/XMLSchema" xmlns:p="http://schemas.microsoft.com/office/2006/metadata/properties" xmlns:ns2="e0114edf-9a72-4599-b1be-362d65013b4c" xmlns:ns3="c83bc204-c724-4af9-a3ff-094b77ae6203" targetNamespace="http://schemas.microsoft.com/office/2006/metadata/properties" ma:root="true" ma:fieldsID="76c859fd822d4a56b09d4259227ce2e0" ns2:_="" ns3:_="">
    <xsd:import namespace="e0114edf-9a72-4599-b1be-362d65013b4c"/>
    <xsd:import namespace="c83bc204-c724-4af9-a3ff-094b77ae620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114edf-9a72-4599-b1be-362d65013b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3bc204-c724-4af9-a3ff-094b77ae6203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42C2D96-7AE6-498C-A65A-58BFE51032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4619E38-97C9-4A02-87A1-917C4FEE98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0114edf-9a72-4599-b1be-362d65013b4c"/>
    <ds:schemaRef ds:uri="c83bc204-c724-4af9-a3ff-094b77ae62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DE70423-9FE9-4B65-9BE2-E34FCE1BD5F6}">
  <ds:schemaRefs>
    <ds:schemaRef ds:uri="e0114edf-9a72-4599-b1be-362d65013b4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PPT-template-August2016</Template>
  <TotalTime>1175</TotalTime>
  <Words>1079</Words>
  <Application>Microsoft Macintosh PowerPoint</Application>
  <PresentationFormat>Widescreen</PresentationFormat>
  <Paragraphs>201</Paragraphs>
  <Slides>32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Arial Narrow</vt:lpstr>
      <vt:lpstr>Arial Narrow Bold</vt:lpstr>
      <vt:lpstr>Calibri</vt:lpstr>
      <vt:lpstr>Wingdings</vt:lpstr>
      <vt:lpstr>Endava PPT slides</vt:lpstr>
      <vt:lpstr>TEST AUtomation</vt:lpstr>
      <vt:lpstr>Sadržaj</vt:lpstr>
      <vt:lpstr>1. Uvod u automatsko testiranje</vt:lpstr>
      <vt:lpstr>Uvod u automatsko testiranje</vt:lpstr>
      <vt:lpstr>Uvod u automatsko testiranje</vt:lpstr>
      <vt:lpstr>Uvod u automatsko testiranje</vt:lpstr>
      <vt:lpstr>Uvod u automatsko testiranje</vt:lpstr>
      <vt:lpstr>Uvod u automatsko testiranje</vt:lpstr>
      <vt:lpstr>2. Selenium   </vt:lpstr>
      <vt:lpstr>Selenium</vt:lpstr>
      <vt:lpstr>Selenium</vt:lpstr>
      <vt:lpstr>SELENIUM</vt:lpstr>
      <vt:lpstr>SELENIUM</vt:lpstr>
      <vt:lpstr>SELENIUM</vt:lpstr>
      <vt:lpstr>SELENIUM</vt:lpstr>
      <vt:lpstr>SELENIUM</vt:lpstr>
      <vt:lpstr>SELENIUM</vt:lpstr>
      <vt:lpstr>3. STRUKTURA WEB STRANICE I DOM MODEL </vt:lpstr>
      <vt:lpstr>STRUKTURA WEB STRANICE I DOM MODEL</vt:lpstr>
      <vt:lpstr>STRUKTURA WEB STRANICE I DOM MODEL</vt:lpstr>
      <vt:lpstr>HTML DOM MODEL</vt:lpstr>
      <vt:lpstr>4. Lociranje web elemenata </vt:lpstr>
      <vt:lpstr>Lociranje web elemenatA</vt:lpstr>
      <vt:lpstr>Lociranje web elemenatA</vt:lpstr>
      <vt:lpstr>Lociranje web elemenatA</vt:lpstr>
      <vt:lpstr>Lociranje web elemenatA</vt:lpstr>
      <vt:lpstr>Lociranje web elemenatA</vt:lpstr>
      <vt:lpstr>Lociranje web elemenatA</vt:lpstr>
      <vt:lpstr>Lociranje web elemenatA</vt:lpstr>
      <vt:lpstr>5. PROBLEMI PRI LOCIRANJU ELEMENATA  – WAIT KOMANDE </vt:lpstr>
      <vt:lpstr>PROBLEMI PRI LOCIRANJU ELEMENATA – WAIT KOMANDE</vt:lpstr>
      <vt:lpstr>Q&amp;A</vt:lpstr>
    </vt:vector>
  </TitlesOfParts>
  <Company>Power Symbol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use colour for keywords</dc:title>
  <dc:creator>Stevan Cvetkovic</dc:creator>
  <cp:lastModifiedBy>Bosko Nikolic</cp:lastModifiedBy>
  <cp:revision>57</cp:revision>
  <cp:lastPrinted>2018-11-23T13:54:29Z</cp:lastPrinted>
  <dcterms:created xsi:type="dcterms:W3CDTF">2017-05-11T12:18:53Z</dcterms:created>
  <dcterms:modified xsi:type="dcterms:W3CDTF">2024-10-02T10:50:19Z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0x010100CB48366BCCD67942B8674250044DBD67</vt:lpwstr>
  </property>
</Properties>
</file>