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26"/>
  </p:notesMasterIdLst>
  <p:handoutMasterIdLst>
    <p:handoutMasterId r:id="rId27"/>
  </p:handoutMasterIdLst>
  <p:sldIdLst>
    <p:sldId id="281" r:id="rId5"/>
    <p:sldId id="585" r:id="rId6"/>
    <p:sldId id="429" r:id="rId7"/>
    <p:sldId id="430" r:id="rId8"/>
    <p:sldId id="633" r:id="rId9"/>
    <p:sldId id="634" r:id="rId10"/>
    <p:sldId id="635" r:id="rId11"/>
    <p:sldId id="586" r:id="rId12"/>
    <p:sldId id="636" r:id="rId13"/>
    <p:sldId id="639" r:id="rId14"/>
    <p:sldId id="615" r:id="rId15"/>
    <p:sldId id="643" r:id="rId16"/>
    <p:sldId id="616" r:id="rId17"/>
    <p:sldId id="640" r:id="rId18"/>
    <p:sldId id="619" r:id="rId19"/>
    <p:sldId id="641" r:id="rId20"/>
    <p:sldId id="617" r:id="rId21"/>
    <p:sldId id="642" r:id="rId22"/>
    <p:sldId id="631" r:id="rId23"/>
    <p:sldId id="622" r:id="rId24"/>
    <p:sldId id="644" r:id="rId25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Curzon" initials="RC" lastIdx="1" clrIdx="0"/>
  <p:cmAuthor id="2" name="Cristina Roman" initials="CR" lastIdx="1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F411C"/>
    <a:srgbClr val="DE411B"/>
    <a:srgbClr val="DE412F"/>
    <a:srgbClr val="DC5D2A"/>
    <a:srgbClr val="7F8781"/>
    <a:srgbClr val="EEEEEE"/>
    <a:srgbClr val="000000"/>
    <a:srgbClr val="4A4E52"/>
    <a:srgbClr val="E3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6A6F32-9A81-4AFE-B051-2456B6CD6EEC}" v="110" dt="2020-03-13T13:34:16.529"/>
  </p1510:revLst>
</p1510:revInfo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351" autoAdjust="0"/>
  </p:normalViewPr>
  <p:slideViewPr>
    <p:cSldViewPr snapToGrid="0">
      <p:cViewPr varScale="1">
        <p:scale>
          <a:sx n="98" d="100"/>
          <a:sy n="98" d="100"/>
        </p:scale>
        <p:origin x="1112" y="192"/>
      </p:cViewPr>
      <p:guideLst>
        <p:guide orient="horz" pos="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a Djordjevic" userId="9e7161a6-771c-4b03-945e-f0a1c88059cd" providerId="ADAL" clId="{3A6A6F32-9A81-4AFE-B051-2456B6CD6EEC}"/>
    <pc:docChg chg="undo custSel addSld modSld sldOrd">
      <pc:chgData name="Jana Djordjevic" userId="9e7161a6-771c-4b03-945e-f0a1c88059cd" providerId="ADAL" clId="{3A6A6F32-9A81-4AFE-B051-2456B6CD6EEC}" dt="2020-03-13T13:34:16.524" v="104" actId="5793"/>
      <pc:docMkLst>
        <pc:docMk/>
      </pc:docMkLst>
      <pc:sldChg chg="modSp">
        <pc:chgData name="Jana Djordjevic" userId="9e7161a6-771c-4b03-945e-f0a1c88059cd" providerId="ADAL" clId="{3A6A6F32-9A81-4AFE-B051-2456B6CD6EEC}" dt="2020-03-13T13:25:08.601" v="0" actId="14100"/>
        <pc:sldMkLst>
          <pc:docMk/>
          <pc:sldMk cId="1415921049" sldId="281"/>
        </pc:sldMkLst>
        <pc:spChg chg="mod">
          <ac:chgData name="Jana Djordjevic" userId="9e7161a6-771c-4b03-945e-f0a1c88059cd" providerId="ADAL" clId="{3A6A6F32-9A81-4AFE-B051-2456B6CD6EEC}" dt="2020-03-13T13:25:08.601" v="0" actId="14100"/>
          <ac:spMkLst>
            <pc:docMk/>
            <pc:sldMk cId="1415921049" sldId="281"/>
            <ac:spMk id="3" creationId="{00000000-0000-0000-0000-000000000000}"/>
          </ac:spMkLst>
        </pc:spChg>
      </pc:sldChg>
      <pc:sldChg chg="modSp">
        <pc:chgData name="Jana Djordjevic" userId="9e7161a6-771c-4b03-945e-f0a1c88059cd" providerId="ADAL" clId="{3A6A6F32-9A81-4AFE-B051-2456B6CD6EEC}" dt="2020-03-13T13:33:27.856" v="100" actId="14100"/>
        <pc:sldMkLst>
          <pc:docMk/>
          <pc:sldMk cId="1048977810" sldId="298"/>
        </pc:sldMkLst>
        <pc:spChg chg="mod">
          <ac:chgData name="Jana Djordjevic" userId="9e7161a6-771c-4b03-945e-f0a1c88059cd" providerId="ADAL" clId="{3A6A6F32-9A81-4AFE-B051-2456B6CD6EEC}" dt="2020-03-13T13:33:27.856" v="100" actId="14100"/>
          <ac:spMkLst>
            <pc:docMk/>
            <pc:sldMk cId="1048977810" sldId="298"/>
            <ac:spMk id="4" creationId="{00000000-0000-0000-0000-000000000000}"/>
          </ac:spMkLst>
        </pc:spChg>
      </pc:sldChg>
      <pc:sldChg chg="modSp">
        <pc:chgData name="Jana Djordjevic" userId="9e7161a6-771c-4b03-945e-f0a1c88059cd" providerId="ADAL" clId="{3A6A6F32-9A81-4AFE-B051-2456B6CD6EEC}" dt="2020-03-13T13:28:20.889" v="55" actId="1076"/>
        <pc:sldMkLst>
          <pc:docMk/>
          <pc:sldMk cId="648235179" sldId="429"/>
        </pc:sldMkLst>
        <pc:spChg chg="mod">
          <ac:chgData name="Jana Djordjevic" userId="9e7161a6-771c-4b03-945e-f0a1c88059cd" providerId="ADAL" clId="{3A6A6F32-9A81-4AFE-B051-2456B6CD6EEC}" dt="2020-03-13T13:28:20.889" v="55" actId="1076"/>
          <ac:spMkLst>
            <pc:docMk/>
            <pc:sldMk cId="648235179" sldId="429"/>
            <ac:spMk id="2" creationId="{00000000-0000-0000-0000-000000000000}"/>
          </ac:spMkLst>
        </pc:spChg>
      </pc:sldChg>
      <pc:sldChg chg="modSp">
        <pc:chgData name="Jana Djordjevic" userId="9e7161a6-771c-4b03-945e-f0a1c88059cd" providerId="ADAL" clId="{3A6A6F32-9A81-4AFE-B051-2456B6CD6EEC}" dt="2020-03-13T13:29:08.368" v="64" actId="1076"/>
        <pc:sldMkLst>
          <pc:docMk/>
          <pc:sldMk cId="451725470" sldId="589"/>
        </pc:sldMkLst>
        <pc:spChg chg="mod">
          <ac:chgData name="Jana Djordjevic" userId="9e7161a6-771c-4b03-945e-f0a1c88059cd" providerId="ADAL" clId="{3A6A6F32-9A81-4AFE-B051-2456B6CD6EEC}" dt="2020-03-13T13:29:08.368" v="64" actId="1076"/>
          <ac:spMkLst>
            <pc:docMk/>
            <pc:sldMk cId="451725470" sldId="589"/>
            <ac:spMk id="2" creationId="{00000000-0000-0000-0000-000000000000}"/>
          </ac:spMkLst>
        </pc:spChg>
      </pc:sldChg>
      <pc:sldChg chg="modSp">
        <pc:chgData name="Jana Djordjevic" userId="9e7161a6-771c-4b03-945e-f0a1c88059cd" providerId="ADAL" clId="{3A6A6F32-9A81-4AFE-B051-2456B6CD6EEC}" dt="2020-03-13T13:34:16.524" v="104" actId="5793"/>
        <pc:sldMkLst>
          <pc:docMk/>
          <pc:sldMk cId="393418637" sldId="593"/>
        </pc:sldMkLst>
        <pc:spChg chg="mod">
          <ac:chgData name="Jana Djordjevic" userId="9e7161a6-771c-4b03-945e-f0a1c88059cd" providerId="ADAL" clId="{3A6A6F32-9A81-4AFE-B051-2456B6CD6EEC}" dt="2020-03-13T13:34:16.524" v="104" actId="5793"/>
          <ac:spMkLst>
            <pc:docMk/>
            <pc:sldMk cId="393418637" sldId="593"/>
            <ac:spMk id="5" creationId="{90CB7C99-F337-4CFD-AA95-122E832BBF37}"/>
          </ac:spMkLst>
        </pc:spChg>
      </pc:sldChg>
      <pc:sldChg chg="modSp">
        <pc:chgData name="Jana Djordjevic" userId="9e7161a6-771c-4b03-945e-f0a1c88059cd" providerId="ADAL" clId="{3A6A6F32-9A81-4AFE-B051-2456B6CD6EEC}" dt="2020-03-13T13:33:15.934" v="99" actId="20577"/>
        <pc:sldMkLst>
          <pc:docMk/>
          <pc:sldMk cId="1407019797" sldId="607"/>
        </pc:sldMkLst>
        <pc:spChg chg="mod">
          <ac:chgData name="Jana Djordjevic" userId="9e7161a6-771c-4b03-945e-f0a1c88059cd" providerId="ADAL" clId="{3A6A6F32-9A81-4AFE-B051-2456B6CD6EEC}" dt="2020-03-13T13:33:15.934" v="99" actId="20577"/>
          <ac:spMkLst>
            <pc:docMk/>
            <pc:sldMk cId="1407019797" sldId="607"/>
            <ac:spMk id="5" creationId="{90CB7C99-F337-4CFD-AA95-122E832BBF37}"/>
          </ac:spMkLst>
        </pc:spChg>
      </pc:sldChg>
      <pc:sldChg chg="modSp add ord">
        <pc:chgData name="Jana Djordjevic" userId="9e7161a6-771c-4b03-945e-f0a1c88059cd" providerId="ADAL" clId="{3A6A6F32-9A81-4AFE-B051-2456B6CD6EEC}" dt="2020-03-13T13:29:02.354" v="63" actId="1076"/>
        <pc:sldMkLst>
          <pc:docMk/>
          <pc:sldMk cId="3859728389" sldId="608"/>
        </pc:sldMkLst>
        <pc:spChg chg="mod">
          <ac:chgData name="Jana Djordjevic" userId="9e7161a6-771c-4b03-945e-f0a1c88059cd" providerId="ADAL" clId="{3A6A6F32-9A81-4AFE-B051-2456B6CD6EEC}" dt="2020-03-13T13:29:02.354" v="63" actId="1076"/>
          <ac:spMkLst>
            <pc:docMk/>
            <pc:sldMk cId="3859728389" sldId="608"/>
            <ac:spMk id="2" creationId="{00000000-0000-0000-0000-000000000000}"/>
          </ac:spMkLst>
        </pc:spChg>
      </pc:sldChg>
      <pc:sldChg chg="modSp add">
        <pc:chgData name="Jana Djordjevic" userId="9e7161a6-771c-4b03-945e-f0a1c88059cd" providerId="ADAL" clId="{3A6A6F32-9A81-4AFE-B051-2456B6CD6EEC}" dt="2020-03-13T13:30:26.961" v="70" actId="20577"/>
        <pc:sldMkLst>
          <pc:docMk/>
          <pc:sldMk cId="1144268700" sldId="609"/>
        </pc:sldMkLst>
        <pc:spChg chg="mod">
          <ac:chgData name="Jana Djordjevic" userId="9e7161a6-771c-4b03-945e-f0a1c88059cd" providerId="ADAL" clId="{3A6A6F32-9A81-4AFE-B051-2456B6CD6EEC}" dt="2020-03-13T13:30:26.961" v="70" actId="20577"/>
          <ac:spMkLst>
            <pc:docMk/>
            <pc:sldMk cId="1144268700" sldId="609"/>
            <ac:spMk id="2" creationId="{00000000-0000-0000-0000-000000000000}"/>
          </ac:spMkLst>
        </pc:spChg>
      </pc:sldChg>
      <pc:sldChg chg="modSp add">
        <pc:chgData name="Jana Djordjevic" userId="9e7161a6-771c-4b03-945e-f0a1c88059cd" providerId="ADAL" clId="{3A6A6F32-9A81-4AFE-B051-2456B6CD6EEC}" dt="2020-03-13T13:30:32.285" v="72" actId="20577"/>
        <pc:sldMkLst>
          <pc:docMk/>
          <pc:sldMk cId="2557978477" sldId="610"/>
        </pc:sldMkLst>
        <pc:spChg chg="mod">
          <ac:chgData name="Jana Djordjevic" userId="9e7161a6-771c-4b03-945e-f0a1c88059cd" providerId="ADAL" clId="{3A6A6F32-9A81-4AFE-B051-2456B6CD6EEC}" dt="2020-03-13T13:30:32.285" v="72" actId="20577"/>
          <ac:spMkLst>
            <pc:docMk/>
            <pc:sldMk cId="2557978477" sldId="610"/>
            <ac:spMk id="2" creationId="{00000000-0000-0000-0000-000000000000}"/>
          </ac:spMkLst>
        </pc:spChg>
      </pc:sldChg>
      <pc:sldChg chg="modSp add">
        <pc:chgData name="Jana Djordjevic" userId="9e7161a6-771c-4b03-945e-f0a1c88059cd" providerId="ADAL" clId="{3A6A6F32-9A81-4AFE-B051-2456B6CD6EEC}" dt="2020-03-13T13:32:02.371" v="86" actId="1076"/>
        <pc:sldMkLst>
          <pc:docMk/>
          <pc:sldMk cId="341502997" sldId="611"/>
        </pc:sldMkLst>
        <pc:spChg chg="mod">
          <ac:chgData name="Jana Djordjevic" userId="9e7161a6-771c-4b03-945e-f0a1c88059cd" providerId="ADAL" clId="{3A6A6F32-9A81-4AFE-B051-2456B6CD6EEC}" dt="2020-03-13T13:32:02.371" v="86" actId="1076"/>
          <ac:spMkLst>
            <pc:docMk/>
            <pc:sldMk cId="341502997" sldId="611"/>
            <ac:spMk id="2" creationId="{00000000-0000-0000-0000-000000000000}"/>
          </ac:spMkLst>
        </pc:spChg>
      </pc:sldChg>
      <pc:sldChg chg="modSp add">
        <pc:chgData name="Jana Djordjevic" userId="9e7161a6-771c-4b03-945e-f0a1c88059cd" providerId="ADAL" clId="{3A6A6F32-9A81-4AFE-B051-2456B6CD6EEC}" dt="2020-03-13T13:32:56.532" v="97" actId="20577"/>
        <pc:sldMkLst>
          <pc:docMk/>
          <pc:sldMk cId="725571967" sldId="612"/>
        </pc:sldMkLst>
        <pc:spChg chg="mod">
          <ac:chgData name="Jana Djordjevic" userId="9e7161a6-771c-4b03-945e-f0a1c88059cd" providerId="ADAL" clId="{3A6A6F32-9A81-4AFE-B051-2456B6CD6EEC}" dt="2020-03-13T13:32:56.532" v="97" actId="20577"/>
          <ac:spMkLst>
            <pc:docMk/>
            <pc:sldMk cId="725571967" sldId="612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4985468-EA09-47E3-8036-5BF84197CAEF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7B2011F-DB26-4689-9E20-378C13B1A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03BD5E-F603-431C-B79D-697385AE35AF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C59FDB4-792A-4C30-B3CA-9A37EF575B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940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-</a:t>
            </a:r>
            <a:r>
              <a:rPr lang="sr-Latn-RS" baseline="0" dirty="0"/>
              <a:t> Poruka nije obavezna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151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507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986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sr-Latn-R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94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RS" sz="1200" dirty="0"/>
              <a:t>Atribut </a:t>
            </a:r>
            <a:r>
              <a:rPr lang="sr-Latn-RS" sz="1200" dirty="0" err="1"/>
              <a:t>dataProviderClass</a:t>
            </a:r>
            <a:r>
              <a:rPr lang="sr-Latn-RS" sz="1200" dirty="0"/>
              <a:t> nije potreban ako jsu</a:t>
            </a:r>
            <a:r>
              <a:rPr lang="sr-Latn-RS" sz="1200" baseline="0" dirty="0"/>
              <a:t> test i data provider u istoj ili nasledjenoj klasi</a:t>
            </a:r>
            <a:endParaRPr lang="en-US" sz="1200" baseline="0" dirty="0"/>
          </a:p>
          <a:p>
            <a:pPr marL="171450" indent="-171450">
              <a:buFontTx/>
              <a:buChar char="-"/>
            </a:pPr>
            <a:r>
              <a:rPr lang="en-US" sz="1200" baseline="0" dirty="0" err="1"/>
              <a:t>Ako</a:t>
            </a:r>
            <a:r>
              <a:rPr lang="en-US" sz="1200" baseline="0" dirty="0"/>
              <a:t> </a:t>
            </a:r>
            <a:r>
              <a:rPr lang="en-US" sz="1200" baseline="0" dirty="0" err="1"/>
              <a:t>broj</a:t>
            </a:r>
            <a:r>
              <a:rPr lang="en-US" sz="1200" baseline="0" dirty="0"/>
              <a:t> </a:t>
            </a:r>
            <a:r>
              <a:rPr lang="en-US" sz="1200" baseline="0" dirty="0" err="1"/>
              <a:t>ulaznih</a:t>
            </a:r>
            <a:r>
              <a:rPr lang="en-US" sz="1200" baseline="0" dirty="0"/>
              <a:t> </a:t>
            </a:r>
            <a:r>
              <a:rPr lang="en-US" sz="1200" baseline="0" dirty="0" err="1"/>
              <a:t>parametara</a:t>
            </a:r>
            <a:r>
              <a:rPr lang="en-US" sz="1200" baseline="0" dirty="0"/>
              <a:t> </a:t>
            </a:r>
            <a:r>
              <a:rPr lang="en-US" sz="1200" baseline="0" dirty="0" err="1"/>
              <a:t>testa</a:t>
            </a:r>
            <a:r>
              <a:rPr lang="en-US" sz="1200" baseline="0" dirty="0"/>
              <a:t> ne </a:t>
            </a:r>
            <a:r>
              <a:rPr lang="en-US" sz="1200" baseline="0" dirty="0" err="1"/>
              <a:t>odgovrara</a:t>
            </a:r>
            <a:r>
              <a:rPr lang="en-US" sz="1200" baseline="0" dirty="0"/>
              <a:t> </a:t>
            </a:r>
            <a:r>
              <a:rPr lang="en-US" sz="1200" baseline="0" dirty="0" err="1"/>
              <a:t>broju</a:t>
            </a:r>
            <a:r>
              <a:rPr lang="en-US" sz="1200" baseline="0" dirty="0"/>
              <a:t> </a:t>
            </a:r>
            <a:r>
              <a:rPr lang="en-US" sz="1200" baseline="0" dirty="0" err="1"/>
              <a:t>ulaznih</a:t>
            </a:r>
            <a:r>
              <a:rPr lang="en-US" sz="1200" baseline="0" dirty="0"/>
              <a:t> </a:t>
            </a:r>
            <a:r>
              <a:rPr lang="en-US" sz="1200" baseline="0" dirty="0" err="1"/>
              <a:t>parametara</a:t>
            </a:r>
            <a:r>
              <a:rPr lang="en-US" sz="1200" baseline="0" dirty="0"/>
              <a:t> DP, </a:t>
            </a:r>
            <a:r>
              <a:rPr lang="en-US" sz="1200" baseline="0" dirty="0" err="1"/>
              <a:t>baca</a:t>
            </a:r>
            <a:r>
              <a:rPr lang="en-US" sz="1200" baseline="0" dirty="0"/>
              <a:t> se </a:t>
            </a:r>
            <a:r>
              <a:rPr lang="en-US" sz="1200" baseline="0" dirty="0" err="1"/>
              <a:t>parameterMissmatchException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632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sr-Latn-R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975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sr-Latn-R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235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911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061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720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300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RS" baseline="0" dirty="0"/>
              <a:t>Testng skenira celu klasu, pronađe sve </a:t>
            </a:r>
            <a:r>
              <a:rPr lang="en-US" sz="1200" dirty="0"/>
              <a:t>@Test </a:t>
            </a:r>
            <a:r>
              <a:rPr lang="sr-Latn-RS" sz="1200" dirty="0"/>
              <a:t>metode i izvrši ih</a:t>
            </a:r>
          </a:p>
          <a:p>
            <a:pPr marL="171450" indent="-171450">
              <a:buFontTx/>
              <a:buChar char="-"/>
            </a:pPr>
            <a:r>
              <a:rPr lang="sr-Latn-RS" sz="1200" dirty="0"/>
              <a:t>Anotacije mogu da se naslede iz extended klase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39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sr-Latn-R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241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794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-</a:t>
            </a:r>
            <a:r>
              <a:rPr lang="sr-Latn-RS" baseline="0" dirty="0"/>
              <a:t> Poruka nije obavezna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580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-</a:t>
            </a:r>
            <a:r>
              <a:rPr lang="sr-Latn-RS" baseline="0" dirty="0"/>
              <a:t> Poruka nije obavezna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359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94460" y="3404110"/>
            <a:ext cx="7254240" cy="1063387"/>
          </a:xfrm>
        </p:spPr>
        <p:txBody>
          <a:bodyPr wrap="square" lIns="0" anchor="b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TITLE GOES HERE. It may stretch to two lines.</a:t>
            </a:r>
            <a:endParaRPr lang="en-GB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394460" y="4533900"/>
            <a:ext cx="7254240" cy="1042606"/>
          </a:xfrm>
        </p:spPr>
        <p:txBody>
          <a:bodyPr lIns="0"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200" b="0" kern="1200" cap="all" baseline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This is subtitle text it can It can also go to additional lines if necessary. If this goes to multiple lines it looks like this.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12" name="endava-new-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605" y="1190270"/>
            <a:ext cx="2440870" cy="80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7353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Page title</a:t>
            </a:r>
            <a:endParaRPr lang="en-GB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218690" y="18666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2"/>
          </p:nvPr>
        </p:nvSpPr>
        <p:spPr>
          <a:xfrm>
            <a:off x="1218690" y="3360613"/>
            <a:ext cx="9831977" cy="1201232"/>
          </a:xfrm>
        </p:spPr>
        <p:txBody>
          <a:bodyPr lIns="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ct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ct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600200" indent="-228600" algn="ctr">
              <a:buFont typeface="Calibri" panose="020F0502020204030204" pitchFamily="34" charset="0"/>
              <a:buChar char="-"/>
              <a:defRPr sz="1400"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1218690" y="25955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79270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4952246" y="3054273"/>
            <a:ext cx="6401554" cy="3021340"/>
          </a:xfrm>
        </p:spPr>
        <p:txBody>
          <a:bodyPr l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r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r">
              <a:buFontTx/>
              <a:buNone/>
              <a:defRPr>
                <a:solidFill>
                  <a:schemeClr val="tx1"/>
                </a:solidFill>
              </a:defRPr>
            </a:lvl5pPr>
            <a:lvl6pPr algn="r">
              <a:defRPr sz="1200"/>
            </a:lvl6pPr>
            <a:lvl8pPr algn="r">
              <a:defRPr sz="120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806824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952246" y="2629541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  <p:sp>
        <p:nvSpPr>
          <p:cNvPr id="20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Page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77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18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SECTION TITLE</a:t>
            </a:r>
            <a:br>
              <a:rPr lang="en-US"/>
            </a:br>
            <a:r>
              <a:rPr lang="en-US"/>
              <a:t>and possibly second row</a:t>
            </a:r>
            <a:endParaRPr lang="en-GB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7552410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6824" y="2603655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3028387"/>
            <a:ext cx="6401554" cy="1347548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55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columns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Page title</a:t>
            </a:r>
            <a:endParaRPr lang="en-GB"/>
          </a:p>
        </p:txBody>
      </p:sp>
      <p:sp>
        <p:nvSpPr>
          <p:cNvPr id="2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82749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6346564" y="2568629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Content Placeholder 2"/>
          <p:cNvSpPr>
            <a:spLocks noGrp="1"/>
          </p:cNvSpPr>
          <p:nvPr>
            <p:ph idx="21" hasCustomPrompt="1"/>
          </p:nvPr>
        </p:nvSpPr>
        <p:spPr>
          <a:xfrm>
            <a:off x="6346564" y="2191023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290398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columns_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Page title</a:t>
            </a:r>
            <a:endParaRPr lang="en-GB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03444"/>
            <a:ext cx="3267235" cy="448637"/>
          </a:xfrm>
        </p:spPr>
        <p:txBody>
          <a:bodyPr l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399541" y="2111718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/>
              <a:t>Insert text here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086565" y="2119992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/>
              <a:t>Insert text here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24" name="Content Placeholder 2"/>
          <p:cNvSpPr>
            <a:spLocks noGrp="1"/>
          </p:cNvSpPr>
          <p:nvPr>
            <p:ph idx="24" hasCustomPrompt="1"/>
          </p:nvPr>
        </p:nvSpPr>
        <p:spPr>
          <a:xfrm>
            <a:off x="4399541" y="2575061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26" name="Content Placeholder 2"/>
          <p:cNvSpPr>
            <a:spLocks noGrp="1"/>
          </p:cNvSpPr>
          <p:nvPr>
            <p:ph idx="25" hasCustomPrompt="1"/>
          </p:nvPr>
        </p:nvSpPr>
        <p:spPr>
          <a:xfrm>
            <a:off x="8093355" y="2586006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1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80985" y="1539089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647761" y="2337460"/>
            <a:ext cx="7982533" cy="1109009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12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066126" y="1647185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6824" y="2321982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26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854106" y="3166616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ontent Placeholder 2"/>
          <p:cNvSpPr>
            <a:spLocks noGrp="1"/>
          </p:cNvSpPr>
          <p:nvPr>
            <p:ph idx="25" hasCustomPrompt="1"/>
          </p:nvPr>
        </p:nvSpPr>
        <p:spPr>
          <a:xfrm>
            <a:off x="1066126" y="3274712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26" hasCustomPrompt="1"/>
          </p:nvPr>
        </p:nvSpPr>
        <p:spPr>
          <a:xfrm>
            <a:off x="806824" y="3949509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0" name="Rectangle 39"/>
          <p:cNvSpPr/>
          <p:nvPr userDrawn="1"/>
        </p:nvSpPr>
        <p:spPr>
          <a:xfrm>
            <a:off x="854106" y="4794143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ontent Placeholder 2"/>
          <p:cNvSpPr>
            <a:spLocks noGrp="1"/>
          </p:cNvSpPr>
          <p:nvPr>
            <p:ph idx="27" hasCustomPrompt="1"/>
          </p:nvPr>
        </p:nvSpPr>
        <p:spPr>
          <a:xfrm>
            <a:off x="1066126" y="4902239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2" name="Content Placeholder 2"/>
          <p:cNvSpPr>
            <a:spLocks noGrp="1"/>
          </p:cNvSpPr>
          <p:nvPr>
            <p:ph idx="28" hasCustomPrompt="1"/>
          </p:nvPr>
        </p:nvSpPr>
        <p:spPr>
          <a:xfrm>
            <a:off x="806824" y="5577036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3" name="Content Placeholder 2"/>
          <p:cNvSpPr>
            <a:spLocks noGrp="1"/>
          </p:cNvSpPr>
          <p:nvPr>
            <p:ph idx="29" hasCustomPrompt="1"/>
          </p:nvPr>
        </p:nvSpPr>
        <p:spPr>
          <a:xfrm>
            <a:off x="3647761" y="1539089"/>
            <a:ext cx="7982533" cy="742791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E411B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copy here insert copy here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647761" y="159908"/>
            <a:ext cx="7395049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TITLE</a:t>
            </a:r>
            <a:endParaRPr lang="en-GB"/>
          </a:p>
        </p:txBody>
      </p:sp>
      <p:sp>
        <p:nvSpPr>
          <p:cNvPr id="19" name="Content Placeholder 2"/>
          <p:cNvSpPr>
            <a:spLocks noGrp="1"/>
          </p:cNvSpPr>
          <p:nvPr>
            <p:ph idx="30" hasCustomPrompt="1"/>
          </p:nvPr>
        </p:nvSpPr>
        <p:spPr>
          <a:xfrm>
            <a:off x="880985" y="648708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tx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logo or icons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4862147" y="322509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06888" y="2379387"/>
            <a:ext cx="7421880" cy="594213"/>
          </a:xfrm>
        </p:spPr>
        <p:txBody>
          <a:bodyPr wrap="square"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none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THANK YOU</a:t>
            </a:r>
            <a:endParaRPr lang="en-GB"/>
          </a:p>
        </p:txBody>
      </p:sp>
      <p:sp>
        <p:nvSpPr>
          <p:cNvPr id="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5590243" y="4671588"/>
            <a:ext cx="5038525" cy="216152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+ 00 000 000 000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5590244" y="3532872"/>
            <a:ext cx="5038524" cy="448637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surname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22" hasCustomPrompt="1"/>
          </p:nvPr>
        </p:nvSpPr>
        <p:spPr>
          <a:xfrm>
            <a:off x="5590244" y="4888429"/>
            <a:ext cx="5020417" cy="290153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name.surname@endava.com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590244" y="3981510"/>
            <a:ext cx="5038524" cy="210246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416528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‹#›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18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18" r:id="rId2"/>
    <p:sldLayoutId id="2147483715" r:id="rId3"/>
    <p:sldLayoutId id="2147483716" r:id="rId4"/>
    <p:sldLayoutId id="2147483717" r:id="rId5"/>
    <p:sldLayoutId id="2147483683" r:id="rId6"/>
    <p:sldLayoutId id="2147483714" r:id="rId7"/>
    <p:sldLayoutId id="2147483686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E411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Jana.djordjevic@endava.com" TargetMode="External"/><Relationship Id="rId2" Type="http://schemas.openxmlformats.org/officeDocument/2006/relationships/hyperlink" Target="mailto:slavicamastilovic.sulica@endava.com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459" y="3404110"/>
            <a:ext cx="9308375" cy="1063387"/>
          </a:xfrm>
        </p:spPr>
        <p:txBody>
          <a:bodyPr>
            <a:normAutofit/>
          </a:bodyPr>
          <a:lstStyle/>
          <a:p>
            <a:r>
              <a:rPr lang="sr-Latn-RS"/>
              <a:t>TEST AUtomation</a:t>
            </a:r>
            <a:endParaRPr lang="en-GB">
              <a:solidFill>
                <a:srgbClr val="DE411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1394460" y="4533900"/>
            <a:ext cx="8994140" cy="104260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Slavica</a:t>
            </a:r>
            <a:r>
              <a:rPr lang="en-US" dirty="0"/>
              <a:t> </a:t>
            </a:r>
            <a:r>
              <a:rPr lang="en-US" dirty="0" err="1"/>
              <a:t>Mastilović</a:t>
            </a:r>
            <a:r>
              <a:rPr lang="en-US" dirty="0"/>
              <a:t> </a:t>
            </a:r>
            <a:r>
              <a:rPr lang="en-US" dirty="0" err="1"/>
              <a:t>Sulica</a:t>
            </a:r>
            <a:r>
              <a:rPr lang="sr-Latn-RS" dirty="0"/>
              <a:t>, endava</a:t>
            </a:r>
          </a:p>
          <a:p>
            <a:pPr marL="0" indent="0">
              <a:buNone/>
            </a:pPr>
            <a:r>
              <a:rPr lang="sr-Latn-RS" dirty="0"/>
              <a:t>Boško Nikolić, endava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21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sr-Cyrl-RS" dirty="0"/>
              <a:t>Те</a:t>
            </a:r>
            <a:r>
              <a:rPr lang="sr-Latn-RS" dirty="0"/>
              <a:t>stNG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815788" y="1185888"/>
            <a:ext cx="10560423" cy="5496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sr-Latn-R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000" dirty="0"/>
              <a:t>Testovi se mogu izvršavati po</a:t>
            </a:r>
            <a:r>
              <a:rPr lang="en-US" sz="2000" dirty="0"/>
              <a:t>:</a:t>
            </a:r>
            <a:endParaRPr lang="sr-Latn-RS" sz="20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000" dirty="0"/>
              <a:t>Prioritetu </a:t>
            </a: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r>
              <a:rPr lang="sr-Latn-RS" sz="2000" dirty="0"/>
              <a:t>	</a:t>
            </a:r>
            <a:r>
              <a:rPr lang="en-US" sz="2000" dirty="0"/>
              <a:t> </a:t>
            </a:r>
            <a:r>
              <a:rPr lang="sr-Latn-RS" sz="2000" i="1" dirty="0"/>
              <a:t>@</a:t>
            </a:r>
            <a:r>
              <a:rPr lang="sr-Latn-RS" sz="2000" i="1" dirty="0">
                <a:solidFill>
                  <a:srgbClr val="92D050"/>
                </a:solidFill>
              </a:rPr>
              <a:t>Test</a:t>
            </a:r>
            <a:r>
              <a:rPr lang="sr-Latn-RS" sz="2000" i="1" dirty="0"/>
              <a:t>(</a:t>
            </a:r>
            <a:r>
              <a:rPr lang="sr-Latn-RS" sz="2000" i="1" dirty="0">
                <a:solidFill>
                  <a:srgbClr val="00B0F0"/>
                </a:solidFill>
              </a:rPr>
              <a:t>priority</a:t>
            </a:r>
            <a:r>
              <a:rPr lang="sr-Latn-RS" sz="2000" i="1" dirty="0"/>
              <a:t> </a:t>
            </a:r>
            <a:r>
              <a:rPr lang="en-US" sz="2000" i="1" dirty="0"/>
              <a:t>= 1), </a:t>
            </a:r>
            <a:r>
              <a:rPr lang="sr-Latn-RS" sz="2000" i="1" dirty="0"/>
              <a:t>@</a:t>
            </a:r>
            <a:r>
              <a:rPr lang="sr-Latn-RS" sz="2000" i="1" dirty="0">
                <a:solidFill>
                  <a:srgbClr val="92D050"/>
                </a:solidFill>
              </a:rPr>
              <a:t>Test</a:t>
            </a:r>
            <a:r>
              <a:rPr lang="sr-Latn-RS" sz="2000" i="1" dirty="0"/>
              <a:t>(</a:t>
            </a:r>
            <a:r>
              <a:rPr lang="sr-Latn-RS" sz="2000" i="1" dirty="0">
                <a:solidFill>
                  <a:srgbClr val="00B0F0"/>
                </a:solidFill>
              </a:rPr>
              <a:t>priority</a:t>
            </a:r>
            <a:r>
              <a:rPr lang="sr-Latn-RS" sz="2000" i="1" dirty="0"/>
              <a:t> </a:t>
            </a:r>
            <a:r>
              <a:rPr lang="en-US" sz="2000" i="1" dirty="0"/>
              <a:t>= 2), </a:t>
            </a:r>
            <a:r>
              <a:rPr lang="sr-Latn-RS" sz="2000" i="1" dirty="0"/>
              <a:t>@</a:t>
            </a:r>
            <a:r>
              <a:rPr lang="sr-Latn-RS" sz="2000" i="1" dirty="0">
                <a:solidFill>
                  <a:srgbClr val="92D050"/>
                </a:solidFill>
              </a:rPr>
              <a:t>Test</a:t>
            </a:r>
            <a:r>
              <a:rPr lang="sr-Latn-RS" sz="2000" i="1" dirty="0"/>
              <a:t>(</a:t>
            </a:r>
            <a:r>
              <a:rPr lang="sr-Latn-RS" sz="2000" i="1" dirty="0">
                <a:solidFill>
                  <a:srgbClr val="00B0F0"/>
                </a:solidFill>
              </a:rPr>
              <a:t>priority</a:t>
            </a:r>
            <a:r>
              <a:rPr lang="sr-Latn-RS" sz="2000" i="1" dirty="0"/>
              <a:t> </a:t>
            </a:r>
            <a:r>
              <a:rPr lang="en-US" sz="2000" i="1" dirty="0"/>
              <a:t>= 3) …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000" dirty="0"/>
              <a:t>Me</a:t>
            </a:r>
            <a:r>
              <a:rPr lang="sr-Latn-RS" sz="2000" dirty="0"/>
              <a:t>đusobnoj zavisnosti </a:t>
            </a:r>
            <a:r>
              <a:rPr lang="en-US" sz="2000" i="1" dirty="0"/>
              <a:t> </a:t>
            </a:r>
            <a:r>
              <a:rPr lang="sr-Latn-RS" sz="2000" i="1" dirty="0"/>
              <a:t> </a:t>
            </a: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r>
              <a:rPr lang="sr-Latn-RS" sz="2000" i="1" dirty="0"/>
              <a:t>	@</a:t>
            </a:r>
            <a:r>
              <a:rPr lang="sr-Latn-RS" sz="2000" i="1" dirty="0">
                <a:solidFill>
                  <a:srgbClr val="92D050"/>
                </a:solidFill>
              </a:rPr>
              <a:t>Test</a:t>
            </a:r>
            <a:r>
              <a:rPr lang="sr-Latn-RS" sz="2000" i="1" dirty="0"/>
              <a:t>(</a:t>
            </a:r>
            <a:r>
              <a:rPr lang="sr-Latn-RS" sz="2000" i="1" dirty="0">
                <a:solidFill>
                  <a:srgbClr val="00B0F0"/>
                </a:solidFill>
              </a:rPr>
              <a:t>dependsOnMethods</a:t>
            </a:r>
            <a:r>
              <a:rPr lang="sr-Latn-RS" sz="2000" i="1" dirty="0"/>
              <a:t> </a:t>
            </a:r>
            <a:r>
              <a:rPr lang="en-US" sz="2000" i="1" dirty="0"/>
              <a:t>= “</a:t>
            </a:r>
            <a:r>
              <a:rPr lang="sr-Latn-RS" sz="2000" i="1" dirty="0"/>
              <a:t>imeTestovaKojiSePrvoMorajuIzvršiti</a:t>
            </a:r>
            <a:r>
              <a:rPr lang="en-US" sz="2000" i="1" dirty="0"/>
              <a:t>”)</a:t>
            </a:r>
            <a:endParaRPr lang="sr-Latn-RS" sz="2000" i="1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000" dirty="0"/>
              <a:t>Bez prioriteta</a:t>
            </a:r>
            <a:r>
              <a:rPr lang="en-US" sz="2000" dirty="0"/>
              <a:t> (</a:t>
            </a:r>
            <a:r>
              <a:rPr lang="en-US" sz="2000" dirty="0" err="1"/>
              <a:t>abecedno</a:t>
            </a:r>
            <a:r>
              <a:rPr lang="en-US" sz="2000" dirty="0"/>
              <a:t>)</a:t>
            </a:r>
            <a:endParaRPr lang="sr-Latn-RS" sz="20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sr-Latn-R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B6268-20B5-4C80-A6DB-1770872F7F4A}"/>
              </a:ext>
            </a:extLst>
          </p:cNvPr>
          <p:cNvSpPr txBox="1">
            <a:spLocks/>
          </p:cNvSpPr>
          <p:nvPr/>
        </p:nvSpPr>
        <p:spPr>
          <a:xfrm>
            <a:off x="266549" y="1442527"/>
            <a:ext cx="11658901" cy="38779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Latn-RS" dirty="0"/>
              <a:t>Redosled Izvršavanja testova</a:t>
            </a:r>
          </a:p>
        </p:txBody>
      </p:sp>
    </p:spTree>
    <p:extLst>
      <p:ext uri="{BB962C8B-B14F-4D97-AF65-F5344CB8AC3E}">
        <p14:creationId xmlns:p14="http://schemas.microsoft.com/office/powerpoint/2010/main" val="212880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/>
              <a:t>TESTNG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650325" y="2204791"/>
            <a:ext cx="10560423" cy="24407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1900" dirty="0"/>
              <a:t>Služe za poređenje ili validarenje prosleđenih vrednosti. </a:t>
            </a:r>
            <a:endParaRPr lang="en-US" sz="19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1900" dirty="0"/>
              <a:t>Ukoliko uslov nije ispunjen test će biti oboren. </a:t>
            </a:r>
            <a:endParaRPr lang="en-US" sz="19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1900" dirty="0"/>
              <a:t>Mogu se porediti svi primitivni tipovi. 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1900" dirty="0" err="1"/>
              <a:t>Mogu</a:t>
            </a:r>
            <a:r>
              <a:rPr lang="en-US" sz="1900" dirty="0"/>
              <a:t> </a:t>
            </a:r>
            <a:r>
              <a:rPr lang="en-US" sz="1900" dirty="0" err="1"/>
              <a:t>biti</a:t>
            </a:r>
            <a:r>
              <a:rPr lang="en-US" sz="1900" dirty="0"/>
              <a:t> </a:t>
            </a:r>
            <a:r>
              <a:rPr lang="en-US" sz="1900" b="1" i="1" dirty="0"/>
              <a:t>h</a:t>
            </a:r>
            <a:r>
              <a:rPr lang="sr-Latn-RS" sz="1900" b="1" i="1" dirty="0"/>
              <a:t>ard asserts </a:t>
            </a:r>
            <a:r>
              <a:rPr lang="en-US" sz="1900" dirty="0" err="1"/>
              <a:t>i</a:t>
            </a:r>
            <a:r>
              <a:rPr lang="en-US" sz="1900" dirty="0"/>
              <a:t> </a:t>
            </a:r>
            <a:r>
              <a:rPr lang="en-US" sz="1900" b="1" i="1" dirty="0"/>
              <a:t>soft asserts</a:t>
            </a:r>
            <a:endParaRPr lang="sr-Latn-RS" sz="1900" b="1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91D41-2E06-4E05-95F0-017099A7BC95}"/>
              </a:ext>
            </a:extLst>
          </p:cNvPr>
          <p:cNvSpPr txBox="1">
            <a:spLocks/>
          </p:cNvSpPr>
          <p:nvPr/>
        </p:nvSpPr>
        <p:spPr>
          <a:xfrm>
            <a:off x="266549" y="1442527"/>
            <a:ext cx="11658901" cy="38779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Assertions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23823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/>
              <a:t>TESTNG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815787" y="1629240"/>
            <a:ext cx="10560423" cy="37693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0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1900" dirty="0" err="1"/>
              <a:t>Obaraju</a:t>
            </a:r>
            <a:r>
              <a:rPr lang="en-US" sz="1900" dirty="0"/>
              <a:t> </a:t>
            </a:r>
            <a:r>
              <a:rPr lang="sr-Latn-RS" sz="1900" dirty="0"/>
              <a:t>test čim </a:t>
            </a:r>
            <a:r>
              <a:rPr lang="en-US" sz="1900" dirty="0" err="1"/>
              <a:t>prvi</a:t>
            </a:r>
            <a:r>
              <a:rPr lang="sr-Latn-RS" sz="1900" dirty="0"/>
              <a:t> uslov nije ispunjen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1900" i="1" dirty="0">
                <a:solidFill>
                  <a:srgbClr val="92D050"/>
                </a:solidFill>
              </a:rPr>
              <a:t>Assert.</a:t>
            </a:r>
            <a:r>
              <a:rPr lang="sr-Latn-RS" sz="1900" i="1" dirty="0">
                <a:solidFill>
                  <a:srgbClr val="7030A0"/>
                </a:solidFill>
              </a:rPr>
              <a:t>assertEquals</a:t>
            </a:r>
            <a:r>
              <a:rPr lang="sr-Latn-RS" sz="1900" i="1" dirty="0"/>
              <a:t>(</a:t>
            </a:r>
            <a:r>
              <a:rPr lang="sr-Latn-RS" sz="1900" i="1" dirty="0">
                <a:solidFill>
                  <a:srgbClr val="00B0F0"/>
                </a:solidFill>
              </a:rPr>
              <a:t>object1</a:t>
            </a:r>
            <a:r>
              <a:rPr lang="sr-Latn-RS" sz="1900" i="1" dirty="0"/>
              <a:t>, </a:t>
            </a:r>
            <a:r>
              <a:rPr lang="sr-Latn-RS" sz="1900" i="1" dirty="0">
                <a:solidFill>
                  <a:srgbClr val="FF0000"/>
                </a:solidFill>
              </a:rPr>
              <a:t>object2</a:t>
            </a:r>
            <a:r>
              <a:rPr lang="en-US" sz="1900" i="1" dirty="0"/>
              <a:t>, “</a:t>
            </a:r>
            <a:r>
              <a:rPr lang="en-US" sz="1900" i="1" dirty="0" err="1"/>
              <a:t>Poruka</a:t>
            </a:r>
            <a:r>
              <a:rPr lang="en-US" sz="1900" i="1" dirty="0"/>
              <a:t> </a:t>
            </a:r>
            <a:r>
              <a:rPr lang="en-US" sz="1900" i="1" dirty="0" err="1"/>
              <a:t>koja</a:t>
            </a:r>
            <a:r>
              <a:rPr lang="en-US" sz="1900" i="1" dirty="0"/>
              <a:t> se </a:t>
            </a:r>
            <a:r>
              <a:rPr lang="en-US" sz="1900" i="1" dirty="0" err="1"/>
              <a:t>ispi</a:t>
            </a:r>
            <a:r>
              <a:rPr lang="sr-Latn-RS" sz="1900" i="1" dirty="0"/>
              <a:t>še ako uslov nije ispunjen</a:t>
            </a:r>
            <a:r>
              <a:rPr lang="en-US" sz="1900" i="1" dirty="0"/>
              <a:t>”</a:t>
            </a:r>
            <a:r>
              <a:rPr lang="sr-Latn-RS" sz="1900" i="1" dirty="0"/>
              <a:t>)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1900" i="1" dirty="0">
                <a:solidFill>
                  <a:srgbClr val="92D050"/>
                </a:solidFill>
              </a:rPr>
              <a:t>Assert.</a:t>
            </a:r>
            <a:r>
              <a:rPr lang="sr-Latn-RS" sz="1900" i="1" dirty="0">
                <a:solidFill>
                  <a:srgbClr val="7030A0"/>
                </a:solidFill>
              </a:rPr>
              <a:t>assertTrue</a:t>
            </a:r>
            <a:r>
              <a:rPr lang="sr-Latn-RS" sz="1900" i="1" dirty="0"/>
              <a:t>(</a:t>
            </a:r>
            <a:r>
              <a:rPr lang="sr-Latn-RS" sz="1900" i="1" dirty="0">
                <a:solidFill>
                  <a:srgbClr val="00B0F0"/>
                </a:solidFill>
              </a:rPr>
              <a:t>nekiBoole</a:t>
            </a:r>
            <a:r>
              <a:rPr lang="en-US" sz="1900" i="1" dirty="0">
                <a:solidFill>
                  <a:srgbClr val="00B0F0"/>
                </a:solidFill>
              </a:rPr>
              <a:t>a</a:t>
            </a:r>
            <a:r>
              <a:rPr lang="sr-Latn-RS" sz="1900" i="1" dirty="0">
                <a:solidFill>
                  <a:srgbClr val="00B0F0"/>
                </a:solidFill>
              </a:rPr>
              <a:t>n</a:t>
            </a:r>
            <a:r>
              <a:rPr lang="en-US" sz="1900" i="1" dirty="0"/>
              <a:t>, “</a:t>
            </a:r>
            <a:r>
              <a:rPr lang="en-US" sz="1900" i="1" dirty="0" err="1"/>
              <a:t>Poruka</a:t>
            </a:r>
            <a:r>
              <a:rPr lang="en-US" sz="1900" i="1" dirty="0"/>
              <a:t> </a:t>
            </a:r>
            <a:r>
              <a:rPr lang="en-US" sz="1900" i="1" dirty="0" err="1"/>
              <a:t>koja</a:t>
            </a:r>
            <a:r>
              <a:rPr lang="en-US" sz="1900" i="1" dirty="0"/>
              <a:t> se </a:t>
            </a:r>
            <a:r>
              <a:rPr lang="en-US" sz="1900" i="1" dirty="0" err="1"/>
              <a:t>ispi</a:t>
            </a:r>
            <a:r>
              <a:rPr lang="sr-Latn-RS" sz="1900" i="1" dirty="0"/>
              <a:t>še ako uslov nije ispunjen</a:t>
            </a:r>
            <a:r>
              <a:rPr lang="en-US" sz="1900" i="1" dirty="0"/>
              <a:t>”</a:t>
            </a:r>
            <a:r>
              <a:rPr lang="sr-Latn-RS" sz="1900" i="1" dirty="0"/>
              <a:t>)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1900" i="1" dirty="0">
                <a:solidFill>
                  <a:srgbClr val="92D050"/>
                </a:solidFill>
              </a:rPr>
              <a:t>Assert.</a:t>
            </a:r>
            <a:r>
              <a:rPr lang="sr-Latn-RS" sz="1900" i="1" dirty="0">
                <a:solidFill>
                  <a:srgbClr val="7030A0"/>
                </a:solidFill>
              </a:rPr>
              <a:t>Fail</a:t>
            </a:r>
            <a:r>
              <a:rPr lang="sr-Latn-RS" sz="1900" i="1" dirty="0"/>
              <a:t>(</a:t>
            </a:r>
            <a:r>
              <a:rPr lang="en-US" sz="1900" i="1" dirty="0"/>
              <a:t>“</a:t>
            </a:r>
            <a:r>
              <a:rPr lang="en-US" sz="1900" i="1" dirty="0" err="1"/>
              <a:t>Poruka</a:t>
            </a:r>
            <a:r>
              <a:rPr lang="en-US" sz="1900" i="1" dirty="0"/>
              <a:t>”</a:t>
            </a:r>
            <a:r>
              <a:rPr lang="sr-Latn-RS" sz="1900" i="1" dirty="0"/>
              <a:t>)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1900" i="1" dirty="0">
                <a:solidFill>
                  <a:srgbClr val="7030A0"/>
                </a:solidFill>
              </a:rPr>
              <a:t>assertFalse</a:t>
            </a:r>
            <a:r>
              <a:rPr lang="sr-Latn-RS" sz="1900" i="1" dirty="0"/>
              <a:t>,</a:t>
            </a:r>
            <a:r>
              <a:rPr lang="sr-Latn-RS" sz="1900" i="1" dirty="0">
                <a:solidFill>
                  <a:srgbClr val="92D050"/>
                </a:solidFill>
              </a:rPr>
              <a:t> </a:t>
            </a:r>
            <a:r>
              <a:rPr lang="sr-Latn-RS" sz="1900" i="1" dirty="0">
                <a:solidFill>
                  <a:srgbClr val="7030A0"/>
                </a:solidFill>
              </a:rPr>
              <a:t>assertNotEquals</a:t>
            </a:r>
            <a:r>
              <a:rPr lang="sr-Latn-RS" sz="1900" i="1" dirty="0"/>
              <a:t>,</a:t>
            </a:r>
            <a:r>
              <a:rPr lang="sr-Latn-RS" sz="1900" i="1" dirty="0">
                <a:solidFill>
                  <a:srgbClr val="92D050"/>
                </a:solidFill>
              </a:rPr>
              <a:t> </a:t>
            </a:r>
            <a:r>
              <a:rPr lang="sr-Latn-RS" sz="1900" i="1" dirty="0">
                <a:solidFill>
                  <a:srgbClr val="7030A0"/>
                </a:solidFill>
              </a:rPr>
              <a:t>assertNull</a:t>
            </a:r>
            <a:r>
              <a:rPr lang="sr-Latn-RS" sz="1900" i="1" dirty="0"/>
              <a:t>,</a:t>
            </a:r>
            <a:r>
              <a:rPr lang="sr-Latn-RS" sz="1900" i="1" dirty="0">
                <a:solidFill>
                  <a:srgbClr val="92D050"/>
                </a:solidFill>
              </a:rPr>
              <a:t> </a:t>
            </a:r>
            <a:r>
              <a:rPr lang="sr-Latn-RS" sz="1900" i="1" dirty="0">
                <a:solidFill>
                  <a:srgbClr val="7030A0"/>
                </a:solidFill>
              </a:rPr>
              <a:t>assertNotNull</a:t>
            </a:r>
            <a:r>
              <a:rPr lang="sr-Latn-RS" sz="1900" i="1" dirty="0">
                <a:solidFill>
                  <a:srgbClr val="92D050"/>
                </a:solidFill>
              </a:rPr>
              <a:t> </a:t>
            </a:r>
            <a:r>
              <a:rPr lang="sr-Latn-RS" sz="1900" i="1" dirty="0"/>
              <a:t>..</a:t>
            </a:r>
            <a:r>
              <a:rPr lang="sr-Latn-RS" sz="1900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91D41-2E06-4E05-95F0-017099A7BC95}"/>
              </a:ext>
            </a:extLst>
          </p:cNvPr>
          <p:cNvSpPr txBox="1">
            <a:spLocks/>
          </p:cNvSpPr>
          <p:nvPr/>
        </p:nvSpPr>
        <p:spPr>
          <a:xfrm>
            <a:off x="266549" y="1442527"/>
            <a:ext cx="11658901" cy="38779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Assertions – hard assertions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19080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 err="1"/>
              <a:t>testng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801190" y="1830325"/>
            <a:ext cx="10575022" cy="4711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sr-Latn-R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000" dirty="0"/>
              <a:t>Soft</a:t>
            </a:r>
            <a:r>
              <a:rPr lang="en-US" sz="2000" dirty="0"/>
              <a:t> </a:t>
            </a:r>
            <a:r>
              <a:rPr lang="sr-Latn-RS" sz="2000" dirty="0"/>
              <a:t>Asserts - prvo izvrše sve provere pa onda obaraju test ako ima grešaka </a:t>
            </a:r>
          </a:p>
          <a:p>
            <a:pPr lvl="2">
              <a:lnSpc>
                <a:spcPct val="200000"/>
              </a:lnSpc>
              <a:buClr>
                <a:srgbClr val="DF411C"/>
              </a:buClr>
            </a:pPr>
            <a:r>
              <a:rPr lang="sr-Latn-RS" sz="2000" i="1" dirty="0">
                <a:solidFill>
                  <a:srgbClr val="92D050"/>
                </a:solidFill>
              </a:rPr>
              <a:t>SoftAssert</a:t>
            </a:r>
            <a:r>
              <a:rPr lang="sr-Latn-RS" sz="2000" i="1" dirty="0"/>
              <a:t> </a:t>
            </a:r>
            <a:r>
              <a:rPr lang="sr-Latn-RS" sz="2000" i="1" dirty="0">
                <a:solidFill>
                  <a:srgbClr val="FF0000"/>
                </a:solidFill>
              </a:rPr>
              <a:t>softAssert</a:t>
            </a:r>
            <a:r>
              <a:rPr lang="sr-Latn-RS" sz="2000" i="1" dirty="0"/>
              <a:t> </a:t>
            </a:r>
            <a:r>
              <a:rPr lang="en-US" sz="2000" i="1" dirty="0"/>
              <a:t>= new </a:t>
            </a:r>
            <a:r>
              <a:rPr lang="en-US" sz="2000" i="1" dirty="0" err="1">
                <a:solidFill>
                  <a:srgbClr val="92D050"/>
                </a:solidFill>
              </a:rPr>
              <a:t>SoftAssert</a:t>
            </a:r>
            <a:r>
              <a:rPr lang="en-US" sz="2000" i="1" dirty="0"/>
              <a:t>();</a:t>
            </a:r>
            <a:endParaRPr lang="sr-Latn-RS" sz="2000" i="1" dirty="0"/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r>
              <a:rPr lang="en-US" sz="2000" i="1" dirty="0"/>
              <a:t>	</a:t>
            </a:r>
            <a:r>
              <a:rPr lang="sr-Latn-RS" sz="2000" i="1" dirty="0">
                <a:solidFill>
                  <a:srgbClr val="FF0000"/>
                </a:solidFill>
              </a:rPr>
              <a:t>softAssert</a:t>
            </a:r>
            <a:r>
              <a:rPr lang="sr-Latn-RS" sz="2000" i="1" dirty="0"/>
              <a:t>.</a:t>
            </a:r>
            <a:r>
              <a:rPr lang="sr-Latn-RS" sz="2000" i="1" dirty="0">
                <a:solidFill>
                  <a:srgbClr val="92D050"/>
                </a:solidFill>
              </a:rPr>
              <a:t>assertTrue</a:t>
            </a:r>
            <a:r>
              <a:rPr lang="sr-Latn-RS" sz="2000" i="1" dirty="0"/>
              <a:t>(</a:t>
            </a:r>
            <a:r>
              <a:rPr lang="sr-Latn-RS" sz="2000" i="1" dirty="0">
                <a:solidFill>
                  <a:srgbClr val="00B0F0"/>
                </a:solidFill>
              </a:rPr>
              <a:t>nekiBoole</a:t>
            </a:r>
            <a:r>
              <a:rPr lang="en-US" sz="2000" i="1" dirty="0">
                <a:solidFill>
                  <a:srgbClr val="00B0F0"/>
                </a:solidFill>
              </a:rPr>
              <a:t>a</a:t>
            </a:r>
            <a:r>
              <a:rPr lang="sr-Latn-RS" sz="2000" i="1" dirty="0">
                <a:solidFill>
                  <a:srgbClr val="00B0F0"/>
                </a:solidFill>
              </a:rPr>
              <a:t>n</a:t>
            </a:r>
            <a:r>
              <a:rPr lang="en-US" sz="2000" i="1" dirty="0"/>
              <a:t>, “</a:t>
            </a:r>
            <a:r>
              <a:rPr lang="en-US" sz="2000" i="1" dirty="0" err="1"/>
              <a:t>Poruka</a:t>
            </a:r>
            <a:r>
              <a:rPr lang="en-US" sz="2000" i="1" dirty="0"/>
              <a:t> </a:t>
            </a:r>
            <a:r>
              <a:rPr lang="en-US" sz="2000" i="1" dirty="0" err="1"/>
              <a:t>koja</a:t>
            </a:r>
            <a:r>
              <a:rPr lang="en-US" sz="2000" i="1" dirty="0"/>
              <a:t> se </a:t>
            </a:r>
            <a:r>
              <a:rPr lang="en-US" sz="2000" i="1" dirty="0" err="1"/>
              <a:t>ispi</a:t>
            </a:r>
            <a:r>
              <a:rPr lang="sr-Latn-RS" sz="2000" i="1" dirty="0"/>
              <a:t>še ako uslov nije ispunjen</a:t>
            </a:r>
            <a:r>
              <a:rPr lang="en-US" sz="2000" i="1" dirty="0"/>
              <a:t>”</a:t>
            </a:r>
            <a:r>
              <a:rPr lang="sr-Latn-RS" sz="2000" i="1" dirty="0"/>
              <a:t>)</a:t>
            </a:r>
            <a:r>
              <a:rPr lang="en-US" sz="2000" i="1" dirty="0"/>
              <a:t>;</a:t>
            </a: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r>
              <a:rPr lang="en-US" sz="2000" i="1" dirty="0"/>
              <a:t>	</a:t>
            </a:r>
            <a:r>
              <a:rPr lang="sr-Latn-RS" sz="2000" i="1" dirty="0">
                <a:solidFill>
                  <a:srgbClr val="FF0000"/>
                </a:solidFill>
              </a:rPr>
              <a:t>softAssert</a:t>
            </a:r>
            <a:r>
              <a:rPr lang="sr-Latn-RS" sz="2000" i="1" dirty="0"/>
              <a:t>.</a:t>
            </a:r>
            <a:r>
              <a:rPr lang="sr-Latn-RS" sz="2000" i="1" dirty="0">
                <a:solidFill>
                  <a:srgbClr val="92D050"/>
                </a:solidFill>
              </a:rPr>
              <a:t>assert</a:t>
            </a:r>
            <a:r>
              <a:rPr lang="en-US" sz="2000" i="1" dirty="0">
                <a:solidFill>
                  <a:srgbClr val="92D050"/>
                </a:solidFill>
              </a:rPr>
              <a:t>False</a:t>
            </a:r>
            <a:r>
              <a:rPr lang="sr-Latn-RS" sz="2000" i="1" dirty="0"/>
              <a:t>(</a:t>
            </a:r>
            <a:r>
              <a:rPr lang="sr-Latn-RS" sz="2000" i="1" dirty="0">
                <a:solidFill>
                  <a:srgbClr val="00B0F0"/>
                </a:solidFill>
              </a:rPr>
              <a:t>nekiBoole</a:t>
            </a:r>
            <a:r>
              <a:rPr lang="en-US" sz="2000" i="1" dirty="0">
                <a:solidFill>
                  <a:srgbClr val="00B0F0"/>
                </a:solidFill>
              </a:rPr>
              <a:t>a</a:t>
            </a:r>
            <a:r>
              <a:rPr lang="sr-Latn-RS" sz="2000" i="1" dirty="0">
                <a:solidFill>
                  <a:srgbClr val="00B0F0"/>
                </a:solidFill>
              </a:rPr>
              <a:t>n</a:t>
            </a:r>
            <a:r>
              <a:rPr lang="en-US" sz="2000" i="1" dirty="0"/>
              <a:t>, “</a:t>
            </a:r>
            <a:r>
              <a:rPr lang="en-US" sz="2000" i="1" dirty="0" err="1"/>
              <a:t>Poruka</a:t>
            </a:r>
            <a:r>
              <a:rPr lang="en-US" sz="2000" i="1" dirty="0"/>
              <a:t> </a:t>
            </a:r>
            <a:r>
              <a:rPr lang="en-US" sz="2000" i="1" dirty="0" err="1"/>
              <a:t>koja</a:t>
            </a:r>
            <a:r>
              <a:rPr lang="en-US" sz="2000" i="1" dirty="0"/>
              <a:t> se </a:t>
            </a:r>
            <a:r>
              <a:rPr lang="en-US" sz="2000" i="1" dirty="0" err="1"/>
              <a:t>ispi</a:t>
            </a:r>
            <a:r>
              <a:rPr lang="sr-Latn-RS" sz="2000" i="1" dirty="0"/>
              <a:t>še ako uslov nije ispunjen</a:t>
            </a:r>
            <a:r>
              <a:rPr lang="en-US" sz="2000" i="1" dirty="0"/>
              <a:t>”</a:t>
            </a:r>
            <a:r>
              <a:rPr lang="sr-Latn-RS" sz="2000" i="1" dirty="0"/>
              <a:t>)</a:t>
            </a:r>
            <a:r>
              <a:rPr lang="en-US" sz="2000" i="1" dirty="0"/>
              <a:t>;</a:t>
            </a:r>
            <a:endParaRPr lang="sr-Latn-RS" sz="2000" i="1" dirty="0"/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r>
              <a:rPr lang="en-US" sz="2000" i="1" dirty="0"/>
              <a:t>	</a:t>
            </a:r>
            <a:r>
              <a:rPr lang="sr-Latn-RS" sz="2000" i="1" dirty="0">
                <a:solidFill>
                  <a:srgbClr val="FF0000"/>
                </a:solidFill>
              </a:rPr>
              <a:t>softAssert</a:t>
            </a:r>
            <a:r>
              <a:rPr lang="sr-Latn-RS" sz="2000" i="1" dirty="0"/>
              <a:t>.</a:t>
            </a:r>
            <a:r>
              <a:rPr lang="sr-Latn-RS" sz="2000" i="1" dirty="0">
                <a:solidFill>
                  <a:srgbClr val="92D050"/>
                </a:solidFill>
              </a:rPr>
              <a:t>assert</a:t>
            </a:r>
            <a:r>
              <a:rPr lang="en-US" sz="2000" i="1" dirty="0">
                <a:solidFill>
                  <a:srgbClr val="92D050"/>
                </a:solidFill>
              </a:rPr>
              <a:t>All</a:t>
            </a:r>
            <a:r>
              <a:rPr lang="en-US" sz="2000" i="1" dirty="0"/>
              <a:t>();</a:t>
            </a:r>
            <a:endParaRPr lang="sr-Latn-RS" sz="2000" i="1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sr-Latn-R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96AA0-0930-4F02-8C84-53114C285EEA}"/>
              </a:ext>
            </a:extLst>
          </p:cNvPr>
          <p:cNvSpPr txBox="1">
            <a:spLocks/>
          </p:cNvSpPr>
          <p:nvPr/>
        </p:nvSpPr>
        <p:spPr>
          <a:xfrm>
            <a:off x="266549" y="1442527"/>
            <a:ext cx="11658901" cy="38779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Assertions – soft assertions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1619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 err="1"/>
              <a:t>Testng</a:t>
            </a:r>
            <a:r>
              <a:rPr lang="en-US" dirty="0"/>
              <a:t> SUITE.xml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DF1CA-9E41-48E1-B21B-4736519E2A1D}"/>
              </a:ext>
            </a:extLst>
          </p:cNvPr>
          <p:cNvSpPr txBox="1">
            <a:spLocks/>
          </p:cNvSpPr>
          <p:nvPr/>
        </p:nvSpPr>
        <p:spPr>
          <a:xfrm>
            <a:off x="266549" y="1442527"/>
            <a:ext cx="11658901" cy="38779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Suite.xml</a:t>
            </a:r>
            <a:endParaRPr lang="sr-Latn-R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FDDDED-AE42-4949-AFEA-5D0AFDE0B99C}"/>
              </a:ext>
            </a:extLst>
          </p:cNvPr>
          <p:cNvSpPr txBox="1">
            <a:spLocks/>
          </p:cNvSpPr>
          <p:nvPr/>
        </p:nvSpPr>
        <p:spPr>
          <a:xfrm>
            <a:off x="801190" y="1830325"/>
            <a:ext cx="10575022" cy="3288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000" dirty="0" err="1"/>
              <a:t>Spisak</a:t>
            </a:r>
            <a:r>
              <a:rPr lang="en-US" sz="2000" dirty="0"/>
              <a:t> </a:t>
            </a:r>
            <a:r>
              <a:rPr lang="en-US" sz="2000" dirty="0" err="1"/>
              <a:t>testnih</a:t>
            </a:r>
            <a:r>
              <a:rPr lang="en-US" sz="2000" dirty="0"/>
              <a:t> </a:t>
            </a:r>
            <a:r>
              <a:rPr lang="en-US" sz="2000" dirty="0" err="1"/>
              <a:t>klasa</a:t>
            </a:r>
            <a:endParaRPr lang="en-US" sz="20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000" dirty="0"/>
              <a:t>Omogućava dodatnu kontrolu izvršenja testova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000" dirty="0"/>
              <a:t>Može imati atribute i parametre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000" dirty="0"/>
              <a:t>Ako se testovi ne izvršavaju kao deo nekog suite-a podrazumeva se da su deo Default suite-a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C4E831-4381-4E74-A8D3-F2EE0A5B1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030" y="4848735"/>
            <a:ext cx="46291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5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 err="1"/>
              <a:t>Testng</a:t>
            </a:r>
            <a:r>
              <a:rPr lang="en-US" dirty="0"/>
              <a:t> SUITE.xml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616" y="1830325"/>
            <a:ext cx="6676143" cy="443984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DF1CA-9E41-48E1-B21B-4736519E2A1D}"/>
              </a:ext>
            </a:extLst>
          </p:cNvPr>
          <p:cNvSpPr txBox="1">
            <a:spLocks/>
          </p:cNvSpPr>
          <p:nvPr/>
        </p:nvSpPr>
        <p:spPr>
          <a:xfrm>
            <a:off x="266549" y="1442527"/>
            <a:ext cx="11658901" cy="38779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Suite.xml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639993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 err="1"/>
              <a:t>testng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853663" y="2184933"/>
            <a:ext cx="10560423" cy="4278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i="1" dirty="0"/>
              <a:t>@</a:t>
            </a:r>
            <a:r>
              <a:rPr lang="en-US" sz="2200" i="1" dirty="0">
                <a:solidFill>
                  <a:srgbClr val="92D050"/>
                </a:solidFill>
              </a:rPr>
              <a:t>DataProvider</a:t>
            </a:r>
            <a:r>
              <a:rPr lang="en-US" sz="2200" i="1" dirty="0"/>
              <a:t> 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i="1" dirty="0"/>
              <a:t>@</a:t>
            </a:r>
            <a:r>
              <a:rPr lang="en-US" sz="2200" i="1" dirty="0">
                <a:solidFill>
                  <a:srgbClr val="92D050"/>
                </a:solidFill>
              </a:rPr>
              <a:t>Parameters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Slu</a:t>
            </a:r>
            <a:r>
              <a:rPr lang="sr-Latn-RS" sz="2200" dirty="0"/>
              <a:t>že za prosleđivanje ulaznih vrednosti u test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sr-Latn-RS" sz="2200" dirty="0"/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sr-Latn-R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29028-6CC0-475A-ABAD-675AF8997A5B}"/>
              </a:ext>
            </a:extLst>
          </p:cNvPr>
          <p:cNvSpPr txBox="1">
            <a:spLocks/>
          </p:cNvSpPr>
          <p:nvPr/>
        </p:nvSpPr>
        <p:spPr>
          <a:xfrm>
            <a:off x="266549" y="1442527"/>
            <a:ext cx="11658901" cy="38779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Parametrizacija</a:t>
            </a:r>
            <a:r>
              <a:rPr lang="en-US" dirty="0"/>
              <a:t> </a:t>
            </a:r>
            <a:r>
              <a:rPr lang="en-US" dirty="0" err="1"/>
              <a:t>testova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5123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 err="1"/>
              <a:t>testng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815788" y="1185888"/>
            <a:ext cx="10560423" cy="4592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sr-Latn-R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000" dirty="0"/>
              <a:t>Omogućava da jedan isti test, izvršimo veliki broj puta sa različitim ulaznim </a:t>
            </a:r>
            <a:r>
              <a:rPr lang="sr-Latn-RS" sz="2200" dirty="0"/>
              <a:t>podacima</a:t>
            </a:r>
            <a:endParaRPr lang="en-US" sz="2000" dirty="0">
              <a:solidFill>
                <a:srgbClr val="00B050"/>
              </a:solidFill>
            </a:endParaRP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000" dirty="0">
                <a:solidFill>
                  <a:srgbClr val="00B050"/>
                </a:solidFill>
              </a:rPr>
              <a:t>@DataProvider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–</a:t>
            </a:r>
            <a:r>
              <a:rPr lang="sr-Latn-RS" sz="2000" dirty="0"/>
              <a:t> Metoda mora vraćati Object</a:t>
            </a:r>
            <a:r>
              <a:rPr lang="en-US" sz="2000" dirty="0"/>
              <a:t>[][]</a:t>
            </a:r>
            <a:r>
              <a:rPr lang="sr-Latn-RS" sz="2000" dirty="0"/>
              <a:t>, gde svaki Object</a:t>
            </a:r>
            <a:r>
              <a:rPr lang="en-US" sz="2000" dirty="0"/>
              <a:t>[]</a:t>
            </a:r>
            <a:r>
              <a:rPr lang="sr-Latn-RS" sz="2000" dirty="0"/>
              <a:t> odgovara jednom ulaznom parametru testa</a:t>
            </a:r>
            <a:r>
              <a:rPr lang="en-US" sz="2000" dirty="0"/>
              <a:t> (</a:t>
            </a:r>
            <a:r>
              <a:rPr lang="en-US" sz="2000" dirty="0" err="1">
                <a:solidFill>
                  <a:srgbClr val="00B0F0"/>
                </a:solidFill>
              </a:rPr>
              <a:t>parameterMissmatchException</a:t>
            </a:r>
            <a:r>
              <a:rPr lang="en-US" sz="2000" dirty="0"/>
              <a:t>)</a:t>
            </a:r>
            <a:endParaRPr lang="sr-Latn-RS" sz="20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000" i="1" dirty="0">
                <a:solidFill>
                  <a:srgbClr val="00B050"/>
                </a:solidFill>
              </a:rPr>
              <a:t>@Test</a:t>
            </a:r>
            <a:r>
              <a:rPr lang="sr-Latn-RS" sz="2000" i="1" dirty="0"/>
              <a:t>(</a:t>
            </a:r>
            <a:r>
              <a:rPr lang="sr-Latn-RS" sz="2000" i="1" dirty="0">
                <a:solidFill>
                  <a:srgbClr val="FF0000"/>
                </a:solidFill>
              </a:rPr>
              <a:t>dataProviderClass</a:t>
            </a:r>
            <a:r>
              <a:rPr lang="sr-Latn-RS" sz="2000" i="1" dirty="0"/>
              <a:t> </a:t>
            </a:r>
            <a:r>
              <a:rPr lang="en-US" sz="2000" i="1" dirty="0"/>
              <a:t>= </a:t>
            </a:r>
            <a:r>
              <a:rPr lang="en-US" sz="2000" i="1" dirty="0" err="1"/>
              <a:t>ImeKlaseUKojojSeNalaziDPMetoda.class</a:t>
            </a:r>
            <a:r>
              <a:rPr lang="en-US" sz="2000" i="1" dirty="0"/>
              <a:t>, </a:t>
            </a:r>
            <a:r>
              <a:rPr lang="en-US" sz="2000" i="1" dirty="0" err="1">
                <a:solidFill>
                  <a:srgbClr val="FF0000"/>
                </a:solidFill>
              </a:rPr>
              <a:t>dataProvider</a:t>
            </a:r>
            <a:r>
              <a:rPr lang="en-US" sz="2000" i="1" dirty="0"/>
              <a:t> = “</a:t>
            </a:r>
            <a:r>
              <a:rPr lang="en-US" sz="2000" i="1" dirty="0" err="1"/>
              <a:t>imeDataProviderMetode</a:t>
            </a:r>
            <a:r>
              <a:rPr lang="en-US" sz="2000" i="1" dirty="0"/>
              <a:t>”</a:t>
            </a:r>
            <a:r>
              <a:rPr lang="sr-Latn-RS" sz="2000" i="1" dirty="0"/>
              <a:t>)</a:t>
            </a: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sr-Latn-RS" sz="2000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06025-6C29-4573-A9D3-1B4324C40878}"/>
              </a:ext>
            </a:extLst>
          </p:cNvPr>
          <p:cNvSpPr txBox="1">
            <a:spLocks/>
          </p:cNvSpPr>
          <p:nvPr/>
        </p:nvSpPr>
        <p:spPr>
          <a:xfrm>
            <a:off x="266549" y="1442527"/>
            <a:ext cx="11658901" cy="38779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Parametrizacija</a:t>
            </a:r>
            <a:r>
              <a:rPr lang="en-US" dirty="0"/>
              <a:t> </a:t>
            </a:r>
            <a:r>
              <a:rPr lang="en-US" dirty="0" err="1"/>
              <a:t>testova</a:t>
            </a:r>
            <a:r>
              <a:rPr lang="en-US" dirty="0"/>
              <a:t> – data provider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90467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 err="1"/>
              <a:t>testng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853663" y="2184933"/>
            <a:ext cx="10560423" cy="6501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i="1" dirty="0"/>
              <a:t>@</a:t>
            </a:r>
            <a:r>
              <a:rPr lang="en-US" sz="2200" i="1" dirty="0">
                <a:solidFill>
                  <a:srgbClr val="92D050"/>
                </a:solidFill>
              </a:rPr>
              <a:t>Parameters</a:t>
            </a:r>
            <a:r>
              <a:rPr lang="sr-Latn-RS" sz="2200" i="1" dirty="0"/>
              <a:t>(</a:t>
            </a:r>
            <a:r>
              <a:rPr lang="en-US" sz="2200" i="1" dirty="0">
                <a:solidFill>
                  <a:srgbClr val="FF0000"/>
                </a:solidFill>
              </a:rPr>
              <a:t>{</a:t>
            </a:r>
            <a:r>
              <a:rPr lang="en-US" sz="2200" i="1" dirty="0"/>
              <a:t>“</a:t>
            </a:r>
            <a:r>
              <a:rPr lang="en-US" sz="2200" i="1" dirty="0">
                <a:solidFill>
                  <a:srgbClr val="00B0F0"/>
                </a:solidFill>
              </a:rPr>
              <a:t>imeParametra1</a:t>
            </a:r>
            <a:r>
              <a:rPr lang="en-US" sz="2200" i="1" dirty="0"/>
              <a:t>”, “</a:t>
            </a:r>
            <a:r>
              <a:rPr lang="en-US" sz="2200" i="1" dirty="0">
                <a:solidFill>
                  <a:srgbClr val="00B0F0"/>
                </a:solidFill>
              </a:rPr>
              <a:t>imeParametra2</a:t>
            </a:r>
            <a:r>
              <a:rPr lang="en-US" sz="2200" i="1" dirty="0"/>
              <a:t>”</a:t>
            </a:r>
            <a:r>
              <a:rPr lang="en-US" sz="2200" i="1" dirty="0">
                <a:solidFill>
                  <a:srgbClr val="FF0000"/>
                </a:solidFill>
              </a:rPr>
              <a:t>}</a:t>
            </a:r>
            <a:r>
              <a:rPr lang="sr-Latn-RS" sz="2200" i="1" dirty="0"/>
              <a:t>)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Prihvata</a:t>
            </a:r>
            <a:r>
              <a:rPr lang="en-US" sz="2200" dirty="0"/>
              <a:t> </a:t>
            </a:r>
            <a:r>
              <a:rPr lang="sr-Latn-RS" sz="2200" dirty="0"/>
              <a:t>ulazne podatke iz </a:t>
            </a:r>
            <a:r>
              <a:rPr lang="sr-Latn-RS" sz="2200" i="1" dirty="0"/>
              <a:t>suite.xml</a:t>
            </a:r>
            <a:r>
              <a:rPr lang="sr-Latn-RS" sz="2200" dirty="0"/>
              <a:t> fajla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Defini</a:t>
            </a:r>
            <a:r>
              <a:rPr lang="sr-Latn-RS" sz="2200" dirty="0"/>
              <a:t>šu se na nivou suite-a ili na nivou test taga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Mogu</a:t>
            </a:r>
            <a:r>
              <a:rPr lang="en-US" sz="2200" dirty="0"/>
              <a:t> </a:t>
            </a:r>
            <a:r>
              <a:rPr lang="en-US" sz="2200" dirty="0" err="1"/>
              <a:t>biti</a:t>
            </a:r>
            <a:r>
              <a:rPr lang="en-US" sz="2200" dirty="0"/>
              <a:t> </a:t>
            </a:r>
            <a:r>
              <a:rPr lang="en-US" sz="2200" dirty="0" err="1"/>
              <a:t>globalni</a:t>
            </a:r>
            <a:r>
              <a:rPr lang="en-US" sz="2200" dirty="0"/>
              <a:t> </a:t>
            </a:r>
            <a:r>
              <a:rPr lang="en-US" sz="2200" dirty="0" err="1"/>
              <a:t>ili</a:t>
            </a:r>
            <a:r>
              <a:rPr lang="en-US" sz="2200" dirty="0"/>
              <a:t> </a:t>
            </a:r>
            <a:r>
              <a:rPr lang="en-US" sz="2200" dirty="0" err="1"/>
              <a:t>lokalni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Mogu</a:t>
            </a:r>
            <a:r>
              <a:rPr lang="en-US" sz="2200" dirty="0"/>
              <a:t> </a:t>
            </a:r>
            <a:r>
              <a:rPr lang="en-US" sz="2200" dirty="0" err="1"/>
              <a:t>biti</a:t>
            </a:r>
            <a:r>
              <a:rPr lang="en-US" sz="2200" dirty="0"/>
              <a:t> </a:t>
            </a:r>
            <a:r>
              <a:rPr lang="en-US" sz="2200" dirty="0" err="1"/>
              <a:t>opcioni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sr-Latn-R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sr-Latn-RS" sz="2200" dirty="0"/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sr-Latn-R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29028-6CC0-475A-ABAD-675AF8997A5B}"/>
              </a:ext>
            </a:extLst>
          </p:cNvPr>
          <p:cNvSpPr txBox="1">
            <a:spLocks/>
          </p:cNvSpPr>
          <p:nvPr/>
        </p:nvSpPr>
        <p:spPr>
          <a:xfrm>
            <a:off x="266549" y="1442527"/>
            <a:ext cx="11658901" cy="38779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Parametrizacija</a:t>
            </a:r>
            <a:r>
              <a:rPr lang="en-US" dirty="0"/>
              <a:t> </a:t>
            </a:r>
            <a:r>
              <a:rPr lang="en-US" dirty="0" err="1"/>
              <a:t>testova</a:t>
            </a:r>
            <a:r>
              <a:rPr lang="en-US" dirty="0"/>
              <a:t> - parameters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30291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 err="1"/>
              <a:t>Parametrizacija</a:t>
            </a:r>
            <a:r>
              <a:rPr lang="en-US" dirty="0"/>
              <a:t> </a:t>
            </a:r>
            <a:r>
              <a:rPr lang="en-US" dirty="0" err="1"/>
              <a:t>testova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815788" y="2433823"/>
            <a:ext cx="10560423" cy="131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sr-Latn-RS" sz="2200" dirty="0"/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sr-Latn-RS" sz="220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EB8DC31-00BE-495B-BA43-8ADFC217D005}"/>
              </a:ext>
            </a:extLst>
          </p:cNvPr>
          <p:cNvSpPr txBox="1">
            <a:spLocks/>
          </p:cNvSpPr>
          <p:nvPr/>
        </p:nvSpPr>
        <p:spPr>
          <a:xfrm>
            <a:off x="266549" y="1442527"/>
            <a:ext cx="11658901" cy="38779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Parametrizacija</a:t>
            </a:r>
            <a:r>
              <a:rPr lang="en-US" dirty="0"/>
              <a:t> </a:t>
            </a:r>
            <a:r>
              <a:rPr lang="en-US" dirty="0" err="1"/>
              <a:t>testova</a:t>
            </a:r>
            <a:r>
              <a:rPr lang="en-US" dirty="0"/>
              <a:t> - parameters</a:t>
            </a:r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3A32A5-3A52-48CE-941C-26B1B69F7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076" y="2808922"/>
            <a:ext cx="6663667" cy="210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0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sr-Latn-RS"/>
              <a:t>Sadržaj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815788" y="1333323"/>
            <a:ext cx="10560423" cy="572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2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911582" y="2807710"/>
            <a:ext cx="10560423" cy="1640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1800" dirty="0"/>
              <a:t>Test frameworks </a:t>
            </a:r>
            <a:endParaRPr lang="sr-Latn-RS" sz="18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1800" dirty="0"/>
              <a:t>TestNG</a:t>
            </a:r>
            <a:br>
              <a:rPr lang="sr-Latn-R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7349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 err="1"/>
              <a:t>testng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815788" y="1185888"/>
            <a:ext cx="10560423" cy="27776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sr-Latn-R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000" dirty="0"/>
              <a:t>Testovi se mogu izvršavati samostalno, kao deo klase ili kao deo suite-a.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000" dirty="0"/>
              <a:t>Očekivani rezultati su Passed, Failed, Skipped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sr-Latn-R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012" y="3924752"/>
            <a:ext cx="3248025" cy="1257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895" y="5485458"/>
            <a:ext cx="3771900" cy="733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9917" y="3478919"/>
            <a:ext cx="5596835" cy="2060130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D773A4D-E7C0-43C0-BC9A-9CE745FB759E}"/>
              </a:ext>
            </a:extLst>
          </p:cNvPr>
          <p:cNvSpPr txBox="1">
            <a:spLocks/>
          </p:cNvSpPr>
          <p:nvPr/>
        </p:nvSpPr>
        <p:spPr>
          <a:xfrm>
            <a:off x="266549" y="1442527"/>
            <a:ext cx="11658901" cy="38779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Latn-RS" dirty="0"/>
              <a:t>Izvršavanje i rezultati</a:t>
            </a:r>
          </a:p>
        </p:txBody>
      </p:sp>
    </p:spTree>
    <p:extLst>
      <p:ext uri="{BB962C8B-B14F-4D97-AF65-F5344CB8AC3E}">
        <p14:creationId xmlns:p14="http://schemas.microsoft.com/office/powerpoint/2010/main" val="314901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6664" y="1921717"/>
            <a:ext cx="7421880" cy="1740704"/>
          </a:xfrm>
        </p:spPr>
        <p:txBody>
          <a:bodyPr>
            <a:normAutofit/>
          </a:bodyPr>
          <a:lstStyle/>
          <a:p>
            <a:pPr algn="ctr"/>
            <a:r>
              <a:rPr lang="en-GB" sz="9600" dirty="0"/>
              <a:t>Q&amp;A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22"/>
          </p:nvPr>
        </p:nvSpPr>
        <p:spPr>
          <a:xfrm>
            <a:off x="224143" y="3811962"/>
            <a:ext cx="7689661" cy="81052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slavicamastilovic.sulica@endava.com</a:t>
            </a:r>
            <a:endParaRPr lang="en-US" dirty="0"/>
          </a:p>
          <a:p>
            <a:r>
              <a:rPr lang="sr-Latn-RS" dirty="0">
                <a:hlinkClick r:id="rId3"/>
              </a:rPr>
              <a:t>bosko.nikolic</a:t>
            </a:r>
            <a:r>
              <a:rPr lang="en-US" dirty="0">
                <a:hlinkClick r:id="rId3"/>
              </a:rPr>
              <a:t>@endava.com</a:t>
            </a:r>
            <a:endParaRPr lang="sr-Latn-R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0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312" y="4180999"/>
            <a:ext cx="9308375" cy="1063387"/>
          </a:xfrm>
        </p:spPr>
        <p:txBody>
          <a:bodyPr>
            <a:normAutofit/>
          </a:bodyPr>
          <a:lstStyle/>
          <a:p>
            <a:r>
              <a:rPr lang="sr-Latn-RS" sz="4000" dirty="0">
                <a:solidFill>
                  <a:srgbClr val="DE411B"/>
                </a:solidFill>
              </a:rPr>
              <a:t>1. </a:t>
            </a:r>
            <a:r>
              <a:rPr lang="en-US" sz="4000" dirty="0"/>
              <a:t>Test frameworks</a:t>
            </a:r>
            <a:endParaRPr lang="en-GB" sz="4000" dirty="0">
              <a:solidFill>
                <a:srgbClr val="DE4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23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sz="3600" dirty="0"/>
              <a:t>Test frameworks</a:t>
            </a:r>
            <a:r>
              <a:rPr lang="en-US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815788" y="2433823"/>
            <a:ext cx="10560423" cy="2731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/>
              <a:t>Test frameworks </a:t>
            </a:r>
            <a:r>
              <a:rPr lang="en-US" sz="2200" dirty="0" err="1"/>
              <a:t>nam</a:t>
            </a:r>
            <a:r>
              <a:rPr lang="en-US" sz="2200" dirty="0"/>
              <a:t> </a:t>
            </a:r>
            <a:r>
              <a:rPr lang="en-US" sz="2200" dirty="0" err="1"/>
              <a:t>omogu</a:t>
            </a:r>
            <a:r>
              <a:rPr lang="sr-Latn-RS" sz="2200" dirty="0"/>
              <a:t>ćavaju</a:t>
            </a:r>
            <a:r>
              <a:rPr lang="en-US" sz="2200" dirty="0"/>
              <a:t> </a:t>
            </a:r>
            <a:r>
              <a:rPr lang="sr-Latn-RS" sz="2200" dirty="0"/>
              <a:t>lakše pisanje</a:t>
            </a:r>
            <a:r>
              <a:rPr lang="en-US" sz="2200" dirty="0"/>
              <a:t> </a:t>
            </a:r>
            <a:r>
              <a:rPr lang="en-US" sz="2200" dirty="0" err="1"/>
              <a:t>testova</a:t>
            </a:r>
            <a:r>
              <a:rPr lang="sr-Latn-RS" sz="2200" dirty="0"/>
              <a:t>, kontrolu</a:t>
            </a:r>
            <a:r>
              <a:rPr lang="en-US" sz="2200" dirty="0"/>
              <a:t> </a:t>
            </a:r>
            <a:r>
              <a:rPr lang="en-US" sz="2200" dirty="0" err="1"/>
              <a:t>izvr</a:t>
            </a:r>
            <a:r>
              <a:rPr lang="sr-Latn-RS" sz="2200" dirty="0"/>
              <a:t>šenja</a:t>
            </a:r>
            <a:r>
              <a:rPr lang="en-US" sz="2200" dirty="0"/>
              <a:t>,</a:t>
            </a:r>
            <a:r>
              <a:rPr lang="sr-Latn-RS" sz="2200" dirty="0"/>
              <a:t> manipulaciju rezultatima, kreiranje izveštaja ... 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Svaki programski jezik ima svoje specifične framework-e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TestNG</a:t>
            </a:r>
            <a:r>
              <a:rPr lang="en-US" sz="2200" dirty="0"/>
              <a:t>, </a:t>
            </a:r>
            <a:r>
              <a:rPr lang="sr-Latn-RS" sz="2200" dirty="0" err="1"/>
              <a:t>JUint</a:t>
            </a:r>
            <a:r>
              <a:rPr lang="en-US" sz="2200" dirty="0"/>
              <a:t>, </a:t>
            </a:r>
            <a:r>
              <a:rPr lang="en-US" sz="2200" dirty="0" err="1"/>
              <a:t>NUnit</a:t>
            </a:r>
            <a:r>
              <a:rPr lang="en-US" sz="2200" dirty="0"/>
              <a:t>, Cucumber, </a:t>
            </a:r>
            <a:r>
              <a:rPr lang="en-US" sz="2200" dirty="0" err="1"/>
              <a:t>Unittest</a:t>
            </a:r>
            <a:r>
              <a:rPr lang="en-US" sz="2200" dirty="0"/>
              <a:t>, </a:t>
            </a:r>
            <a:r>
              <a:rPr lang="en-US" sz="2200" dirty="0" err="1"/>
              <a:t>Pytest</a:t>
            </a:r>
            <a:r>
              <a:rPr lang="en-US" sz="2200" dirty="0"/>
              <a:t>…</a:t>
            </a:r>
            <a:endParaRPr lang="sr-Latn-RS" sz="2200" dirty="0"/>
          </a:p>
        </p:txBody>
      </p:sp>
    </p:spTree>
    <p:extLst>
      <p:ext uri="{BB962C8B-B14F-4D97-AF65-F5344CB8AC3E}">
        <p14:creationId xmlns:p14="http://schemas.microsoft.com/office/powerpoint/2010/main" val="15627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312" y="4180999"/>
            <a:ext cx="9308375" cy="1063387"/>
          </a:xfrm>
        </p:spPr>
        <p:txBody>
          <a:bodyPr>
            <a:normAutofit/>
          </a:bodyPr>
          <a:lstStyle/>
          <a:p>
            <a:r>
              <a:rPr lang="sr-Latn-RS" sz="4000" dirty="0">
                <a:solidFill>
                  <a:srgbClr val="DE411B"/>
                </a:solidFill>
              </a:rPr>
              <a:t>2. </a:t>
            </a:r>
            <a:r>
              <a:rPr lang="en-US" sz="4000" dirty="0"/>
              <a:t>Test</a:t>
            </a:r>
            <a:r>
              <a:rPr lang="sr-Latn-RS" sz="4000" dirty="0"/>
              <a:t> NG</a:t>
            </a:r>
            <a:endParaRPr lang="en-GB" sz="4000" dirty="0">
              <a:solidFill>
                <a:srgbClr val="DE4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71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/>
              <a:t>Test</a:t>
            </a:r>
            <a:r>
              <a:rPr lang="sr-Latn-RS" dirty="0"/>
              <a:t> </a:t>
            </a:r>
            <a:r>
              <a:rPr lang="en-US" dirty="0"/>
              <a:t>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815788" y="2433823"/>
            <a:ext cx="10560423" cy="4278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Test Next Generation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/>
              <a:t>Java test framework </a:t>
            </a:r>
            <a:r>
              <a:rPr lang="sr-Latn-RS" sz="2200" dirty="0"/>
              <a:t>napravljen da olakša rad nad testovima.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Primenljiv na sve vrste automatskih testova(unit, end to end, ui itd.)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Poslednja</a:t>
            </a:r>
            <a:r>
              <a:rPr lang="en-US" sz="2200" dirty="0"/>
              <a:t> </a:t>
            </a:r>
            <a:r>
              <a:rPr lang="en-US" sz="2200" dirty="0" err="1"/>
              <a:t>stabilna</a:t>
            </a:r>
            <a:r>
              <a:rPr lang="en-US" sz="2200" dirty="0"/>
              <a:t> </a:t>
            </a:r>
            <a:r>
              <a:rPr lang="en-US" sz="2200" dirty="0" err="1"/>
              <a:t>verzija</a:t>
            </a:r>
            <a:r>
              <a:rPr lang="en-US" sz="2200" dirty="0"/>
              <a:t> 7.10 (April 2024.)</a:t>
            </a:r>
            <a:endParaRPr lang="sr-Cyrl-R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>
                <a:solidFill>
                  <a:srgbClr val="FF0000"/>
                </a:solidFill>
              </a:rPr>
              <a:t>https://mvnrepository.com/artifact/org.testng/testng</a:t>
            </a:r>
            <a:endParaRPr lang="en-US" sz="2200" dirty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4848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/>
              <a:t>Test</a:t>
            </a:r>
            <a:r>
              <a:rPr lang="sr-Latn-RS" dirty="0"/>
              <a:t> </a:t>
            </a:r>
            <a:r>
              <a:rPr lang="en-US" dirty="0"/>
              <a:t>NG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17E16-1016-482E-835B-00005F7B5DE6}"/>
              </a:ext>
            </a:extLst>
          </p:cNvPr>
          <p:cNvSpPr txBox="1">
            <a:spLocks/>
          </p:cNvSpPr>
          <p:nvPr/>
        </p:nvSpPr>
        <p:spPr>
          <a:xfrm>
            <a:off x="266549" y="1442527"/>
            <a:ext cx="11658901" cy="38779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Latn-RS" dirty="0"/>
              <a:t>podešavanje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BD54F4E-E88B-2C02-FA46-6D93E959E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248" y="1974230"/>
            <a:ext cx="6201503" cy="431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1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sr-Cyrl-RS" dirty="0"/>
              <a:t>Те</a:t>
            </a:r>
            <a:r>
              <a:rPr lang="sr-Latn-RS" dirty="0"/>
              <a:t>stNG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815788" y="1185888"/>
            <a:ext cx="10560423" cy="5699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sr-Latn-R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/>
              <a:t>@</a:t>
            </a:r>
            <a:r>
              <a:rPr lang="en-US" sz="2200" dirty="0">
                <a:solidFill>
                  <a:srgbClr val="92D050"/>
                </a:solidFill>
              </a:rPr>
              <a:t>Test</a:t>
            </a:r>
            <a:r>
              <a:rPr lang="en-US" sz="2200" dirty="0"/>
              <a:t>  - </a:t>
            </a:r>
            <a:r>
              <a:rPr lang="en-US" sz="2000" dirty="0"/>
              <a:t>test </a:t>
            </a:r>
            <a:r>
              <a:rPr lang="en-US" sz="2000" dirty="0" err="1"/>
              <a:t>metoda</a:t>
            </a:r>
            <a:endParaRPr lang="en-US" sz="20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/>
              <a:t>@</a:t>
            </a:r>
            <a:r>
              <a:rPr lang="en-US" sz="2200" dirty="0">
                <a:solidFill>
                  <a:srgbClr val="92D050"/>
                </a:solidFill>
              </a:rPr>
              <a:t>BeforeSuite</a:t>
            </a:r>
            <a:r>
              <a:rPr lang="en-US" sz="2200" dirty="0"/>
              <a:t>/</a:t>
            </a:r>
            <a:r>
              <a:rPr lang="en-US" sz="2200" dirty="0">
                <a:solidFill>
                  <a:srgbClr val="92D050"/>
                </a:solidFill>
              </a:rPr>
              <a:t>Class</a:t>
            </a:r>
            <a:r>
              <a:rPr lang="en-US" sz="2200" dirty="0"/>
              <a:t>/</a:t>
            </a:r>
            <a:r>
              <a:rPr lang="en-US" sz="2200" dirty="0">
                <a:solidFill>
                  <a:srgbClr val="92D050"/>
                </a:solidFill>
              </a:rPr>
              <a:t>Method</a:t>
            </a:r>
            <a:r>
              <a:rPr lang="en-US" sz="2200" dirty="0"/>
              <a:t>  -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koja</a:t>
            </a:r>
            <a:r>
              <a:rPr lang="en-US" sz="2000" dirty="0"/>
              <a:t> se </a:t>
            </a:r>
            <a:r>
              <a:rPr lang="en-US" sz="2000" dirty="0" err="1"/>
              <a:t>izvr</a:t>
            </a:r>
            <a:r>
              <a:rPr lang="sr-Latn-RS" sz="2000" dirty="0"/>
              <a:t>š</a:t>
            </a:r>
            <a:r>
              <a:rPr lang="en-US" sz="2000" dirty="0" err="1"/>
              <a:t>avaju</a:t>
            </a:r>
            <a:r>
              <a:rPr lang="en-US" sz="2000" dirty="0"/>
              <a:t> pre </a:t>
            </a:r>
            <a:r>
              <a:rPr lang="en-US" sz="2000" dirty="0" err="1"/>
              <a:t>samog</a:t>
            </a:r>
            <a:r>
              <a:rPr lang="en-US" sz="2000" dirty="0"/>
              <a:t> suite-a/</a:t>
            </a:r>
            <a:r>
              <a:rPr lang="en-US" sz="2000" dirty="0" err="1"/>
              <a:t>klase</a:t>
            </a:r>
            <a:r>
              <a:rPr lang="en-US" sz="2000" dirty="0"/>
              <a:t>/</a:t>
            </a:r>
            <a:r>
              <a:rPr lang="en-US" sz="2000" dirty="0" err="1"/>
              <a:t>testa</a:t>
            </a:r>
            <a:r>
              <a:rPr lang="en-US" sz="2000" dirty="0"/>
              <a:t>   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/>
              <a:t>@</a:t>
            </a:r>
            <a:r>
              <a:rPr lang="en-US" sz="2200" dirty="0">
                <a:solidFill>
                  <a:srgbClr val="92D050"/>
                </a:solidFill>
              </a:rPr>
              <a:t>AfterSuite</a:t>
            </a:r>
            <a:r>
              <a:rPr lang="en-US" sz="2200" dirty="0"/>
              <a:t>/</a:t>
            </a:r>
            <a:r>
              <a:rPr lang="en-US" sz="2200" dirty="0">
                <a:solidFill>
                  <a:srgbClr val="92D050"/>
                </a:solidFill>
              </a:rPr>
              <a:t>Class</a:t>
            </a:r>
            <a:r>
              <a:rPr lang="en-US" sz="2200" dirty="0"/>
              <a:t>/</a:t>
            </a:r>
            <a:r>
              <a:rPr lang="en-US" sz="2200" dirty="0">
                <a:solidFill>
                  <a:srgbClr val="92D050"/>
                </a:solidFill>
              </a:rPr>
              <a:t>Method</a:t>
            </a:r>
            <a:r>
              <a:rPr lang="en-US" sz="2200" dirty="0"/>
              <a:t> -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koja</a:t>
            </a:r>
            <a:r>
              <a:rPr lang="en-US" sz="2000" dirty="0"/>
              <a:t> se </a:t>
            </a:r>
            <a:r>
              <a:rPr lang="en-US" sz="2000" dirty="0" err="1"/>
              <a:t>izvr</a:t>
            </a:r>
            <a:r>
              <a:rPr lang="sr-Latn-RS" sz="2000" dirty="0"/>
              <a:t>š</a:t>
            </a:r>
            <a:r>
              <a:rPr lang="en-US" sz="2000" dirty="0" err="1"/>
              <a:t>avaju</a:t>
            </a:r>
            <a:r>
              <a:rPr lang="en-US" sz="2000" dirty="0"/>
              <a:t> </a:t>
            </a:r>
            <a:r>
              <a:rPr lang="en-US" sz="2000" dirty="0" err="1"/>
              <a:t>nakon</a:t>
            </a:r>
            <a:r>
              <a:rPr lang="en-US" sz="2000" dirty="0"/>
              <a:t> </a:t>
            </a:r>
            <a:r>
              <a:rPr lang="en-US" sz="2000" dirty="0" err="1"/>
              <a:t>samog</a:t>
            </a:r>
            <a:r>
              <a:rPr lang="en-US" sz="2000" dirty="0"/>
              <a:t> suite-a/</a:t>
            </a:r>
            <a:r>
              <a:rPr lang="en-US" sz="2000" dirty="0" err="1"/>
              <a:t>klase</a:t>
            </a:r>
            <a:r>
              <a:rPr lang="en-US" sz="2000" dirty="0"/>
              <a:t>/</a:t>
            </a:r>
            <a:r>
              <a:rPr lang="en-US" sz="2000" dirty="0" err="1"/>
              <a:t>testa</a:t>
            </a:r>
            <a:endParaRPr lang="en-US" sz="20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@</a:t>
            </a:r>
            <a:r>
              <a:rPr lang="sr-Latn-RS" sz="2200" dirty="0">
                <a:solidFill>
                  <a:srgbClr val="92D050"/>
                </a:solidFill>
              </a:rPr>
              <a:t>DataProvider</a:t>
            </a:r>
            <a:r>
              <a:rPr lang="en-US" sz="2200" dirty="0"/>
              <a:t>  - </a:t>
            </a:r>
            <a:r>
              <a:rPr lang="sr-Latn-RS" sz="2000" dirty="0"/>
              <a:t>metod</a:t>
            </a:r>
            <a:r>
              <a:rPr lang="en-US" sz="2000" dirty="0"/>
              <a:t>a</a:t>
            </a:r>
            <a:r>
              <a:rPr lang="sr-Latn-RS" sz="2000" dirty="0"/>
              <a:t> koj</a:t>
            </a:r>
            <a:r>
              <a:rPr lang="en-US" sz="2000" dirty="0"/>
              <a:t>o</a:t>
            </a:r>
            <a:r>
              <a:rPr lang="sr-Latn-RS" sz="2000" dirty="0"/>
              <a:t>m se testovima prosleđuju ulazni podaci za testiranje</a:t>
            </a:r>
            <a:endParaRPr lang="en-US" sz="20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@</a:t>
            </a:r>
            <a:r>
              <a:rPr lang="sr-Latn-RS" sz="2200" dirty="0">
                <a:solidFill>
                  <a:srgbClr val="92D050"/>
                </a:solidFill>
              </a:rPr>
              <a:t>Parameters</a:t>
            </a:r>
            <a:r>
              <a:rPr lang="en-US" sz="2200" dirty="0"/>
              <a:t> - </a:t>
            </a:r>
            <a:r>
              <a:rPr lang="en-US" sz="2000" dirty="0"/>
              <a:t>p</a:t>
            </a:r>
            <a:r>
              <a:rPr lang="sr-Latn-RS" sz="2000" dirty="0"/>
              <a:t>rosleđivanje ulaznih vrednosti u test</a:t>
            </a:r>
            <a:r>
              <a:rPr lang="en-US" sz="2000" dirty="0"/>
              <a:t> </a:t>
            </a:r>
            <a:r>
              <a:rPr lang="en-US" sz="2000" dirty="0" err="1"/>
              <a:t>iz</a:t>
            </a:r>
            <a:r>
              <a:rPr lang="en-US" sz="2000" dirty="0"/>
              <a:t> suite</a:t>
            </a:r>
            <a:r>
              <a:rPr lang="sr-Latn-RS" sz="2000" dirty="0"/>
              <a:t>.xml fajla</a:t>
            </a:r>
            <a:endParaRPr lang="en-US" sz="20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000" dirty="0" err="1"/>
              <a:t>Svaka</a:t>
            </a:r>
            <a:r>
              <a:rPr lang="en-US" sz="2000" dirty="0"/>
              <a:t> </a:t>
            </a:r>
            <a:r>
              <a:rPr lang="en-US" sz="2000" dirty="0" err="1"/>
              <a:t>anotacija</a:t>
            </a:r>
            <a:r>
              <a:rPr lang="en-US" sz="2000" dirty="0"/>
              <a:t> </a:t>
            </a:r>
            <a:r>
              <a:rPr lang="en-US" sz="2000" dirty="0" err="1"/>
              <a:t>ima</a:t>
            </a:r>
            <a:r>
              <a:rPr lang="en-US" sz="2000" dirty="0"/>
              <a:t> </a:t>
            </a:r>
            <a:r>
              <a:rPr lang="en-US" sz="2000" dirty="0" err="1"/>
              <a:t>odr</a:t>
            </a:r>
            <a:r>
              <a:rPr lang="sr-Latn-RS" sz="2000" dirty="0"/>
              <a:t>eđen broj atributa za dodatna podešavanja</a:t>
            </a: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sr-Latn-R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8D4C1-9AD7-4752-AF0D-55569189E0B9}"/>
              </a:ext>
            </a:extLst>
          </p:cNvPr>
          <p:cNvSpPr txBox="1">
            <a:spLocks/>
          </p:cNvSpPr>
          <p:nvPr/>
        </p:nvSpPr>
        <p:spPr>
          <a:xfrm>
            <a:off x="266549" y="1442527"/>
            <a:ext cx="11658901" cy="38779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Latn-RS" dirty="0"/>
              <a:t>annotations</a:t>
            </a:r>
          </a:p>
        </p:txBody>
      </p:sp>
    </p:spTree>
    <p:extLst>
      <p:ext uri="{BB962C8B-B14F-4D97-AF65-F5344CB8AC3E}">
        <p14:creationId xmlns:p14="http://schemas.microsoft.com/office/powerpoint/2010/main" val="304905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sr-Cyrl-RS" dirty="0"/>
              <a:t>Те</a:t>
            </a:r>
            <a:r>
              <a:rPr lang="sr-Latn-RS" dirty="0"/>
              <a:t>stNG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815788" y="1705539"/>
            <a:ext cx="10560423" cy="4214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r>
              <a:rPr lang="sr-Latn-RS" sz="2200" i="1" dirty="0"/>
              <a:t>	</a:t>
            </a:r>
            <a:r>
              <a:rPr lang="en-US" sz="2200" i="1" dirty="0"/>
              <a:t>			</a:t>
            </a:r>
            <a:br>
              <a:rPr lang="en-US" sz="2200" i="1" dirty="0"/>
            </a:br>
            <a:r>
              <a:rPr lang="en-US" sz="2200" i="1" dirty="0"/>
              <a:t>				@</a:t>
            </a:r>
            <a:r>
              <a:rPr lang="en-US" sz="2200" i="1" dirty="0">
                <a:solidFill>
                  <a:srgbClr val="92D050"/>
                </a:solidFill>
              </a:rPr>
              <a:t>Test</a:t>
            </a:r>
            <a:r>
              <a:rPr lang="en-US" sz="2200" i="1" dirty="0"/>
              <a:t>(</a:t>
            </a:r>
            <a:r>
              <a:rPr lang="sr-Latn-RS" sz="2200" i="1" dirty="0">
                <a:solidFill>
                  <a:srgbClr val="00B0F0"/>
                </a:solidFill>
              </a:rPr>
              <a:t>attribute</a:t>
            </a:r>
            <a:r>
              <a:rPr lang="en-US" sz="2200" i="1" dirty="0"/>
              <a:t> = </a:t>
            </a:r>
            <a:r>
              <a:rPr lang="sr-Latn-RS" sz="2200" i="1" dirty="0">
                <a:solidFill>
                  <a:srgbClr val="FF0000"/>
                </a:solidFill>
              </a:rPr>
              <a:t>value</a:t>
            </a:r>
            <a:r>
              <a:rPr lang="en-US" sz="2200" i="1" dirty="0"/>
              <a:t>)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>
                <a:solidFill>
                  <a:srgbClr val="00B0F0"/>
                </a:solidFill>
              </a:rPr>
              <a:t>alwaysRun</a:t>
            </a:r>
            <a:r>
              <a:rPr lang="en-US" sz="2200" dirty="0"/>
              <a:t> </a:t>
            </a:r>
            <a:r>
              <a:rPr lang="sr-Latn-RS" sz="2200" dirty="0"/>
              <a:t>- </a:t>
            </a:r>
            <a:r>
              <a:rPr lang="en-US" sz="2200" dirty="0" err="1"/>
              <a:t>metoda</a:t>
            </a:r>
            <a:r>
              <a:rPr lang="en-US" sz="2200" dirty="0"/>
              <a:t> </a:t>
            </a:r>
            <a:r>
              <a:rPr lang="sr-Latn-RS" sz="2200" dirty="0"/>
              <a:t>će se uvek izvršiti</a:t>
            </a:r>
            <a:r>
              <a:rPr lang="en-US" sz="2200" dirty="0"/>
              <a:t>. </a:t>
            </a:r>
            <a:r>
              <a:rPr lang="sr-Latn-RS" sz="2200" dirty="0"/>
              <a:t> Default       </a:t>
            </a:r>
            <a:r>
              <a:rPr lang="en-US" sz="2200" dirty="0"/>
              <a:t>False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>
                <a:solidFill>
                  <a:srgbClr val="00B0F0"/>
                </a:solidFill>
              </a:rPr>
              <a:t>enabled</a:t>
            </a:r>
            <a:r>
              <a:rPr lang="sr-Latn-RS" sz="2200" dirty="0"/>
              <a:t> - metoda treba ili ne treba da se izvršava</a:t>
            </a:r>
            <a:r>
              <a:rPr lang="en-US" sz="2200" dirty="0"/>
              <a:t>. </a:t>
            </a:r>
            <a:r>
              <a:rPr lang="sr-Latn-RS" sz="2200" dirty="0"/>
              <a:t>Default       </a:t>
            </a:r>
            <a:r>
              <a:rPr lang="en-US" sz="2200" dirty="0"/>
              <a:t>False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>
                <a:solidFill>
                  <a:srgbClr val="00B0F0"/>
                </a:solidFill>
              </a:rPr>
              <a:t>description</a:t>
            </a:r>
            <a:r>
              <a:rPr lang="sr-Latn-RS" sz="2200" dirty="0"/>
              <a:t> - opis testa</a:t>
            </a:r>
            <a:r>
              <a:rPr lang="en-US" sz="2200" dirty="0"/>
              <a:t>.</a:t>
            </a:r>
            <a:r>
              <a:rPr lang="sr-Latn-RS" sz="2200" dirty="0"/>
              <a:t> Default       </a:t>
            </a:r>
            <a:r>
              <a:rPr lang="en-US" sz="2200" dirty="0"/>
              <a:t>empty string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>
                <a:solidFill>
                  <a:srgbClr val="00B0F0"/>
                </a:solidFill>
              </a:rPr>
              <a:t>parallel</a:t>
            </a:r>
            <a:r>
              <a:rPr lang="sr-Latn-RS" sz="2200" dirty="0"/>
              <a:t> </a:t>
            </a:r>
            <a:r>
              <a:rPr lang="en-US" sz="2200" dirty="0"/>
              <a:t>-</a:t>
            </a:r>
            <a:r>
              <a:rPr lang="sr-Latn-RS" sz="2200" dirty="0"/>
              <a:t> izvršavanje testova u paraleli</a:t>
            </a:r>
            <a:r>
              <a:rPr lang="en-US" sz="2200" dirty="0"/>
              <a:t>. </a:t>
            </a:r>
            <a:r>
              <a:rPr lang="sr-Latn-RS" sz="2200" dirty="0"/>
              <a:t>Default       </a:t>
            </a:r>
            <a:r>
              <a:rPr lang="en-US" sz="2200" dirty="0"/>
              <a:t>False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274B7-CD8D-44D4-AEFC-816B99989CC0}"/>
              </a:ext>
            </a:extLst>
          </p:cNvPr>
          <p:cNvSpPr txBox="1">
            <a:spLocks/>
          </p:cNvSpPr>
          <p:nvPr/>
        </p:nvSpPr>
        <p:spPr>
          <a:xfrm>
            <a:off x="266549" y="1442527"/>
            <a:ext cx="11658901" cy="38779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Annotations - Attributes</a:t>
            </a:r>
            <a:endParaRPr lang="sr-Latn-R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2E90B6C-F1EB-445E-BBB4-CBEEE2622C8E}"/>
              </a:ext>
            </a:extLst>
          </p:cNvPr>
          <p:cNvSpPr/>
          <p:nvPr/>
        </p:nvSpPr>
        <p:spPr>
          <a:xfrm>
            <a:off x="7114902" y="3492137"/>
            <a:ext cx="383178" cy="66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F46F157-F103-40E7-BD5D-512B14AD0426}"/>
              </a:ext>
            </a:extLst>
          </p:cNvPr>
          <p:cNvSpPr/>
          <p:nvPr/>
        </p:nvSpPr>
        <p:spPr>
          <a:xfrm>
            <a:off x="8347165" y="4228011"/>
            <a:ext cx="383178" cy="66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EB96D8B-41FE-446F-B522-50AD6F53391E}"/>
              </a:ext>
            </a:extLst>
          </p:cNvPr>
          <p:cNvSpPr/>
          <p:nvPr/>
        </p:nvSpPr>
        <p:spPr>
          <a:xfrm>
            <a:off x="5020491" y="4955267"/>
            <a:ext cx="383178" cy="66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E06412E-3155-45DB-945B-8F2E387D3A84}"/>
              </a:ext>
            </a:extLst>
          </p:cNvPr>
          <p:cNvSpPr/>
          <p:nvPr/>
        </p:nvSpPr>
        <p:spPr>
          <a:xfrm>
            <a:off x="7001691" y="5695405"/>
            <a:ext cx="383178" cy="66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90806"/>
      </p:ext>
    </p:extLst>
  </p:cSld>
  <p:clrMapOvr>
    <a:masterClrMapping/>
  </p:clrMapOvr>
</p:sld>
</file>

<file path=ppt/theme/theme1.xml><?xml version="1.0" encoding="utf-8"?>
<a:theme xmlns:a="http://schemas.openxmlformats.org/drawingml/2006/main" name="Endava PPT slides">
  <a:themeElements>
    <a:clrScheme name="Endava colors">
      <a:dk1>
        <a:srgbClr val="000000"/>
      </a:dk1>
      <a:lt1>
        <a:srgbClr val="FFFFFF"/>
      </a:lt1>
      <a:dk2>
        <a:srgbClr val="BDBEC0"/>
      </a:dk2>
      <a:lt2>
        <a:srgbClr val="FFFFFF"/>
      </a:lt2>
      <a:accent1>
        <a:srgbClr val="DF411C"/>
      </a:accent1>
      <a:accent2>
        <a:srgbClr val="000000"/>
      </a:accent2>
      <a:accent3>
        <a:srgbClr val="E8775C"/>
      </a:accent3>
      <a:accent4>
        <a:srgbClr val="7F878B"/>
      </a:accent4>
      <a:accent5>
        <a:srgbClr val="252729"/>
      </a:accent5>
      <a:accent6>
        <a:srgbClr val="000000"/>
      </a:accent6>
      <a:hlink>
        <a:srgbClr val="DF411C"/>
      </a:hlink>
      <a:folHlink>
        <a:srgbClr val="000000"/>
      </a:folHlink>
    </a:clrScheme>
    <a:fontScheme name="Endava standard fo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-August2016" id="{8759937A-5D00-4C83-80D3-05A5A75A846C}" vid="{73A0825B-A9DC-4B49-80BD-44022E3E56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5DE493D-C710-4540-B044-518951A65BBF}">
  <we:reference id="01cd1c88-25e9-4daa-b0ef-32dc541ed811" version="2.0.0.0" store="EXCatalog" storeType="EXCatalog"/>
  <we:alternateReferences>
    <we:reference id="WA200000068" version="2.0.0.0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48366BCCD67942B8674250044DBD67" ma:contentTypeVersion="10" ma:contentTypeDescription="Create a new document." ma:contentTypeScope="" ma:versionID="cd1effdc286a9e45d56ee1446a5f3f76">
  <xsd:schema xmlns:xsd="http://www.w3.org/2001/XMLSchema" xmlns:xs="http://www.w3.org/2001/XMLSchema" xmlns:p="http://schemas.microsoft.com/office/2006/metadata/properties" xmlns:ns2="e0114edf-9a72-4599-b1be-362d65013b4c" targetNamespace="http://schemas.microsoft.com/office/2006/metadata/properties" ma:root="true" ma:fieldsID="7b102bfe2b52170aa648850ab75fceb5" ns2:_="">
    <xsd:import namespace="e0114edf-9a72-4599-b1be-362d65013b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114edf-9a72-4599-b1be-362d65013b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FD0003-DC8C-42B0-8494-51E181310018}">
  <ds:schemaRefs>
    <ds:schemaRef ds:uri="e0114edf-9a72-4599-b1be-362d65013b4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42C2D96-7AE6-498C-A65A-58BFE51032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E70423-9FE9-4B65-9BE2-E34FCE1BD5F6}">
  <ds:schemaRefs>
    <ds:schemaRef ds:uri="e0114edf-9a72-4599-b1be-362d65013b4c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PPT-template-August2016</Template>
  <TotalTime>1953</TotalTime>
  <Words>783</Words>
  <Application>Microsoft Macintosh PowerPoint</Application>
  <PresentationFormat>Widescreen</PresentationFormat>
  <Paragraphs>130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Narrow</vt:lpstr>
      <vt:lpstr>Arial Narrow Bold</vt:lpstr>
      <vt:lpstr>Calibri</vt:lpstr>
      <vt:lpstr>Wingdings</vt:lpstr>
      <vt:lpstr>Endava PPT slides</vt:lpstr>
      <vt:lpstr>TEST AUtomation</vt:lpstr>
      <vt:lpstr>Sadržaj</vt:lpstr>
      <vt:lpstr>1. Test frameworks</vt:lpstr>
      <vt:lpstr>Test frameworks </vt:lpstr>
      <vt:lpstr>2. Test NG</vt:lpstr>
      <vt:lpstr>Test NG </vt:lpstr>
      <vt:lpstr>Test NG </vt:lpstr>
      <vt:lpstr>ТеstNG</vt:lpstr>
      <vt:lpstr>ТеstNG</vt:lpstr>
      <vt:lpstr>ТеstNG</vt:lpstr>
      <vt:lpstr>TESTNG </vt:lpstr>
      <vt:lpstr>TESTNG </vt:lpstr>
      <vt:lpstr>testng</vt:lpstr>
      <vt:lpstr>Testng SUITE.xml</vt:lpstr>
      <vt:lpstr>Testng SUITE.xml</vt:lpstr>
      <vt:lpstr>testng</vt:lpstr>
      <vt:lpstr>testng</vt:lpstr>
      <vt:lpstr>testng</vt:lpstr>
      <vt:lpstr>Parametrizacija testova</vt:lpstr>
      <vt:lpstr>testng</vt:lpstr>
      <vt:lpstr>Q&amp;A</vt:lpstr>
    </vt:vector>
  </TitlesOfParts>
  <Company>Power Symbol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use colour for keywords</dc:title>
  <dc:creator>Stevan Cvetkovic</dc:creator>
  <cp:lastModifiedBy>Bosko Nikolic</cp:lastModifiedBy>
  <cp:revision>39</cp:revision>
  <cp:lastPrinted>2018-11-23T13:54:29Z</cp:lastPrinted>
  <dcterms:created xsi:type="dcterms:W3CDTF">2017-05-11T12:18:53Z</dcterms:created>
  <dcterms:modified xsi:type="dcterms:W3CDTF">2024-10-02T11:40:28Z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0x010100CB48366BCCD67942B8674250044DBD67</vt:lpwstr>
  </property>
</Properties>
</file>