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18"/>
  </p:notesMasterIdLst>
  <p:handoutMasterIdLst>
    <p:handoutMasterId r:id="rId19"/>
  </p:handoutMasterIdLst>
  <p:sldIdLst>
    <p:sldId id="281" r:id="rId5"/>
    <p:sldId id="585" r:id="rId6"/>
    <p:sldId id="612" r:id="rId7"/>
    <p:sldId id="638" r:id="rId8"/>
    <p:sldId id="603" r:id="rId9"/>
    <p:sldId id="637" r:id="rId10"/>
    <p:sldId id="586" r:id="rId11"/>
    <p:sldId id="617" r:id="rId12"/>
    <p:sldId id="640" r:id="rId13"/>
    <p:sldId id="642" r:id="rId14"/>
    <p:sldId id="330" r:id="rId15"/>
    <p:sldId id="639" r:id="rId16"/>
    <p:sldId id="635" r:id="rId17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urzon" initials="RC" lastIdx="1" clrIdx="0"/>
  <p:cmAuthor id="2" name="Cristina Roman" initials="CR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F411C"/>
    <a:srgbClr val="DE411B"/>
    <a:srgbClr val="DE412F"/>
    <a:srgbClr val="DC5D2A"/>
    <a:srgbClr val="7F8781"/>
    <a:srgbClr val="EEEEEE"/>
    <a:srgbClr val="000000"/>
    <a:srgbClr val="4A4E52"/>
    <a:srgbClr val="E3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A6F32-9A81-4AFE-B051-2456B6CD6EEC}" v="110" dt="2020-03-13T13:34:16.529"/>
  </p1510:revLst>
</p1510:revInfo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472" autoAdjust="0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>
        <p:guide orient="horz" pos="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985468-EA09-47E3-8036-5BF84197CAEF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3BD5E-F603-431C-B79D-697385AE35AF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940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481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RS" baseline="0" dirty="0"/>
              <a:t>Testng skenira celu klasu, pronađe sve </a:t>
            </a:r>
            <a:r>
              <a:rPr lang="en-US" sz="1200" dirty="0"/>
              <a:t>@Test </a:t>
            </a:r>
            <a:r>
              <a:rPr lang="sr-Latn-RS" sz="1200" dirty="0"/>
              <a:t>metode i izvrši ih</a:t>
            </a:r>
          </a:p>
          <a:p>
            <a:pPr marL="171450" indent="-171450">
              <a:buFontTx/>
              <a:buChar char="-"/>
            </a:pPr>
            <a:r>
              <a:rPr lang="sr-Latn-RS" sz="1200" dirty="0"/>
              <a:t>Anotacije mogu da se naslede iz extended klase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39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RS" sz="1200" dirty="0"/>
              <a:t>dataProviderClass nije potreban ako jsu</a:t>
            </a:r>
            <a:r>
              <a:rPr lang="sr-Latn-RS" sz="1200" baseline="0" dirty="0"/>
              <a:t> test i data provider u istoj ili nasledjenoj klasi</a:t>
            </a:r>
            <a:endParaRPr lang="en-US" sz="1200" baseline="0" dirty="0"/>
          </a:p>
          <a:p>
            <a:pPr marL="171450" indent="-171450">
              <a:buFontTx/>
              <a:buChar char="-"/>
            </a:pPr>
            <a:r>
              <a:rPr lang="en-US" sz="1200" baseline="0" dirty="0" err="1"/>
              <a:t>Ako</a:t>
            </a:r>
            <a:r>
              <a:rPr lang="en-US" sz="1200" baseline="0" dirty="0"/>
              <a:t> </a:t>
            </a:r>
            <a:r>
              <a:rPr lang="en-US" sz="1200" baseline="0" dirty="0" err="1"/>
              <a:t>broj</a:t>
            </a:r>
            <a:r>
              <a:rPr lang="en-US" sz="1200" baseline="0" dirty="0"/>
              <a:t> </a:t>
            </a:r>
            <a:r>
              <a:rPr lang="en-US" sz="1200" baseline="0" dirty="0" err="1"/>
              <a:t>ulaznih</a:t>
            </a:r>
            <a:r>
              <a:rPr lang="en-US" sz="1200" baseline="0" dirty="0"/>
              <a:t> </a:t>
            </a:r>
            <a:r>
              <a:rPr lang="en-US" sz="1200" baseline="0" dirty="0" err="1"/>
              <a:t>parametara</a:t>
            </a:r>
            <a:r>
              <a:rPr lang="en-US" sz="1200" baseline="0" dirty="0"/>
              <a:t> </a:t>
            </a:r>
            <a:r>
              <a:rPr lang="en-US" sz="1200" baseline="0" dirty="0" err="1"/>
              <a:t>testa</a:t>
            </a:r>
            <a:r>
              <a:rPr lang="en-US" sz="1200" baseline="0" dirty="0"/>
              <a:t> ne </a:t>
            </a:r>
            <a:r>
              <a:rPr lang="en-US" sz="1200" baseline="0" dirty="0" err="1"/>
              <a:t>odgovrara</a:t>
            </a:r>
            <a:r>
              <a:rPr lang="en-US" sz="1200" baseline="0" dirty="0"/>
              <a:t> </a:t>
            </a:r>
            <a:r>
              <a:rPr lang="en-US" sz="1200" baseline="0" dirty="0" err="1"/>
              <a:t>broju</a:t>
            </a:r>
            <a:r>
              <a:rPr lang="en-US" sz="1200" baseline="0" dirty="0"/>
              <a:t> </a:t>
            </a:r>
            <a:r>
              <a:rPr lang="en-US" sz="1200" baseline="0" dirty="0" err="1"/>
              <a:t>ulaznih</a:t>
            </a:r>
            <a:r>
              <a:rPr lang="en-US" sz="1200" baseline="0" dirty="0"/>
              <a:t> </a:t>
            </a:r>
            <a:r>
              <a:rPr lang="en-US" sz="1200" baseline="0" dirty="0" err="1"/>
              <a:t>parametara</a:t>
            </a:r>
            <a:r>
              <a:rPr lang="en-US" sz="1200" baseline="0" dirty="0"/>
              <a:t> DP, </a:t>
            </a:r>
            <a:r>
              <a:rPr lang="en-US" sz="1200" baseline="0" dirty="0" err="1"/>
              <a:t>baca</a:t>
            </a:r>
            <a:r>
              <a:rPr lang="en-US" sz="1200" baseline="0" dirty="0"/>
              <a:t> se </a:t>
            </a:r>
            <a:r>
              <a:rPr lang="en-US" sz="1200" baseline="0" dirty="0" err="1"/>
              <a:t>parameterMissmatchException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632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RS" sz="1200" dirty="0"/>
              <a:t>dataProviderClass nije potreban ako jsu</a:t>
            </a:r>
            <a:r>
              <a:rPr lang="sr-Latn-RS" sz="1200" baseline="0" dirty="0"/>
              <a:t> test i data provider u istoj ili nasledjenoj klasi</a:t>
            </a:r>
            <a:endParaRPr lang="en-US" sz="1200" baseline="0" dirty="0"/>
          </a:p>
          <a:p>
            <a:pPr marL="171450" indent="-171450">
              <a:buFontTx/>
              <a:buChar char="-"/>
            </a:pPr>
            <a:r>
              <a:rPr lang="en-US" sz="1200" baseline="0" dirty="0" err="1"/>
              <a:t>Ako</a:t>
            </a:r>
            <a:r>
              <a:rPr lang="en-US" sz="1200" baseline="0" dirty="0"/>
              <a:t> </a:t>
            </a:r>
            <a:r>
              <a:rPr lang="en-US" sz="1200" baseline="0" dirty="0" err="1"/>
              <a:t>broj</a:t>
            </a:r>
            <a:r>
              <a:rPr lang="en-US" sz="1200" baseline="0" dirty="0"/>
              <a:t> </a:t>
            </a:r>
            <a:r>
              <a:rPr lang="en-US" sz="1200" baseline="0" dirty="0" err="1"/>
              <a:t>ulaznih</a:t>
            </a:r>
            <a:r>
              <a:rPr lang="en-US" sz="1200" baseline="0" dirty="0"/>
              <a:t> </a:t>
            </a:r>
            <a:r>
              <a:rPr lang="en-US" sz="1200" baseline="0" dirty="0" err="1"/>
              <a:t>parametara</a:t>
            </a:r>
            <a:r>
              <a:rPr lang="en-US" sz="1200" baseline="0" dirty="0"/>
              <a:t> </a:t>
            </a:r>
            <a:r>
              <a:rPr lang="en-US" sz="1200" baseline="0" dirty="0" err="1"/>
              <a:t>testa</a:t>
            </a:r>
            <a:r>
              <a:rPr lang="en-US" sz="1200" baseline="0" dirty="0"/>
              <a:t> ne </a:t>
            </a:r>
            <a:r>
              <a:rPr lang="en-US" sz="1200" baseline="0" dirty="0" err="1"/>
              <a:t>odgovrara</a:t>
            </a:r>
            <a:r>
              <a:rPr lang="en-US" sz="1200" baseline="0" dirty="0"/>
              <a:t> </a:t>
            </a:r>
            <a:r>
              <a:rPr lang="en-US" sz="1200" baseline="0" dirty="0" err="1"/>
              <a:t>broju</a:t>
            </a:r>
            <a:r>
              <a:rPr lang="en-US" sz="1200" baseline="0" dirty="0"/>
              <a:t> </a:t>
            </a:r>
            <a:r>
              <a:rPr lang="en-US" sz="1200" baseline="0" dirty="0" err="1"/>
              <a:t>ulaznih</a:t>
            </a:r>
            <a:r>
              <a:rPr lang="en-US" sz="1200" baseline="0" dirty="0"/>
              <a:t> </a:t>
            </a:r>
            <a:r>
              <a:rPr lang="en-US" sz="1200" baseline="0" dirty="0" err="1"/>
              <a:t>parametara</a:t>
            </a:r>
            <a:r>
              <a:rPr lang="en-US" sz="1200" baseline="0" dirty="0"/>
              <a:t> DP, </a:t>
            </a:r>
            <a:r>
              <a:rPr lang="en-US" sz="1200" baseline="0" dirty="0" err="1"/>
              <a:t>baca</a:t>
            </a:r>
            <a:r>
              <a:rPr lang="en-US" sz="1200" baseline="0" dirty="0"/>
              <a:t> se </a:t>
            </a:r>
            <a:r>
              <a:rPr lang="en-US" sz="1200" baseline="0" dirty="0" err="1"/>
              <a:t>parameterMissmatchException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137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err="1"/>
              <a:t>Sumarize</a:t>
            </a:r>
            <a:r>
              <a:rPr lang="es-CO"/>
              <a:t> </a:t>
            </a:r>
            <a:r>
              <a:rPr lang="es-CO" err="1"/>
              <a:t>the</a:t>
            </a:r>
            <a:r>
              <a:rPr lang="es-CO" baseline="0"/>
              <a:t> </a:t>
            </a:r>
            <a:r>
              <a:rPr lang="es-CO" baseline="0" err="1"/>
              <a:t>difference</a:t>
            </a:r>
            <a:r>
              <a:rPr lang="es-CO" baseline="0"/>
              <a:t> </a:t>
            </a:r>
            <a:r>
              <a:rPr lang="es-CO" baseline="0" err="1"/>
              <a:t>between</a:t>
            </a:r>
            <a:r>
              <a:rPr lang="es-CO" baseline="0"/>
              <a:t> </a:t>
            </a:r>
            <a:r>
              <a:rPr lang="es-CO" baseline="0" err="1"/>
              <a:t>continious</a:t>
            </a:r>
            <a:r>
              <a:rPr lang="es-CO" baseline="0"/>
              <a:t> Integration, </a:t>
            </a:r>
            <a:r>
              <a:rPr lang="es-CO" baseline="0" err="1"/>
              <a:t>Delivery</a:t>
            </a:r>
            <a:r>
              <a:rPr lang="es-CO" baseline="0"/>
              <a:t> and </a:t>
            </a:r>
            <a:r>
              <a:rPr lang="es-CO" baseline="0" err="1"/>
              <a:t>deployment</a:t>
            </a:r>
            <a:endParaRPr lang="es-CO" baseline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baseline="0"/>
              <a:t>CI can run </a:t>
            </a:r>
            <a:r>
              <a:rPr lang="es-CO" baseline="0" err="1"/>
              <a:t>or</a:t>
            </a:r>
            <a:r>
              <a:rPr lang="es-CO" baseline="0"/>
              <a:t> </a:t>
            </a:r>
            <a:r>
              <a:rPr lang="es-CO" baseline="0" err="1"/>
              <a:t>not</a:t>
            </a:r>
            <a:r>
              <a:rPr lang="es-CO" baseline="0"/>
              <a:t> </a:t>
            </a:r>
            <a:r>
              <a:rPr lang="es-CO" baseline="0" err="1"/>
              <a:t>Deployment</a:t>
            </a:r>
            <a:endParaRPr lang="es-CO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78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RS" baseline="0" dirty="0"/>
              <a:t>Testng skenira celu klasu, pronađe sve </a:t>
            </a:r>
            <a:r>
              <a:rPr lang="en-US" sz="1200" dirty="0"/>
              <a:t>@Test </a:t>
            </a:r>
            <a:r>
              <a:rPr lang="sr-Latn-RS" sz="1200" dirty="0"/>
              <a:t>metode i izvrši ih</a:t>
            </a:r>
          </a:p>
          <a:p>
            <a:pPr marL="171450" indent="-171450">
              <a:buFontTx/>
              <a:buChar char="-"/>
            </a:pPr>
            <a:r>
              <a:rPr lang="sr-Latn-RS" sz="1200" dirty="0"/>
              <a:t>Anotacije mogu da se naslede iz extended klase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425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TITLE GOES HERE. It may stretch to two lines.</a:t>
            </a:r>
            <a:endParaRPr lang="en-GB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Page title</a:t>
            </a:r>
            <a:endParaRPr lang="en-GB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8690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1218690" y="3360613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ct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ct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600200" indent="-228600" algn="ctr">
              <a:buFont typeface="Calibri" panose="020F0502020204030204" pitchFamily="34" charset="0"/>
              <a:buChar char="-"/>
              <a:defRPr sz="1400"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1218690" y="25955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3021340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r">
              <a:buFontTx/>
              <a:buNone/>
              <a:defRPr>
                <a:solidFill>
                  <a:schemeClr val="tx1"/>
                </a:solidFill>
              </a:defRPr>
            </a:lvl5pPr>
            <a:lvl6pPr algn="r">
              <a:defRPr sz="1200"/>
            </a:lvl6pPr>
            <a:lvl8pPr algn="r"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Page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SECTION TITLE</a:t>
            </a:r>
            <a:br>
              <a:rPr lang="en-US"/>
            </a:br>
            <a:r>
              <a:rPr lang="en-US"/>
              <a:t>and possibly second row</a:t>
            </a:r>
            <a:endParaRPr lang="en-GB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3028387"/>
            <a:ext cx="6401554" cy="1347548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5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Page title</a:t>
            </a:r>
            <a:endParaRPr lang="en-GB"/>
          </a:p>
        </p:txBody>
      </p:sp>
      <p:sp>
        <p:nvSpPr>
          <p:cNvPr id="2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6346564" y="2568629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46564" y="2191023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90398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Page title</a:t>
            </a:r>
            <a:endParaRPr lang="en-GB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/>
              <a:t>Insert text here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/>
              <a:t>Insert text here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2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399541" y="2575061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8093355" y="2586006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1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80985" y="1539089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647761" y="2337460"/>
            <a:ext cx="7982533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2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66126" y="1647185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6824" y="2321982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6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854106" y="3166616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ontent Placeholder 2"/>
          <p:cNvSpPr>
            <a:spLocks noGrp="1"/>
          </p:cNvSpPr>
          <p:nvPr>
            <p:ph idx="25" hasCustomPrompt="1"/>
          </p:nvPr>
        </p:nvSpPr>
        <p:spPr>
          <a:xfrm>
            <a:off x="1066126" y="3274712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26" hasCustomPrompt="1"/>
          </p:nvPr>
        </p:nvSpPr>
        <p:spPr>
          <a:xfrm>
            <a:off x="806824" y="3949509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0" name="Rectangle 39"/>
          <p:cNvSpPr/>
          <p:nvPr userDrawn="1"/>
        </p:nvSpPr>
        <p:spPr>
          <a:xfrm>
            <a:off x="854106" y="4794143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1066126" y="4902239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2" name="Content Placeholder 2"/>
          <p:cNvSpPr>
            <a:spLocks noGrp="1"/>
          </p:cNvSpPr>
          <p:nvPr>
            <p:ph idx="28" hasCustomPrompt="1"/>
          </p:nvPr>
        </p:nvSpPr>
        <p:spPr>
          <a:xfrm>
            <a:off x="806824" y="5577036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3" name="Content Placeholder 2"/>
          <p:cNvSpPr>
            <a:spLocks noGrp="1"/>
          </p:cNvSpPr>
          <p:nvPr>
            <p:ph idx="29" hasCustomPrompt="1"/>
          </p:nvPr>
        </p:nvSpPr>
        <p:spPr>
          <a:xfrm>
            <a:off x="3647761" y="1539089"/>
            <a:ext cx="7982533" cy="742791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E411B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copy here insert copy here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647761" y="159908"/>
            <a:ext cx="7395049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TITLE</a:t>
            </a:r>
            <a:endParaRPr lang="en-GB"/>
          </a:p>
        </p:txBody>
      </p:sp>
      <p:sp>
        <p:nvSpPr>
          <p:cNvPr id="19" name="Content Placeholder 2"/>
          <p:cNvSpPr>
            <a:spLocks noGrp="1"/>
          </p:cNvSpPr>
          <p:nvPr>
            <p:ph idx="30" hasCustomPrompt="1"/>
          </p:nvPr>
        </p:nvSpPr>
        <p:spPr>
          <a:xfrm>
            <a:off x="880985" y="648708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tx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logo or icons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THANK YOU</a:t>
            </a:r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16528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8" r:id="rId2"/>
    <p:sldLayoutId id="2147483715" r:id="rId3"/>
    <p:sldLayoutId id="2147483716" r:id="rId4"/>
    <p:sldLayoutId id="2147483717" r:id="rId5"/>
    <p:sldLayoutId id="2147483683" r:id="rId6"/>
    <p:sldLayoutId id="2147483714" r:id="rId7"/>
    <p:sldLayoutId id="214748368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E411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nemanja.todorovic@endava.com" TargetMode="External"/><Relationship Id="rId2" Type="http://schemas.openxmlformats.org/officeDocument/2006/relationships/hyperlink" Target="mailto:bosko.nikolic@endava.com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59" y="3404110"/>
            <a:ext cx="9308375" cy="1063387"/>
          </a:xfrm>
        </p:spPr>
        <p:txBody>
          <a:bodyPr>
            <a:normAutofit/>
          </a:bodyPr>
          <a:lstStyle/>
          <a:p>
            <a:r>
              <a:rPr lang="sr-Latn-RS"/>
              <a:t>TEST AUtomation</a:t>
            </a:r>
            <a:endParaRPr lang="en-GB">
              <a:solidFill>
                <a:srgbClr val="DE41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394459" y="4559067"/>
            <a:ext cx="8994140" cy="1042606"/>
          </a:xfrm>
        </p:spPr>
        <p:txBody>
          <a:bodyPr/>
          <a:lstStyle/>
          <a:p>
            <a:pPr marL="0" indent="0">
              <a:buNone/>
            </a:pPr>
            <a:r>
              <a:rPr lang="sr-Latn-RS" dirty="0"/>
              <a:t>Boško Nikolić, </a:t>
            </a:r>
            <a:r>
              <a:rPr lang="sr-Latn-RS" dirty="0" err="1"/>
              <a:t>endava</a:t>
            </a:r>
            <a:endParaRPr lang="sr-Latn-RS" dirty="0"/>
          </a:p>
          <a:p>
            <a:pPr marL="0" indent="0">
              <a:buNone/>
            </a:pPr>
            <a:r>
              <a:rPr lang="sr-Latn-RS" dirty="0"/>
              <a:t>Nemanja Todorović, </a:t>
            </a:r>
            <a:r>
              <a:rPr lang="sr-Latn-RS" dirty="0" err="1"/>
              <a:t>endava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2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 dirty="0"/>
              <a:t>CI/CD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019470-1AD9-C6E7-AE14-31F59DF76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745543"/>
            <a:ext cx="5163127" cy="2658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179DB2-4E75-0268-E078-9578C9CB0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18" y="3073197"/>
            <a:ext cx="4830617" cy="200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06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>
                <a:solidFill>
                  <a:schemeClr val="tx1"/>
                </a:solidFill>
              </a:rPr>
              <a:t>Continuous</a:t>
            </a:r>
            <a:r>
              <a:rPr lang="sr-Latn-RS" dirty="0">
                <a:solidFill>
                  <a:schemeClr val="tx1"/>
                </a:solidFill>
              </a:rPr>
              <a:t> </a:t>
            </a:r>
            <a:r>
              <a:rPr lang="sr-Latn-RS" dirty="0" err="1">
                <a:solidFill>
                  <a:schemeClr val="tx1"/>
                </a:solidFill>
              </a:rPr>
              <a:t>Deployment</a:t>
            </a:r>
            <a:r>
              <a:rPr lang="sr-Latn-RS" dirty="0">
                <a:solidFill>
                  <a:schemeClr val="tx1"/>
                </a:solidFill>
              </a:rPr>
              <a:t> &amp; </a:t>
            </a:r>
            <a:r>
              <a:rPr lang="sr-Latn-RS" dirty="0" err="1">
                <a:solidFill>
                  <a:schemeClr val="tx1"/>
                </a:solidFill>
              </a:rPr>
              <a:t>delivery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 descr="Continuous Integration and Continuous Delivery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01" y="2568114"/>
            <a:ext cx="11497565" cy="24444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2430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 dirty="0"/>
              <a:t>Zadatak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722004" y="2158903"/>
            <a:ext cx="10560423" cy="1990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Izmeniti zadatke sa prvog predavanja za uspešno i neuspešno logovanje tako da se na njih primene pravila </a:t>
            </a:r>
            <a:r>
              <a:rPr lang="sr-Latn-RS" sz="2200" dirty="0" err="1"/>
              <a:t>page</a:t>
            </a:r>
            <a:r>
              <a:rPr lang="sr-Latn-RS" sz="2200" dirty="0"/>
              <a:t> </a:t>
            </a:r>
            <a:r>
              <a:rPr lang="sr-Latn-RS" sz="2200" dirty="0" err="1"/>
              <a:t>object</a:t>
            </a:r>
            <a:r>
              <a:rPr lang="sr-Latn-RS" sz="2200" dirty="0"/>
              <a:t> </a:t>
            </a:r>
            <a:r>
              <a:rPr lang="sr-Latn-RS" sz="2200" dirty="0" err="1"/>
              <a:t>design</a:t>
            </a:r>
            <a:r>
              <a:rPr lang="sr-Latn-RS" sz="2200" dirty="0"/>
              <a:t> </a:t>
            </a:r>
            <a:r>
              <a:rPr lang="sr-Latn-RS" sz="2200" dirty="0" err="1"/>
              <a:t>pattern</a:t>
            </a:r>
            <a:r>
              <a:rPr lang="sr-Latn-RS" sz="2200" dirty="0"/>
              <a:t>-a.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200" dirty="0"/>
          </a:p>
        </p:txBody>
      </p:sp>
    </p:spTree>
    <p:extLst>
      <p:ext uri="{BB962C8B-B14F-4D97-AF65-F5344CB8AC3E}">
        <p14:creationId xmlns:p14="http://schemas.microsoft.com/office/powerpoint/2010/main" val="203764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6664" y="1921717"/>
            <a:ext cx="7421880" cy="1740704"/>
          </a:xfrm>
        </p:spPr>
        <p:txBody>
          <a:bodyPr>
            <a:normAutofit/>
          </a:bodyPr>
          <a:lstStyle/>
          <a:p>
            <a:pPr algn="ctr"/>
            <a:r>
              <a:rPr lang="en-GB" sz="9600" dirty="0"/>
              <a:t>Q&amp;A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22"/>
          </p:nvPr>
        </p:nvSpPr>
        <p:spPr>
          <a:xfrm>
            <a:off x="224143" y="3811962"/>
            <a:ext cx="7689661" cy="810528"/>
          </a:xfrm>
        </p:spPr>
        <p:txBody>
          <a:bodyPr>
            <a:normAutofit/>
          </a:bodyPr>
          <a:lstStyle/>
          <a:p>
            <a:r>
              <a:rPr lang="sr-Latn-RS" dirty="0">
                <a:hlinkClick r:id="rId2"/>
              </a:rPr>
              <a:t>bosko.nikolic</a:t>
            </a:r>
            <a:r>
              <a:rPr lang="en-US" dirty="0">
                <a:hlinkClick r:id="rId2"/>
              </a:rPr>
              <a:t>@endava.com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nemanja.todorovic@endava.com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/>
              <a:t>Sadržaj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8" y="1333323"/>
            <a:ext cx="10560423" cy="572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8" y="1896423"/>
            <a:ext cx="10560423" cy="35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Test automation design pattern - Page Object Model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Selenium Grid</a:t>
            </a: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CI/CD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7349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357" y="4964896"/>
            <a:ext cx="10742843" cy="106338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DE411B"/>
                </a:solidFill>
              </a:rPr>
              <a:t>1</a:t>
            </a:r>
            <a:r>
              <a:rPr lang="sr-Latn-RS" sz="4400" dirty="0">
                <a:solidFill>
                  <a:srgbClr val="DE411B"/>
                </a:solidFill>
              </a:rPr>
              <a:t>.</a:t>
            </a:r>
            <a:r>
              <a:rPr lang="sr-Latn-RS" sz="4400" dirty="0"/>
              <a:t> </a:t>
            </a:r>
            <a:r>
              <a:rPr lang="en-US" sz="4400" dirty="0"/>
              <a:t>Test automation design pattern </a:t>
            </a:r>
            <a:br>
              <a:rPr lang="sr-Latn-RS" sz="4400" dirty="0"/>
            </a:br>
            <a:r>
              <a:rPr lang="en-US" sz="4400" dirty="0"/>
              <a:t>– Page object Model</a:t>
            </a:r>
            <a:br>
              <a:rPr lang="sr-Latn-RS" sz="4400" dirty="0"/>
            </a:br>
            <a:endParaRPr lang="en-GB" sz="4400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7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A7A5-2086-5117-9982-36E31282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automation design pattern – Page object Model</a:t>
            </a:r>
            <a:endParaRPr lang="en-R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CC623E1-732C-C6B2-1401-78010E5E9BF2}"/>
              </a:ext>
            </a:extLst>
          </p:cNvPr>
          <p:cNvSpPr txBox="1">
            <a:spLocks/>
          </p:cNvSpPr>
          <p:nvPr/>
        </p:nvSpPr>
        <p:spPr>
          <a:xfrm>
            <a:off x="815788" y="1896423"/>
            <a:ext cx="10560423" cy="4149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Najpopularniji</a:t>
            </a:r>
            <a:r>
              <a:rPr lang="en-US" sz="2200" dirty="0"/>
              <a:t> design pattern za “selenium based” framework-e</a:t>
            </a: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Page Object je </a:t>
            </a:r>
            <a:r>
              <a:rPr lang="en-US" sz="2200" dirty="0" err="1"/>
              <a:t>objektno</a:t>
            </a:r>
            <a:r>
              <a:rPr lang="en-US" sz="2200" dirty="0"/>
              <a:t> </a:t>
            </a:r>
            <a:r>
              <a:rPr lang="en-US" sz="2200" dirty="0" err="1"/>
              <a:t>orijentisana</a:t>
            </a:r>
            <a:r>
              <a:rPr lang="en-US" sz="2200" dirty="0"/>
              <a:t> </a:t>
            </a:r>
            <a:r>
              <a:rPr lang="en-US" sz="2200" dirty="0" err="1"/>
              <a:t>klasa</a:t>
            </a:r>
            <a:r>
              <a:rPr lang="en-US" sz="2200" dirty="0"/>
              <a:t> </a:t>
            </a:r>
            <a:r>
              <a:rPr lang="en-US" sz="2200" dirty="0" err="1"/>
              <a:t>koja</a:t>
            </a:r>
            <a:r>
              <a:rPr lang="en-US" sz="2200" dirty="0"/>
              <a:t> </a:t>
            </a:r>
            <a:r>
              <a:rPr lang="en-US" sz="2200" dirty="0" err="1"/>
              <a:t>služi</a:t>
            </a:r>
            <a:r>
              <a:rPr lang="en-US" sz="2200" dirty="0"/>
              <a:t> </a:t>
            </a:r>
            <a:r>
              <a:rPr lang="en-US" sz="2200" dirty="0" err="1"/>
              <a:t>kao</a:t>
            </a:r>
            <a:r>
              <a:rPr lang="en-US" sz="2200" dirty="0"/>
              <a:t> interface </a:t>
            </a:r>
            <a:r>
              <a:rPr lang="en-US" sz="2200" dirty="0" err="1"/>
              <a:t>između</a:t>
            </a:r>
            <a:r>
              <a:rPr lang="en-US" sz="2200" dirty="0"/>
              <a:t> web </a:t>
            </a:r>
            <a:r>
              <a:rPr lang="en-US" sz="2200" dirty="0" err="1"/>
              <a:t>stranice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aplikacije</a:t>
            </a:r>
            <a:r>
              <a:rPr lang="en-US" sz="2200" dirty="0"/>
              <a:t> </a:t>
            </a:r>
            <a:r>
              <a:rPr lang="en-US" sz="2200" dirty="0" err="1"/>
              <a:t>koja</a:t>
            </a:r>
            <a:r>
              <a:rPr lang="en-US" sz="2200" dirty="0"/>
              <a:t> se </a:t>
            </a:r>
            <a:r>
              <a:rPr lang="en-US" sz="2200" dirty="0" err="1"/>
              <a:t>testira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Jedna</a:t>
            </a:r>
            <a:r>
              <a:rPr lang="en-US" sz="2200" dirty="0"/>
              <a:t> page </a:t>
            </a:r>
            <a:r>
              <a:rPr lang="en-US" sz="2200" dirty="0" err="1"/>
              <a:t>klasa</a:t>
            </a:r>
            <a:r>
              <a:rPr lang="en-US" sz="2200" dirty="0"/>
              <a:t> </a:t>
            </a:r>
            <a:r>
              <a:rPr lang="en-US" sz="2200" dirty="0" err="1"/>
              <a:t>sadrži</a:t>
            </a:r>
            <a:r>
              <a:rPr lang="en-US" sz="2200" dirty="0"/>
              <a:t> </a:t>
            </a:r>
            <a:r>
              <a:rPr lang="en-US" sz="2200" dirty="0" err="1"/>
              <a:t>sve</a:t>
            </a:r>
            <a:r>
              <a:rPr lang="en-US" sz="2200" dirty="0"/>
              <a:t> UI </a:t>
            </a:r>
            <a:r>
              <a:rPr lang="en-US" sz="2200" dirty="0" err="1"/>
              <a:t>elemente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koji se </a:t>
            </a:r>
            <a:r>
              <a:rPr lang="en-US" sz="2200" dirty="0" err="1"/>
              <a:t>odnose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jednu</a:t>
            </a:r>
            <a:r>
              <a:rPr lang="en-US" sz="2200" dirty="0"/>
              <a:t> web </a:t>
            </a:r>
            <a:r>
              <a:rPr lang="en-US" sz="2200" dirty="0" err="1"/>
              <a:t>stranicu</a:t>
            </a:r>
            <a:r>
              <a:rPr lang="en-US" sz="2200" dirty="0"/>
              <a:t> 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Obezbeđuje</a:t>
            </a:r>
            <a:r>
              <a:rPr lang="en-US" sz="2200" dirty="0"/>
              <a:t> </a:t>
            </a:r>
            <a:r>
              <a:rPr lang="en-US" sz="2200" dirty="0" err="1"/>
              <a:t>veću</a:t>
            </a:r>
            <a:r>
              <a:rPr lang="en-US" sz="2200" dirty="0"/>
              <a:t> </a:t>
            </a:r>
            <a:r>
              <a:rPr lang="en-US" sz="2200" dirty="0" err="1"/>
              <a:t>čitljivost</a:t>
            </a:r>
            <a:r>
              <a:rPr lang="en-US" sz="2200" dirty="0"/>
              <a:t> </a:t>
            </a:r>
            <a:r>
              <a:rPr lang="en-US" sz="2200" dirty="0" err="1"/>
              <a:t>koda</a:t>
            </a:r>
            <a:r>
              <a:rPr lang="en-US" sz="2200" dirty="0"/>
              <a:t>, </a:t>
            </a:r>
            <a:r>
              <a:rPr lang="en-US" sz="2200" dirty="0" err="1"/>
              <a:t>njegovo</a:t>
            </a:r>
            <a:r>
              <a:rPr lang="en-US" sz="2200" dirty="0"/>
              <a:t> </a:t>
            </a:r>
            <a:r>
              <a:rPr lang="en-US" sz="2200" dirty="0" err="1"/>
              <a:t>lakše</a:t>
            </a:r>
            <a:r>
              <a:rPr lang="en-US" sz="2200" dirty="0"/>
              <a:t> </a:t>
            </a:r>
            <a:r>
              <a:rPr lang="en-US" sz="2200" dirty="0" err="1"/>
              <a:t>organizivanje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održavanje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4788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261" y="198008"/>
            <a:ext cx="11383135" cy="1025980"/>
          </a:xfrm>
        </p:spPr>
        <p:txBody>
          <a:bodyPr>
            <a:normAutofit/>
          </a:bodyPr>
          <a:lstStyle/>
          <a:p>
            <a:r>
              <a:rPr lang="en-US" dirty="0"/>
              <a:t>Test automation design pattern – Page object Model</a:t>
            </a:r>
          </a:p>
        </p:txBody>
      </p:sp>
      <p:pic>
        <p:nvPicPr>
          <p:cNvPr id="4" name="Picture 2" descr="Ð ÐµÐ·ÑÐ»ÑÐ°Ñ ÑÐ»Ð¸ÐºÐ° Ð·Ð° selenium page object pattern">
            <a:extLst>
              <a:ext uri="{FF2B5EF4-FFF2-40B4-BE49-F238E27FC236}">
                <a16:creationId xmlns:a16="http://schemas.microsoft.com/office/drawing/2014/main" id="{290F3AD0-B2C7-481D-A62F-DD745D1FE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73" y="1768438"/>
            <a:ext cx="8641854" cy="437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66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312" y="4180999"/>
            <a:ext cx="9308375" cy="106338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E411B"/>
                </a:solidFill>
              </a:rPr>
              <a:t>2</a:t>
            </a:r>
            <a:r>
              <a:rPr lang="sr-Latn-RS" sz="4000" dirty="0">
                <a:solidFill>
                  <a:srgbClr val="DE411B"/>
                </a:solidFill>
              </a:rPr>
              <a:t>. </a:t>
            </a:r>
            <a:r>
              <a:rPr lang="en-US" sz="4000" dirty="0"/>
              <a:t>Selenium grid</a:t>
            </a:r>
            <a:endParaRPr lang="en-GB" sz="4000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19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/>
              <a:t>Selenium grid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8" y="1185888"/>
            <a:ext cx="10560423" cy="506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S</a:t>
            </a:r>
            <a:r>
              <a:rPr lang="sr-Latn-RS" sz="2200" dirty="0"/>
              <a:t>luži za izvršavanje većeg broja testova u isto vreme, na različitim mašinama, operativnim sistemima, različitim verzijama pretraživača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Značajno skraćuje ukupno vreme izvršenja testova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Daje veću pokrivenost testova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Koristi hub-node arhitekturu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200" dirty="0"/>
          </a:p>
        </p:txBody>
      </p:sp>
    </p:spTree>
    <p:extLst>
      <p:ext uri="{BB962C8B-B14F-4D97-AF65-F5344CB8AC3E}">
        <p14:creationId xmlns:p14="http://schemas.microsoft.com/office/powerpoint/2010/main" val="304905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 dirty="0"/>
              <a:t>Selenium grid</a:t>
            </a:r>
            <a:endParaRPr lang="en-US" dirty="0"/>
          </a:p>
        </p:txBody>
      </p:sp>
      <p:pic>
        <p:nvPicPr>
          <p:cNvPr id="1026" name="Picture 2" descr="Selenium Grid 4 Components">
            <a:extLst>
              <a:ext uri="{FF2B5EF4-FFF2-40B4-BE49-F238E27FC236}">
                <a16:creationId xmlns:a16="http://schemas.microsoft.com/office/drawing/2014/main" id="{D7986E10-A13B-99A5-3898-547AA1872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344" y="1515801"/>
            <a:ext cx="8014556" cy="481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67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312" y="4180999"/>
            <a:ext cx="9308375" cy="106338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E411B"/>
                </a:solidFill>
              </a:rPr>
              <a:t>3</a:t>
            </a:r>
            <a:r>
              <a:rPr lang="sr-Latn-RS" sz="4000" dirty="0">
                <a:solidFill>
                  <a:srgbClr val="DE411B"/>
                </a:solidFill>
              </a:rPr>
              <a:t>. CI/</a:t>
            </a:r>
            <a:r>
              <a:rPr lang="sr-Latn-RS" sz="4000" dirty="0" err="1">
                <a:solidFill>
                  <a:srgbClr val="DE411B"/>
                </a:solidFill>
              </a:rPr>
              <a:t>cD</a:t>
            </a:r>
            <a:endParaRPr lang="en-GB" sz="4000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53259"/>
      </p:ext>
    </p:extLst>
  </p:cSld>
  <p:clrMapOvr>
    <a:masterClrMapping/>
  </p:clrMapOvr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-August2016" id="{8759937A-5D00-4C83-80D3-05A5A75A846C}" vid="{73A0825B-A9DC-4B49-80BD-44022E3E56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48366BCCD67942B8674250044DBD67" ma:contentTypeVersion="10" ma:contentTypeDescription="Create a new document." ma:contentTypeScope="" ma:versionID="cd1effdc286a9e45d56ee1446a5f3f76">
  <xsd:schema xmlns:xsd="http://www.w3.org/2001/XMLSchema" xmlns:xs="http://www.w3.org/2001/XMLSchema" xmlns:p="http://schemas.microsoft.com/office/2006/metadata/properties" xmlns:ns2="e0114edf-9a72-4599-b1be-362d65013b4c" targetNamespace="http://schemas.microsoft.com/office/2006/metadata/properties" ma:root="true" ma:fieldsID="7b102bfe2b52170aa648850ab75fceb5" ns2:_="">
    <xsd:import namespace="e0114edf-9a72-4599-b1be-362d65013b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14edf-9a72-4599-b1be-362d65013b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FD0003-DC8C-42B0-8494-51E181310018}">
  <ds:schemaRefs>
    <ds:schemaRef ds:uri="e0114edf-9a72-4599-b1be-362d65013b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42C2D96-7AE6-498C-A65A-58BFE51032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E70423-9FE9-4B65-9BE2-E34FCE1BD5F6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0114edf-9a72-4599-b1be-362d65013b4c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PPT-template-August2016</Template>
  <TotalTime>1660</TotalTime>
  <Words>322</Words>
  <Application>Microsoft Macintosh PowerPoint</Application>
  <PresentationFormat>Widescreen</PresentationFormat>
  <Paragraphs>48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Arial Narrow Bold</vt:lpstr>
      <vt:lpstr>Calibri</vt:lpstr>
      <vt:lpstr>Wingdings</vt:lpstr>
      <vt:lpstr>Endava PPT slides</vt:lpstr>
      <vt:lpstr>TEST AUtomation</vt:lpstr>
      <vt:lpstr>Sadržaj</vt:lpstr>
      <vt:lpstr>1. Test automation design pattern  – Page object Model </vt:lpstr>
      <vt:lpstr>Test automation design pattern – Page object Model</vt:lpstr>
      <vt:lpstr>Test automation design pattern – Page object Model</vt:lpstr>
      <vt:lpstr>2. Selenium grid</vt:lpstr>
      <vt:lpstr>Selenium grid</vt:lpstr>
      <vt:lpstr>Selenium grid</vt:lpstr>
      <vt:lpstr>3. CI/cD</vt:lpstr>
      <vt:lpstr>CI/CD</vt:lpstr>
      <vt:lpstr>Continuous Deployment &amp; delivery</vt:lpstr>
      <vt:lpstr>Zadatak</vt:lpstr>
      <vt:lpstr>Q&amp;A</vt:lpstr>
    </vt:vector>
  </TitlesOfParts>
  <Company>Power Symbol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use colour for keywords</dc:title>
  <dc:creator>Stevan Cvetkovic</dc:creator>
  <cp:lastModifiedBy>Bosko Nikolic</cp:lastModifiedBy>
  <cp:revision>74</cp:revision>
  <cp:lastPrinted>2018-11-23T13:54:29Z</cp:lastPrinted>
  <dcterms:created xsi:type="dcterms:W3CDTF">2017-05-11T12:18:53Z</dcterms:created>
  <dcterms:modified xsi:type="dcterms:W3CDTF">2024-10-02T13:26:14Z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0x010100CB48366BCCD67942B8674250044DBD67</vt:lpwstr>
  </property>
</Properties>
</file>