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40"/>
  </p:notesMasterIdLst>
  <p:handoutMasterIdLst>
    <p:handoutMasterId r:id="rId41"/>
  </p:handoutMasterIdLst>
  <p:sldIdLst>
    <p:sldId id="281" r:id="rId5"/>
    <p:sldId id="585" r:id="rId6"/>
    <p:sldId id="429" r:id="rId7"/>
    <p:sldId id="430" r:id="rId8"/>
    <p:sldId id="586" r:id="rId9"/>
    <p:sldId id="587" r:id="rId10"/>
    <p:sldId id="588" r:id="rId11"/>
    <p:sldId id="590" r:id="rId12"/>
    <p:sldId id="619" r:id="rId13"/>
    <p:sldId id="613" r:id="rId14"/>
    <p:sldId id="591" r:id="rId15"/>
    <p:sldId id="592" r:id="rId16"/>
    <p:sldId id="618" r:id="rId17"/>
    <p:sldId id="620" r:id="rId18"/>
    <p:sldId id="624" r:id="rId19"/>
    <p:sldId id="621" r:id="rId20"/>
    <p:sldId id="622" r:id="rId21"/>
    <p:sldId id="609" r:id="rId22"/>
    <p:sldId id="594" r:id="rId23"/>
    <p:sldId id="593" r:id="rId24"/>
    <p:sldId id="595" r:id="rId25"/>
    <p:sldId id="610" r:id="rId26"/>
    <p:sldId id="596" r:id="rId27"/>
    <p:sldId id="597" r:id="rId28"/>
    <p:sldId id="598" r:id="rId29"/>
    <p:sldId id="599" r:id="rId30"/>
    <p:sldId id="615" r:id="rId31"/>
    <p:sldId id="616" r:id="rId32"/>
    <p:sldId id="623" r:id="rId33"/>
    <p:sldId id="611" r:id="rId34"/>
    <p:sldId id="601" r:id="rId35"/>
    <p:sldId id="617" r:id="rId36"/>
    <p:sldId id="625" r:id="rId37"/>
    <p:sldId id="627" r:id="rId38"/>
    <p:sldId id="635" r:id="rId3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/>
  <p:cmAuthor id="2" name="Cristina Roman" initials="CR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411C"/>
    <a:srgbClr val="DE412F"/>
    <a:srgbClr val="C00000"/>
    <a:srgbClr val="DE411B"/>
    <a:srgbClr val="DC5D2A"/>
    <a:srgbClr val="7F8781"/>
    <a:srgbClr val="EEEEEE"/>
    <a:srgbClr val="000000"/>
    <a:srgbClr val="4A4E52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0"/>
    <p:restoredTop sz="84499" autoAdjust="0"/>
  </p:normalViewPr>
  <p:slideViewPr>
    <p:cSldViewPr snapToGrid="0">
      <p:cViewPr varScale="1">
        <p:scale>
          <a:sx n="90" d="100"/>
          <a:sy n="90" d="100"/>
        </p:scale>
        <p:origin x="1824" y="200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74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72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111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075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167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250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865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235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666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491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8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40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34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21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67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6408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229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60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096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673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8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06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9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5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02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1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338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77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TITLE GOES HERE. It may stretch to two lines.</a:t>
            </a:r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SECTION TITLE</a:t>
            </a:r>
            <a:br>
              <a:rPr lang="en-US"/>
            </a:br>
            <a:r>
              <a:rPr lang="en-US"/>
              <a:t>and possibly second row</a:t>
            </a:r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TITLE</a:t>
            </a:r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8" r:id="rId2"/>
    <p:sldLayoutId id="2147483715" r:id="rId3"/>
    <p:sldLayoutId id="2147483716" r:id="rId4"/>
    <p:sldLayoutId id="2147483717" r:id="rId5"/>
    <p:sldLayoutId id="2147483683" r:id="rId6"/>
    <p:sldLayoutId id="2147483714" r:id="rId7"/>
    <p:sldLayoutId id="214748368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seleniumhq.selenium/selenium-ja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Jana.djordjevic@endava.com" TargetMode="External"/><Relationship Id="rId2" Type="http://schemas.openxmlformats.org/officeDocument/2006/relationships/hyperlink" Target="mailto:slavicamastilovic.Sulica@endava.com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9308375" cy="1063387"/>
          </a:xfrm>
        </p:spPr>
        <p:txBody>
          <a:bodyPr>
            <a:normAutofit/>
          </a:bodyPr>
          <a:lstStyle/>
          <a:p>
            <a:r>
              <a:rPr lang="sr-Latn-RS"/>
              <a:t>TEST AUtomation</a:t>
            </a:r>
            <a:endParaRPr lang="en-GB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417318" y="4467497"/>
            <a:ext cx="8994140" cy="10426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Jelena Pete,</a:t>
            </a:r>
            <a:r>
              <a:rPr lang="sr-Latn-RS" dirty="0"/>
              <a:t> endava</a:t>
            </a:r>
          </a:p>
          <a:p>
            <a:pPr marL="0" indent="0">
              <a:buNone/>
            </a:pPr>
            <a:r>
              <a:rPr lang="sr-Latn-RS" dirty="0"/>
              <a:t>Boško Nikolić, endava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24948" y="1879570"/>
            <a:ext cx="10551263" cy="4112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1800" dirty="0"/>
              <a:t>Alat za </a:t>
            </a:r>
            <a:r>
              <a:rPr lang="en-US" sz="1800" dirty="0" err="1"/>
              <a:t>automatizaciju</a:t>
            </a:r>
            <a:r>
              <a:rPr lang="en-US" sz="1800" dirty="0"/>
              <a:t> </a:t>
            </a:r>
            <a:r>
              <a:rPr lang="en-US" sz="1800" dirty="0" err="1"/>
              <a:t>funkcionalnih</a:t>
            </a:r>
            <a:r>
              <a:rPr lang="en-US" sz="1800" dirty="0"/>
              <a:t> UI </a:t>
            </a:r>
            <a:r>
              <a:rPr lang="en-US" sz="1800" dirty="0" err="1"/>
              <a:t>testova</a:t>
            </a:r>
            <a:endParaRPr lang="sr-Latn-RS" sz="18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800" dirty="0"/>
              <a:t>Prednosti i mane </a:t>
            </a:r>
            <a:r>
              <a:rPr lang="en-US" sz="1800" dirty="0"/>
              <a:t>- </a:t>
            </a:r>
            <a:r>
              <a:rPr lang="sr-Latn-RS" sz="1800" dirty="0"/>
              <a:t>cross-browser, multi-language, multi OS, open source</a:t>
            </a:r>
            <a:r>
              <a:rPr lang="en-US" sz="1800" dirty="0"/>
              <a:t>,</a:t>
            </a:r>
            <a:r>
              <a:rPr lang="sr-Latn-RS" sz="1800" dirty="0"/>
              <a:t> </a:t>
            </a:r>
            <a:r>
              <a:rPr lang="en-US" sz="1800" dirty="0" err="1"/>
              <a:t>samo</a:t>
            </a:r>
            <a:r>
              <a:rPr lang="sr-Latn-RS" sz="1800" dirty="0"/>
              <a:t> web apps, mobile </a:t>
            </a:r>
            <a:r>
              <a:rPr lang="en-US" sz="1800" dirty="0" err="1"/>
              <a:t>zahteva</a:t>
            </a:r>
            <a:r>
              <a:rPr lang="en-US" sz="1800" dirty="0"/>
              <a:t> </a:t>
            </a:r>
            <a:r>
              <a:rPr lang="en-US" sz="1800" dirty="0" err="1"/>
              <a:t>dodatne</a:t>
            </a:r>
            <a:r>
              <a:rPr lang="en-US" sz="1800" dirty="0"/>
              <a:t> </a:t>
            </a:r>
            <a:r>
              <a:rPr lang="en-US" sz="1800" dirty="0" err="1"/>
              <a:t>biblioteke</a:t>
            </a:r>
            <a:r>
              <a:rPr lang="en-US" sz="1800" dirty="0"/>
              <a:t> – </a:t>
            </a:r>
            <a:r>
              <a:rPr lang="sr-Latn-RS" sz="1800" dirty="0"/>
              <a:t>Appium</a:t>
            </a:r>
            <a:r>
              <a:rPr lang="en-US" sz="1800" dirty="0"/>
              <a:t>, ne </a:t>
            </a:r>
            <a:r>
              <a:rPr lang="en-US" sz="1800" dirty="0" err="1"/>
              <a:t>podr</a:t>
            </a:r>
            <a:r>
              <a:rPr lang="sr-Latn-RS" sz="1800" dirty="0"/>
              <a:t>žava api testiranje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800" dirty="0"/>
              <a:t>Selenium IDE</a:t>
            </a:r>
            <a:r>
              <a:rPr lang="en-US" sz="1800" dirty="0"/>
              <a:t> - </a:t>
            </a:r>
            <a:r>
              <a:rPr lang="sr-Latn-RS" sz="1800" dirty="0"/>
              <a:t>snimanje testova</a:t>
            </a:r>
            <a:endParaRPr lang="en-US" sz="18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800" dirty="0"/>
              <a:t>Selenium Web Driver</a:t>
            </a:r>
            <a:r>
              <a:rPr lang="en-US" sz="1800" dirty="0"/>
              <a:t> - </a:t>
            </a:r>
            <a:r>
              <a:rPr lang="en-US" sz="1800" dirty="0" err="1"/>
              <a:t>objektno</a:t>
            </a:r>
            <a:r>
              <a:rPr lang="en-US" sz="1800" dirty="0"/>
              <a:t> </a:t>
            </a:r>
            <a:r>
              <a:rPr lang="en-US" sz="1800" dirty="0" err="1"/>
              <a:t>orijentisni</a:t>
            </a:r>
            <a:r>
              <a:rPr lang="en-US" sz="1800" dirty="0"/>
              <a:t> API</a:t>
            </a:r>
            <a:endParaRPr lang="sr-Latn-RS" sz="18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800" dirty="0"/>
              <a:t>Selenium Grid (hub + nodes)</a:t>
            </a:r>
            <a:r>
              <a:rPr lang="en-US" sz="1800" dirty="0"/>
              <a:t> - </a:t>
            </a:r>
            <a:r>
              <a:rPr lang="en-US" sz="1800" dirty="0" err="1"/>
              <a:t>paralelno</a:t>
            </a:r>
            <a:r>
              <a:rPr lang="en-US" sz="1800" dirty="0"/>
              <a:t> </a:t>
            </a:r>
            <a:r>
              <a:rPr lang="en-US" sz="1800" dirty="0" err="1"/>
              <a:t>izvrsavanje</a:t>
            </a:r>
            <a:r>
              <a:rPr lang="en-US" sz="1800" dirty="0"/>
              <a:t> </a:t>
            </a:r>
            <a:r>
              <a:rPr lang="en-US" sz="1800" dirty="0" err="1"/>
              <a:t>testova</a:t>
            </a:r>
            <a:r>
              <a:rPr lang="en-US" sz="1800" dirty="0"/>
              <a:t> 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1800" dirty="0"/>
              <a:t>Poslednja stabilna </a:t>
            </a:r>
            <a:r>
              <a:rPr lang="en-US" sz="1800" dirty="0" err="1"/>
              <a:t>verzija</a:t>
            </a:r>
            <a:r>
              <a:rPr lang="en-US" sz="1800" dirty="0"/>
              <a:t> 4</a:t>
            </a:r>
            <a:r>
              <a:rPr lang="sr-Latn-RS" sz="1800" dirty="0"/>
              <a:t>.5</a:t>
            </a:r>
            <a:r>
              <a:rPr lang="en-US" sz="1800" dirty="0"/>
              <a:t> </a:t>
            </a:r>
            <a:r>
              <a:rPr lang="sr-Latn-RS" sz="1800" dirty="0"/>
              <a:t>(</a:t>
            </a:r>
            <a:r>
              <a:rPr lang="en-US" sz="1800" dirty="0" err="1"/>
              <a:t>iza</a:t>
            </a:r>
            <a:r>
              <a:rPr lang="sr-Latn-RS" sz="1800" dirty="0"/>
              <a:t>šla pre nekoliko meseci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789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Selenium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8E001BE-DA25-43D0-910F-CFE7CEF90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28" y="2194005"/>
            <a:ext cx="7677717" cy="3577356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E9DF225-70CE-4C5B-9B14-A32F64AC3256}"/>
              </a:ext>
            </a:extLst>
          </p:cNvPr>
          <p:cNvSpPr txBox="1">
            <a:spLocks/>
          </p:cNvSpPr>
          <p:nvPr/>
        </p:nvSpPr>
        <p:spPr>
          <a:xfrm>
            <a:off x="266549" y="1393283"/>
            <a:ext cx="11658901" cy="486287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/>
              <a:t>Arhitektura</a:t>
            </a:r>
            <a:endParaRPr lang="sr-Latn-RS" sz="3200" dirty="0"/>
          </a:p>
        </p:txBody>
      </p:sp>
    </p:spTree>
    <p:extLst>
      <p:ext uri="{BB962C8B-B14F-4D97-AF65-F5344CB8AC3E}">
        <p14:creationId xmlns:p14="http://schemas.microsoft.com/office/powerpoint/2010/main" val="131677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SELENIUM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3D1BA30-5487-4F59-882E-548C492C6245}"/>
              </a:ext>
            </a:extLst>
          </p:cNvPr>
          <p:cNvSpPr txBox="1">
            <a:spLocks/>
          </p:cNvSpPr>
          <p:nvPr/>
        </p:nvSpPr>
        <p:spPr>
          <a:xfrm>
            <a:off x="1032232" y="1313445"/>
            <a:ext cx="10346198" cy="5755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4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Preko</a:t>
            </a:r>
            <a:r>
              <a:rPr lang="en-US" sz="2200" dirty="0"/>
              <a:t> dependency-ja u pom.xml file-u, </a:t>
            </a:r>
            <a:r>
              <a:rPr lang="en-US" sz="2200" dirty="0" err="1"/>
              <a:t>ako</a:t>
            </a:r>
            <a:r>
              <a:rPr lang="en-US" sz="2200" dirty="0"/>
              <a:t> je maven </a:t>
            </a:r>
            <a:r>
              <a:rPr lang="en-US" sz="2200" dirty="0" err="1"/>
              <a:t>projekat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Preko</a:t>
            </a:r>
            <a:r>
              <a:rPr lang="en-US" sz="2200" dirty="0"/>
              <a:t> jar file-ova, </a:t>
            </a:r>
            <a:r>
              <a:rPr lang="en-US" sz="2200" dirty="0" err="1"/>
              <a:t>ako</a:t>
            </a:r>
            <a:r>
              <a:rPr lang="en-US" sz="2200" dirty="0"/>
              <a:t> </a:t>
            </a:r>
            <a:r>
              <a:rPr lang="en-US" sz="2200" dirty="0" err="1"/>
              <a:t>nije</a:t>
            </a:r>
            <a:r>
              <a:rPr lang="en-US" sz="2200" dirty="0"/>
              <a:t> maven </a:t>
            </a:r>
            <a:r>
              <a:rPr lang="en-US" sz="2200" dirty="0" err="1"/>
              <a:t>projekat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>
                <a:hlinkClick r:id="rId3"/>
              </a:rPr>
              <a:t>https://mvnrepository.com/artifact/org.seleniumhq.selenium/selenium-java</a:t>
            </a:r>
            <a:endParaRPr lang="en-U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4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F8A3-7DB0-4149-996A-3F36B655CD1A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podešavanje</a:t>
            </a:r>
          </a:p>
        </p:txBody>
      </p:sp>
    </p:spTree>
    <p:extLst>
      <p:ext uri="{BB962C8B-B14F-4D97-AF65-F5344CB8AC3E}">
        <p14:creationId xmlns:p14="http://schemas.microsoft.com/office/powerpoint/2010/main" val="137777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SELENIUM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10E30-59A0-45F6-9EEA-94180C2F9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54" y="1977886"/>
            <a:ext cx="8887092" cy="4280845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CA39D42-9F57-4437-AD75-22F84111DA3C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podešavanje</a:t>
            </a:r>
          </a:p>
        </p:txBody>
      </p:sp>
    </p:spTree>
    <p:extLst>
      <p:ext uri="{BB962C8B-B14F-4D97-AF65-F5344CB8AC3E}">
        <p14:creationId xmlns:p14="http://schemas.microsoft.com/office/powerpoint/2010/main" val="184535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SELENIUM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3D1BA30-5487-4F59-882E-548C492C6245}"/>
              </a:ext>
            </a:extLst>
          </p:cNvPr>
          <p:cNvSpPr txBox="1">
            <a:spLocks/>
          </p:cNvSpPr>
          <p:nvPr/>
        </p:nvSpPr>
        <p:spPr>
          <a:xfrm>
            <a:off x="1032232" y="1313445"/>
            <a:ext cx="10346198" cy="8104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4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Programski</a:t>
            </a:r>
            <a:r>
              <a:rPr lang="en-US" sz="2200" dirty="0"/>
              <a:t> interface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Objektno</a:t>
            </a:r>
            <a:r>
              <a:rPr lang="en-US" sz="2200" dirty="0"/>
              <a:t> </a:t>
            </a:r>
            <a:r>
              <a:rPr lang="en-US" sz="2200" dirty="0" err="1"/>
              <a:t>orijentisani</a:t>
            </a:r>
            <a:r>
              <a:rPr lang="en-US" sz="2200" dirty="0"/>
              <a:t> API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Preko</a:t>
            </a:r>
            <a:r>
              <a:rPr lang="en-US" sz="2200" dirty="0"/>
              <a:t> </a:t>
            </a:r>
            <a:r>
              <a:rPr lang="en-US" sz="2200" dirty="0" err="1"/>
              <a:t>njega</a:t>
            </a:r>
            <a:r>
              <a:rPr lang="en-US" sz="2200" dirty="0"/>
              <a:t> se </a:t>
            </a:r>
            <a:r>
              <a:rPr lang="en-US" sz="2200" dirty="0" err="1"/>
              <a:t>ostvaruje</a:t>
            </a:r>
            <a:r>
              <a:rPr lang="en-US" sz="2200" dirty="0"/>
              <a:t> </a:t>
            </a:r>
            <a:r>
              <a:rPr lang="en-US" sz="2200" dirty="0" err="1"/>
              <a:t>komunikacija</a:t>
            </a:r>
            <a:r>
              <a:rPr lang="en-US" sz="2200" dirty="0"/>
              <a:t> </a:t>
            </a:r>
            <a:r>
              <a:rPr lang="en-US" sz="2200" dirty="0" err="1"/>
              <a:t>izme</a:t>
            </a:r>
            <a:r>
              <a:rPr lang="sr-Latn-RS" sz="2200" dirty="0"/>
              <a:t>đu </a:t>
            </a:r>
            <a:r>
              <a:rPr lang="en-US" sz="2200" dirty="0" err="1"/>
              <a:t>testnog</a:t>
            </a:r>
            <a:r>
              <a:rPr lang="en-US" sz="2200" dirty="0"/>
              <a:t> </a:t>
            </a:r>
            <a:r>
              <a:rPr lang="en-US" sz="2200" dirty="0" err="1"/>
              <a:t>koda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browsera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Svaki</a:t>
            </a:r>
            <a:r>
              <a:rPr lang="en-US" sz="2200" dirty="0"/>
              <a:t> browser </a:t>
            </a:r>
            <a:r>
              <a:rPr lang="en-US" sz="2200" dirty="0" err="1"/>
              <a:t>ima</a:t>
            </a:r>
            <a:r>
              <a:rPr lang="en-US" sz="2200" dirty="0"/>
              <a:t> </a:t>
            </a:r>
            <a:r>
              <a:rPr lang="en-US" sz="2200" dirty="0" err="1"/>
              <a:t>svoj</a:t>
            </a:r>
            <a:r>
              <a:rPr lang="en-US" sz="2200" dirty="0"/>
              <a:t> driver </a:t>
            </a:r>
            <a:r>
              <a:rPr lang="en-US" sz="2200" dirty="0" err="1"/>
              <a:t>ChromeDriver</a:t>
            </a:r>
            <a:r>
              <a:rPr lang="en-US" sz="2200" dirty="0"/>
              <a:t>, </a:t>
            </a:r>
            <a:r>
              <a:rPr lang="en-US" sz="2200" dirty="0" err="1"/>
              <a:t>GeckoDriver</a:t>
            </a:r>
            <a:r>
              <a:rPr lang="en-US" sz="2200" dirty="0"/>
              <a:t>(Firefox), </a:t>
            </a:r>
            <a:r>
              <a:rPr lang="en-US" sz="2200" dirty="0" err="1"/>
              <a:t>EdgeDriver</a:t>
            </a:r>
            <a:r>
              <a:rPr lang="en-US" sz="2200" dirty="0"/>
              <a:t>…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Otprilike</a:t>
            </a:r>
            <a:r>
              <a:rPr lang="en-US" sz="2200" dirty="0"/>
              <a:t> 1 </a:t>
            </a:r>
            <a:r>
              <a:rPr lang="en-US" sz="2200" dirty="0" err="1"/>
              <a:t>verzija</a:t>
            </a:r>
            <a:r>
              <a:rPr lang="en-US" sz="2200" dirty="0"/>
              <a:t> driver-a </a:t>
            </a:r>
            <a:r>
              <a:rPr lang="en-US" sz="2200" dirty="0" err="1"/>
              <a:t>podr</a:t>
            </a:r>
            <a:r>
              <a:rPr lang="sr-Latn-RS" sz="2200" dirty="0"/>
              <a:t>ž</a:t>
            </a:r>
            <a:r>
              <a:rPr lang="en-US" sz="2200" dirty="0"/>
              <a:t>ava 4-5 </a:t>
            </a:r>
            <a:r>
              <a:rPr lang="en-US" sz="2200" dirty="0" err="1"/>
              <a:t>verzija</a:t>
            </a:r>
            <a:r>
              <a:rPr lang="en-US" sz="2200" dirty="0"/>
              <a:t> browser-a</a:t>
            </a:r>
            <a:br>
              <a:rPr lang="sr-Latn-RS" sz="2200" dirty="0"/>
            </a:br>
            <a:endParaRPr lang="en-US" sz="2200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4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4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F8A3-7DB0-4149-996A-3F36B655CD1A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Driver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9642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SELENIUM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F8A3-7DB0-4149-996A-3F36B655CD1A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Driver</a:t>
            </a:r>
            <a:endParaRPr lang="sr-Latn-R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D8688-E969-44D8-93C0-32D8B1FC8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538" y="2411692"/>
            <a:ext cx="9087873" cy="37875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9C6C28-400D-4783-8098-0C6948E14B55}"/>
              </a:ext>
            </a:extLst>
          </p:cNvPr>
          <p:cNvSpPr txBox="1"/>
          <p:nvPr/>
        </p:nvSpPr>
        <p:spPr>
          <a:xfrm>
            <a:off x="1262269" y="1992652"/>
            <a:ext cx="9293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r-Latn-RS" sz="1800" dirty="0">
                <a:solidFill>
                  <a:srgbClr val="FF0000"/>
                </a:solidFill>
              </a:rPr>
              <a:t>https://mvnrepository.com/artifact/io.github.bonigarcia/webdrivermanager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3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SELENIUM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3D1BA30-5487-4F59-882E-548C492C6245}"/>
              </a:ext>
            </a:extLst>
          </p:cNvPr>
          <p:cNvSpPr txBox="1">
            <a:spLocks/>
          </p:cNvSpPr>
          <p:nvPr/>
        </p:nvSpPr>
        <p:spPr>
          <a:xfrm>
            <a:off x="1032232" y="1313445"/>
            <a:ext cx="10346198" cy="804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4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Chrome:</a:t>
            </a:r>
            <a:br>
              <a:rPr lang="en-US" sz="2200" dirty="0"/>
            </a:br>
            <a:r>
              <a:rPr lang="en-US" sz="2200" dirty="0" err="1">
                <a:solidFill>
                  <a:srgbClr val="00B050"/>
                </a:solidFill>
              </a:rPr>
              <a:t>WebDriverManager.chromedriver</a:t>
            </a:r>
            <a:r>
              <a:rPr lang="en-US" sz="2200" dirty="0">
                <a:solidFill>
                  <a:srgbClr val="00B050"/>
                </a:solidFill>
              </a:rPr>
              <a:t>().setup();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200" dirty="0">
                <a:solidFill>
                  <a:srgbClr val="00B050"/>
                </a:solidFill>
              </a:rPr>
              <a:t>    WebDriver driver = new </a:t>
            </a:r>
            <a:r>
              <a:rPr lang="en-US" sz="2200" dirty="0" err="1">
                <a:solidFill>
                  <a:srgbClr val="00B050"/>
                </a:solidFill>
              </a:rPr>
              <a:t>ChromeDriver</a:t>
            </a:r>
            <a:r>
              <a:rPr lang="en-US" sz="2200" dirty="0">
                <a:solidFill>
                  <a:srgbClr val="00B050"/>
                </a:solidFill>
              </a:rPr>
              <a:t>()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Firefox:</a:t>
            </a:r>
            <a:br>
              <a:rPr lang="en-US" sz="2200" dirty="0"/>
            </a:br>
            <a:r>
              <a:rPr lang="en-US" sz="2200" dirty="0" err="1">
                <a:solidFill>
                  <a:srgbClr val="00B0F0"/>
                </a:solidFill>
              </a:rPr>
              <a:t>WebDriverManager.firefoxdriver</a:t>
            </a:r>
            <a:r>
              <a:rPr lang="en-US" sz="2200" dirty="0">
                <a:solidFill>
                  <a:srgbClr val="00B0F0"/>
                </a:solidFill>
              </a:rPr>
              <a:t>().setup();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200" dirty="0">
                <a:solidFill>
                  <a:srgbClr val="00B0F0"/>
                </a:solidFill>
              </a:rPr>
              <a:t>    WebDriver driver = new </a:t>
            </a:r>
            <a:r>
              <a:rPr lang="en-US" sz="2200" dirty="0" err="1">
                <a:solidFill>
                  <a:srgbClr val="00B0F0"/>
                </a:solidFill>
              </a:rPr>
              <a:t>FirefoxDriver</a:t>
            </a:r>
            <a:r>
              <a:rPr lang="en-US" sz="2200" dirty="0">
                <a:solidFill>
                  <a:srgbClr val="00B0F0"/>
                </a:solidFill>
              </a:rPr>
              <a:t>()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4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4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F8A3-7DB0-4149-996A-3F36B655CD1A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Driver</a:t>
            </a:r>
            <a:r>
              <a:rPr lang="sr-Latn-RS" dirty="0"/>
              <a:t> – definisanje</a:t>
            </a:r>
          </a:p>
        </p:txBody>
      </p:sp>
    </p:spTree>
    <p:extLst>
      <p:ext uri="{BB962C8B-B14F-4D97-AF65-F5344CB8AC3E}">
        <p14:creationId xmlns:p14="http://schemas.microsoft.com/office/powerpoint/2010/main" val="3092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SELENIUM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3D1BA30-5487-4F59-882E-548C492C6245}"/>
              </a:ext>
            </a:extLst>
          </p:cNvPr>
          <p:cNvSpPr txBox="1">
            <a:spLocks/>
          </p:cNvSpPr>
          <p:nvPr/>
        </p:nvSpPr>
        <p:spPr>
          <a:xfrm>
            <a:off x="1032232" y="1313445"/>
            <a:ext cx="10346198" cy="7427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4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>
                <a:solidFill>
                  <a:srgbClr val="00B0F0"/>
                </a:solidFill>
              </a:rPr>
              <a:t>get</a:t>
            </a:r>
            <a:r>
              <a:rPr lang="en-US" sz="2200" dirty="0">
                <a:solidFill>
                  <a:srgbClr val="00B0F0"/>
                </a:solidFill>
              </a:rPr>
              <a:t>(</a:t>
            </a:r>
            <a:r>
              <a:rPr lang="sr-Latn-RS" sz="2200" dirty="0">
                <a:solidFill>
                  <a:srgbClr val="00B050"/>
                </a:solidFill>
              </a:rPr>
              <a:t>String url</a:t>
            </a:r>
            <a:r>
              <a:rPr lang="en-US" sz="2200" dirty="0">
                <a:solidFill>
                  <a:srgbClr val="00B0F0"/>
                </a:solidFill>
              </a:rPr>
              <a:t>) </a:t>
            </a:r>
            <a:r>
              <a:rPr lang="en-US" sz="2200" dirty="0"/>
              <a:t>- </a:t>
            </a:r>
            <a:r>
              <a:rPr lang="en-US" sz="2200" dirty="0" err="1"/>
              <a:t>vodi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prosledjeni</a:t>
            </a:r>
            <a:r>
              <a:rPr lang="en-US" sz="2200" dirty="0"/>
              <a:t> URL 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>
                <a:solidFill>
                  <a:srgbClr val="00B0F0"/>
                </a:solidFill>
              </a:rPr>
              <a:t>close() </a:t>
            </a:r>
            <a:r>
              <a:rPr lang="en-US" sz="2200" dirty="0"/>
              <a:t>- </a:t>
            </a:r>
            <a:r>
              <a:rPr lang="en-US" sz="2200" dirty="0" err="1"/>
              <a:t>zatvara</a:t>
            </a:r>
            <a:r>
              <a:rPr lang="en-US" sz="2200" dirty="0"/>
              <a:t> </a:t>
            </a:r>
            <a:r>
              <a:rPr lang="en-US" sz="2200" dirty="0" err="1"/>
              <a:t>trenutno</a:t>
            </a:r>
            <a:r>
              <a:rPr lang="en-US" sz="2200" dirty="0"/>
              <a:t> </a:t>
            </a:r>
            <a:r>
              <a:rPr lang="en-US" sz="2200" dirty="0" err="1"/>
              <a:t>otvorenu</a:t>
            </a:r>
            <a:r>
              <a:rPr lang="en-US" sz="2200" dirty="0"/>
              <a:t> </a:t>
            </a:r>
            <a:r>
              <a:rPr lang="en-US" sz="2200" dirty="0" err="1"/>
              <a:t>stranicu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>
                <a:solidFill>
                  <a:srgbClr val="00B0F0"/>
                </a:solidFill>
              </a:rPr>
              <a:t>quit() </a:t>
            </a:r>
            <a:r>
              <a:rPr lang="en-US" sz="2200" dirty="0"/>
              <a:t>– </a:t>
            </a:r>
            <a:r>
              <a:rPr lang="en-US" sz="2200" dirty="0" err="1"/>
              <a:t>zatvara</a:t>
            </a:r>
            <a:r>
              <a:rPr lang="en-US" sz="2200" dirty="0"/>
              <a:t> browser</a:t>
            </a:r>
            <a:r>
              <a:rPr lang="en-US" sz="2200" dirty="0">
                <a:solidFill>
                  <a:srgbClr val="00B0F0"/>
                </a:solidFill>
              </a:rPr>
              <a:t> 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>
                <a:solidFill>
                  <a:srgbClr val="00B0F0"/>
                </a:solidFill>
              </a:rPr>
              <a:t>getCurrentURL</a:t>
            </a:r>
            <a:r>
              <a:rPr lang="en-US" sz="2200" dirty="0">
                <a:solidFill>
                  <a:srgbClr val="00B0F0"/>
                </a:solidFill>
              </a:rPr>
              <a:t>() </a:t>
            </a:r>
            <a:r>
              <a:rPr lang="en-US" sz="2200" dirty="0"/>
              <a:t>– </a:t>
            </a:r>
            <a:r>
              <a:rPr lang="en-US" sz="2200" dirty="0" err="1"/>
              <a:t>vra</a:t>
            </a:r>
            <a:r>
              <a:rPr lang="sr-Latn-RS" sz="2200" dirty="0"/>
              <a:t>ća url stranice</a:t>
            </a:r>
            <a:endParaRPr lang="en-US" sz="2200" dirty="0">
              <a:solidFill>
                <a:srgbClr val="00B0F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>
                <a:solidFill>
                  <a:srgbClr val="00B0F0"/>
                </a:solidFill>
              </a:rPr>
              <a:t>findElement</a:t>
            </a:r>
            <a:r>
              <a:rPr lang="en-US" sz="2200" dirty="0">
                <a:solidFill>
                  <a:srgbClr val="00B0F0"/>
                </a:solidFill>
              </a:rPr>
              <a:t>(</a:t>
            </a:r>
            <a:r>
              <a:rPr lang="sr-Latn-RS" sz="2200" dirty="0">
                <a:solidFill>
                  <a:srgbClr val="00B050"/>
                </a:solidFill>
              </a:rPr>
              <a:t>By webElement</a:t>
            </a:r>
            <a:r>
              <a:rPr lang="en-US" sz="2200" dirty="0">
                <a:solidFill>
                  <a:srgbClr val="00B0F0"/>
                </a:solidFill>
              </a:rPr>
              <a:t>)</a:t>
            </a:r>
            <a:r>
              <a:rPr lang="sr-Latn-RS" sz="2200" dirty="0">
                <a:solidFill>
                  <a:srgbClr val="00B0F0"/>
                </a:solidFill>
              </a:rPr>
              <a:t> </a:t>
            </a:r>
            <a:r>
              <a:rPr lang="sr-Latn-RS" sz="2200" dirty="0"/>
              <a:t>– vraća ui element</a:t>
            </a:r>
            <a:endParaRPr lang="en-US" sz="2200" dirty="0">
              <a:solidFill>
                <a:srgbClr val="00B0F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4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4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F8A3-7DB0-4149-996A-3F36B655CD1A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Driver</a:t>
            </a:r>
            <a:r>
              <a:rPr lang="sr-Latn-RS" dirty="0"/>
              <a:t> – neke metode</a:t>
            </a:r>
          </a:p>
        </p:txBody>
      </p:sp>
    </p:spTree>
    <p:extLst>
      <p:ext uri="{BB962C8B-B14F-4D97-AF65-F5344CB8AC3E}">
        <p14:creationId xmlns:p14="http://schemas.microsoft.com/office/powerpoint/2010/main" val="225682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257" y="4621996"/>
            <a:ext cx="10958743" cy="10633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E411B"/>
                </a:solidFill>
              </a:rPr>
              <a:t>3</a:t>
            </a:r>
            <a:r>
              <a:rPr lang="sr-Latn-RS" sz="4000" dirty="0">
                <a:solidFill>
                  <a:srgbClr val="DE411B"/>
                </a:solidFill>
              </a:rPr>
              <a:t>.</a:t>
            </a:r>
            <a:r>
              <a:rPr lang="sr-Latn-RS" sz="4000" dirty="0"/>
              <a:t> </a:t>
            </a:r>
            <a:r>
              <a:rPr lang="pl-PL" sz="4000" dirty="0"/>
              <a:t>STRUKTURA WEB STRANICE I DOM MODEL</a:t>
            </a:r>
            <a:br>
              <a:rPr lang="sr-Latn-RS" sz="4400" dirty="0"/>
            </a:br>
            <a:endParaRPr lang="en-GB" sz="44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6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pl-PL"/>
              <a:t>STRUKTURA WEB STRANICE I DOM MODEL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22901" y="1803223"/>
            <a:ext cx="10346198" cy="2731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Pri učitavanju web stranice, web browser kreira Document Object Model stranice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DOM je objektni model za HTML, XHTML i XML. 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HTML DOM je API, tj. programski interfejs za JavaScript koji može da menja HTML elemente, atribute, CSS stilove i reaguje na HTML events. </a:t>
            </a:r>
          </a:p>
        </p:txBody>
      </p:sp>
    </p:spTree>
    <p:extLst>
      <p:ext uri="{BB962C8B-B14F-4D97-AF65-F5344CB8AC3E}">
        <p14:creationId xmlns:p14="http://schemas.microsoft.com/office/powerpoint/2010/main" val="20206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/>
              <a:t>Sadržaj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333323"/>
            <a:ext cx="10560423" cy="5760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Uvod</a:t>
            </a:r>
            <a:r>
              <a:rPr lang="en-US" sz="2200" dirty="0"/>
              <a:t> u </a:t>
            </a:r>
            <a:r>
              <a:rPr lang="en-US" sz="2200" dirty="0" err="1"/>
              <a:t>automatsko</a:t>
            </a:r>
            <a:r>
              <a:rPr lang="en-US" sz="2200" dirty="0"/>
              <a:t> </a:t>
            </a:r>
            <a:r>
              <a:rPr lang="en-US" sz="2200" dirty="0" err="1"/>
              <a:t>testiranje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Alati</a:t>
            </a:r>
            <a:r>
              <a:rPr lang="en-US" sz="2200" dirty="0"/>
              <a:t> za </a:t>
            </a:r>
            <a:r>
              <a:rPr lang="en-US" sz="2200" dirty="0" err="1"/>
              <a:t>automatsko</a:t>
            </a:r>
            <a:r>
              <a:rPr lang="en-US" sz="2200" dirty="0"/>
              <a:t> </a:t>
            </a:r>
            <a:r>
              <a:rPr lang="en-US" sz="2200" dirty="0" err="1"/>
              <a:t>testiranje</a:t>
            </a:r>
            <a:r>
              <a:rPr lang="en-US" sz="2200" dirty="0"/>
              <a:t> - Selenium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Struktura</a:t>
            </a:r>
            <a:r>
              <a:rPr lang="en-US" sz="2200" dirty="0"/>
              <a:t> web </a:t>
            </a:r>
            <a:r>
              <a:rPr lang="en-US" sz="2200" dirty="0" err="1"/>
              <a:t>stranice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DOM model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Lociranje</a:t>
            </a:r>
            <a:r>
              <a:rPr lang="en-US" sz="2200" dirty="0"/>
              <a:t> </a:t>
            </a:r>
            <a:r>
              <a:rPr lang="en-US" sz="2200" dirty="0" err="1"/>
              <a:t>elemenata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Problemi</a:t>
            </a:r>
            <a:r>
              <a:rPr lang="en-US" sz="2200" dirty="0"/>
              <a:t> </a:t>
            </a:r>
            <a:r>
              <a:rPr lang="en-US" sz="2200" dirty="0" err="1"/>
              <a:t>pri</a:t>
            </a:r>
            <a:r>
              <a:rPr lang="en-US" sz="2200" dirty="0"/>
              <a:t> </a:t>
            </a:r>
            <a:r>
              <a:rPr lang="en-US" sz="2200" dirty="0" err="1"/>
              <a:t>lociranju</a:t>
            </a:r>
            <a:r>
              <a:rPr lang="en-US" sz="2200" dirty="0"/>
              <a:t> </a:t>
            </a:r>
            <a:r>
              <a:rPr lang="en-US" sz="2200" dirty="0" err="1"/>
              <a:t>elemenata</a:t>
            </a:r>
            <a:r>
              <a:rPr lang="en-US" sz="2200" dirty="0"/>
              <a:t> - wait </a:t>
            </a:r>
            <a:r>
              <a:rPr lang="en-US" sz="2200" dirty="0" err="1"/>
              <a:t>komande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Vežba</a:t>
            </a:r>
            <a:endParaRPr lang="en-U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734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pl-PL"/>
              <a:t>STRUKTURA WEB STRANICE I DOM MODEL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22901" y="1803223"/>
            <a:ext cx="10346198" cy="35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HTML DOM definiše: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sr-Latn-RS" sz="2200" dirty="0"/>
              <a:t>	- HTML element obje</a:t>
            </a:r>
            <a:r>
              <a:rPr lang="en-US" sz="2200" dirty="0" err="1"/>
              <a:t>cts</a:t>
            </a:r>
            <a:endParaRPr lang="sr-Latn-R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sr-Latn-RS" sz="2200" dirty="0"/>
              <a:t>	- HTML element properties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sr-Latn-RS" sz="2200" dirty="0"/>
              <a:t>	- HTML element methods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sr-Latn-RS" sz="2200" dirty="0"/>
              <a:t>	- HTML element events</a:t>
            </a:r>
          </a:p>
        </p:txBody>
      </p:sp>
    </p:spTree>
    <p:extLst>
      <p:ext uri="{BB962C8B-B14F-4D97-AF65-F5344CB8AC3E}">
        <p14:creationId xmlns:p14="http://schemas.microsoft.com/office/powerpoint/2010/main" val="39341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pl-PL"/>
              <a:t>HTML DOM MODEL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45E51-CCE4-4DE5-90BB-9234C6B2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633" y="1566245"/>
            <a:ext cx="8612734" cy="372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80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257" y="4621996"/>
            <a:ext cx="10958743" cy="10633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E411B"/>
                </a:solidFill>
              </a:rPr>
              <a:t>4</a:t>
            </a:r>
            <a:r>
              <a:rPr lang="sr-Latn-RS" sz="4000" dirty="0">
                <a:solidFill>
                  <a:srgbClr val="DE411B"/>
                </a:solidFill>
              </a:rPr>
              <a:t>.</a:t>
            </a:r>
            <a:r>
              <a:rPr lang="sr-Latn-RS" sz="4000" dirty="0"/>
              <a:t> </a:t>
            </a:r>
            <a:r>
              <a:rPr lang="en-US" sz="4000" dirty="0" err="1"/>
              <a:t>Lociranje</a:t>
            </a:r>
            <a:r>
              <a:rPr lang="en-US" sz="4000" dirty="0"/>
              <a:t> web </a:t>
            </a:r>
            <a:r>
              <a:rPr lang="en-US" sz="4000" dirty="0" err="1"/>
              <a:t>elemenata</a:t>
            </a:r>
            <a:br>
              <a:rPr lang="sr-Latn-RS" sz="4400" dirty="0"/>
            </a:br>
            <a:endParaRPr lang="en-GB" sz="44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7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Lociranje</a:t>
            </a:r>
            <a:r>
              <a:rPr lang="en-US" dirty="0"/>
              <a:t> web </a:t>
            </a:r>
            <a:r>
              <a:rPr lang="en-US" dirty="0" err="1"/>
              <a:t>elemenatA</a:t>
            </a:r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D23EEC-B9E4-446B-9BD7-6364F2B0E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04" y="1364669"/>
            <a:ext cx="6394946" cy="4786396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2DA2871-9F8B-4B25-8296-0F53A17513B4}"/>
              </a:ext>
            </a:extLst>
          </p:cNvPr>
          <p:cNvSpPr txBox="1">
            <a:spLocks/>
          </p:cNvSpPr>
          <p:nvPr/>
        </p:nvSpPr>
        <p:spPr>
          <a:xfrm>
            <a:off x="922901" y="1803223"/>
            <a:ext cx="4434290" cy="391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lvl="1" indent="-342900">
              <a:lnSpc>
                <a:spcPct val="200000"/>
              </a:lnSpc>
              <a:buClr>
                <a:srgbClr val="DF411C"/>
              </a:buClr>
            </a:pPr>
            <a:r>
              <a:rPr lang="en-US" sz="2000" dirty="0"/>
              <a:t>ID</a:t>
            </a:r>
          </a:p>
          <a:p>
            <a:pPr marL="628650" lvl="1" indent="-342900">
              <a:lnSpc>
                <a:spcPct val="200000"/>
              </a:lnSpc>
              <a:buClr>
                <a:srgbClr val="DF411C"/>
              </a:buClr>
            </a:pPr>
            <a:r>
              <a:rPr lang="en-US" sz="2000" dirty="0"/>
              <a:t>Name</a:t>
            </a:r>
          </a:p>
          <a:p>
            <a:pPr marL="628650" lvl="1" indent="-342900">
              <a:lnSpc>
                <a:spcPct val="200000"/>
              </a:lnSpc>
              <a:buClr>
                <a:srgbClr val="DF411C"/>
              </a:buClr>
            </a:pPr>
            <a:r>
              <a:rPr lang="en-US" sz="2000" dirty="0" err="1"/>
              <a:t>Classname</a:t>
            </a:r>
            <a:endParaRPr lang="en-US" sz="2000" dirty="0"/>
          </a:p>
          <a:p>
            <a:pPr marL="628650" lvl="1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Link text, Partial link text</a:t>
            </a:r>
          </a:p>
          <a:p>
            <a:pPr marL="628650" lvl="1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Xpath</a:t>
            </a:r>
            <a:endParaRPr lang="en-US" sz="2000" dirty="0"/>
          </a:p>
          <a:p>
            <a:pPr marL="628650" lvl="1" indent="-342900">
              <a:lnSpc>
                <a:spcPct val="200000"/>
              </a:lnSpc>
              <a:buClr>
                <a:srgbClr val="DF411C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CSS</a:t>
            </a:r>
            <a:endParaRPr lang="en-US" sz="2000" i="1" dirty="0">
              <a:solidFill>
                <a:srgbClr val="00B050"/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57FA4F8-78D8-419A-A31E-FD5373AB17EF}"/>
              </a:ext>
            </a:extLst>
          </p:cNvPr>
          <p:cNvSpPr txBox="1">
            <a:spLocks/>
          </p:cNvSpPr>
          <p:nvPr/>
        </p:nvSpPr>
        <p:spPr>
          <a:xfrm>
            <a:off x="266549" y="1417905"/>
            <a:ext cx="11658901" cy="437043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/>
              <a:t>Lokatori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33062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Lociranje</a:t>
            </a:r>
            <a:r>
              <a:rPr lang="en-US" dirty="0"/>
              <a:t> web </a:t>
            </a:r>
            <a:r>
              <a:rPr lang="en-US" dirty="0" err="1"/>
              <a:t>elemenatA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22901" y="1803223"/>
            <a:ext cx="10346198" cy="391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 err="1"/>
              <a:t>Apsolutni</a:t>
            </a:r>
            <a:r>
              <a:rPr lang="en-US" sz="2000" dirty="0"/>
              <a:t>   - html/body/div/div/div[2]/div[2]/form/div/input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 err="1"/>
              <a:t>Relativni</a:t>
            </a:r>
            <a:r>
              <a:rPr lang="en-US" sz="2000" dirty="0"/>
              <a:t>    - //</a:t>
            </a:r>
            <a:r>
              <a:rPr lang="en-US" sz="2000" dirty="0" err="1">
                <a:solidFill>
                  <a:srgbClr val="C00000"/>
                </a:solidFill>
              </a:rPr>
              <a:t>tagname</a:t>
            </a:r>
            <a:r>
              <a:rPr lang="en-US" sz="2000" dirty="0"/>
              <a:t>[@</a:t>
            </a:r>
            <a:r>
              <a:rPr lang="en-US" sz="2000" dirty="0">
                <a:solidFill>
                  <a:srgbClr val="00B050"/>
                </a:solidFill>
              </a:rPr>
              <a:t>attribute</a:t>
            </a:r>
            <a:r>
              <a:rPr lang="en-US" sz="2000" dirty="0"/>
              <a:t>='</a:t>
            </a:r>
            <a:r>
              <a:rPr lang="en-US" sz="2000" dirty="0">
                <a:solidFill>
                  <a:srgbClr val="0070C0"/>
                </a:solidFill>
              </a:rPr>
              <a:t>value</a:t>
            </a:r>
            <a:r>
              <a:rPr lang="en-US" sz="2000" dirty="0"/>
              <a:t>’]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 err="1"/>
              <a:t>Mogu</a:t>
            </a:r>
            <a:r>
              <a:rPr lang="sr-Latn-RS" sz="2000" dirty="0"/>
              <a:t>ća pretraga u oba smera</a:t>
            </a:r>
            <a:endParaRPr lang="en-US" sz="20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 err="1"/>
              <a:t>Prihvata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XML </a:t>
            </a:r>
            <a:r>
              <a:rPr lang="en-US" sz="2000" dirty="0" err="1"/>
              <a:t>funkcije</a:t>
            </a:r>
            <a:r>
              <a:rPr lang="en-US" sz="2000" dirty="0"/>
              <a:t> (text(), contains() …)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/>
              <a:t>Ne</a:t>
            </a:r>
            <a:r>
              <a:rPr lang="sr-Latn-RS" sz="2000" dirty="0"/>
              <a:t>što sporiji od ostalih lokatora</a:t>
            </a:r>
            <a:endParaRPr lang="en-US" sz="20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AE48336-ABD6-4A3F-863D-1A870C06AF67}"/>
              </a:ext>
            </a:extLst>
          </p:cNvPr>
          <p:cNvSpPr txBox="1">
            <a:spLocks/>
          </p:cNvSpPr>
          <p:nvPr/>
        </p:nvSpPr>
        <p:spPr>
          <a:xfrm>
            <a:off x="266549" y="1417905"/>
            <a:ext cx="11658901" cy="437043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2800" dirty="0"/>
              <a:t>XPATH</a:t>
            </a:r>
            <a:r>
              <a:rPr lang="en-US" sz="2800" dirty="0"/>
              <a:t> (XML Path)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39221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Lociranje</a:t>
            </a:r>
            <a:r>
              <a:rPr lang="en-US" dirty="0"/>
              <a:t> web </a:t>
            </a:r>
            <a:r>
              <a:rPr lang="en-US" dirty="0" err="1"/>
              <a:t>elemenatA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22901" y="1803223"/>
            <a:ext cx="10346198" cy="5760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Opšti oblik - </a:t>
            </a:r>
            <a:r>
              <a:rPr lang="en-US" sz="2200" dirty="0" err="1">
                <a:solidFill>
                  <a:srgbClr val="C00000"/>
                </a:solidFill>
              </a:rPr>
              <a:t>tagname</a:t>
            </a:r>
            <a:r>
              <a:rPr lang="en-US" sz="2200" dirty="0"/>
              <a:t>[</a:t>
            </a:r>
            <a:r>
              <a:rPr lang="en-US" sz="2200" dirty="0">
                <a:solidFill>
                  <a:srgbClr val="00B050"/>
                </a:solidFill>
              </a:rPr>
              <a:t>attribute</a:t>
            </a:r>
            <a:r>
              <a:rPr lang="en-US" sz="2200" dirty="0"/>
              <a:t>=‘</a:t>
            </a:r>
            <a:r>
              <a:rPr lang="en-US" sz="2200" dirty="0">
                <a:solidFill>
                  <a:srgbClr val="0070C0"/>
                </a:solidFill>
              </a:rPr>
              <a:t>value</a:t>
            </a:r>
            <a:r>
              <a:rPr lang="en-US" sz="2200" dirty="0"/>
              <a:t>’]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U </a:t>
            </a:r>
            <a:r>
              <a:rPr lang="en-US" sz="2200" dirty="0" err="1"/>
              <a:t>zavisnosti</a:t>
            </a:r>
            <a:r>
              <a:rPr lang="en-US" sz="2200" dirty="0"/>
              <a:t> od </a:t>
            </a:r>
            <a:r>
              <a:rPr lang="en-US" sz="2200" dirty="0" err="1"/>
              <a:t>tipa</a:t>
            </a:r>
            <a:r>
              <a:rPr lang="en-US" sz="2200" dirty="0"/>
              <a:t> </a:t>
            </a:r>
            <a:r>
              <a:rPr lang="en-US" sz="2200" dirty="0" err="1"/>
              <a:t>atributa</a:t>
            </a:r>
            <a:r>
              <a:rPr lang="en-US" sz="2200" dirty="0"/>
              <a:t> </a:t>
            </a:r>
            <a:r>
              <a:rPr lang="en-US" sz="2200" dirty="0" err="1"/>
              <a:t>mo</a:t>
            </a:r>
            <a:r>
              <a:rPr lang="sr-Latn-RS" sz="2200" dirty="0"/>
              <a:t>že imati drugačiji oblik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Čitljiviji i brži od Xpath-a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CCS se stalno razvija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Pretraga samo </a:t>
            </a:r>
            <a:r>
              <a:rPr lang="en-US" sz="2200" dirty="0"/>
              <a:t>“</a:t>
            </a:r>
            <a:r>
              <a:rPr lang="sr-Latn-RS" sz="2200" dirty="0"/>
              <a:t>odozgo na dole</a:t>
            </a:r>
            <a:r>
              <a:rPr lang="en-US" sz="2200" dirty="0"/>
              <a:t>”</a:t>
            </a:r>
            <a:endParaRPr lang="sr-Latn-R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F31C5-0578-4B1E-8393-31A390E2EA3C}"/>
              </a:ext>
            </a:extLst>
          </p:cNvPr>
          <p:cNvSpPr txBox="1">
            <a:spLocks/>
          </p:cNvSpPr>
          <p:nvPr/>
        </p:nvSpPr>
        <p:spPr>
          <a:xfrm>
            <a:off x="266549" y="1417905"/>
            <a:ext cx="11658901" cy="437043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CSS Selector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324498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Lociranje</a:t>
            </a:r>
            <a:r>
              <a:rPr lang="en-US" dirty="0"/>
              <a:t> web </a:t>
            </a:r>
            <a:r>
              <a:rPr lang="en-US" dirty="0" err="1"/>
              <a:t>elemenatA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22901" y="1295223"/>
            <a:ext cx="10346198" cy="5699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endParaRPr lang="sr-Latn-RS" dirty="0"/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dirty="0"/>
              <a:t>&lt;input id="username" type="text" class="form-control" name="username" value="" placeholder="username"&gt;</a:t>
            </a:r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ID locator</a:t>
            </a:r>
            <a:br>
              <a:rPr lang="en-US" sz="2200" dirty="0"/>
            </a:br>
            <a:r>
              <a:rPr lang="en-US" sz="2200" i="1" dirty="0" err="1">
                <a:solidFill>
                  <a:srgbClr val="00B050"/>
                </a:solidFill>
              </a:rPr>
              <a:t>WebElement</a:t>
            </a:r>
            <a:r>
              <a:rPr lang="en-US" sz="2200" i="1" dirty="0">
                <a:solidFill>
                  <a:srgbClr val="00B050"/>
                </a:solidFill>
              </a:rPr>
              <a:t> </a:t>
            </a:r>
            <a:r>
              <a:rPr lang="en-US" sz="2200" i="1" dirty="0" err="1">
                <a:solidFill>
                  <a:srgbClr val="00B050"/>
                </a:solidFill>
              </a:rPr>
              <a:t>elementPassword</a:t>
            </a:r>
            <a:r>
              <a:rPr lang="en-US" sz="2200" i="1" dirty="0">
                <a:solidFill>
                  <a:srgbClr val="00B050"/>
                </a:solidFill>
              </a:rPr>
              <a:t> = </a:t>
            </a:r>
            <a:r>
              <a:rPr lang="en-US" sz="2200" i="1" dirty="0" err="1">
                <a:solidFill>
                  <a:srgbClr val="00B050"/>
                </a:solidFill>
              </a:rPr>
              <a:t>driver.findElement</a:t>
            </a:r>
            <a:r>
              <a:rPr lang="en-US" sz="2200" i="1" dirty="0">
                <a:solidFill>
                  <a:srgbClr val="00B050"/>
                </a:solidFill>
              </a:rPr>
              <a:t>(</a:t>
            </a:r>
            <a:r>
              <a:rPr lang="en-US" sz="2200" i="1" dirty="0">
                <a:solidFill>
                  <a:srgbClr val="00B0F0"/>
                </a:solidFill>
              </a:rPr>
              <a:t>By.id</a:t>
            </a:r>
            <a:r>
              <a:rPr lang="en-US" sz="2200" i="1" dirty="0">
                <a:solidFill>
                  <a:srgbClr val="00B050"/>
                </a:solidFill>
              </a:rPr>
              <a:t>(</a:t>
            </a:r>
            <a:r>
              <a:rPr lang="en-US" sz="2200" i="1" dirty="0">
                <a:solidFill>
                  <a:srgbClr val="FF0000"/>
                </a:solidFill>
              </a:rPr>
              <a:t>“username"</a:t>
            </a:r>
            <a:r>
              <a:rPr lang="en-US" sz="2200" i="1" dirty="0">
                <a:solidFill>
                  <a:srgbClr val="00B050"/>
                </a:solidFill>
              </a:rPr>
              <a:t>));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Name locator: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200" i="1" dirty="0">
                <a:solidFill>
                  <a:srgbClr val="00B050"/>
                </a:solidFill>
              </a:rPr>
              <a:t>    </a:t>
            </a:r>
            <a:r>
              <a:rPr lang="en-US" sz="2200" i="1" dirty="0" err="1">
                <a:solidFill>
                  <a:srgbClr val="00B050"/>
                </a:solidFill>
              </a:rPr>
              <a:t>WebElement</a:t>
            </a:r>
            <a:r>
              <a:rPr lang="en-US" sz="2200" i="1" dirty="0">
                <a:solidFill>
                  <a:srgbClr val="00B050"/>
                </a:solidFill>
              </a:rPr>
              <a:t> </a:t>
            </a:r>
            <a:r>
              <a:rPr lang="en-US" sz="2200" i="1" dirty="0" err="1">
                <a:solidFill>
                  <a:srgbClr val="00B050"/>
                </a:solidFill>
              </a:rPr>
              <a:t>elementPassword</a:t>
            </a:r>
            <a:r>
              <a:rPr lang="en-US" sz="2200" i="1" dirty="0">
                <a:solidFill>
                  <a:srgbClr val="00B050"/>
                </a:solidFill>
              </a:rPr>
              <a:t> = </a:t>
            </a:r>
            <a:r>
              <a:rPr lang="en-US" sz="2200" i="1" dirty="0" err="1">
                <a:solidFill>
                  <a:srgbClr val="00B050"/>
                </a:solidFill>
              </a:rPr>
              <a:t>driver.findElement</a:t>
            </a:r>
            <a:r>
              <a:rPr lang="en-US" sz="2200" i="1" dirty="0">
                <a:solidFill>
                  <a:srgbClr val="00B050"/>
                </a:solidFill>
              </a:rPr>
              <a:t>(</a:t>
            </a:r>
            <a:r>
              <a:rPr lang="en-US" sz="2200" i="1" dirty="0">
                <a:solidFill>
                  <a:srgbClr val="00B0F0"/>
                </a:solidFill>
              </a:rPr>
              <a:t>By.name</a:t>
            </a:r>
            <a:r>
              <a:rPr lang="en-US" sz="2200" i="1" dirty="0">
                <a:solidFill>
                  <a:srgbClr val="00B050"/>
                </a:solidFill>
              </a:rPr>
              <a:t>(</a:t>
            </a:r>
            <a:r>
              <a:rPr lang="en-US" sz="2200" i="1" dirty="0">
                <a:solidFill>
                  <a:srgbClr val="FF0000"/>
                </a:solidFill>
              </a:rPr>
              <a:t>“username"</a:t>
            </a:r>
            <a:r>
              <a:rPr lang="en-US" sz="2200" i="1" dirty="0">
                <a:solidFill>
                  <a:srgbClr val="00B050"/>
                </a:solidFill>
              </a:rPr>
              <a:t>));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9DD9E-BCF7-4B4A-ACCF-CBE7E65CA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723" y="3145082"/>
            <a:ext cx="5010849" cy="428685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D183849-045E-4EF9-B5DF-54637FDF5564}"/>
              </a:ext>
            </a:extLst>
          </p:cNvPr>
          <p:cNvSpPr txBox="1">
            <a:spLocks/>
          </p:cNvSpPr>
          <p:nvPr/>
        </p:nvSpPr>
        <p:spPr>
          <a:xfrm>
            <a:off x="266549" y="1417905"/>
            <a:ext cx="11658901" cy="437043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2800" dirty="0"/>
              <a:t>PRIMER</a:t>
            </a:r>
          </a:p>
        </p:txBody>
      </p:sp>
    </p:spTree>
    <p:extLst>
      <p:ext uri="{BB962C8B-B14F-4D97-AF65-F5344CB8AC3E}">
        <p14:creationId xmlns:p14="http://schemas.microsoft.com/office/powerpoint/2010/main" val="416798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Lociranje</a:t>
            </a:r>
            <a:r>
              <a:rPr lang="en-US" dirty="0"/>
              <a:t> web </a:t>
            </a:r>
            <a:r>
              <a:rPr lang="en-US" dirty="0" err="1"/>
              <a:t>elemenatA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22901" y="1315101"/>
            <a:ext cx="10346198" cy="69942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dirty="0"/>
              <a:t>&lt;input id="password" type="password" class="form-control" name="password" placeholder="password"&gt;</a:t>
            </a:r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 err="1"/>
              <a:t>Xpath</a:t>
            </a:r>
            <a:br>
              <a:rPr lang="en-US" sz="2000" dirty="0"/>
            </a:br>
            <a:r>
              <a:rPr lang="en-US" sz="2000" i="1" dirty="0" err="1">
                <a:solidFill>
                  <a:srgbClr val="00B050"/>
                </a:solidFill>
              </a:rPr>
              <a:t>WebElement</a:t>
            </a:r>
            <a:r>
              <a:rPr lang="en-US" sz="2000" i="1" dirty="0">
                <a:solidFill>
                  <a:srgbClr val="00B050"/>
                </a:solidFill>
              </a:rPr>
              <a:t> element = </a:t>
            </a:r>
            <a:r>
              <a:rPr lang="en-US" sz="2000" i="1" dirty="0" err="1">
                <a:solidFill>
                  <a:srgbClr val="00B050"/>
                </a:solidFill>
              </a:rPr>
              <a:t>driver.findElement</a:t>
            </a:r>
            <a:r>
              <a:rPr lang="en-US" sz="2000" i="1" dirty="0">
                <a:solidFill>
                  <a:srgbClr val="00B050"/>
                </a:solidFill>
              </a:rPr>
              <a:t>(</a:t>
            </a:r>
            <a:r>
              <a:rPr lang="en-US" sz="2000" i="1" dirty="0" err="1">
                <a:solidFill>
                  <a:srgbClr val="00B0F0"/>
                </a:solidFill>
              </a:rPr>
              <a:t>By.xpath</a:t>
            </a:r>
            <a:r>
              <a:rPr lang="en-US" sz="2000" i="1" dirty="0">
                <a:solidFill>
                  <a:srgbClr val="00B050"/>
                </a:solidFill>
              </a:rPr>
              <a:t>(</a:t>
            </a:r>
            <a:r>
              <a:rPr lang="en-US" sz="2000" i="1" dirty="0">
                <a:solidFill>
                  <a:srgbClr val="DE412F"/>
                </a:solidFill>
              </a:rPr>
              <a:t>“//input[@id=‘password’]”</a:t>
            </a:r>
            <a:r>
              <a:rPr lang="en-US" sz="2000" i="1" dirty="0">
                <a:solidFill>
                  <a:srgbClr val="00B050"/>
                </a:solidFill>
              </a:rPr>
              <a:t>));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CSS selector: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200" i="1" dirty="0">
                <a:solidFill>
                  <a:srgbClr val="00B050"/>
                </a:solidFill>
              </a:rPr>
              <a:t>    </a:t>
            </a:r>
            <a:r>
              <a:rPr lang="en-US" sz="2000" i="1" dirty="0" err="1">
                <a:solidFill>
                  <a:srgbClr val="00B050"/>
                </a:solidFill>
              </a:rPr>
              <a:t>WebElement</a:t>
            </a:r>
            <a:r>
              <a:rPr lang="en-US" sz="2000" i="1" dirty="0">
                <a:solidFill>
                  <a:srgbClr val="00B050"/>
                </a:solidFill>
              </a:rPr>
              <a:t> element = </a:t>
            </a:r>
            <a:r>
              <a:rPr lang="en-US" sz="2000" i="1" dirty="0" err="1">
                <a:solidFill>
                  <a:srgbClr val="00B050"/>
                </a:solidFill>
              </a:rPr>
              <a:t>driver.findElement</a:t>
            </a:r>
            <a:r>
              <a:rPr lang="en-US" sz="2000" i="1" dirty="0">
                <a:solidFill>
                  <a:srgbClr val="00B050"/>
                </a:solidFill>
              </a:rPr>
              <a:t>(</a:t>
            </a:r>
            <a:r>
              <a:rPr lang="en-US" sz="2000" i="1" dirty="0" err="1">
                <a:solidFill>
                  <a:srgbClr val="00B0F0"/>
                </a:solidFill>
              </a:rPr>
              <a:t>By.cssSelector</a:t>
            </a:r>
            <a:r>
              <a:rPr lang="en-US" sz="2000" i="1" dirty="0">
                <a:solidFill>
                  <a:srgbClr val="00B050"/>
                </a:solidFill>
              </a:rPr>
              <a:t>(</a:t>
            </a:r>
            <a:r>
              <a:rPr lang="en-US" sz="2000" i="1" dirty="0">
                <a:solidFill>
                  <a:srgbClr val="DF411C"/>
                </a:solidFill>
              </a:rPr>
              <a:t>“input[name=‘password’]”</a:t>
            </a:r>
            <a:r>
              <a:rPr lang="en-US" sz="2000" i="1" dirty="0">
                <a:solidFill>
                  <a:srgbClr val="00B050"/>
                </a:solidFill>
              </a:rPr>
              <a:t>));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br>
              <a:rPr lang="en-US" sz="2200" i="1" dirty="0">
                <a:solidFill>
                  <a:srgbClr val="00B050"/>
                </a:solidFill>
              </a:rPr>
            </a:br>
            <a:endParaRPr lang="en-US" sz="2200" i="1" dirty="0">
              <a:solidFill>
                <a:srgbClr val="00B050"/>
              </a:solidFill>
            </a:endParaRP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2E94E-17EF-4031-A866-16E6C9243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25" y="3081893"/>
            <a:ext cx="4982270" cy="476316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9C5A8CC-1710-4DFC-8BB8-46F4D1AA287D}"/>
              </a:ext>
            </a:extLst>
          </p:cNvPr>
          <p:cNvSpPr txBox="1">
            <a:spLocks/>
          </p:cNvSpPr>
          <p:nvPr/>
        </p:nvSpPr>
        <p:spPr>
          <a:xfrm>
            <a:off x="266549" y="1417905"/>
            <a:ext cx="11658901" cy="437043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2800" dirty="0"/>
              <a:t>PRIMER</a:t>
            </a:r>
          </a:p>
        </p:txBody>
      </p:sp>
    </p:spTree>
    <p:extLst>
      <p:ext uri="{BB962C8B-B14F-4D97-AF65-F5344CB8AC3E}">
        <p14:creationId xmlns:p14="http://schemas.microsoft.com/office/powerpoint/2010/main" val="126329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Lociranje</a:t>
            </a:r>
            <a:r>
              <a:rPr lang="en-US" dirty="0"/>
              <a:t> web </a:t>
            </a:r>
            <a:r>
              <a:rPr lang="en-US" dirty="0" err="1"/>
              <a:t>elemenatA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22901" y="1315101"/>
            <a:ext cx="10346198" cy="6191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="/register"&gt;Create Account&lt;/a&gt;</a:t>
            </a:r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000" dirty="0"/>
              <a:t>Link text:</a:t>
            </a:r>
            <a:br>
              <a:rPr lang="en-US" sz="2000" dirty="0"/>
            </a:br>
            <a:r>
              <a:rPr lang="en-US" sz="2000" i="1" dirty="0" err="1">
                <a:solidFill>
                  <a:srgbClr val="00B050"/>
                </a:solidFill>
              </a:rPr>
              <a:t>WebElement</a:t>
            </a:r>
            <a:r>
              <a:rPr lang="en-US" sz="2000" i="1" dirty="0">
                <a:solidFill>
                  <a:srgbClr val="00B050"/>
                </a:solidFill>
              </a:rPr>
              <a:t> element = </a:t>
            </a:r>
            <a:r>
              <a:rPr lang="en-US" sz="2000" i="1" dirty="0" err="1">
                <a:solidFill>
                  <a:srgbClr val="00B050"/>
                </a:solidFill>
              </a:rPr>
              <a:t>driver.findElement</a:t>
            </a:r>
            <a:r>
              <a:rPr lang="en-US" sz="2000" i="1" dirty="0">
                <a:solidFill>
                  <a:srgbClr val="00B050"/>
                </a:solidFill>
              </a:rPr>
              <a:t>(</a:t>
            </a:r>
            <a:r>
              <a:rPr lang="en-US" sz="2000" i="1" dirty="0" err="1">
                <a:solidFill>
                  <a:srgbClr val="00B0F0"/>
                </a:solidFill>
              </a:rPr>
              <a:t>By.linkText</a:t>
            </a:r>
            <a:r>
              <a:rPr lang="en-US" sz="2000" i="1" dirty="0">
                <a:solidFill>
                  <a:srgbClr val="00B050"/>
                </a:solidFill>
              </a:rPr>
              <a:t>(</a:t>
            </a:r>
            <a:r>
              <a:rPr lang="en-US" sz="2000" i="1" dirty="0">
                <a:solidFill>
                  <a:srgbClr val="DE412F"/>
                </a:solidFill>
              </a:rPr>
              <a:t>“Create Account"</a:t>
            </a:r>
            <a:r>
              <a:rPr lang="en-US" sz="2000" i="1" dirty="0">
                <a:solidFill>
                  <a:srgbClr val="00B050"/>
                </a:solidFill>
              </a:rPr>
              <a:t>));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000" i="1" dirty="0">
              <a:solidFill>
                <a:srgbClr val="00B050"/>
              </a:solidFill>
            </a:endParaRP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br>
              <a:rPr lang="en-US" sz="2200" i="1" dirty="0">
                <a:solidFill>
                  <a:srgbClr val="00B050"/>
                </a:solidFill>
              </a:rPr>
            </a:br>
            <a:endParaRPr lang="en-US" sz="2200" i="1" dirty="0">
              <a:solidFill>
                <a:srgbClr val="00B050"/>
              </a:solidFill>
            </a:endParaRP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C46924-12D6-47AB-88EB-2A96A947F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349" y="2902505"/>
            <a:ext cx="3105301" cy="43704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ABB4436-299D-47BE-8C41-73006FEFB4F0}"/>
              </a:ext>
            </a:extLst>
          </p:cNvPr>
          <p:cNvSpPr txBox="1">
            <a:spLocks/>
          </p:cNvSpPr>
          <p:nvPr/>
        </p:nvSpPr>
        <p:spPr>
          <a:xfrm>
            <a:off x="266549" y="1417905"/>
            <a:ext cx="11658901" cy="437043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2800" dirty="0"/>
              <a:t>PRIMER</a:t>
            </a:r>
          </a:p>
        </p:txBody>
      </p:sp>
    </p:spTree>
    <p:extLst>
      <p:ext uri="{BB962C8B-B14F-4D97-AF65-F5344CB8AC3E}">
        <p14:creationId xmlns:p14="http://schemas.microsoft.com/office/powerpoint/2010/main" val="11240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 err="1"/>
              <a:t>Lociranje</a:t>
            </a:r>
            <a:r>
              <a:rPr lang="en-US" dirty="0"/>
              <a:t> web </a:t>
            </a:r>
            <a:r>
              <a:rPr lang="en-US" dirty="0" err="1"/>
              <a:t>elemenatA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922901" y="1315101"/>
            <a:ext cx="10346198" cy="7861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marL="0" lvl="1" indent="0" algn="ctr">
              <a:lnSpc>
                <a:spcPct val="200000"/>
              </a:lnSpc>
              <a:buClr>
                <a:srgbClr val="DF411C"/>
              </a:buClr>
              <a:buNone/>
            </a:pPr>
            <a:endParaRPr lang="en-US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>
                <a:solidFill>
                  <a:srgbClr val="00B0F0"/>
                </a:solidFill>
              </a:rPr>
              <a:t>click() </a:t>
            </a:r>
            <a:r>
              <a:rPr lang="sr-Latn-RS" sz="2000" dirty="0"/>
              <a:t>- klik na ui element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>
                <a:solidFill>
                  <a:srgbClr val="00B0F0"/>
                </a:solidFill>
              </a:rPr>
              <a:t>sendKeys(</a:t>
            </a:r>
            <a:r>
              <a:rPr lang="sr-Latn-RS" sz="2000" dirty="0">
                <a:solidFill>
                  <a:srgbClr val="00B050"/>
                </a:solidFill>
              </a:rPr>
              <a:t>CharSequence text</a:t>
            </a:r>
            <a:r>
              <a:rPr lang="sr-Latn-RS" sz="2000" dirty="0">
                <a:solidFill>
                  <a:srgbClr val="00B0F0"/>
                </a:solidFill>
              </a:rPr>
              <a:t>) </a:t>
            </a:r>
            <a:r>
              <a:rPr lang="sr-Latn-RS" sz="2000" dirty="0"/>
              <a:t>- unos karaktera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>
                <a:solidFill>
                  <a:srgbClr val="00B0F0"/>
                </a:solidFill>
              </a:rPr>
              <a:t>getText() </a:t>
            </a:r>
            <a:r>
              <a:rPr lang="sr-Latn-RS" sz="2000" dirty="0"/>
              <a:t>- vraća teks</a:t>
            </a:r>
            <a:r>
              <a:rPr lang="en-US" sz="2000" dirty="0"/>
              <a:t>t</a:t>
            </a:r>
            <a:r>
              <a:rPr lang="sr-Latn-RS" sz="2000" dirty="0"/>
              <a:t> ui elementa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>
                <a:solidFill>
                  <a:srgbClr val="00B0F0"/>
                </a:solidFill>
              </a:rPr>
              <a:t>isEnabled() </a:t>
            </a:r>
            <a:r>
              <a:rPr lang="sr-Latn-RS" sz="2000" dirty="0"/>
              <a:t>- proverava da li je ui element enabled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000" dirty="0">
                <a:solidFill>
                  <a:srgbClr val="00B0F0"/>
                </a:solidFill>
              </a:rPr>
              <a:t>isSelected() </a:t>
            </a:r>
            <a:r>
              <a:rPr lang="sr-Latn-RS" sz="2000" dirty="0"/>
              <a:t>- proverava da li je UI element seletkovan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000" dirty="0">
              <a:solidFill>
                <a:srgbClr val="00B05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000" dirty="0">
              <a:solidFill>
                <a:srgbClr val="00B050"/>
              </a:solidFill>
            </a:endParaRP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br>
              <a:rPr lang="en-US" sz="2200" i="1" dirty="0">
                <a:solidFill>
                  <a:srgbClr val="00B050"/>
                </a:solidFill>
              </a:rPr>
            </a:br>
            <a:endParaRPr lang="en-US" sz="2200" i="1" dirty="0">
              <a:solidFill>
                <a:srgbClr val="00B050"/>
              </a:solidFill>
            </a:endParaRP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ABB4436-299D-47BE-8C41-73006FEFB4F0}"/>
              </a:ext>
            </a:extLst>
          </p:cNvPr>
          <p:cNvSpPr txBox="1">
            <a:spLocks/>
          </p:cNvSpPr>
          <p:nvPr/>
        </p:nvSpPr>
        <p:spPr>
          <a:xfrm>
            <a:off x="266549" y="1417905"/>
            <a:ext cx="11658901" cy="437043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sz="2800" dirty="0"/>
              <a:t>Neke korisne metode</a:t>
            </a:r>
          </a:p>
        </p:txBody>
      </p:sp>
    </p:spTree>
    <p:extLst>
      <p:ext uri="{BB962C8B-B14F-4D97-AF65-F5344CB8AC3E}">
        <p14:creationId xmlns:p14="http://schemas.microsoft.com/office/powerpoint/2010/main" val="118458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12" y="4180999"/>
            <a:ext cx="9308375" cy="1063387"/>
          </a:xfrm>
        </p:spPr>
        <p:txBody>
          <a:bodyPr>
            <a:normAutofit/>
          </a:bodyPr>
          <a:lstStyle/>
          <a:p>
            <a:r>
              <a:rPr lang="sr-Latn-RS" sz="4000">
                <a:solidFill>
                  <a:srgbClr val="DE411B"/>
                </a:solidFill>
              </a:rPr>
              <a:t>1. </a:t>
            </a:r>
            <a:r>
              <a:rPr lang="en-US" sz="4000" err="1"/>
              <a:t>Uvod</a:t>
            </a:r>
            <a:r>
              <a:rPr lang="en-US" sz="4000"/>
              <a:t> u </a:t>
            </a:r>
            <a:r>
              <a:rPr lang="en-US" sz="4000" err="1"/>
              <a:t>automatsko</a:t>
            </a:r>
            <a:r>
              <a:rPr lang="en-US" sz="4000"/>
              <a:t> </a:t>
            </a:r>
            <a:r>
              <a:rPr lang="en-US" sz="4000" err="1"/>
              <a:t>testiranje</a:t>
            </a:r>
            <a:endParaRPr lang="en-GB" sz="400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35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357" y="4964896"/>
            <a:ext cx="10742843" cy="106338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DE411B"/>
                </a:solidFill>
              </a:rPr>
              <a:t>5</a:t>
            </a:r>
            <a:r>
              <a:rPr lang="sr-Latn-RS" sz="4400" dirty="0">
                <a:solidFill>
                  <a:srgbClr val="DE411B"/>
                </a:solidFill>
              </a:rPr>
              <a:t>.</a:t>
            </a:r>
            <a:r>
              <a:rPr lang="sr-Latn-RS" sz="4400" dirty="0"/>
              <a:t> </a:t>
            </a:r>
            <a:r>
              <a:rPr lang="en-US" sz="4400" dirty="0"/>
              <a:t>PROBLEMI PRI LOCIRANJU ELEMENATA</a:t>
            </a:r>
            <a:br>
              <a:rPr lang="sr-Latn-RS" sz="4400" dirty="0"/>
            </a:br>
            <a:r>
              <a:rPr lang="en-US" sz="4400" dirty="0"/>
              <a:t> – WAIT KOMANDE</a:t>
            </a:r>
            <a:br>
              <a:rPr lang="sr-Latn-RS" sz="4400" dirty="0"/>
            </a:br>
            <a:endParaRPr lang="en-GB" sz="44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206" y="172608"/>
            <a:ext cx="11113588" cy="1025980"/>
          </a:xfrm>
        </p:spPr>
        <p:txBody>
          <a:bodyPr>
            <a:normAutofit/>
          </a:bodyPr>
          <a:lstStyle/>
          <a:p>
            <a:r>
              <a:rPr lang="en-US" dirty="0"/>
              <a:t>PROBLEMI PRI LOCIRANJU ELEMENATA – WAIT KOMANDE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1091866" y="1383019"/>
            <a:ext cx="10346198" cy="4955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i="1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i="1" dirty="0" err="1">
                <a:solidFill>
                  <a:srgbClr val="FF0000"/>
                </a:solidFill>
              </a:rPr>
              <a:t>Thread.sleep</a:t>
            </a:r>
            <a:r>
              <a:rPr lang="en-US" sz="2200" i="1" dirty="0">
                <a:solidFill>
                  <a:srgbClr val="FF0000"/>
                </a:solidFill>
              </a:rPr>
              <a:t>() </a:t>
            </a:r>
            <a:r>
              <a:rPr lang="en-US" sz="2200" i="1" dirty="0"/>
              <a:t>- </a:t>
            </a:r>
            <a:r>
              <a:rPr lang="en-US" sz="2200" dirty="0" err="1"/>
              <a:t>izbegavati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i="1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Implicit wait - 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200" i="1" dirty="0">
                <a:solidFill>
                  <a:srgbClr val="00B050"/>
                </a:solidFill>
              </a:rPr>
              <a:t>Selenium 3 - </a:t>
            </a:r>
            <a:r>
              <a:rPr lang="en-US" sz="2200" i="1" dirty="0" err="1">
                <a:solidFill>
                  <a:srgbClr val="00B050"/>
                </a:solidFill>
              </a:rPr>
              <a:t>driver.manage</a:t>
            </a:r>
            <a:r>
              <a:rPr lang="en-US" sz="2200" i="1" dirty="0">
                <a:solidFill>
                  <a:srgbClr val="00B050"/>
                </a:solidFill>
              </a:rPr>
              <a:t>().timeouts().</a:t>
            </a:r>
            <a:r>
              <a:rPr lang="en-US" sz="2200" i="1" dirty="0" err="1">
                <a:solidFill>
                  <a:srgbClr val="00B050"/>
                </a:solidFill>
              </a:rPr>
              <a:t>implicitlyWait</a:t>
            </a:r>
            <a:r>
              <a:rPr lang="en-US" sz="2200" i="1" dirty="0">
                <a:solidFill>
                  <a:srgbClr val="00B050"/>
                </a:solidFill>
              </a:rPr>
              <a:t>(10, </a:t>
            </a:r>
            <a:r>
              <a:rPr lang="en-US" sz="2200" i="1" dirty="0" err="1">
                <a:solidFill>
                  <a:srgbClr val="00B050"/>
                </a:solidFill>
              </a:rPr>
              <a:t>TimeUnit.SECONDS</a:t>
            </a:r>
            <a:r>
              <a:rPr lang="en-US" sz="2200" i="1" dirty="0">
                <a:solidFill>
                  <a:srgbClr val="00B050"/>
                </a:solidFill>
              </a:rPr>
              <a:t>);</a:t>
            </a:r>
            <a:br>
              <a:rPr lang="en-US" sz="2200" i="1" dirty="0">
                <a:solidFill>
                  <a:srgbClr val="00B050"/>
                </a:solidFill>
              </a:rPr>
            </a:br>
            <a:r>
              <a:rPr lang="en-US" sz="2200" i="1" dirty="0">
                <a:solidFill>
                  <a:srgbClr val="00B0F0"/>
                </a:solidFill>
              </a:rPr>
              <a:t>Selenium 4 - </a:t>
            </a:r>
            <a:r>
              <a:rPr lang="en-US" sz="2200" i="1" dirty="0" err="1">
                <a:solidFill>
                  <a:srgbClr val="00B0F0"/>
                </a:solidFill>
              </a:rPr>
              <a:t>driver.manage</a:t>
            </a:r>
            <a:r>
              <a:rPr lang="en-US" sz="2200" i="1" dirty="0">
                <a:solidFill>
                  <a:srgbClr val="00B0F0"/>
                </a:solidFill>
              </a:rPr>
              <a:t>().timeouts().</a:t>
            </a:r>
            <a:r>
              <a:rPr lang="en-US" sz="2200" i="1" dirty="0" err="1">
                <a:solidFill>
                  <a:srgbClr val="00B0F0"/>
                </a:solidFill>
              </a:rPr>
              <a:t>implicitlyWait</a:t>
            </a:r>
            <a:r>
              <a:rPr lang="en-US" sz="2200" i="1" dirty="0">
                <a:solidFill>
                  <a:srgbClr val="00B0F0"/>
                </a:solidFill>
              </a:rPr>
              <a:t>(</a:t>
            </a:r>
            <a:r>
              <a:rPr lang="en-US" sz="2200" i="1" dirty="0" err="1">
                <a:solidFill>
                  <a:srgbClr val="00B0F0"/>
                </a:solidFill>
              </a:rPr>
              <a:t>Duration.ofSeconds</a:t>
            </a:r>
            <a:r>
              <a:rPr lang="en-US" sz="2200" i="1" dirty="0">
                <a:solidFill>
                  <a:srgbClr val="00B0F0"/>
                </a:solidFill>
              </a:rPr>
              <a:t>(10));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70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206" y="172608"/>
            <a:ext cx="11113588" cy="1025980"/>
          </a:xfrm>
        </p:spPr>
        <p:txBody>
          <a:bodyPr>
            <a:normAutofit/>
          </a:bodyPr>
          <a:lstStyle/>
          <a:p>
            <a:r>
              <a:rPr lang="en-US"/>
              <a:t>PROBLEMI PRI LOCIRANJU ELEMENATA – WAIT KOMANDE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1091866" y="1383019"/>
            <a:ext cx="10346198" cy="6309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Explicit wait - </a:t>
            </a:r>
            <a:r>
              <a:rPr lang="en-US" sz="2200" dirty="0" err="1"/>
              <a:t>WebDriverWait</a:t>
            </a:r>
            <a:endParaRPr lang="en-U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200" i="1" dirty="0">
                <a:solidFill>
                  <a:srgbClr val="00B050"/>
                </a:solidFill>
              </a:rPr>
              <a:t>Selenium3 – </a:t>
            </a:r>
            <a:br>
              <a:rPr lang="en-US" sz="2200" i="1" dirty="0">
                <a:solidFill>
                  <a:srgbClr val="00B050"/>
                </a:solidFill>
              </a:rPr>
            </a:br>
            <a:r>
              <a:rPr lang="en-US" sz="2200" i="1" dirty="0" err="1">
                <a:solidFill>
                  <a:srgbClr val="00B050"/>
                </a:solidFill>
              </a:rPr>
              <a:t>WebDriverWait</a:t>
            </a:r>
            <a:r>
              <a:rPr lang="en-US" sz="2200" i="1" dirty="0">
                <a:solidFill>
                  <a:srgbClr val="00B050"/>
                </a:solidFill>
              </a:rPr>
              <a:t> wait = new </a:t>
            </a:r>
            <a:r>
              <a:rPr lang="en-US" sz="2200" i="1" dirty="0" err="1">
                <a:solidFill>
                  <a:srgbClr val="00B050"/>
                </a:solidFill>
              </a:rPr>
              <a:t>WebDriverWait</a:t>
            </a:r>
            <a:r>
              <a:rPr lang="en-US" sz="2200" i="1" dirty="0">
                <a:solidFill>
                  <a:srgbClr val="00B050"/>
                </a:solidFill>
              </a:rPr>
              <a:t>(driver, 10);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200" i="1" dirty="0" err="1">
                <a:solidFill>
                  <a:srgbClr val="00B050"/>
                </a:solidFill>
              </a:rPr>
              <a:t>wait.until</a:t>
            </a:r>
            <a:r>
              <a:rPr lang="en-US" sz="2200" i="1" dirty="0">
                <a:solidFill>
                  <a:srgbClr val="00B050"/>
                </a:solidFill>
              </a:rPr>
              <a:t>(</a:t>
            </a:r>
            <a:r>
              <a:rPr lang="en-US" sz="2200" i="1" dirty="0" err="1">
                <a:solidFill>
                  <a:srgbClr val="00B050"/>
                </a:solidFill>
              </a:rPr>
              <a:t>ExpectedConditions.elementToBeClickable</a:t>
            </a:r>
            <a:r>
              <a:rPr lang="en-US" sz="2200" i="1" dirty="0">
                <a:solidFill>
                  <a:srgbClr val="00B050"/>
                </a:solidFill>
              </a:rPr>
              <a:t>(By.id(&lt;</a:t>
            </a:r>
            <a:r>
              <a:rPr lang="en-US" sz="2200" i="1" dirty="0" err="1">
                <a:solidFill>
                  <a:srgbClr val="00B050"/>
                </a:solidFill>
              </a:rPr>
              <a:t>someid</a:t>
            </a:r>
            <a:r>
              <a:rPr lang="en-US" sz="2200" i="1" dirty="0">
                <a:solidFill>
                  <a:srgbClr val="00B050"/>
                </a:solidFill>
              </a:rPr>
              <a:t>&gt;)));</a:t>
            </a:r>
            <a:br>
              <a:rPr lang="en-US" sz="2200" i="1" dirty="0">
                <a:solidFill>
                  <a:srgbClr val="00B0F0"/>
                </a:solidFill>
              </a:rPr>
            </a:br>
            <a:r>
              <a:rPr lang="en-US" sz="2200" i="1" dirty="0">
                <a:solidFill>
                  <a:srgbClr val="00B0F0"/>
                </a:solidFill>
              </a:rPr>
              <a:t>Selenium4 – </a:t>
            </a:r>
            <a:br>
              <a:rPr lang="en-US" sz="2200" i="1" dirty="0">
                <a:solidFill>
                  <a:srgbClr val="00B0F0"/>
                </a:solidFill>
              </a:rPr>
            </a:br>
            <a:r>
              <a:rPr lang="en-US" sz="2200" i="1" dirty="0" err="1">
                <a:solidFill>
                  <a:srgbClr val="00B0F0"/>
                </a:solidFill>
              </a:rPr>
              <a:t>WebDriverWait</a:t>
            </a:r>
            <a:r>
              <a:rPr lang="en-US" sz="2200" i="1" dirty="0">
                <a:solidFill>
                  <a:srgbClr val="00B0F0"/>
                </a:solidFill>
              </a:rPr>
              <a:t> wait = new </a:t>
            </a:r>
            <a:r>
              <a:rPr lang="en-US" sz="2200" i="1" dirty="0" err="1">
                <a:solidFill>
                  <a:srgbClr val="00B0F0"/>
                </a:solidFill>
              </a:rPr>
              <a:t>WebDriverWait</a:t>
            </a:r>
            <a:r>
              <a:rPr lang="en-US" sz="2200" i="1" dirty="0">
                <a:solidFill>
                  <a:srgbClr val="00B0F0"/>
                </a:solidFill>
              </a:rPr>
              <a:t>(driver, </a:t>
            </a:r>
            <a:r>
              <a:rPr lang="en-US" sz="2200" i="1" dirty="0" err="1">
                <a:solidFill>
                  <a:srgbClr val="00B0F0"/>
                </a:solidFill>
              </a:rPr>
              <a:t>Duration.ofSeconds</a:t>
            </a:r>
            <a:r>
              <a:rPr lang="en-US" sz="2200" i="1" dirty="0">
                <a:solidFill>
                  <a:srgbClr val="00B0F0"/>
                </a:solidFill>
              </a:rPr>
              <a:t>(10));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r>
              <a:rPr lang="en-US" sz="2200" i="1" dirty="0" err="1">
                <a:solidFill>
                  <a:srgbClr val="00B0F0"/>
                </a:solidFill>
              </a:rPr>
              <a:t>wait.until</a:t>
            </a:r>
            <a:r>
              <a:rPr lang="en-US" sz="2200" i="1" dirty="0">
                <a:solidFill>
                  <a:srgbClr val="00B0F0"/>
                </a:solidFill>
              </a:rPr>
              <a:t>(</a:t>
            </a:r>
            <a:r>
              <a:rPr lang="en-US" sz="2200" i="1" dirty="0" err="1">
                <a:solidFill>
                  <a:srgbClr val="00B0F0"/>
                </a:solidFill>
              </a:rPr>
              <a:t>ExpectedConditions.elementToBeClickable</a:t>
            </a:r>
            <a:r>
              <a:rPr lang="en-US" sz="2200" i="1" dirty="0">
                <a:solidFill>
                  <a:srgbClr val="00B0F0"/>
                </a:solidFill>
              </a:rPr>
              <a:t>(By.id(&lt;</a:t>
            </a:r>
            <a:r>
              <a:rPr lang="en-US" sz="2200" i="1" dirty="0" err="1">
                <a:solidFill>
                  <a:srgbClr val="00B0F0"/>
                </a:solidFill>
              </a:rPr>
              <a:t>someid</a:t>
            </a:r>
            <a:r>
              <a:rPr lang="en-US" sz="2200" i="1" dirty="0">
                <a:solidFill>
                  <a:srgbClr val="00B0F0"/>
                </a:solidFill>
              </a:rPr>
              <a:t>&gt;)));</a:t>
            </a:r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i="1" dirty="0">
              <a:solidFill>
                <a:srgbClr val="00B0F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93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357" y="4964896"/>
            <a:ext cx="10742843" cy="106338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DE411B"/>
                </a:solidFill>
              </a:rPr>
              <a:t>6</a:t>
            </a:r>
            <a:r>
              <a:rPr lang="sr-Latn-RS" sz="4400" dirty="0">
                <a:solidFill>
                  <a:srgbClr val="DE411B"/>
                </a:solidFill>
              </a:rPr>
              <a:t>.</a:t>
            </a:r>
            <a:r>
              <a:rPr lang="sr-Latn-RS" sz="4400" dirty="0"/>
              <a:t> </a:t>
            </a:r>
            <a:r>
              <a:rPr lang="en-US" sz="4400" dirty="0" err="1"/>
              <a:t>VEžba</a:t>
            </a:r>
            <a:br>
              <a:rPr lang="sr-Latn-RS" sz="4400" dirty="0"/>
            </a:br>
            <a:endParaRPr lang="en-GB" sz="44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582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206" y="172608"/>
            <a:ext cx="11113588" cy="1025980"/>
          </a:xfrm>
        </p:spPr>
        <p:txBody>
          <a:bodyPr>
            <a:normAutofit/>
          </a:bodyPr>
          <a:lstStyle/>
          <a:p>
            <a:r>
              <a:rPr lang="en-US" dirty="0" err="1"/>
              <a:t>Vežba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1032232" y="1313445"/>
            <a:ext cx="10346198" cy="427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ZADATAK1: </a:t>
            </a:r>
            <a:r>
              <a:rPr lang="en-US" sz="2200" dirty="0" err="1"/>
              <a:t>Napisati</a:t>
            </a:r>
            <a:r>
              <a:rPr lang="en-US" sz="2200" dirty="0"/>
              <a:t> </a:t>
            </a:r>
            <a:r>
              <a:rPr lang="en-US" sz="2200" dirty="0" err="1"/>
              <a:t>zadatak</a:t>
            </a:r>
            <a:r>
              <a:rPr lang="en-US" sz="2200" dirty="0"/>
              <a:t> za </a:t>
            </a:r>
            <a:r>
              <a:rPr lang="en-US" sz="2200" dirty="0" err="1"/>
              <a:t>uspešno</a:t>
            </a:r>
            <a:r>
              <a:rPr lang="en-US" sz="2200" dirty="0"/>
              <a:t> </a:t>
            </a:r>
            <a:r>
              <a:rPr lang="en-US" sz="2200" dirty="0" err="1"/>
              <a:t>logovanje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Samsara </a:t>
            </a:r>
            <a:r>
              <a:rPr lang="en-US" sz="2200" dirty="0" err="1"/>
              <a:t>aplikaciju</a:t>
            </a:r>
            <a:endParaRPr lang="en-US" sz="2200" dirty="0"/>
          </a:p>
          <a:p>
            <a:pPr marL="0" lvl="1" indent="0">
              <a:lnSpc>
                <a:spcPct val="200000"/>
              </a:lnSpc>
              <a:buClr>
                <a:srgbClr val="DF411C"/>
              </a:buClr>
              <a:buNone/>
            </a:pPr>
            <a:endParaRPr lang="en-US" sz="2200" i="1" dirty="0">
              <a:solidFill>
                <a:srgbClr val="00B05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ZADATAK2: </a:t>
            </a:r>
            <a:r>
              <a:rPr lang="en-US" sz="2200" dirty="0" err="1"/>
              <a:t>Napisati</a:t>
            </a:r>
            <a:r>
              <a:rPr lang="en-US" sz="2200" dirty="0"/>
              <a:t> </a:t>
            </a:r>
            <a:r>
              <a:rPr lang="en-US" sz="2200" dirty="0" err="1"/>
              <a:t>zadatak</a:t>
            </a:r>
            <a:r>
              <a:rPr lang="en-US" sz="2200" dirty="0"/>
              <a:t> za </a:t>
            </a:r>
            <a:r>
              <a:rPr lang="en-US" sz="2200" dirty="0" err="1"/>
              <a:t>neuspešno</a:t>
            </a:r>
            <a:r>
              <a:rPr lang="en-US" sz="2200" dirty="0"/>
              <a:t> </a:t>
            </a:r>
            <a:r>
              <a:rPr lang="en-US" sz="2200" dirty="0" err="1"/>
              <a:t>logovanje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Samsara </a:t>
            </a:r>
            <a:r>
              <a:rPr lang="en-US" sz="2200" dirty="0" err="1"/>
              <a:t>aplikaciju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i="1" dirty="0">
              <a:solidFill>
                <a:srgbClr val="00B050"/>
              </a:solidFill>
            </a:endParaRP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0939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664" y="1921717"/>
            <a:ext cx="7421880" cy="1740704"/>
          </a:xfrm>
        </p:spPr>
        <p:txBody>
          <a:bodyPr>
            <a:normAutofit/>
          </a:bodyPr>
          <a:lstStyle/>
          <a:p>
            <a:pPr algn="ctr"/>
            <a:r>
              <a:rPr lang="en-GB" sz="9600" dirty="0"/>
              <a:t>Q&amp;A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2"/>
          </p:nvPr>
        </p:nvSpPr>
        <p:spPr>
          <a:xfrm>
            <a:off x="224143" y="3811962"/>
            <a:ext cx="7689661" cy="81052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jelena.pete@endava.com</a:t>
            </a:r>
            <a:endParaRPr lang="en-US" dirty="0"/>
          </a:p>
          <a:p>
            <a:r>
              <a:rPr lang="sr-Latn-RS" dirty="0">
                <a:hlinkClick r:id="rId3"/>
              </a:rPr>
              <a:t>bosko.nikolic</a:t>
            </a:r>
            <a:r>
              <a:rPr lang="en-US" dirty="0">
                <a:hlinkClick r:id="rId3"/>
              </a:rPr>
              <a:t>@endava.com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/>
              <a:t>Uvod u automatsko testiranje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2433823"/>
            <a:ext cx="10560423" cy="2731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Automatsko</a:t>
            </a:r>
            <a:r>
              <a:rPr lang="en-US" sz="2200" dirty="0"/>
              <a:t> </a:t>
            </a:r>
            <a:r>
              <a:rPr lang="en-US" sz="2200" dirty="0" err="1"/>
              <a:t>testiranje</a:t>
            </a:r>
            <a:r>
              <a:rPr lang="en-US" sz="2200" dirty="0"/>
              <a:t> je </a:t>
            </a:r>
            <a:r>
              <a:rPr lang="en-US" sz="2200" dirty="0" err="1"/>
              <a:t>proces</a:t>
            </a:r>
            <a:r>
              <a:rPr lang="en-US" sz="2200" dirty="0"/>
              <a:t> </a:t>
            </a:r>
            <a:r>
              <a:rPr lang="en-US" sz="2200" dirty="0" err="1"/>
              <a:t>korišćenja</a:t>
            </a:r>
            <a:r>
              <a:rPr lang="en-US" sz="2200" dirty="0"/>
              <a:t> </a:t>
            </a:r>
            <a:r>
              <a:rPr lang="en-US" sz="2200" dirty="0" err="1"/>
              <a:t>softvera</a:t>
            </a:r>
            <a:r>
              <a:rPr lang="en-US" sz="2200" dirty="0"/>
              <a:t> za </a:t>
            </a:r>
            <a:r>
              <a:rPr lang="en-US" sz="2200" dirty="0" err="1"/>
              <a:t>kontrolu</a:t>
            </a:r>
            <a:r>
              <a:rPr lang="en-US" sz="2200" dirty="0"/>
              <a:t> </a:t>
            </a:r>
            <a:r>
              <a:rPr lang="en-US" sz="2200" dirty="0" err="1"/>
              <a:t>izvršenja</a:t>
            </a:r>
            <a:r>
              <a:rPr lang="en-US" sz="2200" dirty="0"/>
              <a:t> </a:t>
            </a:r>
            <a:r>
              <a:rPr lang="en-US" sz="2200" dirty="0" err="1"/>
              <a:t>testova</a:t>
            </a:r>
            <a:r>
              <a:rPr lang="en-US" sz="2200" dirty="0"/>
              <a:t>,  </a:t>
            </a:r>
            <a:r>
              <a:rPr lang="en-US" sz="2200" dirty="0" err="1"/>
              <a:t>poređenje</a:t>
            </a:r>
            <a:r>
              <a:rPr lang="en-US" sz="2200" dirty="0"/>
              <a:t> </a:t>
            </a:r>
            <a:r>
              <a:rPr lang="en-US" sz="2200" dirty="0" err="1"/>
              <a:t>aktuelnih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očekivanih</a:t>
            </a:r>
            <a:r>
              <a:rPr lang="en-US" sz="2200" dirty="0"/>
              <a:t> </a:t>
            </a:r>
            <a:r>
              <a:rPr lang="en-US" sz="2200" dirty="0" err="1"/>
              <a:t>rezultata</a:t>
            </a:r>
            <a:r>
              <a:rPr lang="en-US" sz="2200" dirty="0"/>
              <a:t>, </a:t>
            </a:r>
            <a:r>
              <a:rPr lang="en-US" sz="2200" dirty="0" err="1"/>
              <a:t>kao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izveštavanje</a:t>
            </a:r>
            <a:r>
              <a:rPr lang="en-US" sz="2200" dirty="0"/>
              <a:t> o </a:t>
            </a:r>
            <a:r>
              <a:rPr lang="en-US" sz="2200" dirty="0" err="1"/>
              <a:t>testiranju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kontroli</a:t>
            </a:r>
            <a:r>
              <a:rPr lang="en-US" sz="2200" dirty="0"/>
              <a:t>.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Cilj</a:t>
            </a:r>
            <a:r>
              <a:rPr lang="en-US" sz="2200" dirty="0"/>
              <a:t> </a:t>
            </a:r>
            <a:r>
              <a:rPr lang="en-US" sz="2200" dirty="0" err="1"/>
              <a:t>automatskog</a:t>
            </a:r>
            <a:r>
              <a:rPr lang="en-US" sz="2200" dirty="0"/>
              <a:t> </a:t>
            </a:r>
            <a:r>
              <a:rPr lang="en-US" sz="2200" dirty="0" err="1"/>
              <a:t>testiranja</a:t>
            </a:r>
            <a:r>
              <a:rPr lang="en-US" sz="2200" dirty="0"/>
              <a:t> je da </a:t>
            </a:r>
            <a:r>
              <a:rPr lang="en-US" sz="2200" dirty="0" err="1"/>
              <a:t>pojednostavi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ubrza</a:t>
            </a:r>
            <a:r>
              <a:rPr lang="en-US" sz="2200" dirty="0"/>
              <a:t> </a:t>
            </a:r>
            <a:r>
              <a:rPr lang="en-US" sz="2200" dirty="0" err="1"/>
              <a:t>proces</a:t>
            </a:r>
            <a:r>
              <a:rPr lang="en-US" sz="2200" dirty="0"/>
              <a:t> </a:t>
            </a:r>
            <a:r>
              <a:rPr lang="en-US" sz="2200" dirty="0" err="1"/>
              <a:t>testiranja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27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/>
              <a:t>Uvod u automatsko testiranje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7" y="1636426"/>
            <a:ext cx="10560423" cy="4085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Prednosti</a:t>
            </a:r>
            <a:r>
              <a:rPr lang="en-US" sz="2200" dirty="0"/>
              <a:t> </a:t>
            </a:r>
            <a:r>
              <a:rPr lang="en-US" sz="2200" dirty="0" err="1"/>
              <a:t>automatskog</a:t>
            </a:r>
            <a:r>
              <a:rPr lang="en-US" sz="2200" dirty="0"/>
              <a:t> </a:t>
            </a:r>
            <a:r>
              <a:rPr lang="en-US" sz="2200" dirty="0" err="1"/>
              <a:t>testiranja</a:t>
            </a:r>
            <a:r>
              <a:rPr lang="en-US" sz="2200" dirty="0"/>
              <a:t> (u </a:t>
            </a:r>
            <a:r>
              <a:rPr lang="en-US" sz="2200" dirty="0" err="1"/>
              <a:t>odnosu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manuelno</a:t>
            </a:r>
            <a:r>
              <a:rPr lang="en-US" sz="2200" dirty="0"/>
              <a:t>): </a:t>
            </a:r>
            <a:r>
              <a:rPr lang="en-US" sz="2200" dirty="0" err="1"/>
              <a:t>veća</a:t>
            </a:r>
            <a:r>
              <a:rPr lang="en-US" sz="2200" dirty="0"/>
              <a:t> </a:t>
            </a:r>
            <a:r>
              <a:rPr lang="en-US" sz="2200" dirty="0" err="1"/>
              <a:t>brzina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tačnost</a:t>
            </a:r>
            <a:r>
              <a:rPr lang="en-US" sz="2200" dirty="0"/>
              <a:t>, </a:t>
            </a:r>
            <a:r>
              <a:rPr lang="en-US" sz="2200" dirty="0" err="1"/>
              <a:t>detaljnije</a:t>
            </a:r>
            <a:r>
              <a:rPr lang="en-US" sz="2200" dirty="0"/>
              <a:t> </a:t>
            </a:r>
            <a:r>
              <a:rPr lang="en-US" sz="2200" dirty="0" err="1"/>
              <a:t>testiranje</a:t>
            </a:r>
            <a:r>
              <a:rPr lang="en-US" sz="2200" dirty="0"/>
              <a:t>, </a:t>
            </a:r>
            <a:r>
              <a:rPr lang="en-US" sz="2200" dirty="0" err="1"/>
              <a:t>obezbeđuje</a:t>
            </a:r>
            <a:r>
              <a:rPr lang="en-US" sz="2200" dirty="0"/>
              <a:t> </a:t>
            </a:r>
            <a:r>
              <a:rPr lang="en-US" sz="2200" dirty="0" err="1"/>
              <a:t>konzistentnost</a:t>
            </a:r>
            <a:r>
              <a:rPr lang="en-US" sz="2200" dirty="0"/>
              <a:t>, </a:t>
            </a:r>
            <a:r>
              <a:rPr lang="en-US" sz="2200" dirty="0" err="1"/>
              <a:t>dugoročno</a:t>
            </a:r>
            <a:r>
              <a:rPr lang="en-US" sz="2200" dirty="0"/>
              <a:t> </a:t>
            </a:r>
            <a:r>
              <a:rPr lang="en-US" sz="2200" dirty="0" err="1"/>
              <a:t>smanjuje</a:t>
            </a:r>
            <a:r>
              <a:rPr lang="en-US" sz="2200" dirty="0"/>
              <a:t> </a:t>
            </a:r>
            <a:r>
              <a:rPr lang="en-US" sz="2200" dirty="0" err="1"/>
              <a:t>vreme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troškove</a:t>
            </a:r>
            <a:r>
              <a:rPr lang="en-US" sz="2200" dirty="0"/>
              <a:t>, </a:t>
            </a:r>
            <a:r>
              <a:rPr lang="en-US" sz="2200" dirty="0" err="1"/>
              <a:t>povećava</a:t>
            </a:r>
            <a:r>
              <a:rPr lang="en-US" sz="2200" dirty="0"/>
              <a:t> </a:t>
            </a:r>
            <a:r>
              <a:rPr lang="en-US" sz="2200" dirty="0" err="1"/>
              <a:t>produktivnost</a:t>
            </a:r>
            <a:r>
              <a:rPr lang="en-US" sz="2200" dirty="0"/>
              <a:t>, </a:t>
            </a:r>
            <a:r>
              <a:rPr lang="en-US" sz="2200" dirty="0" err="1"/>
              <a:t>može</a:t>
            </a:r>
            <a:r>
              <a:rPr lang="en-US" sz="2200" dirty="0"/>
              <a:t> se </a:t>
            </a:r>
            <a:r>
              <a:rPr lang="en-US" sz="2200" dirty="0" err="1"/>
              <a:t>povezati</a:t>
            </a:r>
            <a:r>
              <a:rPr lang="en-US" sz="2200" dirty="0"/>
              <a:t> </a:t>
            </a:r>
            <a:r>
              <a:rPr lang="en-US" sz="2200" dirty="0" err="1"/>
              <a:t>sa</a:t>
            </a:r>
            <a:r>
              <a:rPr lang="en-US" sz="2200" dirty="0"/>
              <a:t> CI.</a:t>
            </a: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Mane </a:t>
            </a:r>
            <a:r>
              <a:rPr lang="en-US" sz="2200" dirty="0" err="1"/>
              <a:t>automatskog</a:t>
            </a:r>
            <a:r>
              <a:rPr lang="en-US" sz="2200" dirty="0"/>
              <a:t> </a:t>
            </a:r>
            <a:r>
              <a:rPr lang="en-US" sz="2200" dirty="0" err="1"/>
              <a:t>testiranja</a:t>
            </a:r>
            <a:r>
              <a:rPr lang="en-US" sz="2200" dirty="0"/>
              <a:t>: ne </a:t>
            </a:r>
            <a:r>
              <a:rPr lang="en-US" sz="2200" dirty="0" err="1"/>
              <a:t>može</a:t>
            </a:r>
            <a:r>
              <a:rPr lang="en-US" sz="2200" dirty="0"/>
              <a:t> u </a:t>
            </a:r>
            <a:r>
              <a:rPr lang="en-US" sz="2200" dirty="0" err="1"/>
              <a:t>potpunosti</a:t>
            </a:r>
            <a:r>
              <a:rPr lang="en-US" sz="2200" dirty="0"/>
              <a:t> da </a:t>
            </a:r>
            <a:r>
              <a:rPr lang="en-US" sz="2200" dirty="0" err="1"/>
              <a:t>zameni</a:t>
            </a:r>
            <a:r>
              <a:rPr lang="en-US" sz="2200" dirty="0"/>
              <a:t> </a:t>
            </a:r>
            <a:r>
              <a:rPr lang="en-US" sz="2200" dirty="0" err="1"/>
              <a:t>manuelno</a:t>
            </a:r>
            <a:r>
              <a:rPr lang="en-US" sz="2200" dirty="0"/>
              <a:t>, </a:t>
            </a:r>
            <a:r>
              <a:rPr lang="en-US" sz="2200" dirty="0" err="1"/>
              <a:t>pri</a:t>
            </a:r>
            <a:r>
              <a:rPr lang="en-US" sz="2200" dirty="0"/>
              <a:t> </a:t>
            </a:r>
            <a:r>
              <a:rPr lang="en-US" sz="2200" dirty="0" err="1"/>
              <a:t>uvođenju</a:t>
            </a:r>
            <a:r>
              <a:rPr lang="en-US" sz="2200" dirty="0"/>
              <a:t> </a:t>
            </a:r>
            <a:r>
              <a:rPr lang="en-US" sz="2200" dirty="0" err="1"/>
              <a:t>zahteva</a:t>
            </a:r>
            <a:r>
              <a:rPr lang="en-US" sz="2200" dirty="0"/>
              <a:t> </a:t>
            </a:r>
            <a:r>
              <a:rPr lang="en-US" sz="2200" dirty="0" err="1"/>
              <a:t>veće</a:t>
            </a:r>
            <a:r>
              <a:rPr lang="en-US" sz="2200" dirty="0"/>
              <a:t> </a:t>
            </a:r>
            <a:r>
              <a:rPr lang="en-US" sz="2200" dirty="0" err="1"/>
              <a:t>troškove</a:t>
            </a:r>
            <a:r>
              <a:rPr lang="en-US" sz="2200" dirty="0"/>
              <a:t>, </a:t>
            </a:r>
            <a:r>
              <a:rPr lang="en-US" sz="2200" dirty="0" err="1"/>
              <a:t>zahteva</a:t>
            </a:r>
            <a:r>
              <a:rPr lang="en-US" sz="2200" dirty="0"/>
              <a:t> </a:t>
            </a:r>
            <a:r>
              <a:rPr lang="en-US" sz="2200" dirty="0" err="1"/>
              <a:t>održavanje</a:t>
            </a:r>
            <a:r>
              <a:rPr lang="en-US" sz="2200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7DFD6-10FD-406D-986A-CACC8D79A517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Prednosti i mane:</a:t>
            </a:r>
          </a:p>
        </p:txBody>
      </p:sp>
    </p:spTree>
    <p:extLst>
      <p:ext uri="{BB962C8B-B14F-4D97-AF65-F5344CB8AC3E}">
        <p14:creationId xmlns:p14="http://schemas.microsoft.com/office/powerpoint/2010/main" val="30490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/>
              <a:t>Uvod u automatsko testiranje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1198183" y="2298400"/>
            <a:ext cx="9546017" cy="2795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aplikacija koja se testira</a:t>
            </a:r>
            <a:r>
              <a:rPr lang="en-US" sz="2200" dirty="0"/>
              <a:t>  - application under test</a:t>
            </a: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testno okruženje</a:t>
            </a:r>
            <a:r>
              <a:rPr lang="en-US" sz="2200" dirty="0"/>
              <a:t> - test framework</a:t>
            </a: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test case</a:t>
            </a:r>
            <a:r>
              <a:rPr lang="en-US" sz="2200" dirty="0"/>
              <a:t> </a:t>
            </a: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test podaci</a:t>
            </a:r>
            <a:r>
              <a:rPr lang="en-US" sz="2200" dirty="0"/>
              <a:t> – test data</a:t>
            </a:r>
            <a:endParaRPr lang="sr-Latn-R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8860E-78A1-46CF-8F31-0DACC4594EF9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Komponente infrastrukture automatskog testiranja:</a:t>
            </a:r>
          </a:p>
        </p:txBody>
      </p:sp>
    </p:spTree>
    <p:extLst>
      <p:ext uri="{BB962C8B-B14F-4D97-AF65-F5344CB8AC3E}">
        <p14:creationId xmlns:p14="http://schemas.microsoft.com/office/powerpoint/2010/main" val="109504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Uvod u automatsko testiranje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ACEBC-E100-4DC9-815C-F15C2C4F2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023241"/>
            <a:ext cx="9067800" cy="369570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DCAEBB8-8C5F-4BB9-85AD-5C1708BF2DCF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Procesi</a:t>
            </a:r>
            <a:r>
              <a:rPr lang="en-US" dirty="0"/>
              <a:t> u </a:t>
            </a:r>
            <a:r>
              <a:rPr lang="en-US" dirty="0" err="1"/>
              <a:t>razvoju</a:t>
            </a:r>
            <a:r>
              <a:rPr lang="en-US" dirty="0"/>
              <a:t> test framework-a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2246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Uvod u automatsko testiranje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724348" y="1870533"/>
            <a:ext cx="10560423" cy="3721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UI</a:t>
            </a:r>
            <a:r>
              <a:rPr lang="en-US" sz="2200" dirty="0"/>
              <a:t> (Web + Desktop) - </a:t>
            </a:r>
            <a:r>
              <a:rPr lang="en-US" sz="2400" dirty="0"/>
              <a:t>Selenium, Cypress, Playwright, Squish…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 API </a:t>
            </a:r>
            <a:r>
              <a:rPr lang="en-US" sz="2200" dirty="0"/>
              <a:t>- </a:t>
            </a:r>
            <a:r>
              <a:rPr lang="en-US" sz="2400" dirty="0"/>
              <a:t>Postman, SoapUI…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Load &amp; Performance</a:t>
            </a:r>
            <a:r>
              <a:rPr lang="en-US" sz="2200" dirty="0"/>
              <a:t> – </a:t>
            </a:r>
            <a:r>
              <a:rPr lang="en-US" sz="2400" dirty="0" err="1"/>
              <a:t>Jmeter</a:t>
            </a:r>
            <a:r>
              <a:rPr lang="en-US" sz="2400" dirty="0"/>
              <a:t>…</a:t>
            </a: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CF51B-D430-45D9-A356-C471122E8961}"/>
              </a:ext>
            </a:extLst>
          </p:cNvPr>
          <p:cNvSpPr txBox="1">
            <a:spLocks/>
          </p:cNvSpPr>
          <p:nvPr/>
        </p:nvSpPr>
        <p:spPr>
          <a:xfrm>
            <a:off x="266549" y="1442527"/>
            <a:ext cx="11658901" cy="387798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r-Latn-RS" dirty="0"/>
              <a:t>ALATI ZA AUTOMATSKO TESTIRANJE</a:t>
            </a:r>
          </a:p>
        </p:txBody>
      </p:sp>
    </p:spTree>
    <p:extLst>
      <p:ext uri="{BB962C8B-B14F-4D97-AF65-F5344CB8AC3E}">
        <p14:creationId xmlns:p14="http://schemas.microsoft.com/office/powerpoint/2010/main" val="91145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857" y="5032814"/>
            <a:ext cx="10857143" cy="106338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DE411B"/>
                </a:solidFill>
              </a:rPr>
              <a:t>2</a:t>
            </a:r>
            <a:r>
              <a:rPr lang="sr-Latn-RS" sz="4000" dirty="0">
                <a:solidFill>
                  <a:srgbClr val="DE411B"/>
                </a:solidFill>
              </a:rPr>
              <a:t>. </a:t>
            </a:r>
            <a:r>
              <a:rPr lang="en-US" sz="4000" dirty="0"/>
              <a:t>Selenium</a:t>
            </a:r>
            <a:br>
              <a:rPr lang="sr-Latn-RS" sz="4000" dirty="0"/>
            </a:br>
            <a:r>
              <a:rPr lang="sr-Latn-RS" sz="4000" dirty="0"/>
              <a:t> </a:t>
            </a:r>
            <a:br>
              <a:rPr lang="sr-Latn-RS" sz="4000" dirty="0"/>
            </a:br>
            <a:endParaRPr lang="en-GB" sz="40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085146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48366BCCD67942B8674250044DBD67" ma:contentTypeVersion="12" ma:contentTypeDescription="Create a new document." ma:contentTypeScope="" ma:versionID="54f019c8bd0a8076286189fd1d11ca43">
  <xsd:schema xmlns:xsd="http://www.w3.org/2001/XMLSchema" xmlns:xs="http://www.w3.org/2001/XMLSchema" xmlns:p="http://schemas.microsoft.com/office/2006/metadata/properties" xmlns:ns2="e0114edf-9a72-4599-b1be-362d65013b4c" xmlns:ns3="c83bc204-c724-4af9-a3ff-094b77ae6203" targetNamespace="http://schemas.microsoft.com/office/2006/metadata/properties" ma:root="true" ma:fieldsID="76c859fd822d4a56b09d4259227ce2e0" ns2:_="" ns3:_="">
    <xsd:import namespace="e0114edf-9a72-4599-b1be-362d65013b4c"/>
    <xsd:import namespace="c83bc204-c724-4af9-a3ff-094b77ae62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14edf-9a72-4599-b1be-362d65013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bc204-c724-4af9-a3ff-094b77ae62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619E38-97C9-4A02-87A1-917C4FEE98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14edf-9a72-4599-b1be-362d65013b4c"/>
    <ds:schemaRef ds:uri="c83bc204-c724-4af9-a3ff-094b77ae62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E70423-9FE9-4B65-9BE2-E34FCE1BD5F6}">
  <ds:schemaRefs>
    <ds:schemaRef ds:uri="e0114edf-9a72-4599-b1be-362d65013b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1121</TotalTime>
  <Words>1122</Words>
  <Application>Microsoft Macintosh PowerPoint</Application>
  <PresentationFormat>Widescreen</PresentationFormat>
  <Paragraphs>211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Narrow</vt:lpstr>
      <vt:lpstr>Arial Narrow Bold</vt:lpstr>
      <vt:lpstr>Calibri</vt:lpstr>
      <vt:lpstr>Helvetica Neue Light</vt:lpstr>
      <vt:lpstr>Wingdings</vt:lpstr>
      <vt:lpstr>Endava PPT slides</vt:lpstr>
      <vt:lpstr>TEST AUtomation</vt:lpstr>
      <vt:lpstr>Sadržaj</vt:lpstr>
      <vt:lpstr>1. Uvod u automatsko testiranje</vt:lpstr>
      <vt:lpstr>Uvod u automatsko testiranje</vt:lpstr>
      <vt:lpstr>Uvod u automatsko testiranje</vt:lpstr>
      <vt:lpstr>Uvod u automatsko testiranje</vt:lpstr>
      <vt:lpstr>Uvod u automatsko testiranje</vt:lpstr>
      <vt:lpstr>Uvod u automatsko testiranje</vt:lpstr>
      <vt:lpstr>2. Selenium   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SELENIUM</vt:lpstr>
      <vt:lpstr>3. STRUKTURA WEB STRANICE I DOM MODEL </vt:lpstr>
      <vt:lpstr>STRUKTURA WEB STRANICE I DOM MODEL</vt:lpstr>
      <vt:lpstr>STRUKTURA WEB STRANICE I DOM MODEL</vt:lpstr>
      <vt:lpstr>HTML DOM MODEL</vt:lpstr>
      <vt:lpstr>4. Lociranje web elemenata </vt:lpstr>
      <vt:lpstr>Lociranje web elemenatA</vt:lpstr>
      <vt:lpstr>Lociranje web elemenatA</vt:lpstr>
      <vt:lpstr>Lociranje web elemenatA</vt:lpstr>
      <vt:lpstr>Lociranje web elemenatA</vt:lpstr>
      <vt:lpstr>Lociranje web elemenatA</vt:lpstr>
      <vt:lpstr>Lociranje web elemenatA</vt:lpstr>
      <vt:lpstr>Lociranje web elemenatA</vt:lpstr>
      <vt:lpstr>5. PROBLEMI PRI LOCIRANJU ELEMENATA  – WAIT KOMANDE </vt:lpstr>
      <vt:lpstr>PROBLEMI PRI LOCIRANJU ELEMENATA – WAIT KOMANDE</vt:lpstr>
      <vt:lpstr>PROBLEMI PRI LOCIRANJU ELEMENATA – WAIT KOMANDE</vt:lpstr>
      <vt:lpstr>6. VEžba </vt:lpstr>
      <vt:lpstr>Vežba </vt:lpstr>
      <vt:lpstr>Q&amp;A</vt:lpstr>
    </vt:vector>
  </TitlesOfParts>
  <Company>Power Symbol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use colour for keywords</dc:title>
  <dc:creator>Stevan Cvetkovic</dc:creator>
  <cp:lastModifiedBy>Bosko Nikolic -X (bonikoli - ENDAVA DOO at Cisco)</cp:lastModifiedBy>
  <cp:revision>56</cp:revision>
  <cp:lastPrinted>2018-11-23T13:54:29Z</cp:lastPrinted>
  <dcterms:created xsi:type="dcterms:W3CDTF">2017-05-11T12:18:53Z</dcterms:created>
  <dcterms:modified xsi:type="dcterms:W3CDTF">2022-10-12T12:16:35Z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0x010100CB48366BCCD67942B8674250044DBD67</vt:lpwstr>
  </property>
</Properties>
</file>