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6"/>
  </p:notesMasterIdLst>
  <p:handoutMasterIdLst>
    <p:handoutMasterId r:id="rId27"/>
  </p:handoutMasterIdLst>
  <p:sldIdLst>
    <p:sldId id="281" r:id="rId5"/>
    <p:sldId id="585" r:id="rId6"/>
    <p:sldId id="429" r:id="rId7"/>
    <p:sldId id="430" r:id="rId8"/>
    <p:sldId id="633" r:id="rId9"/>
    <p:sldId id="634" r:id="rId10"/>
    <p:sldId id="635" r:id="rId11"/>
    <p:sldId id="586" r:id="rId12"/>
    <p:sldId id="636" r:id="rId13"/>
    <p:sldId id="639" r:id="rId14"/>
    <p:sldId id="615" r:id="rId15"/>
    <p:sldId id="643" r:id="rId16"/>
    <p:sldId id="616" r:id="rId17"/>
    <p:sldId id="640" r:id="rId18"/>
    <p:sldId id="619" r:id="rId19"/>
    <p:sldId id="641" r:id="rId20"/>
    <p:sldId id="617" r:id="rId21"/>
    <p:sldId id="642" r:id="rId22"/>
    <p:sldId id="631" r:id="rId23"/>
    <p:sldId id="622" r:id="rId24"/>
    <p:sldId id="298" r:id="rId2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F411C"/>
    <a:srgbClr val="DE411B"/>
    <a:srgbClr val="DE412F"/>
    <a:srgbClr val="DC5D2A"/>
    <a:srgbClr val="7F8781"/>
    <a:srgbClr val="EEEEEE"/>
    <a:srgbClr val="000000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6F32-9A81-4AFE-B051-2456B6CD6EEC}" v="110" dt="2020-03-13T13:34:16.529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 Djordjevic" userId="9e7161a6-771c-4b03-945e-f0a1c88059cd" providerId="ADAL" clId="{3A6A6F32-9A81-4AFE-B051-2456B6CD6EEC}"/>
    <pc:docChg chg="undo custSel addSld modSld sldOrd">
      <pc:chgData name="Jana Djordjevic" userId="9e7161a6-771c-4b03-945e-f0a1c88059cd" providerId="ADAL" clId="{3A6A6F32-9A81-4AFE-B051-2456B6CD6EEC}" dt="2020-03-13T13:34:16.524" v="104" actId="5793"/>
      <pc:docMkLst>
        <pc:docMk/>
      </pc:docMkLst>
      <pc:sldChg chg="modSp">
        <pc:chgData name="Jana Djordjevic" userId="9e7161a6-771c-4b03-945e-f0a1c88059cd" providerId="ADAL" clId="{3A6A6F32-9A81-4AFE-B051-2456B6CD6EEC}" dt="2020-03-13T13:25:08.601" v="0" actId="14100"/>
        <pc:sldMkLst>
          <pc:docMk/>
          <pc:sldMk cId="1415921049" sldId="281"/>
        </pc:sldMkLst>
        <pc:spChg chg="mod">
          <ac:chgData name="Jana Djordjevic" userId="9e7161a6-771c-4b03-945e-f0a1c88059cd" providerId="ADAL" clId="{3A6A6F32-9A81-4AFE-B051-2456B6CD6EEC}" dt="2020-03-13T13:25:08.601" v="0" actId="14100"/>
          <ac:spMkLst>
            <pc:docMk/>
            <pc:sldMk cId="1415921049" sldId="281"/>
            <ac:spMk id="3" creationId="{00000000-0000-0000-0000-000000000000}"/>
          </ac:spMkLst>
        </pc:spChg>
      </pc:sldChg>
      <pc:sldChg chg="modSp">
        <pc:chgData name="Jana Djordjevic" userId="9e7161a6-771c-4b03-945e-f0a1c88059cd" providerId="ADAL" clId="{3A6A6F32-9A81-4AFE-B051-2456B6CD6EEC}" dt="2020-03-13T13:33:27.856" v="100" actId="14100"/>
        <pc:sldMkLst>
          <pc:docMk/>
          <pc:sldMk cId="1048977810" sldId="298"/>
        </pc:sldMkLst>
        <pc:spChg chg="mod">
          <ac:chgData name="Jana Djordjevic" userId="9e7161a6-771c-4b03-945e-f0a1c88059cd" providerId="ADAL" clId="{3A6A6F32-9A81-4AFE-B051-2456B6CD6EEC}" dt="2020-03-13T13:33:27.856" v="100" actId="14100"/>
          <ac:spMkLst>
            <pc:docMk/>
            <pc:sldMk cId="1048977810" sldId="298"/>
            <ac:spMk id="4" creationId="{00000000-0000-0000-0000-000000000000}"/>
          </ac:spMkLst>
        </pc:spChg>
      </pc:sldChg>
      <pc:sldChg chg="modSp">
        <pc:chgData name="Jana Djordjevic" userId="9e7161a6-771c-4b03-945e-f0a1c88059cd" providerId="ADAL" clId="{3A6A6F32-9A81-4AFE-B051-2456B6CD6EEC}" dt="2020-03-13T13:28:20.889" v="55" actId="1076"/>
        <pc:sldMkLst>
          <pc:docMk/>
          <pc:sldMk cId="648235179" sldId="429"/>
        </pc:sldMkLst>
        <pc:spChg chg="mod">
          <ac:chgData name="Jana Djordjevic" userId="9e7161a6-771c-4b03-945e-f0a1c88059cd" providerId="ADAL" clId="{3A6A6F32-9A81-4AFE-B051-2456B6CD6EEC}" dt="2020-03-13T13:28:20.889" v="55" actId="1076"/>
          <ac:spMkLst>
            <pc:docMk/>
            <pc:sldMk cId="648235179" sldId="429"/>
            <ac:spMk id="2" creationId="{00000000-0000-0000-0000-000000000000}"/>
          </ac:spMkLst>
        </pc:spChg>
      </pc:sldChg>
      <pc:sldChg chg="modSp">
        <pc:chgData name="Jana Djordjevic" userId="9e7161a6-771c-4b03-945e-f0a1c88059cd" providerId="ADAL" clId="{3A6A6F32-9A81-4AFE-B051-2456B6CD6EEC}" dt="2020-03-13T13:29:08.368" v="64" actId="1076"/>
        <pc:sldMkLst>
          <pc:docMk/>
          <pc:sldMk cId="451725470" sldId="589"/>
        </pc:sldMkLst>
        <pc:spChg chg="mod">
          <ac:chgData name="Jana Djordjevic" userId="9e7161a6-771c-4b03-945e-f0a1c88059cd" providerId="ADAL" clId="{3A6A6F32-9A81-4AFE-B051-2456B6CD6EEC}" dt="2020-03-13T13:29:08.368" v="64" actId="1076"/>
          <ac:spMkLst>
            <pc:docMk/>
            <pc:sldMk cId="451725470" sldId="589"/>
            <ac:spMk id="2" creationId="{00000000-0000-0000-0000-000000000000}"/>
          </ac:spMkLst>
        </pc:spChg>
      </pc:sldChg>
      <pc:sldChg chg="modSp">
        <pc:chgData name="Jana Djordjevic" userId="9e7161a6-771c-4b03-945e-f0a1c88059cd" providerId="ADAL" clId="{3A6A6F32-9A81-4AFE-B051-2456B6CD6EEC}" dt="2020-03-13T13:34:16.524" v="104" actId="5793"/>
        <pc:sldMkLst>
          <pc:docMk/>
          <pc:sldMk cId="393418637" sldId="593"/>
        </pc:sldMkLst>
        <pc:spChg chg="mod">
          <ac:chgData name="Jana Djordjevic" userId="9e7161a6-771c-4b03-945e-f0a1c88059cd" providerId="ADAL" clId="{3A6A6F32-9A81-4AFE-B051-2456B6CD6EEC}" dt="2020-03-13T13:34:16.524" v="104" actId="5793"/>
          <ac:spMkLst>
            <pc:docMk/>
            <pc:sldMk cId="393418637" sldId="593"/>
            <ac:spMk id="5" creationId="{90CB7C99-F337-4CFD-AA95-122E832BBF37}"/>
          </ac:spMkLst>
        </pc:spChg>
      </pc:sldChg>
      <pc:sldChg chg="modSp">
        <pc:chgData name="Jana Djordjevic" userId="9e7161a6-771c-4b03-945e-f0a1c88059cd" providerId="ADAL" clId="{3A6A6F32-9A81-4AFE-B051-2456B6CD6EEC}" dt="2020-03-13T13:33:15.934" v="99" actId="20577"/>
        <pc:sldMkLst>
          <pc:docMk/>
          <pc:sldMk cId="1407019797" sldId="607"/>
        </pc:sldMkLst>
        <pc:spChg chg="mod">
          <ac:chgData name="Jana Djordjevic" userId="9e7161a6-771c-4b03-945e-f0a1c88059cd" providerId="ADAL" clId="{3A6A6F32-9A81-4AFE-B051-2456B6CD6EEC}" dt="2020-03-13T13:33:15.934" v="99" actId="20577"/>
          <ac:spMkLst>
            <pc:docMk/>
            <pc:sldMk cId="1407019797" sldId="607"/>
            <ac:spMk id="5" creationId="{90CB7C99-F337-4CFD-AA95-122E832BBF37}"/>
          </ac:spMkLst>
        </pc:spChg>
      </pc:sldChg>
      <pc:sldChg chg="modSp add ord">
        <pc:chgData name="Jana Djordjevic" userId="9e7161a6-771c-4b03-945e-f0a1c88059cd" providerId="ADAL" clId="{3A6A6F32-9A81-4AFE-B051-2456B6CD6EEC}" dt="2020-03-13T13:29:02.354" v="63" actId="1076"/>
        <pc:sldMkLst>
          <pc:docMk/>
          <pc:sldMk cId="3859728389" sldId="608"/>
        </pc:sldMkLst>
        <pc:spChg chg="mod">
          <ac:chgData name="Jana Djordjevic" userId="9e7161a6-771c-4b03-945e-f0a1c88059cd" providerId="ADAL" clId="{3A6A6F32-9A81-4AFE-B051-2456B6CD6EEC}" dt="2020-03-13T13:29:02.354" v="63" actId="1076"/>
          <ac:spMkLst>
            <pc:docMk/>
            <pc:sldMk cId="3859728389" sldId="608"/>
            <ac:spMk id="2" creationId="{00000000-0000-0000-0000-000000000000}"/>
          </ac:spMkLst>
        </pc:spChg>
      </pc:sldChg>
      <pc:sldChg chg="modSp add">
        <pc:chgData name="Jana Djordjevic" userId="9e7161a6-771c-4b03-945e-f0a1c88059cd" providerId="ADAL" clId="{3A6A6F32-9A81-4AFE-B051-2456B6CD6EEC}" dt="2020-03-13T13:30:26.961" v="70" actId="20577"/>
        <pc:sldMkLst>
          <pc:docMk/>
          <pc:sldMk cId="1144268700" sldId="609"/>
        </pc:sldMkLst>
        <pc:spChg chg="mod">
          <ac:chgData name="Jana Djordjevic" userId="9e7161a6-771c-4b03-945e-f0a1c88059cd" providerId="ADAL" clId="{3A6A6F32-9A81-4AFE-B051-2456B6CD6EEC}" dt="2020-03-13T13:30:26.961" v="70" actId="20577"/>
          <ac:spMkLst>
            <pc:docMk/>
            <pc:sldMk cId="1144268700" sldId="609"/>
            <ac:spMk id="2" creationId="{00000000-0000-0000-0000-000000000000}"/>
          </ac:spMkLst>
        </pc:spChg>
      </pc:sldChg>
      <pc:sldChg chg="modSp add">
        <pc:chgData name="Jana Djordjevic" userId="9e7161a6-771c-4b03-945e-f0a1c88059cd" providerId="ADAL" clId="{3A6A6F32-9A81-4AFE-B051-2456B6CD6EEC}" dt="2020-03-13T13:30:32.285" v="72" actId="20577"/>
        <pc:sldMkLst>
          <pc:docMk/>
          <pc:sldMk cId="2557978477" sldId="610"/>
        </pc:sldMkLst>
        <pc:spChg chg="mod">
          <ac:chgData name="Jana Djordjevic" userId="9e7161a6-771c-4b03-945e-f0a1c88059cd" providerId="ADAL" clId="{3A6A6F32-9A81-4AFE-B051-2456B6CD6EEC}" dt="2020-03-13T13:30:32.285" v="72" actId="20577"/>
          <ac:spMkLst>
            <pc:docMk/>
            <pc:sldMk cId="2557978477" sldId="610"/>
            <ac:spMk id="2" creationId="{00000000-0000-0000-0000-000000000000}"/>
          </ac:spMkLst>
        </pc:spChg>
      </pc:sldChg>
      <pc:sldChg chg="modSp add">
        <pc:chgData name="Jana Djordjevic" userId="9e7161a6-771c-4b03-945e-f0a1c88059cd" providerId="ADAL" clId="{3A6A6F32-9A81-4AFE-B051-2456B6CD6EEC}" dt="2020-03-13T13:32:02.371" v="86" actId="1076"/>
        <pc:sldMkLst>
          <pc:docMk/>
          <pc:sldMk cId="341502997" sldId="611"/>
        </pc:sldMkLst>
        <pc:spChg chg="mod">
          <ac:chgData name="Jana Djordjevic" userId="9e7161a6-771c-4b03-945e-f0a1c88059cd" providerId="ADAL" clId="{3A6A6F32-9A81-4AFE-B051-2456B6CD6EEC}" dt="2020-03-13T13:32:02.371" v="86" actId="1076"/>
          <ac:spMkLst>
            <pc:docMk/>
            <pc:sldMk cId="341502997" sldId="611"/>
            <ac:spMk id="2" creationId="{00000000-0000-0000-0000-000000000000}"/>
          </ac:spMkLst>
        </pc:spChg>
      </pc:sldChg>
      <pc:sldChg chg="modSp add">
        <pc:chgData name="Jana Djordjevic" userId="9e7161a6-771c-4b03-945e-f0a1c88059cd" providerId="ADAL" clId="{3A6A6F32-9A81-4AFE-B051-2456B6CD6EEC}" dt="2020-03-13T13:32:56.532" v="97" actId="20577"/>
        <pc:sldMkLst>
          <pc:docMk/>
          <pc:sldMk cId="725571967" sldId="612"/>
        </pc:sldMkLst>
        <pc:spChg chg="mod">
          <ac:chgData name="Jana Djordjevic" userId="9e7161a6-771c-4b03-945e-f0a1c88059cd" providerId="ADAL" clId="{3A6A6F32-9A81-4AFE-B051-2456B6CD6EEC}" dt="2020-03-13T13:32:56.532" v="97" actId="20577"/>
          <ac:spMkLst>
            <pc:docMk/>
            <pc:sldMk cId="725571967" sldId="61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4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51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0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8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9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sz="1200" dirty="0"/>
              <a:t>dataProviderClass nije potreban ako jsu</a:t>
            </a:r>
            <a:r>
              <a:rPr lang="sr-Latn-RS" sz="1200" baseline="0" dirty="0"/>
              <a:t> test i data provider u istoj ili nasledjenoj klasi</a:t>
            </a:r>
            <a:endParaRPr lang="en-US" sz="1200" baseline="0" dirty="0"/>
          </a:p>
          <a:p>
            <a:pPr marL="171450" indent="-171450">
              <a:buFontTx/>
              <a:buChar char="-"/>
            </a:pPr>
            <a:r>
              <a:rPr lang="en-US" sz="1200" baseline="0" dirty="0" err="1"/>
              <a:t>Ako</a:t>
            </a:r>
            <a:r>
              <a:rPr lang="en-US" sz="1200" baseline="0" dirty="0"/>
              <a:t> </a:t>
            </a:r>
            <a:r>
              <a:rPr lang="en-US" sz="1200" baseline="0" dirty="0" err="1"/>
              <a:t>broj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</a:t>
            </a:r>
            <a:r>
              <a:rPr lang="en-US" sz="1200" baseline="0" dirty="0" err="1"/>
              <a:t>testa</a:t>
            </a:r>
            <a:r>
              <a:rPr lang="en-US" sz="1200" baseline="0" dirty="0"/>
              <a:t> ne </a:t>
            </a:r>
            <a:r>
              <a:rPr lang="en-US" sz="1200" baseline="0" dirty="0" err="1"/>
              <a:t>odgovrara</a:t>
            </a:r>
            <a:r>
              <a:rPr lang="en-US" sz="1200" baseline="0" dirty="0"/>
              <a:t> </a:t>
            </a:r>
            <a:r>
              <a:rPr lang="en-US" sz="1200" baseline="0" dirty="0" err="1"/>
              <a:t>broju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DP, </a:t>
            </a:r>
            <a:r>
              <a:rPr lang="en-US" sz="1200" baseline="0" dirty="0" err="1"/>
              <a:t>baca</a:t>
            </a:r>
            <a:r>
              <a:rPr lang="en-US" sz="1200" baseline="0" dirty="0"/>
              <a:t> se </a:t>
            </a:r>
            <a:r>
              <a:rPr lang="en-US" sz="1200" baseline="0" dirty="0" err="1"/>
              <a:t>parameterMissmatchException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3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7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35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91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6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2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0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baseline="0" dirty="0"/>
              <a:t>Testng skenira celu klasu, pronađe sve </a:t>
            </a:r>
            <a:r>
              <a:rPr lang="en-US" sz="1200" dirty="0"/>
              <a:t>@Test </a:t>
            </a:r>
            <a:r>
              <a:rPr lang="sr-Latn-RS" sz="1200" dirty="0"/>
              <a:t>metode i izvrši ih</a:t>
            </a:r>
          </a:p>
          <a:p>
            <a:pPr marL="171450" indent="-171450">
              <a:buFontTx/>
              <a:buChar char="-"/>
            </a:pPr>
            <a:r>
              <a:rPr lang="sr-Latn-RS" sz="1200" dirty="0"/>
              <a:t>Anotacije mogu da se naslede iz extended klase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4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9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58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5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 GOES HERE. It may stretch to two lines.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and possibly second row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8" r:id="rId2"/>
    <p:sldLayoutId id="2147483715" r:id="rId3"/>
    <p:sldLayoutId id="2147483716" r:id="rId4"/>
    <p:sldLayoutId id="2147483717" r:id="rId5"/>
    <p:sldLayoutId id="2147483683" r:id="rId6"/>
    <p:sldLayoutId id="2147483714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bosko.nikolic@endava.com" TargetMode="External"/><Relationship Id="rId2" Type="http://schemas.openxmlformats.org/officeDocument/2006/relationships/hyperlink" Target="mailto:jelena.pete@endava.com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9308375" cy="1063387"/>
          </a:xfrm>
        </p:spPr>
        <p:txBody>
          <a:bodyPr>
            <a:normAutofit/>
          </a:bodyPr>
          <a:lstStyle/>
          <a:p>
            <a:r>
              <a:rPr lang="sr-Latn-RS"/>
              <a:t>TEST AUtomation</a:t>
            </a:r>
            <a:endParaRPr lang="en-GB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60" y="4533900"/>
            <a:ext cx="89941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Jelena Pete</a:t>
            </a:r>
            <a:r>
              <a:rPr lang="sr-Latn-RS" dirty="0"/>
              <a:t>, endava</a:t>
            </a:r>
          </a:p>
          <a:p>
            <a:pPr marL="0" indent="0">
              <a:buNone/>
            </a:pPr>
            <a:r>
              <a:rPr lang="sr-Latn-RS" dirty="0"/>
              <a:t>Boško Nikolić, endava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Cyrl-RS" dirty="0"/>
              <a:t>Те</a:t>
            </a:r>
            <a:r>
              <a:rPr lang="sr-Latn-RS" dirty="0"/>
              <a:t>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5496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Testovi se mogu izvršavati po</a:t>
            </a:r>
            <a:r>
              <a:rPr lang="en-US" sz="2000" dirty="0"/>
              <a:t>:</a:t>
            </a:r>
            <a:endParaRPr lang="sr-Latn-R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Prioritetu 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000" dirty="0"/>
              <a:t>	</a:t>
            </a:r>
            <a:r>
              <a:rPr lang="en-US" sz="2000" dirty="0"/>
              <a:t> </a:t>
            </a:r>
            <a:r>
              <a:rPr lang="sr-Latn-RS" sz="2000" i="1" dirty="0"/>
              <a:t>@</a:t>
            </a:r>
            <a:r>
              <a:rPr lang="sr-Latn-RS" sz="2000" i="1" dirty="0">
                <a:solidFill>
                  <a:srgbClr val="92D050"/>
                </a:solidFill>
              </a:rPr>
              <a:t>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priority</a:t>
            </a:r>
            <a:r>
              <a:rPr lang="sr-Latn-RS" sz="2000" i="1" dirty="0"/>
              <a:t> </a:t>
            </a:r>
            <a:r>
              <a:rPr lang="en-US" sz="2000" i="1" dirty="0"/>
              <a:t>= 1), </a:t>
            </a:r>
            <a:r>
              <a:rPr lang="sr-Latn-RS" sz="2000" i="1" dirty="0"/>
              <a:t>@</a:t>
            </a:r>
            <a:r>
              <a:rPr lang="sr-Latn-RS" sz="2000" i="1" dirty="0">
                <a:solidFill>
                  <a:srgbClr val="92D050"/>
                </a:solidFill>
              </a:rPr>
              <a:t>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priority</a:t>
            </a:r>
            <a:r>
              <a:rPr lang="sr-Latn-RS" sz="2000" i="1" dirty="0"/>
              <a:t> </a:t>
            </a:r>
            <a:r>
              <a:rPr lang="en-US" sz="2000" i="1" dirty="0"/>
              <a:t>= 2), </a:t>
            </a:r>
            <a:r>
              <a:rPr lang="sr-Latn-RS" sz="2000" i="1" dirty="0"/>
              <a:t>@</a:t>
            </a:r>
            <a:r>
              <a:rPr lang="sr-Latn-RS" sz="2000" i="1" dirty="0">
                <a:solidFill>
                  <a:srgbClr val="92D050"/>
                </a:solidFill>
              </a:rPr>
              <a:t>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priority</a:t>
            </a:r>
            <a:r>
              <a:rPr lang="sr-Latn-RS" sz="2000" i="1" dirty="0"/>
              <a:t> </a:t>
            </a:r>
            <a:r>
              <a:rPr lang="en-US" sz="2000" i="1" dirty="0"/>
              <a:t>= 3) …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Me</a:t>
            </a:r>
            <a:r>
              <a:rPr lang="sr-Latn-RS" sz="2000" dirty="0"/>
              <a:t>đusobnoj zavisnosti </a:t>
            </a:r>
            <a:r>
              <a:rPr lang="en-US" sz="2000" i="1" dirty="0"/>
              <a:t> </a:t>
            </a:r>
            <a:r>
              <a:rPr lang="sr-Latn-RS" sz="2000" i="1" dirty="0"/>
              <a:t> 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000" i="1" dirty="0"/>
              <a:t>	@</a:t>
            </a:r>
            <a:r>
              <a:rPr lang="sr-Latn-RS" sz="2000" i="1" dirty="0">
                <a:solidFill>
                  <a:srgbClr val="92D050"/>
                </a:solidFill>
              </a:rPr>
              <a:t>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dependsOnMethods</a:t>
            </a:r>
            <a:r>
              <a:rPr lang="sr-Latn-RS" sz="2000" i="1" dirty="0"/>
              <a:t> </a:t>
            </a:r>
            <a:r>
              <a:rPr lang="en-US" sz="2000" i="1" dirty="0"/>
              <a:t>= “</a:t>
            </a:r>
            <a:r>
              <a:rPr lang="sr-Latn-RS" sz="2000" i="1" dirty="0"/>
              <a:t>imeTestovaKojiSePrvoMorajuIzvršiti</a:t>
            </a:r>
            <a:r>
              <a:rPr lang="en-US" sz="2000" i="1" dirty="0"/>
              <a:t>”)</a:t>
            </a:r>
            <a:endParaRPr lang="sr-Latn-RS" sz="2000" i="1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Bez prioriteta</a:t>
            </a:r>
            <a:r>
              <a:rPr lang="en-US" sz="2000" dirty="0"/>
              <a:t> (</a:t>
            </a:r>
            <a:r>
              <a:rPr lang="en-US" sz="2000" dirty="0" err="1"/>
              <a:t>abecedno</a:t>
            </a:r>
            <a:r>
              <a:rPr lang="en-US" sz="2000" dirty="0"/>
              <a:t>)</a:t>
            </a:r>
            <a:endParaRPr lang="sr-Latn-R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6268-20B5-4C80-A6DB-1770872F7F4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Redosled Izvršavanja testova</a:t>
            </a:r>
          </a:p>
        </p:txBody>
      </p:sp>
    </p:spTree>
    <p:extLst>
      <p:ext uri="{BB962C8B-B14F-4D97-AF65-F5344CB8AC3E}">
        <p14:creationId xmlns:p14="http://schemas.microsoft.com/office/powerpoint/2010/main" val="21288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TESTNG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650325" y="2204791"/>
            <a:ext cx="10560423" cy="2440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dirty="0"/>
              <a:t>Služe za poređenje ili validarenje prosleđenih vrednosti. </a:t>
            </a:r>
            <a:endParaRPr lang="en-US" sz="19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dirty="0"/>
              <a:t>Ukoliko uslov nije ispunjen test će biti oboren. </a:t>
            </a:r>
            <a:endParaRPr lang="en-US" sz="19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dirty="0"/>
              <a:t>Mogu se porediti svi primitivni tipovi.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1900" dirty="0" err="1"/>
              <a:t>Mogu</a:t>
            </a:r>
            <a:r>
              <a:rPr lang="en-US" sz="1900" dirty="0"/>
              <a:t> </a:t>
            </a:r>
            <a:r>
              <a:rPr lang="en-US" sz="1900" dirty="0" err="1"/>
              <a:t>biti</a:t>
            </a:r>
            <a:r>
              <a:rPr lang="en-US" sz="1900" dirty="0"/>
              <a:t> h</a:t>
            </a:r>
            <a:r>
              <a:rPr lang="sr-Latn-RS" sz="1900" dirty="0"/>
              <a:t>ard asserts </a:t>
            </a:r>
            <a:r>
              <a:rPr lang="en-US" sz="1900" dirty="0" err="1"/>
              <a:t>i</a:t>
            </a:r>
            <a:r>
              <a:rPr lang="en-US" sz="1900" dirty="0"/>
              <a:t> soft asserts</a:t>
            </a:r>
            <a:endParaRPr lang="sr-Latn-R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91D41-2E06-4E05-95F0-017099A7BC95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Assertions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3823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TESTNG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7" y="1629240"/>
            <a:ext cx="10560423" cy="3769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1900" dirty="0" err="1"/>
              <a:t>Obaraju</a:t>
            </a:r>
            <a:r>
              <a:rPr lang="en-US" sz="1900" dirty="0"/>
              <a:t> </a:t>
            </a:r>
            <a:r>
              <a:rPr lang="sr-Latn-RS" sz="1900" dirty="0"/>
              <a:t>test čim </a:t>
            </a:r>
            <a:r>
              <a:rPr lang="en-US" sz="1900" dirty="0" err="1"/>
              <a:t>prvi</a:t>
            </a:r>
            <a:r>
              <a:rPr lang="sr-Latn-RS" sz="1900" dirty="0"/>
              <a:t> uslov nije ispunjen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i="1" dirty="0">
                <a:solidFill>
                  <a:srgbClr val="92D050"/>
                </a:solidFill>
              </a:rPr>
              <a:t>Assert.</a:t>
            </a:r>
            <a:r>
              <a:rPr lang="sr-Latn-RS" sz="1900" i="1" dirty="0">
                <a:solidFill>
                  <a:srgbClr val="7030A0"/>
                </a:solidFill>
              </a:rPr>
              <a:t>assertEquals</a:t>
            </a:r>
            <a:r>
              <a:rPr lang="sr-Latn-RS" sz="1900" i="1" dirty="0"/>
              <a:t>(</a:t>
            </a:r>
            <a:r>
              <a:rPr lang="sr-Latn-RS" sz="1900" i="1" dirty="0">
                <a:solidFill>
                  <a:srgbClr val="00B0F0"/>
                </a:solidFill>
              </a:rPr>
              <a:t>object1</a:t>
            </a:r>
            <a:r>
              <a:rPr lang="sr-Latn-RS" sz="1900" i="1" dirty="0"/>
              <a:t>, </a:t>
            </a:r>
            <a:r>
              <a:rPr lang="sr-Latn-RS" sz="1900" i="1" dirty="0">
                <a:solidFill>
                  <a:srgbClr val="FF0000"/>
                </a:solidFill>
              </a:rPr>
              <a:t>object2</a:t>
            </a:r>
            <a:r>
              <a:rPr lang="en-US" sz="1900" i="1" dirty="0"/>
              <a:t>, “</a:t>
            </a:r>
            <a:r>
              <a:rPr lang="en-US" sz="1900" i="1" dirty="0" err="1"/>
              <a:t>Poruka</a:t>
            </a:r>
            <a:r>
              <a:rPr lang="en-US" sz="1900" i="1" dirty="0"/>
              <a:t> </a:t>
            </a:r>
            <a:r>
              <a:rPr lang="en-US" sz="1900" i="1" dirty="0" err="1"/>
              <a:t>koja</a:t>
            </a:r>
            <a:r>
              <a:rPr lang="en-US" sz="1900" i="1" dirty="0"/>
              <a:t> se </a:t>
            </a:r>
            <a:r>
              <a:rPr lang="en-US" sz="1900" i="1" dirty="0" err="1"/>
              <a:t>ispi</a:t>
            </a:r>
            <a:r>
              <a:rPr lang="sr-Latn-RS" sz="1900" i="1" dirty="0"/>
              <a:t>še ako uslov nije ispunjen</a:t>
            </a:r>
            <a:r>
              <a:rPr lang="en-US" sz="1900" i="1" dirty="0"/>
              <a:t>”</a:t>
            </a:r>
            <a:r>
              <a:rPr lang="sr-Latn-RS" sz="1900" i="1" dirty="0"/>
              <a:t>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i="1" dirty="0">
                <a:solidFill>
                  <a:srgbClr val="92D050"/>
                </a:solidFill>
              </a:rPr>
              <a:t>Assert.</a:t>
            </a:r>
            <a:r>
              <a:rPr lang="sr-Latn-RS" sz="1900" i="1" dirty="0">
                <a:solidFill>
                  <a:srgbClr val="7030A0"/>
                </a:solidFill>
              </a:rPr>
              <a:t>assertTrue</a:t>
            </a:r>
            <a:r>
              <a:rPr lang="sr-Latn-RS" sz="1900" i="1" dirty="0"/>
              <a:t>(</a:t>
            </a:r>
            <a:r>
              <a:rPr lang="sr-Latn-RS" sz="1900" i="1" dirty="0">
                <a:solidFill>
                  <a:srgbClr val="00B0F0"/>
                </a:solidFill>
              </a:rPr>
              <a:t>nekiBoole</a:t>
            </a:r>
            <a:r>
              <a:rPr lang="en-US" sz="1900" i="1" dirty="0">
                <a:solidFill>
                  <a:srgbClr val="00B0F0"/>
                </a:solidFill>
              </a:rPr>
              <a:t>a</a:t>
            </a:r>
            <a:r>
              <a:rPr lang="sr-Latn-RS" sz="1900" i="1" dirty="0">
                <a:solidFill>
                  <a:srgbClr val="00B0F0"/>
                </a:solidFill>
              </a:rPr>
              <a:t>n</a:t>
            </a:r>
            <a:r>
              <a:rPr lang="en-US" sz="1900" i="1" dirty="0"/>
              <a:t>, “</a:t>
            </a:r>
            <a:r>
              <a:rPr lang="en-US" sz="1900" i="1" dirty="0" err="1"/>
              <a:t>Poruka</a:t>
            </a:r>
            <a:r>
              <a:rPr lang="en-US" sz="1900" i="1" dirty="0"/>
              <a:t> </a:t>
            </a:r>
            <a:r>
              <a:rPr lang="en-US" sz="1900" i="1" dirty="0" err="1"/>
              <a:t>koja</a:t>
            </a:r>
            <a:r>
              <a:rPr lang="en-US" sz="1900" i="1" dirty="0"/>
              <a:t> se </a:t>
            </a:r>
            <a:r>
              <a:rPr lang="en-US" sz="1900" i="1" dirty="0" err="1"/>
              <a:t>ispi</a:t>
            </a:r>
            <a:r>
              <a:rPr lang="sr-Latn-RS" sz="1900" i="1" dirty="0"/>
              <a:t>še ako uslov nije ispunjen</a:t>
            </a:r>
            <a:r>
              <a:rPr lang="en-US" sz="1900" i="1" dirty="0"/>
              <a:t>”</a:t>
            </a:r>
            <a:r>
              <a:rPr lang="sr-Latn-RS" sz="1900" i="1" dirty="0"/>
              <a:t>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i="1" dirty="0">
                <a:solidFill>
                  <a:srgbClr val="92D050"/>
                </a:solidFill>
              </a:rPr>
              <a:t>Assert.</a:t>
            </a:r>
            <a:r>
              <a:rPr lang="sr-Latn-RS" sz="1900" i="1" dirty="0">
                <a:solidFill>
                  <a:srgbClr val="7030A0"/>
                </a:solidFill>
              </a:rPr>
              <a:t>Fail</a:t>
            </a:r>
            <a:r>
              <a:rPr lang="sr-Latn-RS" sz="1900" i="1" dirty="0"/>
              <a:t>(</a:t>
            </a:r>
            <a:r>
              <a:rPr lang="en-US" sz="1900" i="1" dirty="0"/>
              <a:t>“</a:t>
            </a:r>
            <a:r>
              <a:rPr lang="en-US" sz="1900" i="1" dirty="0" err="1"/>
              <a:t>Poruka</a:t>
            </a:r>
            <a:r>
              <a:rPr lang="en-US" sz="1900" i="1" dirty="0"/>
              <a:t>”</a:t>
            </a:r>
            <a:r>
              <a:rPr lang="sr-Latn-RS" sz="1900" i="1" dirty="0"/>
              <a:t>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i="1" dirty="0">
                <a:solidFill>
                  <a:srgbClr val="7030A0"/>
                </a:solidFill>
              </a:rPr>
              <a:t>assertFalse</a:t>
            </a:r>
            <a:r>
              <a:rPr lang="sr-Latn-RS" sz="1900" i="1" dirty="0"/>
              <a:t>,</a:t>
            </a:r>
            <a:r>
              <a:rPr lang="sr-Latn-RS" sz="1900" i="1" dirty="0">
                <a:solidFill>
                  <a:srgbClr val="92D050"/>
                </a:solidFill>
              </a:rPr>
              <a:t> </a:t>
            </a:r>
            <a:r>
              <a:rPr lang="sr-Latn-RS" sz="1900" i="1" dirty="0">
                <a:solidFill>
                  <a:srgbClr val="7030A0"/>
                </a:solidFill>
              </a:rPr>
              <a:t>assertNotEquals</a:t>
            </a:r>
            <a:r>
              <a:rPr lang="sr-Latn-RS" sz="1900" i="1" dirty="0"/>
              <a:t>,</a:t>
            </a:r>
            <a:r>
              <a:rPr lang="sr-Latn-RS" sz="1900" i="1" dirty="0">
                <a:solidFill>
                  <a:srgbClr val="92D050"/>
                </a:solidFill>
              </a:rPr>
              <a:t> </a:t>
            </a:r>
            <a:r>
              <a:rPr lang="sr-Latn-RS" sz="1900" i="1" dirty="0">
                <a:solidFill>
                  <a:srgbClr val="7030A0"/>
                </a:solidFill>
              </a:rPr>
              <a:t>assertNull</a:t>
            </a:r>
            <a:r>
              <a:rPr lang="sr-Latn-RS" sz="1900" i="1" dirty="0"/>
              <a:t>,</a:t>
            </a:r>
            <a:r>
              <a:rPr lang="sr-Latn-RS" sz="1900" i="1" dirty="0">
                <a:solidFill>
                  <a:srgbClr val="92D050"/>
                </a:solidFill>
              </a:rPr>
              <a:t> </a:t>
            </a:r>
            <a:r>
              <a:rPr lang="sr-Latn-RS" sz="1900" i="1" dirty="0">
                <a:solidFill>
                  <a:srgbClr val="7030A0"/>
                </a:solidFill>
              </a:rPr>
              <a:t>assertNotNull</a:t>
            </a:r>
            <a:r>
              <a:rPr lang="sr-Latn-RS" sz="1900" i="1" dirty="0">
                <a:solidFill>
                  <a:srgbClr val="92D050"/>
                </a:solidFill>
              </a:rPr>
              <a:t> </a:t>
            </a:r>
            <a:r>
              <a:rPr lang="sr-Latn-RS" sz="1900" i="1" dirty="0"/>
              <a:t>..</a:t>
            </a:r>
            <a:r>
              <a:rPr lang="sr-Latn-RS" sz="19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91D41-2E06-4E05-95F0-017099A7BC95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Assertions – hard assertions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908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01190" y="1830325"/>
            <a:ext cx="10575022" cy="4711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Soft</a:t>
            </a:r>
            <a:r>
              <a:rPr lang="en-US" sz="2000" dirty="0"/>
              <a:t> </a:t>
            </a:r>
            <a:r>
              <a:rPr lang="sr-Latn-RS" sz="2000" dirty="0"/>
              <a:t>Asserts - prvo izvrše sve provere pa onda obaraju test ako ima grešaka </a:t>
            </a:r>
          </a:p>
          <a:p>
            <a:pPr lvl="2">
              <a:lnSpc>
                <a:spcPct val="200000"/>
              </a:lnSpc>
              <a:buClr>
                <a:srgbClr val="DF411C"/>
              </a:buClr>
            </a:pPr>
            <a:r>
              <a:rPr lang="sr-Latn-RS" sz="2000" i="1" dirty="0">
                <a:solidFill>
                  <a:srgbClr val="92D050"/>
                </a:solidFill>
              </a:rPr>
              <a:t>SoftAssert</a:t>
            </a:r>
            <a:r>
              <a:rPr lang="sr-Latn-RS" sz="2000" i="1" dirty="0"/>
              <a:t> </a:t>
            </a:r>
            <a:r>
              <a:rPr lang="sr-Latn-RS" sz="2000" i="1" dirty="0">
                <a:solidFill>
                  <a:srgbClr val="FF0000"/>
                </a:solidFill>
              </a:rPr>
              <a:t>softAssert</a:t>
            </a:r>
            <a:r>
              <a:rPr lang="sr-Latn-RS" sz="2000" i="1" dirty="0"/>
              <a:t> </a:t>
            </a:r>
            <a:r>
              <a:rPr lang="en-US" sz="2000" i="1" dirty="0"/>
              <a:t>= new </a:t>
            </a:r>
            <a:r>
              <a:rPr lang="en-US" sz="2000" i="1" dirty="0" err="1">
                <a:solidFill>
                  <a:srgbClr val="92D050"/>
                </a:solidFill>
              </a:rPr>
              <a:t>SoftAssert</a:t>
            </a:r>
            <a:r>
              <a:rPr lang="en-US" sz="2000" i="1" dirty="0"/>
              <a:t>();</a:t>
            </a:r>
            <a:endParaRPr lang="sr-Latn-RS" sz="2000" i="1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000" i="1" dirty="0"/>
              <a:t>	</a:t>
            </a:r>
            <a:r>
              <a:rPr lang="sr-Latn-RS" sz="2000" i="1" dirty="0">
                <a:solidFill>
                  <a:srgbClr val="FF0000"/>
                </a:solidFill>
              </a:rPr>
              <a:t>softAssert</a:t>
            </a:r>
            <a:r>
              <a:rPr lang="sr-Latn-RS" sz="2000" i="1" dirty="0"/>
              <a:t>.</a:t>
            </a:r>
            <a:r>
              <a:rPr lang="sr-Latn-RS" sz="2000" i="1" dirty="0">
                <a:solidFill>
                  <a:srgbClr val="92D050"/>
                </a:solidFill>
              </a:rPr>
              <a:t>assertTrue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nekiBoole</a:t>
            </a:r>
            <a:r>
              <a:rPr lang="en-US" sz="2000" i="1" dirty="0">
                <a:solidFill>
                  <a:srgbClr val="00B0F0"/>
                </a:solidFill>
              </a:rPr>
              <a:t>a</a:t>
            </a:r>
            <a:r>
              <a:rPr lang="sr-Latn-RS" sz="2000" i="1" dirty="0">
                <a:solidFill>
                  <a:srgbClr val="00B0F0"/>
                </a:solidFill>
              </a:rPr>
              <a:t>n</a:t>
            </a:r>
            <a:r>
              <a:rPr lang="en-US" sz="2000" i="1" dirty="0"/>
              <a:t>, “</a:t>
            </a:r>
            <a:r>
              <a:rPr lang="en-US" sz="2000" i="1" dirty="0" err="1"/>
              <a:t>Poruka</a:t>
            </a:r>
            <a:r>
              <a:rPr lang="en-US" sz="2000" i="1" dirty="0"/>
              <a:t> </a:t>
            </a:r>
            <a:r>
              <a:rPr lang="en-US" sz="2000" i="1" dirty="0" err="1"/>
              <a:t>koja</a:t>
            </a:r>
            <a:r>
              <a:rPr lang="en-US" sz="2000" i="1" dirty="0"/>
              <a:t> se </a:t>
            </a:r>
            <a:r>
              <a:rPr lang="en-US" sz="2000" i="1" dirty="0" err="1"/>
              <a:t>ispi</a:t>
            </a:r>
            <a:r>
              <a:rPr lang="sr-Latn-RS" sz="2000" i="1" dirty="0"/>
              <a:t>še ako uslov nije ispunjen</a:t>
            </a:r>
            <a:r>
              <a:rPr lang="en-US" sz="2000" i="1" dirty="0"/>
              <a:t>”</a:t>
            </a:r>
            <a:r>
              <a:rPr lang="sr-Latn-RS" sz="2000" i="1" dirty="0"/>
              <a:t>)</a:t>
            </a:r>
            <a:r>
              <a:rPr lang="en-US" sz="2000" i="1" dirty="0"/>
              <a:t>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000" i="1" dirty="0"/>
              <a:t>	</a:t>
            </a:r>
            <a:r>
              <a:rPr lang="sr-Latn-RS" sz="2000" i="1" dirty="0">
                <a:solidFill>
                  <a:srgbClr val="FF0000"/>
                </a:solidFill>
              </a:rPr>
              <a:t>softAssert</a:t>
            </a:r>
            <a:r>
              <a:rPr lang="sr-Latn-RS" sz="2000" i="1" dirty="0"/>
              <a:t>.</a:t>
            </a:r>
            <a:r>
              <a:rPr lang="sr-Latn-RS" sz="2000" i="1" dirty="0">
                <a:solidFill>
                  <a:srgbClr val="92D050"/>
                </a:solidFill>
              </a:rPr>
              <a:t>assert</a:t>
            </a:r>
            <a:r>
              <a:rPr lang="en-US" sz="2000" i="1" dirty="0">
                <a:solidFill>
                  <a:srgbClr val="92D050"/>
                </a:solidFill>
              </a:rPr>
              <a:t>False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nekiBoole</a:t>
            </a:r>
            <a:r>
              <a:rPr lang="en-US" sz="2000" i="1" dirty="0">
                <a:solidFill>
                  <a:srgbClr val="00B0F0"/>
                </a:solidFill>
              </a:rPr>
              <a:t>a</a:t>
            </a:r>
            <a:r>
              <a:rPr lang="sr-Latn-RS" sz="2000" i="1" dirty="0">
                <a:solidFill>
                  <a:srgbClr val="00B0F0"/>
                </a:solidFill>
              </a:rPr>
              <a:t>n</a:t>
            </a:r>
            <a:r>
              <a:rPr lang="en-US" sz="2000" i="1" dirty="0"/>
              <a:t>, “</a:t>
            </a:r>
            <a:r>
              <a:rPr lang="en-US" sz="2000" i="1" dirty="0" err="1"/>
              <a:t>Poruka</a:t>
            </a:r>
            <a:r>
              <a:rPr lang="en-US" sz="2000" i="1" dirty="0"/>
              <a:t> </a:t>
            </a:r>
            <a:r>
              <a:rPr lang="en-US" sz="2000" i="1" dirty="0" err="1"/>
              <a:t>koja</a:t>
            </a:r>
            <a:r>
              <a:rPr lang="en-US" sz="2000" i="1" dirty="0"/>
              <a:t> se </a:t>
            </a:r>
            <a:r>
              <a:rPr lang="en-US" sz="2000" i="1" dirty="0" err="1"/>
              <a:t>ispi</a:t>
            </a:r>
            <a:r>
              <a:rPr lang="sr-Latn-RS" sz="2000" i="1" dirty="0"/>
              <a:t>še ako uslov nije ispunjen</a:t>
            </a:r>
            <a:r>
              <a:rPr lang="en-US" sz="2000" i="1" dirty="0"/>
              <a:t>”</a:t>
            </a:r>
            <a:r>
              <a:rPr lang="sr-Latn-RS" sz="2000" i="1" dirty="0"/>
              <a:t>)</a:t>
            </a:r>
            <a:r>
              <a:rPr lang="en-US" sz="2000" i="1" dirty="0"/>
              <a:t>;</a:t>
            </a:r>
            <a:endParaRPr lang="sr-Latn-RS" sz="2000" i="1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000" i="1" dirty="0"/>
              <a:t>	</a:t>
            </a:r>
            <a:r>
              <a:rPr lang="sr-Latn-RS" sz="2000" i="1" dirty="0">
                <a:solidFill>
                  <a:srgbClr val="FF0000"/>
                </a:solidFill>
              </a:rPr>
              <a:t>softAssert</a:t>
            </a:r>
            <a:r>
              <a:rPr lang="sr-Latn-RS" sz="2000" i="1" dirty="0"/>
              <a:t>.</a:t>
            </a:r>
            <a:r>
              <a:rPr lang="sr-Latn-RS" sz="2000" i="1" dirty="0">
                <a:solidFill>
                  <a:srgbClr val="92D050"/>
                </a:solidFill>
              </a:rPr>
              <a:t>assert</a:t>
            </a:r>
            <a:r>
              <a:rPr lang="en-US" sz="2000" i="1" dirty="0">
                <a:solidFill>
                  <a:srgbClr val="92D050"/>
                </a:solidFill>
              </a:rPr>
              <a:t>All</a:t>
            </a:r>
            <a:r>
              <a:rPr lang="en-US" sz="2000" i="1" dirty="0"/>
              <a:t>();</a:t>
            </a:r>
            <a:endParaRPr lang="sr-Latn-RS" sz="2000" i="1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96AA0-0930-4F02-8C84-53114C285EE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Assertions – soft assertions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61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SUITE.xml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F1CA-9E41-48E1-B21B-4736519E2A1D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Suite.xml</a:t>
            </a:r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FDDDED-AE42-4949-AFEA-5D0AFDE0B99C}"/>
              </a:ext>
            </a:extLst>
          </p:cNvPr>
          <p:cNvSpPr txBox="1">
            <a:spLocks/>
          </p:cNvSpPr>
          <p:nvPr/>
        </p:nvSpPr>
        <p:spPr>
          <a:xfrm>
            <a:off x="801190" y="1830325"/>
            <a:ext cx="10575022" cy="3288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Spisak</a:t>
            </a:r>
            <a:r>
              <a:rPr lang="en-US" sz="2000" dirty="0"/>
              <a:t> </a:t>
            </a:r>
            <a:r>
              <a:rPr lang="en-US" sz="2000" dirty="0" err="1"/>
              <a:t>testnih</a:t>
            </a:r>
            <a:r>
              <a:rPr lang="en-US" sz="2000" dirty="0"/>
              <a:t> </a:t>
            </a:r>
            <a:r>
              <a:rPr lang="en-US" sz="2000" dirty="0" err="1"/>
              <a:t>klasa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Omogućava dodatnu kontrolu izvršenja testova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Može imati atribute i parametre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Ako se testovi ne izvršavaju kao deo nekog suite-a podrazumeva se da su deo Default suite-a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4E831-4381-4E74-A8D3-F2EE0A5B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30" y="4848735"/>
            <a:ext cx="4629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5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SUITE.xml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16" y="1830325"/>
            <a:ext cx="6676143" cy="44398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F1CA-9E41-48E1-B21B-4736519E2A1D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Suite.xml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3999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53663" y="2184933"/>
            <a:ext cx="10560423" cy="427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i="1" dirty="0"/>
              <a:t>@</a:t>
            </a:r>
            <a:r>
              <a:rPr lang="en-US" sz="2200" i="1" dirty="0">
                <a:solidFill>
                  <a:srgbClr val="92D050"/>
                </a:solidFill>
              </a:rPr>
              <a:t>DataProvider</a:t>
            </a:r>
            <a:r>
              <a:rPr lang="en-US" sz="2200" i="1" dirty="0"/>
              <a:t> 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i="1" dirty="0"/>
              <a:t>@</a:t>
            </a:r>
            <a:r>
              <a:rPr lang="en-US" sz="2200" i="1" dirty="0">
                <a:solidFill>
                  <a:srgbClr val="92D050"/>
                </a:solidFill>
              </a:rPr>
              <a:t>Parameters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Slu</a:t>
            </a:r>
            <a:r>
              <a:rPr lang="sr-Latn-RS" sz="2200" dirty="0"/>
              <a:t>že za prosleđivanje ulaznih vrednosti u test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9028-6CC0-475A-ABAD-675AF8997A5B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12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4592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Omogućava da jedan isti test, izvršimo veliki broj puta sa različitim ulaznim </a:t>
            </a:r>
            <a:r>
              <a:rPr lang="sr-Latn-RS" sz="2200" dirty="0"/>
              <a:t>podacima</a:t>
            </a:r>
            <a:endParaRPr lang="en-US" sz="2000" dirty="0">
              <a:solidFill>
                <a:srgbClr val="00B05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50"/>
                </a:solidFill>
              </a:rPr>
              <a:t>@DataProvider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–</a:t>
            </a:r>
            <a:r>
              <a:rPr lang="sr-Latn-RS" sz="2000" dirty="0"/>
              <a:t> Metoda mora vraćati Object</a:t>
            </a:r>
            <a:r>
              <a:rPr lang="en-US" sz="2000" dirty="0"/>
              <a:t>[][]</a:t>
            </a:r>
            <a:r>
              <a:rPr lang="sr-Latn-RS" sz="2000" dirty="0"/>
              <a:t>, gde svaki Object</a:t>
            </a:r>
            <a:r>
              <a:rPr lang="en-US" sz="2000" dirty="0"/>
              <a:t>[]</a:t>
            </a:r>
            <a:r>
              <a:rPr lang="sr-Latn-RS" sz="2000" dirty="0"/>
              <a:t> odgovara jednom ulaznom parametru testa</a:t>
            </a:r>
            <a:r>
              <a:rPr lang="en-US" sz="2000" dirty="0"/>
              <a:t> (</a:t>
            </a:r>
            <a:r>
              <a:rPr lang="en-US" sz="2000" dirty="0" err="1">
                <a:solidFill>
                  <a:srgbClr val="00B0F0"/>
                </a:solidFill>
              </a:rPr>
              <a:t>parameterMissmatchException</a:t>
            </a:r>
            <a:r>
              <a:rPr lang="en-US" sz="2000" dirty="0"/>
              <a:t>)</a:t>
            </a:r>
            <a:endParaRPr lang="sr-Latn-R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i="1" dirty="0">
                <a:solidFill>
                  <a:srgbClr val="00B050"/>
                </a:solidFill>
              </a:rPr>
              <a:t>@Test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FF0000"/>
                </a:solidFill>
              </a:rPr>
              <a:t>dataProviderClass</a:t>
            </a:r>
            <a:r>
              <a:rPr lang="sr-Latn-RS" sz="2000" i="1" dirty="0"/>
              <a:t> </a:t>
            </a:r>
            <a:r>
              <a:rPr lang="en-US" sz="2000" i="1" dirty="0"/>
              <a:t>= </a:t>
            </a:r>
            <a:r>
              <a:rPr lang="en-US" sz="2000" i="1" dirty="0" err="1"/>
              <a:t>ImeKlaseUKojojSeNalaziDPMetoda.class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dataProvider</a:t>
            </a:r>
            <a:r>
              <a:rPr lang="en-US" sz="2000" i="1" dirty="0"/>
              <a:t> = “</a:t>
            </a:r>
            <a:r>
              <a:rPr lang="en-US" sz="2000" i="1" dirty="0" err="1"/>
              <a:t>imeDataProviderMetode</a:t>
            </a:r>
            <a:r>
              <a:rPr lang="en-US" sz="2000" i="1" dirty="0"/>
              <a:t>”</a:t>
            </a:r>
            <a:r>
              <a:rPr lang="sr-Latn-RS" sz="2000" i="1" dirty="0"/>
              <a:t>)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0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06025-6C29-4573-A9D3-1B4324C40878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r>
              <a:rPr lang="en-US" dirty="0"/>
              <a:t> – data provider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046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53663" y="2184933"/>
            <a:ext cx="10560423" cy="650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i="1" dirty="0"/>
              <a:t>@</a:t>
            </a:r>
            <a:r>
              <a:rPr lang="en-US" sz="2200" i="1" dirty="0">
                <a:solidFill>
                  <a:srgbClr val="92D050"/>
                </a:solidFill>
              </a:rPr>
              <a:t>Parameters</a:t>
            </a:r>
            <a:r>
              <a:rPr lang="sr-Latn-RS" sz="2200" i="1" dirty="0"/>
              <a:t>(</a:t>
            </a:r>
            <a:r>
              <a:rPr lang="en-US" sz="2200" i="1" dirty="0">
                <a:solidFill>
                  <a:srgbClr val="FF0000"/>
                </a:solidFill>
              </a:rPr>
              <a:t>{</a:t>
            </a:r>
            <a:r>
              <a:rPr lang="en-US" sz="2200" i="1" dirty="0"/>
              <a:t>“</a:t>
            </a:r>
            <a:r>
              <a:rPr lang="en-US" sz="2200" i="1" dirty="0">
                <a:solidFill>
                  <a:srgbClr val="00B0F0"/>
                </a:solidFill>
              </a:rPr>
              <a:t>imeParametra1</a:t>
            </a:r>
            <a:r>
              <a:rPr lang="en-US" sz="2200" i="1" dirty="0"/>
              <a:t>”, “</a:t>
            </a:r>
            <a:r>
              <a:rPr lang="en-US" sz="2200" i="1" dirty="0">
                <a:solidFill>
                  <a:srgbClr val="00B0F0"/>
                </a:solidFill>
              </a:rPr>
              <a:t>imeParametra2</a:t>
            </a:r>
            <a:r>
              <a:rPr lang="en-US" sz="2200" i="1" dirty="0"/>
              <a:t>”</a:t>
            </a:r>
            <a:r>
              <a:rPr lang="en-US" sz="2200" i="1" dirty="0">
                <a:solidFill>
                  <a:srgbClr val="FF0000"/>
                </a:solidFill>
              </a:rPr>
              <a:t>}</a:t>
            </a:r>
            <a:r>
              <a:rPr lang="sr-Latn-RS" sz="2200" i="1" dirty="0"/>
              <a:t>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Prihvata</a:t>
            </a:r>
            <a:r>
              <a:rPr lang="en-US" sz="2200" dirty="0"/>
              <a:t> </a:t>
            </a:r>
            <a:r>
              <a:rPr lang="sr-Latn-RS" sz="2200" dirty="0"/>
              <a:t>ulazne podatke iz </a:t>
            </a:r>
            <a:r>
              <a:rPr lang="sr-Latn-RS" sz="2200" i="1" dirty="0"/>
              <a:t>suite.xml</a:t>
            </a:r>
            <a:r>
              <a:rPr lang="sr-Latn-RS" sz="2200" dirty="0"/>
              <a:t> fajla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Defini</a:t>
            </a:r>
            <a:r>
              <a:rPr lang="sr-Latn-RS" sz="2200" dirty="0"/>
              <a:t>šu se na nivou suite-a ili na nivou test taga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Mogu</a:t>
            </a:r>
            <a:r>
              <a:rPr lang="en-US" sz="2200" dirty="0"/>
              <a:t> </a:t>
            </a:r>
            <a:r>
              <a:rPr lang="en-US" sz="2200" dirty="0" err="1"/>
              <a:t>biti</a:t>
            </a:r>
            <a:r>
              <a:rPr lang="en-US" sz="2200" dirty="0"/>
              <a:t> </a:t>
            </a:r>
            <a:r>
              <a:rPr lang="en-US" sz="2200" dirty="0" err="1"/>
              <a:t>globalni</a:t>
            </a:r>
            <a:r>
              <a:rPr lang="en-US" sz="2200" dirty="0"/>
              <a:t>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lokalni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Mogu</a:t>
            </a:r>
            <a:r>
              <a:rPr lang="en-US" sz="2200" dirty="0"/>
              <a:t> </a:t>
            </a:r>
            <a:r>
              <a:rPr lang="en-US" sz="2200" dirty="0" err="1"/>
              <a:t>biti</a:t>
            </a:r>
            <a:r>
              <a:rPr lang="en-US" sz="2200" dirty="0"/>
              <a:t> </a:t>
            </a:r>
            <a:r>
              <a:rPr lang="en-US" sz="2200" dirty="0" err="1"/>
              <a:t>opcioni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9028-6CC0-475A-ABAD-675AF8997A5B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r>
              <a:rPr lang="en-US" dirty="0"/>
              <a:t> - parameters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029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2433823"/>
            <a:ext cx="10560423" cy="131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EB8DC31-00BE-495B-BA43-8ADFC217D005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r>
              <a:rPr lang="en-US" dirty="0"/>
              <a:t> - parameters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A32A5-3A52-48CE-941C-26B1B69F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76" y="2808922"/>
            <a:ext cx="6663667" cy="21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Sadržaj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333323"/>
            <a:ext cx="10560423" cy="572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11582" y="2807710"/>
            <a:ext cx="10560423" cy="1640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1800" dirty="0"/>
              <a:t>Test frameworks </a:t>
            </a:r>
            <a:endParaRPr lang="sr-Latn-RS" sz="18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TestNG</a:t>
            </a:r>
            <a:br>
              <a:rPr lang="sr-Latn-R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34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2777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Testovi se mogu izvršavati samostalno, kao deo klase ili kao deo suite-a.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Očekivani rezultati su Passed, Failed, Skipped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12" y="3924752"/>
            <a:ext cx="3248025" cy="125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95" y="5485458"/>
            <a:ext cx="3771900" cy="73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917" y="3478919"/>
            <a:ext cx="5596835" cy="206013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D773A4D-E7C0-43C0-BC9A-9CE745FB759E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Izvršavanje i rezultati</a:t>
            </a:r>
          </a:p>
        </p:txBody>
      </p:sp>
    </p:spTree>
    <p:extLst>
      <p:ext uri="{BB962C8B-B14F-4D97-AF65-F5344CB8AC3E}">
        <p14:creationId xmlns:p14="http://schemas.microsoft.com/office/powerpoint/2010/main" val="314901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060" y="2399266"/>
            <a:ext cx="7421880" cy="59421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Q&amp;A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72CE98-AECF-4A5E-839C-44EAE15BD44E}"/>
              </a:ext>
            </a:extLst>
          </p:cNvPr>
          <p:cNvSpPr/>
          <p:nvPr/>
        </p:nvSpPr>
        <p:spPr>
          <a:xfrm>
            <a:off x="3206888" y="361778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Jelena Pete -  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jelena.pete@endava.com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sr-Latn-RS" sz="2400" dirty="0">
              <a:solidFill>
                <a:srgbClr val="FF0000"/>
              </a:solidFill>
            </a:endParaRPr>
          </a:p>
          <a:p>
            <a:pPr algn="ctr"/>
            <a:r>
              <a:rPr lang="sr-Latn-RS" sz="2400" dirty="0">
                <a:solidFill>
                  <a:srgbClr val="FF0000"/>
                </a:solidFill>
              </a:rPr>
              <a:t>Boško Nikolić</a:t>
            </a:r>
            <a:r>
              <a:rPr lang="en-US" sz="2400" dirty="0">
                <a:solidFill>
                  <a:srgbClr val="FF0000"/>
                </a:solidFill>
              </a:rPr>
              <a:t> -</a:t>
            </a:r>
            <a:r>
              <a:rPr lang="sr-Latn-RS" sz="2400" dirty="0">
                <a:solidFill>
                  <a:srgbClr val="FF0000"/>
                </a:solidFill>
              </a:rPr>
              <a:t> </a:t>
            </a:r>
            <a:r>
              <a:rPr lang="sr-Latn-RS" sz="2400" dirty="0">
                <a:hlinkClick r:id="rId3"/>
              </a:rPr>
              <a:t>bosko.nikolic</a:t>
            </a:r>
            <a:r>
              <a:rPr lang="en-US" sz="2400" dirty="0">
                <a:hlinkClick r:id="rId3"/>
              </a:rPr>
              <a:t>@endava.com</a:t>
            </a:r>
            <a:endParaRPr lang="sr-Latn-RS" sz="24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sr-Latn-RS" sz="4000" dirty="0">
                <a:solidFill>
                  <a:srgbClr val="DE411B"/>
                </a:solidFill>
              </a:rPr>
              <a:t>1. </a:t>
            </a:r>
            <a:r>
              <a:rPr lang="en-US" sz="4000" dirty="0"/>
              <a:t>Test frameworks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sz="3600" dirty="0"/>
              <a:t>Test frameworks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2433823"/>
            <a:ext cx="10560423" cy="2731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Test frameworks </a:t>
            </a:r>
            <a:r>
              <a:rPr lang="en-US" sz="2200" dirty="0" err="1"/>
              <a:t>nam</a:t>
            </a:r>
            <a:r>
              <a:rPr lang="en-US" sz="2200" dirty="0"/>
              <a:t> </a:t>
            </a:r>
            <a:r>
              <a:rPr lang="en-US" sz="2200" dirty="0" err="1"/>
              <a:t>omogu</a:t>
            </a:r>
            <a:r>
              <a:rPr lang="sr-Latn-RS" sz="2200" dirty="0"/>
              <a:t>ćavaju</a:t>
            </a:r>
            <a:r>
              <a:rPr lang="en-US" sz="2200" dirty="0"/>
              <a:t> </a:t>
            </a:r>
            <a:r>
              <a:rPr lang="sr-Latn-RS" sz="2200" dirty="0"/>
              <a:t>lakše pisanje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r>
              <a:rPr lang="sr-Latn-RS" sz="2200" dirty="0"/>
              <a:t>, kontrolu</a:t>
            </a:r>
            <a:r>
              <a:rPr lang="en-US" sz="2200" dirty="0"/>
              <a:t> </a:t>
            </a:r>
            <a:r>
              <a:rPr lang="en-US" sz="2200" dirty="0" err="1"/>
              <a:t>izvr</a:t>
            </a:r>
            <a:r>
              <a:rPr lang="sr-Latn-RS" sz="2200" dirty="0"/>
              <a:t>šenja</a:t>
            </a:r>
            <a:r>
              <a:rPr lang="en-US" sz="2200" dirty="0"/>
              <a:t>,</a:t>
            </a:r>
            <a:r>
              <a:rPr lang="sr-Latn-RS" sz="2200" dirty="0"/>
              <a:t> manipulaciju rezultatima, kreiranje izveštaja ...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Svaki programski jezik ima svoje specifične framework-e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TestNG</a:t>
            </a:r>
            <a:r>
              <a:rPr lang="en-US" sz="2200" dirty="0"/>
              <a:t>, </a:t>
            </a:r>
            <a:r>
              <a:rPr lang="sr-Latn-RS" sz="2200" dirty="0"/>
              <a:t>Juint</a:t>
            </a:r>
            <a:r>
              <a:rPr lang="en-US" sz="2200" dirty="0"/>
              <a:t>, Cucumber, </a:t>
            </a:r>
            <a:r>
              <a:rPr lang="en-US" sz="2200" dirty="0" err="1"/>
              <a:t>Unittest</a:t>
            </a:r>
            <a:r>
              <a:rPr lang="en-US" sz="2200" dirty="0"/>
              <a:t>, </a:t>
            </a:r>
            <a:r>
              <a:rPr lang="en-US" sz="2200" dirty="0" err="1"/>
              <a:t>Pytest</a:t>
            </a:r>
            <a:r>
              <a:rPr lang="en-US" sz="2200" dirty="0"/>
              <a:t>…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5627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sr-Latn-RS" sz="4000" dirty="0">
                <a:solidFill>
                  <a:srgbClr val="DE411B"/>
                </a:solidFill>
              </a:rPr>
              <a:t>2. </a:t>
            </a:r>
            <a:r>
              <a:rPr lang="en-US" sz="4000" dirty="0"/>
              <a:t>Test</a:t>
            </a:r>
            <a:r>
              <a:rPr lang="sr-Latn-RS" sz="4000" dirty="0"/>
              <a:t> NG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1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Test</a:t>
            </a:r>
            <a:r>
              <a:rPr lang="sr-Latn-RS" dirty="0"/>
              <a:t> </a:t>
            </a:r>
            <a:r>
              <a:rPr lang="en-US" dirty="0"/>
              <a:t>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2433823"/>
            <a:ext cx="10560423" cy="427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 Next Generation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Java test framework </a:t>
            </a:r>
            <a:r>
              <a:rPr lang="sr-Latn-RS" sz="2200" dirty="0"/>
              <a:t>napravljen da olakša rad nad testovima.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Primenljiv na sve vrste automatskih testova(unit, end to end, ui itd.)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Poslednja</a:t>
            </a:r>
            <a:r>
              <a:rPr lang="en-US" sz="2200" dirty="0"/>
              <a:t> </a:t>
            </a:r>
            <a:r>
              <a:rPr lang="en-US" sz="2200" dirty="0" err="1"/>
              <a:t>stabilna</a:t>
            </a:r>
            <a:r>
              <a:rPr lang="en-US" sz="2200" dirty="0"/>
              <a:t> </a:t>
            </a:r>
            <a:r>
              <a:rPr lang="en-US" sz="2200" dirty="0" err="1"/>
              <a:t>verzija</a:t>
            </a:r>
            <a:r>
              <a:rPr lang="en-US" sz="2200" dirty="0"/>
              <a:t> 7.5</a:t>
            </a:r>
            <a:endParaRPr lang="sr-Cyrl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FF0000"/>
                </a:solidFill>
              </a:rPr>
              <a:t>https://mvnrepository.com/artifact/org.testng/testng</a:t>
            </a:r>
            <a:endParaRPr lang="en-US" sz="2200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84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Test</a:t>
            </a:r>
            <a:r>
              <a:rPr lang="sr-Latn-RS" dirty="0"/>
              <a:t> </a:t>
            </a:r>
            <a:r>
              <a:rPr lang="en-US" dirty="0"/>
              <a:t>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17E16-1016-482E-835B-00005F7B5DE6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podešavanje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82E48-DDD2-4262-9C0C-FBEE3E11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82" y="1830325"/>
            <a:ext cx="8164848" cy="43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Cyrl-RS" dirty="0"/>
              <a:t>Те</a:t>
            </a:r>
            <a:r>
              <a:rPr lang="sr-Latn-RS" dirty="0"/>
              <a:t>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569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@</a:t>
            </a:r>
            <a:r>
              <a:rPr lang="en-US" sz="2200" dirty="0">
                <a:solidFill>
                  <a:srgbClr val="92D050"/>
                </a:solidFill>
              </a:rPr>
              <a:t>Test</a:t>
            </a:r>
            <a:r>
              <a:rPr lang="en-US" sz="2200" dirty="0"/>
              <a:t>  - </a:t>
            </a:r>
            <a:r>
              <a:rPr lang="en-US" sz="2000" dirty="0"/>
              <a:t>test </a:t>
            </a:r>
            <a:r>
              <a:rPr lang="en-US" sz="2000" dirty="0" err="1"/>
              <a:t>metoda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@</a:t>
            </a:r>
            <a:r>
              <a:rPr lang="en-US" sz="2200" dirty="0">
                <a:solidFill>
                  <a:srgbClr val="92D050"/>
                </a:solidFill>
              </a:rPr>
              <a:t>BeforeSuite</a:t>
            </a:r>
            <a:r>
              <a:rPr lang="en-US" sz="2200" dirty="0"/>
              <a:t>/</a:t>
            </a:r>
            <a:r>
              <a:rPr lang="en-US" sz="2200" dirty="0">
                <a:solidFill>
                  <a:srgbClr val="92D050"/>
                </a:solidFill>
              </a:rPr>
              <a:t>Class</a:t>
            </a:r>
            <a:r>
              <a:rPr lang="en-US" sz="2200" dirty="0"/>
              <a:t>/</a:t>
            </a:r>
            <a:r>
              <a:rPr lang="en-US" sz="2200" dirty="0">
                <a:solidFill>
                  <a:srgbClr val="92D050"/>
                </a:solidFill>
              </a:rPr>
              <a:t>Method</a:t>
            </a:r>
            <a:r>
              <a:rPr lang="en-US" sz="2200" dirty="0"/>
              <a:t>  -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se </a:t>
            </a:r>
            <a:r>
              <a:rPr lang="en-US" sz="2000" dirty="0" err="1"/>
              <a:t>izvr</a:t>
            </a:r>
            <a:r>
              <a:rPr lang="sr-Latn-RS" sz="2000" dirty="0"/>
              <a:t>š</a:t>
            </a:r>
            <a:r>
              <a:rPr lang="en-US" sz="2000" dirty="0" err="1"/>
              <a:t>avaju</a:t>
            </a:r>
            <a:r>
              <a:rPr lang="en-US" sz="2000" dirty="0"/>
              <a:t> pre </a:t>
            </a:r>
            <a:r>
              <a:rPr lang="en-US" sz="2000" dirty="0" err="1"/>
              <a:t>samog</a:t>
            </a:r>
            <a:r>
              <a:rPr lang="en-US" sz="2000" dirty="0"/>
              <a:t> suite-a/</a:t>
            </a:r>
            <a:r>
              <a:rPr lang="en-US" sz="2000" dirty="0" err="1"/>
              <a:t>klase</a:t>
            </a:r>
            <a:r>
              <a:rPr lang="en-US" sz="2000" dirty="0"/>
              <a:t>/</a:t>
            </a:r>
            <a:r>
              <a:rPr lang="en-US" sz="2000" dirty="0" err="1"/>
              <a:t>testa</a:t>
            </a:r>
            <a:r>
              <a:rPr lang="en-US" sz="2000" dirty="0"/>
              <a:t>  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@</a:t>
            </a:r>
            <a:r>
              <a:rPr lang="en-US" sz="2200" dirty="0">
                <a:solidFill>
                  <a:srgbClr val="92D050"/>
                </a:solidFill>
              </a:rPr>
              <a:t>AfterSuite</a:t>
            </a:r>
            <a:r>
              <a:rPr lang="en-US" sz="2200" dirty="0"/>
              <a:t>/</a:t>
            </a:r>
            <a:r>
              <a:rPr lang="en-US" sz="2200" dirty="0">
                <a:solidFill>
                  <a:srgbClr val="92D050"/>
                </a:solidFill>
              </a:rPr>
              <a:t>Class</a:t>
            </a:r>
            <a:r>
              <a:rPr lang="en-US" sz="2200" dirty="0"/>
              <a:t>/</a:t>
            </a:r>
            <a:r>
              <a:rPr lang="en-US" sz="2200" dirty="0">
                <a:solidFill>
                  <a:srgbClr val="92D050"/>
                </a:solidFill>
              </a:rPr>
              <a:t>Method</a:t>
            </a:r>
            <a:r>
              <a:rPr lang="en-US" sz="2200" dirty="0"/>
              <a:t> -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se </a:t>
            </a:r>
            <a:r>
              <a:rPr lang="en-US" sz="2000" dirty="0" err="1"/>
              <a:t>izvr</a:t>
            </a:r>
            <a:r>
              <a:rPr lang="sr-Latn-RS" sz="2000" dirty="0"/>
              <a:t>š</a:t>
            </a:r>
            <a:r>
              <a:rPr lang="en-US" sz="2000" dirty="0" err="1"/>
              <a:t>avaju</a:t>
            </a:r>
            <a:r>
              <a:rPr lang="en-US" sz="2000" dirty="0"/>
              <a:t> </a:t>
            </a:r>
            <a:r>
              <a:rPr lang="en-US" sz="2000" dirty="0" err="1"/>
              <a:t>nakon</a:t>
            </a:r>
            <a:r>
              <a:rPr lang="en-US" sz="2000" dirty="0"/>
              <a:t> </a:t>
            </a:r>
            <a:r>
              <a:rPr lang="en-US" sz="2000" dirty="0" err="1"/>
              <a:t>samog</a:t>
            </a:r>
            <a:r>
              <a:rPr lang="en-US" sz="2000" dirty="0"/>
              <a:t> suite-a/</a:t>
            </a:r>
            <a:r>
              <a:rPr lang="en-US" sz="2000" dirty="0" err="1"/>
              <a:t>klase</a:t>
            </a:r>
            <a:r>
              <a:rPr lang="en-US" sz="2000" dirty="0"/>
              <a:t>/</a:t>
            </a:r>
            <a:r>
              <a:rPr lang="en-US" sz="2000" dirty="0" err="1"/>
              <a:t>testa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@</a:t>
            </a:r>
            <a:r>
              <a:rPr lang="sr-Latn-RS" sz="2200" dirty="0">
                <a:solidFill>
                  <a:srgbClr val="92D050"/>
                </a:solidFill>
              </a:rPr>
              <a:t>DataProvider</a:t>
            </a:r>
            <a:r>
              <a:rPr lang="en-US" sz="2200" dirty="0"/>
              <a:t>  - </a:t>
            </a:r>
            <a:r>
              <a:rPr lang="sr-Latn-RS" sz="2000" dirty="0"/>
              <a:t>metod</a:t>
            </a:r>
            <a:r>
              <a:rPr lang="en-US" sz="2000" dirty="0"/>
              <a:t>a</a:t>
            </a:r>
            <a:r>
              <a:rPr lang="sr-Latn-RS" sz="2000" dirty="0"/>
              <a:t> koj</a:t>
            </a:r>
            <a:r>
              <a:rPr lang="en-US" sz="2000" dirty="0"/>
              <a:t>o</a:t>
            </a:r>
            <a:r>
              <a:rPr lang="sr-Latn-RS" sz="2000" dirty="0"/>
              <a:t>m se testovima prosleđuju ulazni podaci za testiranje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@</a:t>
            </a:r>
            <a:r>
              <a:rPr lang="sr-Latn-RS" sz="2200" dirty="0">
                <a:solidFill>
                  <a:srgbClr val="92D050"/>
                </a:solidFill>
              </a:rPr>
              <a:t>Parameters</a:t>
            </a:r>
            <a:r>
              <a:rPr lang="en-US" sz="2200" dirty="0"/>
              <a:t> - </a:t>
            </a:r>
            <a:r>
              <a:rPr lang="en-US" sz="2000" dirty="0"/>
              <a:t>p</a:t>
            </a:r>
            <a:r>
              <a:rPr lang="sr-Latn-RS" sz="2000" dirty="0"/>
              <a:t>rosleđivanje ulaznih vrednosti u test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suite</a:t>
            </a:r>
            <a:r>
              <a:rPr lang="sr-Latn-RS" sz="2000" dirty="0"/>
              <a:t>.xml fajla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Svaka</a:t>
            </a:r>
            <a:r>
              <a:rPr lang="en-US" sz="2000" dirty="0"/>
              <a:t> </a:t>
            </a:r>
            <a:r>
              <a:rPr lang="en-US" sz="2000" dirty="0" err="1"/>
              <a:t>anotacija</a:t>
            </a:r>
            <a:r>
              <a:rPr lang="en-US" sz="2000" dirty="0"/>
              <a:t>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odr</a:t>
            </a:r>
            <a:r>
              <a:rPr lang="sr-Latn-RS" sz="2000" dirty="0"/>
              <a:t>eđen broj atributa za dodatna podešavanja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D4C1-9AD7-4752-AF0D-55569189E0B9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0490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Cyrl-RS" dirty="0"/>
              <a:t>Те</a:t>
            </a:r>
            <a:r>
              <a:rPr lang="sr-Latn-RS" dirty="0"/>
              <a:t>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705539"/>
            <a:ext cx="10560423" cy="4214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i="1" dirty="0"/>
              <a:t>	</a:t>
            </a:r>
            <a:r>
              <a:rPr lang="en-US" sz="2200" i="1" dirty="0"/>
              <a:t>			</a:t>
            </a:r>
            <a:br>
              <a:rPr lang="en-US" sz="2200" i="1" dirty="0"/>
            </a:br>
            <a:r>
              <a:rPr lang="en-US" sz="2200" i="1" dirty="0"/>
              <a:t>				@</a:t>
            </a:r>
            <a:r>
              <a:rPr lang="en-US" sz="2200" i="1" dirty="0">
                <a:solidFill>
                  <a:srgbClr val="92D050"/>
                </a:solidFill>
              </a:rPr>
              <a:t>Test</a:t>
            </a:r>
            <a:r>
              <a:rPr lang="en-US" sz="2200" i="1" dirty="0"/>
              <a:t>(</a:t>
            </a:r>
            <a:r>
              <a:rPr lang="sr-Latn-RS" sz="2200" i="1" dirty="0">
                <a:solidFill>
                  <a:srgbClr val="00B0F0"/>
                </a:solidFill>
              </a:rPr>
              <a:t>attribute</a:t>
            </a:r>
            <a:r>
              <a:rPr lang="en-US" sz="2200" i="1" dirty="0"/>
              <a:t> = </a:t>
            </a:r>
            <a:r>
              <a:rPr lang="sr-Latn-RS" sz="2200" i="1" dirty="0">
                <a:solidFill>
                  <a:srgbClr val="FF0000"/>
                </a:solidFill>
              </a:rPr>
              <a:t>value</a:t>
            </a:r>
            <a:r>
              <a:rPr lang="en-US" sz="2200" i="1" dirty="0"/>
              <a:t>)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>
                <a:solidFill>
                  <a:srgbClr val="00B0F0"/>
                </a:solidFill>
              </a:rPr>
              <a:t>alwaysRun</a:t>
            </a:r>
            <a:r>
              <a:rPr lang="en-US" sz="2200" dirty="0"/>
              <a:t> </a:t>
            </a:r>
            <a:r>
              <a:rPr lang="sr-Latn-RS" sz="2200" dirty="0"/>
              <a:t>- </a:t>
            </a:r>
            <a:r>
              <a:rPr lang="en-US" sz="2200" dirty="0" err="1"/>
              <a:t>metoda</a:t>
            </a:r>
            <a:r>
              <a:rPr lang="en-US" sz="2200" dirty="0"/>
              <a:t> </a:t>
            </a:r>
            <a:r>
              <a:rPr lang="sr-Latn-RS" sz="2200" dirty="0"/>
              <a:t>će se uvek izvršiti</a:t>
            </a:r>
            <a:r>
              <a:rPr lang="en-US" sz="2200" dirty="0"/>
              <a:t>. </a:t>
            </a:r>
            <a:r>
              <a:rPr lang="sr-Latn-RS" sz="2200" dirty="0"/>
              <a:t> Default       </a:t>
            </a:r>
            <a:r>
              <a:rPr lang="en-US" sz="2200" dirty="0"/>
              <a:t>False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00B0F0"/>
                </a:solidFill>
              </a:rPr>
              <a:t>enabled</a:t>
            </a:r>
            <a:r>
              <a:rPr lang="sr-Latn-RS" sz="2200" dirty="0"/>
              <a:t> - metoda treba ili ne treba da se izvršava</a:t>
            </a:r>
            <a:r>
              <a:rPr lang="en-US" sz="2200" dirty="0"/>
              <a:t>. </a:t>
            </a:r>
            <a:r>
              <a:rPr lang="sr-Latn-RS" sz="2200" dirty="0"/>
              <a:t>Default       </a:t>
            </a:r>
            <a:r>
              <a:rPr lang="en-US" sz="2200" dirty="0"/>
              <a:t>False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00B0F0"/>
                </a:solidFill>
              </a:rPr>
              <a:t>description</a:t>
            </a:r>
            <a:r>
              <a:rPr lang="sr-Latn-RS" sz="2200" dirty="0"/>
              <a:t> - opis testa</a:t>
            </a:r>
            <a:r>
              <a:rPr lang="en-US" sz="2200" dirty="0"/>
              <a:t>.</a:t>
            </a:r>
            <a:r>
              <a:rPr lang="sr-Latn-RS" sz="2200" dirty="0"/>
              <a:t> Default       </a:t>
            </a:r>
            <a:r>
              <a:rPr lang="en-US" sz="2200" dirty="0"/>
              <a:t>empty string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00B0F0"/>
                </a:solidFill>
              </a:rPr>
              <a:t>parallel</a:t>
            </a:r>
            <a:r>
              <a:rPr lang="sr-Latn-RS" sz="2200" dirty="0"/>
              <a:t> </a:t>
            </a:r>
            <a:r>
              <a:rPr lang="en-US" sz="2200" dirty="0"/>
              <a:t>-</a:t>
            </a:r>
            <a:r>
              <a:rPr lang="sr-Latn-RS" sz="2200" dirty="0"/>
              <a:t> izvršavanje testova u paraleli</a:t>
            </a:r>
            <a:r>
              <a:rPr lang="en-US" sz="2200" dirty="0"/>
              <a:t>. </a:t>
            </a:r>
            <a:r>
              <a:rPr lang="sr-Latn-RS" sz="2200" dirty="0"/>
              <a:t>Default       </a:t>
            </a:r>
            <a:r>
              <a:rPr lang="en-US" sz="2200" dirty="0"/>
              <a:t>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274B7-CD8D-44D4-AEFC-816B99989CC0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Annotations - Attributes</a:t>
            </a:r>
            <a:endParaRPr lang="sr-Latn-R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E90B6C-F1EB-445E-BBB4-CBEEE2622C8E}"/>
              </a:ext>
            </a:extLst>
          </p:cNvPr>
          <p:cNvSpPr/>
          <p:nvPr/>
        </p:nvSpPr>
        <p:spPr>
          <a:xfrm>
            <a:off x="7114902" y="3492137"/>
            <a:ext cx="383178" cy="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F157-F103-40E7-BD5D-512B14AD0426}"/>
              </a:ext>
            </a:extLst>
          </p:cNvPr>
          <p:cNvSpPr/>
          <p:nvPr/>
        </p:nvSpPr>
        <p:spPr>
          <a:xfrm>
            <a:off x="8347165" y="4228011"/>
            <a:ext cx="383178" cy="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B96D8B-41FE-446F-B522-50AD6F53391E}"/>
              </a:ext>
            </a:extLst>
          </p:cNvPr>
          <p:cNvSpPr/>
          <p:nvPr/>
        </p:nvSpPr>
        <p:spPr>
          <a:xfrm>
            <a:off x="5020491" y="4955267"/>
            <a:ext cx="383178" cy="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06412E-3155-45DB-945B-8F2E387D3A84}"/>
              </a:ext>
            </a:extLst>
          </p:cNvPr>
          <p:cNvSpPr/>
          <p:nvPr/>
        </p:nvSpPr>
        <p:spPr>
          <a:xfrm>
            <a:off x="7001691" y="5695405"/>
            <a:ext cx="383178" cy="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0806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DE493D-C710-4540-B044-518951A65BBF}">
  <we:reference id="01cd1c88-25e9-4daa-b0ef-32dc541ed811" version="2.0.0.0" store="EXCatalog" storeType="EXCatalog"/>
  <we:alternateReferences>
    <we:reference id="WA200000068" version="2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8366BCCD67942B8674250044DBD67" ma:contentTypeVersion="10" ma:contentTypeDescription="Create a new document." ma:contentTypeScope="" ma:versionID="cd1effdc286a9e45d56ee1446a5f3f76">
  <xsd:schema xmlns:xsd="http://www.w3.org/2001/XMLSchema" xmlns:xs="http://www.w3.org/2001/XMLSchema" xmlns:p="http://schemas.microsoft.com/office/2006/metadata/properties" xmlns:ns2="e0114edf-9a72-4599-b1be-362d65013b4c" targetNamespace="http://schemas.microsoft.com/office/2006/metadata/properties" ma:root="true" ma:fieldsID="7b102bfe2b52170aa648850ab75fceb5" ns2:_="">
    <xsd:import namespace="e0114edf-9a72-4599-b1be-362d65013b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14edf-9a72-4599-b1be-362d65013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D0003-DC8C-42B0-8494-51E181310018}">
  <ds:schemaRefs>
    <ds:schemaRef ds:uri="e0114edf-9a72-4599-b1be-362d65013b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e0114edf-9a72-4599-b1be-362d65013b4c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1904</TotalTime>
  <Words>798</Words>
  <Application>Microsoft Office PowerPoint</Application>
  <PresentationFormat>Widescreen</PresentationFormat>
  <Paragraphs>134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TEST AUtomation</vt:lpstr>
      <vt:lpstr>Sadržaj</vt:lpstr>
      <vt:lpstr>1. Test frameworks</vt:lpstr>
      <vt:lpstr>Test frameworks </vt:lpstr>
      <vt:lpstr>2. Test NG</vt:lpstr>
      <vt:lpstr>Test NG </vt:lpstr>
      <vt:lpstr>Test NG </vt:lpstr>
      <vt:lpstr>ТеstNG</vt:lpstr>
      <vt:lpstr>ТеstNG</vt:lpstr>
      <vt:lpstr>ТеstNG</vt:lpstr>
      <vt:lpstr>TESTNG </vt:lpstr>
      <vt:lpstr>TESTNG </vt:lpstr>
      <vt:lpstr>testng</vt:lpstr>
      <vt:lpstr>Testng SUITE.xml</vt:lpstr>
      <vt:lpstr>Testng SUITE.xml</vt:lpstr>
      <vt:lpstr>testng</vt:lpstr>
      <vt:lpstr>testng</vt:lpstr>
      <vt:lpstr>testng</vt:lpstr>
      <vt:lpstr>Parametrizacija testova</vt:lpstr>
      <vt:lpstr>testng</vt:lpstr>
      <vt:lpstr>Q&amp;A</vt:lpstr>
    </vt:vector>
  </TitlesOfParts>
  <Company>Power Symbol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Stevan Cvetkovic</dc:creator>
  <cp:lastModifiedBy>Bosko Nikolic -X (bonikoli - ENDAVA DOO at Cisco)</cp:lastModifiedBy>
  <cp:revision>38</cp:revision>
  <cp:lastPrinted>2018-11-23T13:54:29Z</cp:lastPrinted>
  <dcterms:created xsi:type="dcterms:W3CDTF">2017-05-11T12:18:53Z</dcterms:created>
  <dcterms:modified xsi:type="dcterms:W3CDTF">2022-04-06T15:35:13Z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0x010100CB48366BCCD67942B8674250044DBD67</vt:lpwstr>
  </property>
</Properties>
</file>