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2"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17/02/2016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18321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17/02/2016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126814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17/02/2016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17419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17/02/2016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10145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763B27-ABB2-441F-B869-D878362298D3}" type="datetimeFigureOut">
              <a:rPr lang="en-GB" smtClean="0"/>
              <a:t>17/02/2016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05197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B763B27-ABB2-441F-B869-D878362298D3}" type="datetimeFigureOut">
              <a:rPr lang="en-GB" smtClean="0"/>
              <a:t>17/02/2016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335276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B763B27-ABB2-441F-B869-D878362298D3}" type="datetimeFigureOut">
              <a:rPr lang="en-GB" smtClean="0"/>
              <a:t>17/02/2016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47802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B763B27-ABB2-441F-B869-D878362298D3}" type="datetimeFigureOut">
              <a:rPr lang="en-GB" smtClean="0"/>
              <a:t>17/02/2016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20660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63B27-ABB2-441F-B869-D878362298D3}" type="datetimeFigureOut">
              <a:rPr lang="en-GB" smtClean="0"/>
              <a:t>17/02/2016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33841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763B27-ABB2-441F-B869-D878362298D3}" type="datetimeFigureOut">
              <a:rPr lang="en-GB" smtClean="0"/>
              <a:t>17/02/2016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3262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763B27-ABB2-441F-B869-D878362298D3}" type="datetimeFigureOut">
              <a:rPr lang="en-GB" smtClean="0"/>
              <a:t>17/02/2016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3726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63B27-ABB2-441F-B869-D878362298D3}" type="datetimeFigureOut">
              <a:rPr lang="en-GB" smtClean="0"/>
              <a:t>17/02/2016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FB553-B29A-4530-8BC4-1275D9B8E490}" type="slidenum">
              <a:rPr lang="en-GB" smtClean="0"/>
              <a:t>‹#›</a:t>
            </a:fld>
            <a:endParaRPr lang="en-GB"/>
          </a:p>
        </p:txBody>
      </p:sp>
    </p:spTree>
    <p:extLst>
      <p:ext uri="{BB962C8B-B14F-4D97-AF65-F5344CB8AC3E}">
        <p14:creationId xmlns:p14="http://schemas.microsoft.com/office/powerpoint/2010/main" val="2431479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Endeavour Enterprise Administration Schema ERD</a:t>
            </a:r>
            <a:endParaRPr lang="en-GB" dirty="0"/>
          </a:p>
        </p:txBody>
      </p:sp>
    </p:spTree>
    <p:extLst>
      <p:ext uri="{BB962C8B-B14F-4D97-AF65-F5344CB8AC3E}">
        <p14:creationId xmlns:p14="http://schemas.microsoft.com/office/powerpoint/2010/main" val="348647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3125" y="2796061"/>
            <a:ext cx="1321516" cy="1107996"/>
          </a:xfrm>
          <a:prstGeom prst="rect">
            <a:avLst/>
          </a:prstGeom>
          <a:noFill/>
        </p:spPr>
        <p:txBody>
          <a:bodyPr wrap="none" rtlCol="0">
            <a:spAutoFit/>
          </a:bodyPr>
          <a:lstStyle/>
          <a:p>
            <a:r>
              <a:rPr lang="en-GB" dirty="0" smtClean="0"/>
              <a:t>Folder</a:t>
            </a:r>
          </a:p>
          <a:p>
            <a:r>
              <a:rPr lang="en-GB" sz="1200" dirty="0" err="1" smtClean="0"/>
              <a:t>FolderUuid</a:t>
            </a:r>
            <a:endParaRPr lang="en-GB" sz="1200" dirty="0" smtClean="0"/>
          </a:p>
          <a:p>
            <a:r>
              <a:rPr lang="en-GB" sz="1200" dirty="0" err="1" smtClean="0"/>
              <a:t>OrganisationUuid</a:t>
            </a:r>
            <a:endParaRPr lang="en-GB" sz="1200" dirty="0" smtClean="0"/>
          </a:p>
          <a:p>
            <a:r>
              <a:rPr lang="en-GB" sz="1200" dirty="0" err="1" smtClean="0"/>
              <a:t>ParentFolderUuid</a:t>
            </a:r>
            <a:endParaRPr lang="en-GB" sz="1200" dirty="0" smtClean="0"/>
          </a:p>
          <a:p>
            <a:r>
              <a:rPr lang="en-GB" sz="1200" dirty="0" smtClean="0"/>
              <a:t>Title (varchar 255)</a:t>
            </a:r>
          </a:p>
        </p:txBody>
      </p:sp>
      <p:sp>
        <p:nvSpPr>
          <p:cNvPr id="7" name="TextBox 6"/>
          <p:cNvSpPr txBox="1"/>
          <p:nvPr/>
        </p:nvSpPr>
        <p:spPr>
          <a:xfrm>
            <a:off x="593125" y="597930"/>
            <a:ext cx="1695208" cy="923330"/>
          </a:xfrm>
          <a:prstGeom prst="rect">
            <a:avLst/>
          </a:prstGeom>
          <a:noFill/>
        </p:spPr>
        <p:txBody>
          <a:bodyPr wrap="none" rtlCol="0">
            <a:spAutoFit/>
          </a:bodyPr>
          <a:lstStyle/>
          <a:p>
            <a:r>
              <a:rPr lang="en-GB" dirty="0" smtClean="0"/>
              <a:t>Organisation</a:t>
            </a:r>
          </a:p>
          <a:p>
            <a:r>
              <a:rPr lang="en-GB" sz="1200" dirty="0" err="1" smtClean="0"/>
              <a:t>OrganisationUuid</a:t>
            </a:r>
            <a:endParaRPr lang="en-GB" sz="1200" dirty="0" smtClean="0"/>
          </a:p>
          <a:p>
            <a:r>
              <a:rPr lang="en-GB" sz="1200" dirty="0" smtClean="0"/>
              <a:t>Name (varchar 255)</a:t>
            </a:r>
          </a:p>
          <a:p>
            <a:r>
              <a:rPr lang="en-GB" sz="1200" dirty="0" err="1" smtClean="0"/>
              <a:t>NationalId</a:t>
            </a:r>
            <a:r>
              <a:rPr lang="en-GB" sz="1200" dirty="0" smtClean="0"/>
              <a:t> (varchar 255)</a:t>
            </a:r>
            <a:endParaRPr lang="en-GB" sz="1200" dirty="0"/>
          </a:p>
        </p:txBody>
      </p:sp>
      <p:sp>
        <p:nvSpPr>
          <p:cNvPr id="8" name="TextBox 7"/>
          <p:cNvSpPr txBox="1"/>
          <p:nvPr/>
        </p:nvSpPr>
        <p:spPr>
          <a:xfrm>
            <a:off x="6446718" y="597930"/>
            <a:ext cx="1588681" cy="2708434"/>
          </a:xfrm>
          <a:prstGeom prst="rect">
            <a:avLst/>
          </a:prstGeom>
          <a:noFill/>
        </p:spPr>
        <p:txBody>
          <a:bodyPr wrap="square" rtlCol="0">
            <a:spAutoFit/>
          </a:bodyPr>
          <a:lstStyle/>
          <a:p>
            <a:r>
              <a:rPr lang="en-GB" dirty="0" smtClean="0"/>
              <a:t>Person*</a:t>
            </a:r>
          </a:p>
          <a:p>
            <a:r>
              <a:rPr lang="en-GB" sz="1100" dirty="0" err="1" smtClean="0"/>
              <a:t>PersonUuid</a:t>
            </a:r>
            <a:endParaRPr lang="en-GB" sz="1100" dirty="0" smtClean="0"/>
          </a:p>
          <a:p>
            <a:r>
              <a:rPr lang="en-GB" sz="1100" dirty="0" smtClean="0"/>
              <a:t>Title (varchar 35)</a:t>
            </a:r>
          </a:p>
          <a:p>
            <a:r>
              <a:rPr lang="en-GB" sz="1100" dirty="0" smtClean="0"/>
              <a:t>Forename (varchar 255)</a:t>
            </a:r>
          </a:p>
          <a:p>
            <a:r>
              <a:rPr lang="en-GB" sz="1100" dirty="0" smtClean="0"/>
              <a:t>Surname (varchar 255)</a:t>
            </a:r>
          </a:p>
          <a:p>
            <a:r>
              <a:rPr lang="en-GB" sz="1100" dirty="0" smtClean="0"/>
              <a:t>Email (varchar 255)</a:t>
            </a:r>
          </a:p>
          <a:p>
            <a:r>
              <a:rPr lang="en-GB" sz="1100" dirty="0" err="1" smtClean="0"/>
              <a:t>IsSuperUser</a:t>
            </a:r>
            <a:r>
              <a:rPr lang="en-GB" sz="1100" dirty="0" smtClean="0"/>
              <a:t> (bit) **</a:t>
            </a:r>
          </a:p>
          <a:p>
            <a:endParaRPr lang="en-GB" sz="1100" dirty="0"/>
          </a:p>
          <a:p>
            <a:r>
              <a:rPr lang="en-GB" sz="800" dirty="0" smtClean="0"/>
              <a:t>*Avoiding name “User”, as this is a SQL keyword</a:t>
            </a:r>
          </a:p>
          <a:p>
            <a:endParaRPr lang="en-GB" sz="800" dirty="0" smtClean="0"/>
          </a:p>
          <a:p>
            <a:r>
              <a:rPr lang="en-GB" sz="800" dirty="0" smtClean="0"/>
              <a:t>**</a:t>
            </a:r>
            <a:r>
              <a:rPr lang="en-GB" sz="800" dirty="0" err="1" smtClean="0"/>
              <a:t>SuperUser</a:t>
            </a:r>
            <a:r>
              <a:rPr lang="en-GB" sz="800" dirty="0" smtClean="0"/>
              <a:t> status is separate from normal permissions, as this is an attribute of the entire person, not just their access at a specific organisation</a:t>
            </a:r>
          </a:p>
          <a:p>
            <a:endParaRPr lang="en-GB" sz="1100" dirty="0" smtClean="0"/>
          </a:p>
        </p:txBody>
      </p:sp>
      <p:sp>
        <p:nvSpPr>
          <p:cNvPr id="9" name="TextBox 8"/>
          <p:cNvSpPr txBox="1"/>
          <p:nvPr/>
        </p:nvSpPr>
        <p:spPr>
          <a:xfrm>
            <a:off x="8739124" y="599488"/>
            <a:ext cx="1853512" cy="2523768"/>
          </a:xfrm>
          <a:prstGeom prst="rect">
            <a:avLst/>
          </a:prstGeom>
          <a:noFill/>
        </p:spPr>
        <p:txBody>
          <a:bodyPr wrap="square" rtlCol="0">
            <a:spAutoFit/>
          </a:bodyPr>
          <a:lstStyle/>
          <a:p>
            <a:r>
              <a:rPr lang="en-GB" dirty="0" err="1" smtClean="0"/>
              <a:t>PersonPwd</a:t>
            </a:r>
            <a:r>
              <a:rPr lang="en-GB" dirty="0" smtClean="0"/>
              <a:t>*</a:t>
            </a:r>
          </a:p>
          <a:p>
            <a:r>
              <a:rPr lang="en-GB" sz="1200" dirty="0" err="1" smtClean="0"/>
              <a:t>PersonPwdUuid</a:t>
            </a:r>
            <a:endParaRPr lang="en-GB" sz="1200" dirty="0" smtClean="0"/>
          </a:p>
          <a:p>
            <a:r>
              <a:rPr lang="en-GB" sz="1200" dirty="0" err="1" smtClean="0"/>
              <a:t>PersonUuid</a:t>
            </a:r>
            <a:endParaRPr lang="en-GB" sz="1200" dirty="0" smtClean="0"/>
          </a:p>
          <a:p>
            <a:r>
              <a:rPr lang="en-GB" sz="1200" dirty="0" err="1" smtClean="0"/>
              <a:t>PwdHash</a:t>
            </a:r>
            <a:r>
              <a:rPr lang="en-GB" sz="1200" dirty="0" smtClean="0"/>
              <a:t>* (varchar 500)</a:t>
            </a:r>
          </a:p>
          <a:p>
            <a:r>
              <a:rPr lang="en-GB" sz="1200" dirty="0" err="1" smtClean="0"/>
              <a:t>DtExpired</a:t>
            </a:r>
            <a:r>
              <a:rPr lang="en-GB" sz="1200" dirty="0" smtClean="0"/>
              <a:t> (</a:t>
            </a:r>
            <a:r>
              <a:rPr lang="en-GB" sz="1200" dirty="0" err="1" smtClean="0"/>
              <a:t>datetime</a:t>
            </a:r>
            <a:r>
              <a:rPr lang="en-GB" sz="1200" dirty="0" smtClean="0"/>
              <a:t>)</a:t>
            </a:r>
          </a:p>
          <a:p>
            <a:endParaRPr lang="en-GB" dirty="0" smtClean="0"/>
          </a:p>
          <a:p>
            <a:r>
              <a:rPr lang="en-GB" sz="800" dirty="0" smtClean="0"/>
              <a:t>Maintains the current and past passwords for each Person. When a password is changed, the current entry for the person is marked as expired</a:t>
            </a:r>
          </a:p>
          <a:p>
            <a:endParaRPr lang="en-GB" dirty="0" smtClean="0"/>
          </a:p>
          <a:p>
            <a:r>
              <a:rPr lang="en-GB" sz="800" dirty="0" smtClean="0"/>
              <a:t>*Avoiding word “Password”, as SQL Management Studio tries to be clever and hide this column</a:t>
            </a:r>
            <a:endParaRPr lang="en-GB" sz="800" dirty="0"/>
          </a:p>
        </p:txBody>
      </p:sp>
      <p:sp>
        <p:nvSpPr>
          <p:cNvPr id="12" name="TextBox 11"/>
          <p:cNvSpPr txBox="1"/>
          <p:nvPr/>
        </p:nvSpPr>
        <p:spPr>
          <a:xfrm>
            <a:off x="3073325" y="597930"/>
            <a:ext cx="2685535" cy="2923877"/>
          </a:xfrm>
          <a:prstGeom prst="rect">
            <a:avLst/>
          </a:prstGeom>
          <a:noFill/>
        </p:spPr>
        <p:txBody>
          <a:bodyPr wrap="square" rtlCol="0">
            <a:spAutoFit/>
          </a:bodyPr>
          <a:lstStyle/>
          <a:p>
            <a:r>
              <a:rPr lang="en-GB" dirty="0" err="1" smtClean="0"/>
              <a:t>OrganisationPersonLink</a:t>
            </a:r>
            <a:endParaRPr lang="en-GB" dirty="0" smtClean="0"/>
          </a:p>
          <a:p>
            <a:r>
              <a:rPr lang="en-GB" sz="1200" dirty="0" err="1" smtClean="0"/>
              <a:t>OrganisationPersonLinkUuid</a:t>
            </a:r>
            <a:endParaRPr lang="en-GB" sz="1200" dirty="0" smtClean="0"/>
          </a:p>
          <a:p>
            <a:r>
              <a:rPr lang="en-GB" sz="1200" dirty="0" err="1" smtClean="0"/>
              <a:t>OrganisationUuid</a:t>
            </a:r>
            <a:endParaRPr lang="en-GB" sz="1200" dirty="0" smtClean="0"/>
          </a:p>
          <a:p>
            <a:r>
              <a:rPr lang="en-GB" sz="1200" dirty="0" err="1" smtClean="0"/>
              <a:t>PersonUuid</a:t>
            </a:r>
            <a:endParaRPr lang="en-GB" sz="1200" dirty="0" smtClean="0"/>
          </a:p>
          <a:p>
            <a:r>
              <a:rPr lang="en-GB" sz="1200" dirty="0" smtClean="0"/>
              <a:t>Permissions (</a:t>
            </a:r>
            <a:r>
              <a:rPr lang="en-GB" sz="1200" dirty="0" err="1" smtClean="0"/>
              <a:t>int</a:t>
            </a:r>
            <a:r>
              <a:rPr lang="en-GB" sz="1200" dirty="0" smtClean="0"/>
              <a:t>)*</a:t>
            </a:r>
          </a:p>
          <a:p>
            <a:r>
              <a:rPr lang="en-GB" sz="1200" dirty="0" err="1" smtClean="0"/>
              <a:t>DtExpired</a:t>
            </a:r>
            <a:r>
              <a:rPr lang="en-GB" sz="1200" dirty="0" smtClean="0"/>
              <a:t> (</a:t>
            </a:r>
            <a:r>
              <a:rPr lang="en-GB" sz="1200" dirty="0" err="1" smtClean="0"/>
              <a:t>datetime</a:t>
            </a:r>
            <a:r>
              <a:rPr lang="en-GB" sz="1200" dirty="0"/>
              <a:t>)</a:t>
            </a:r>
            <a:endParaRPr lang="en-GB" sz="1200" dirty="0" smtClean="0"/>
          </a:p>
          <a:p>
            <a:endParaRPr lang="en-GB" sz="1200" dirty="0" smtClean="0"/>
          </a:p>
          <a:p>
            <a:r>
              <a:rPr lang="en-GB" sz="800" dirty="0"/>
              <a:t>Joins Organisation and Person, so a single person could potentially log on to multiple organisations.</a:t>
            </a:r>
          </a:p>
          <a:p>
            <a:endParaRPr lang="en-GB" sz="1200" dirty="0" smtClean="0"/>
          </a:p>
          <a:p>
            <a:r>
              <a:rPr lang="en-GB" sz="800" dirty="0" smtClean="0"/>
              <a:t>*Permissions</a:t>
            </a:r>
            <a:r>
              <a:rPr lang="en-GB" sz="800" dirty="0"/>
              <a:t>: 1=User, 2=Admin</a:t>
            </a:r>
            <a:endParaRPr lang="en-GB" sz="1100" dirty="0"/>
          </a:p>
          <a:p>
            <a:endParaRPr lang="en-GB" sz="1200" dirty="0"/>
          </a:p>
          <a:p>
            <a:r>
              <a:rPr lang="en-GB" sz="800" dirty="0" smtClean="0"/>
              <a:t>**When an admin deletes a person from their organisation, the </a:t>
            </a:r>
            <a:r>
              <a:rPr lang="en-GB" sz="800" dirty="0" err="1" smtClean="0"/>
              <a:t>DtExpired</a:t>
            </a:r>
            <a:r>
              <a:rPr lang="en-GB" sz="800" dirty="0" smtClean="0"/>
              <a:t> is set. This provides the audit and allows potential reactivation.</a:t>
            </a:r>
          </a:p>
          <a:p>
            <a:endParaRPr lang="en-GB" sz="800" dirty="0"/>
          </a:p>
          <a:p>
            <a:endParaRPr lang="en-GB" sz="1200" dirty="0"/>
          </a:p>
        </p:txBody>
      </p:sp>
      <p:cxnSp>
        <p:nvCxnSpPr>
          <p:cNvPr id="17" name="Straight Arrow Connector 16"/>
          <p:cNvCxnSpPr>
            <a:endCxn id="7" idx="3"/>
          </p:cNvCxnSpPr>
          <p:nvPr/>
        </p:nvCxnSpPr>
        <p:spPr>
          <a:xfrm flipH="1">
            <a:off x="2288333" y="1059595"/>
            <a:ext cx="678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21643" y="1059595"/>
            <a:ext cx="1125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28584" y="1565883"/>
            <a:ext cx="8237" cy="123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73325" y="3434706"/>
            <a:ext cx="1779372" cy="1631216"/>
          </a:xfrm>
          <a:prstGeom prst="rect">
            <a:avLst/>
          </a:prstGeom>
          <a:noFill/>
        </p:spPr>
        <p:txBody>
          <a:bodyPr wrap="square" rtlCol="0">
            <a:spAutoFit/>
          </a:bodyPr>
          <a:lstStyle/>
          <a:p>
            <a:r>
              <a:rPr lang="en-GB" dirty="0" err="1" smtClean="0"/>
              <a:t>FolderItemLink</a:t>
            </a:r>
            <a:endParaRPr lang="en-GB" dirty="0" smtClean="0"/>
          </a:p>
          <a:p>
            <a:r>
              <a:rPr lang="en-GB" sz="1200" dirty="0" err="1" smtClean="0"/>
              <a:t>FolderItemLinkUuid</a:t>
            </a:r>
            <a:endParaRPr lang="en-GB" sz="1200" dirty="0" smtClean="0"/>
          </a:p>
          <a:p>
            <a:r>
              <a:rPr lang="en-GB" sz="1200" dirty="0" err="1" smtClean="0"/>
              <a:t>FolderUuid</a:t>
            </a:r>
            <a:endParaRPr lang="en-GB" sz="1200" dirty="0" smtClean="0"/>
          </a:p>
          <a:p>
            <a:r>
              <a:rPr lang="en-GB" sz="1200" dirty="0" err="1" smtClean="0"/>
              <a:t>ItemUuid</a:t>
            </a:r>
            <a:endParaRPr lang="en-GB" sz="1200" dirty="0" smtClean="0"/>
          </a:p>
          <a:p>
            <a:endParaRPr lang="en-GB" sz="1200" dirty="0"/>
          </a:p>
          <a:p>
            <a:r>
              <a:rPr lang="en-GB" sz="800" dirty="0" smtClean="0"/>
              <a:t>Links a query item to a folder. An item can be in one folder at a time.</a:t>
            </a:r>
          </a:p>
          <a:p>
            <a:endParaRPr lang="en-GB" dirty="0" smtClean="0"/>
          </a:p>
        </p:txBody>
      </p:sp>
      <p:cxnSp>
        <p:nvCxnSpPr>
          <p:cNvPr id="29" name="Straight Arrow Connector 28"/>
          <p:cNvCxnSpPr/>
          <p:nvPr/>
        </p:nvCxnSpPr>
        <p:spPr>
          <a:xfrm flipH="1">
            <a:off x="7471719" y="963827"/>
            <a:ext cx="1267405"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614616" y="3220995"/>
            <a:ext cx="1458709" cy="604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6718" y="3762954"/>
            <a:ext cx="2026508" cy="2677656"/>
          </a:xfrm>
          <a:prstGeom prst="rect">
            <a:avLst/>
          </a:prstGeom>
          <a:noFill/>
        </p:spPr>
        <p:txBody>
          <a:bodyPr wrap="square" rtlCol="0">
            <a:spAutoFit/>
          </a:bodyPr>
          <a:lstStyle/>
          <a:p>
            <a:r>
              <a:rPr lang="en-GB" dirty="0" err="1" smtClean="0"/>
              <a:t>PersonEmailInvite</a:t>
            </a:r>
            <a:endParaRPr lang="en-GB" dirty="0" smtClean="0"/>
          </a:p>
          <a:p>
            <a:r>
              <a:rPr lang="en-GB" sz="1200" dirty="0" err="1" smtClean="0"/>
              <a:t>PersonEmailInviteUuid</a:t>
            </a:r>
            <a:endParaRPr lang="en-GB" sz="1200" dirty="0" smtClean="0"/>
          </a:p>
          <a:p>
            <a:r>
              <a:rPr lang="en-GB" sz="1200" dirty="0" err="1" smtClean="0"/>
              <a:t>PersonUuid</a:t>
            </a:r>
            <a:endParaRPr lang="en-GB" sz="1200" dirty="0" smtClean="0"/>
          </a:p>
          <a:p>
            <a:r>
              <a:rPr lang="en-GB" sz="1200" dirty="0" err="1" smtClean="0"/>
              <a:t>UniqueToken</a:t>
            </a:r>
            <a:r>
              <a:rPr lang="en-GB" sz="1200" dirty="0" smtClean="0"/>
              <a:t> (varchar 255)</a:t>
            </a:r>
          </a:p>
          <a:p>
            <a:r>
              <a:rPr lang="en-GB" sz="1200" dirty="0" err="1" smtClean="0"/>
              <a:t>DtCompleted</a:t>
            </a:r>
            <a:r>
              <a:rPr lang="en-GB" sz="1200" dirty="0" smtClean="0"/>
              <a:t> (</a:t>
            </a:r>
            <a:r>
              <a:rPr lang="en-GB" sz="1200" dirty="0" err="1" smtClean="0"/>
              <a:t>datetime</a:t>
            </a:r>
            <a:r>
              <a:rPr lang="en-GB" sz="1200" dirty="0" smtClean="0"/>
              <a:t>)</a:t>
            </a:r>
          </a:p>
          <a:p>
            <a:endParaRPr lang="en-GB" sz="1200" dirty="0"/>
          </a:p>
          <a:p>
            <a:r>
              <a:rPr lang="en-GB" sz="800" dirty="0" smtClean="0"/>
              <a:t>When a new Person is created, or they request a password reset, one of these entities is generated with a unique token. The person is then sent an email with a URL that contains the token. Clicking the URL will check that the invite hasn’t already been completed and if not allow the Person to set up a new password. It then marks the Invite as completed.</a:t>
            </a:r>
          </a:p>
          <a:p>
            <a:endParaRPr lang="en-GB" dirty="0"/>
          </a:p>
        </p:txBody>
      </p:sp>
      <p:sp>
        <p:nvSpPr>
          <p:cNvPr id="34" name="TextBox 33"/>
          <p:cNvSpPr txBox="1"/>
          <p:nvPr/>
        </p:nvSpPr>
        <p:spPr>
          <a:xfrm>
            <a:off x="3073325" y="5426829"/>
            <a:ext cx="1911178" cy="861774"/>
          </a:xfrm>
          <a:prstGeom prst="rect">
            <a:avLst/>
          </a:prstGeom>
          <a:noFill/>
        </p:spPr>
        <p:txBody>
          <a:bodyPr wrap="square" rtlCol="0">
            <a:spAutoFit/>
          </a:bodyPr>
          <a:lstStyle/>
          <a:p>
            <a:r>
              <a:rPr lang="en-GB" dirty="0" err="1" smtClean="0"/>
              <a:t>Definition.Item</a:t>
            </a:r>
            <a:endParaRPr lang="en-GB" dirty="0" smtClean="0"/>
          </a:p>
          <a:p>
            <a:r>
              <a:rPr lang="en-GB" sz="1200" dirty="0" smtClean="0"/>
              <a:t>…</a:t>
            </a:r>
          </a:p>
          <a:p>
            <a:endParaRPr lang="en-GB" sz="1200" dirty="0"/>
          </a:p>
          <a:p>
            <a:r>
              <a:rPr lang="en-GB" sz="800" dirty="0" smtClean="0"/>
              <a:t>Query definition in the Definition schema</a:t>
            </a:r>
            <a:endParaRPr lang="en-GB" sz="800" dirty="0"/>
          </a:p>
        </p:txBody>
      </p:sp>
      <p:cxnSp>
        <p:nvCxnSpPr>
          <p:cNvPr id="36" name="Straight Arrow Connector 35"/>
          <p:cNvCxnSpPr/>
          <p:nvPr/>
        </p:nvCxnSpPr>
        <p:spPr>
          <a:xfrm>
            <a:off x="3855919" y="4773534"/>
            <a:ext cx="0" cy="653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0"/>
          </p:cNvCxnSpPr>
          <p:nvPr/>
        </p:nvCxnSpPr>
        <p:spPr>
          <a:xfrm flipH="1" flipV="1">
            <a:off x="7443495" y="3083838"/>
            <a:ext cx="16477" cy="67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22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05" y="708454"/>
            <a:ext cx="9737125" cy="3877985"/>
          </a:xfrm>
          <a:prstGeom prst="rect">
            <a:avLst/>
          </a:prstGeom>
          <a:noFill/>
        </p:spPr>
        <p:txBody>
          <a:bodyPr wrap="square" rtlCol="0">
            <a:spAutoFit/>
          </a:bodyPr>
          <a:lstStyle/>
          <a:p>
            <a:r>
              <a:rPr lang="en-GB" dirty="0" smtClean="0"/>
              <a:t>Questions &amp; Points:</a:t>
            </a:r>
          </a:p>
          <a:p>
            <a:pPr marL="342900" indent="-342900">
              <a:buAutoNum type="arabicParenR"/>
            </a:pPr>
            <a:r>
              <a:rPr lang="en-GB" sz="1400" dirty="0" smtClean="0"/>
              <a:t>Think we should have …Uuid on ALL tables, as primary key column, even if never used. Makes tables consistent and provides a measure of DB integrity.</a:t>
            </a:r>
          </a:p>
          <a:p>
            <a:pPr marL="342900" indent="-342900">
              <a:buAutoNum type="arabicParenR"/>
            </a:pPr>
            <a:r>
              <a:rPr lang="en-GB" sz="1400" dirty="0" smtClean="0"/>
              <a:t>Shouldn’t use “Password” in SQL Server, as it detects this and can make things harder to view</a:t>
            </a:r>
          </a:p>
          <a:p>
            <a:pPr marL="342900" indent="-342900">
              <a:buAutoNum type="arabicParenR"/>
            </a:pPr>
            <a:r>
              <a:rPr lang="en-GB" sz="1400" dirty="0" smtClean="0"/>
              <a:t>“User” is a reserved work, so use “Person” instead</a:t>
            </a:r>
          </a:p>
          <a:p>
            <a:pPr marL="342900" indent="-342900">
              <a:buAutoNum type="arabicParenR"/>
            </a:pPr>
            <a:r>
              <a:rPr lang="en-GB" sz="1400" strike="sngStrike" dirty="0" smtClean="0"/>
              <a:t>Why use separate schemas for tables? Only a limited number of tables. But is good practice.</a:t>
            </a:r>
          </a:p>
          <a:p>
            <a:pPr marL="342900" indent="-342900">
              <a:buAutoNum type="arabicParenR"/>
            </a:pPr>
            <a:r>
              <a:rPr lang="en-GB" sz="1400" dirty="0" smtClean="0"/>
              <a:t>All SQL should be in Stored Procedures, so no SQL is generated in code (no actual benefit, but a good standard). Obviously the exception will be the SQL run for the queries themselves.</a:t>
            </a:r>
          </a:p>
          <a:p>
            <a:pPr marL="342900" indent="-342900">
              <a:buAutoNum type="arabicParenR"/>
            </a:pPr>
            <a:r>
              <a:rPr lang="en-GB" sz="1400" dirty="0" smtClean="0"/>
              <a:t>No auditing built in? Do we need to audit folder creation, moving of items, creation of staff, changing of password etc.?</a:t>
            </a:r>
          </a:p>
          <a:p>
            <a:pPr marL="342900" indent="-342900">
              <a:buAutoNum type="arabicParenR"/>
            </a:pPr>
            <a:r>
              <a:rPr lang="en-GB" sz="1400" dirty="0" smtClean="0"/>
              <a:t>Should rename </a:t>
            </a:r>
            <a:r>
              <a:rPr lang="en-GB" sz="1400" dirty="0" err="1" smtClean="0"/>
              <a:t>Definition.Items</a:t>
            </a:r>
            <a:r>
              <a:rPr lang="en-GB" sz="1400" dirty="0" smtClean="0"/>
              <a:t> and </a:t>
            </a:r>
            <a:r>
              <a:rPr lang="en-GB" sz="1400" dirty="0" err="1" smtClean="0"/>
              <a:t>Definition.ActiveItems</a:t>
            </a:r>
            <a:r>
              <a:rPr lang="en-GB" sz="1400" dirty="0" smtClean="0"/>
              <a:t> tables to be singular, matching pattern of all others</a:t>
            </a:r>
          </a:p>
          <a:p>
            <a:pPr marL="342900" indent="-342900">
              <a:buAutoNum type="arabicParenR"/>
            </a:pPr>
            <a:r>
              <a:rPr lang="en-GB" sz="1400" dirty="0" smtClean="0"/>
              <a:t>Do we need an audit of logon activity?</a:t>
            </a:r>
          </a:p>
          <a:p>
            <a:pPr marL="342900" indent="-342900">
              <a:buAutoNum type="arabicParenR"/>
            </a:pPr>
            <a:r>
              <a:rPr lang="en-GB" sz="1400" strike="sngStrike" dirty="0" smtClean="0"/>
              <a:t>Need ability to suspend or delete users</a:t>
            </a:r>
            <a:r>
              <a:rPr lang="en-GB" sz="1400" strike="sngStrike" dirty="0" smtClean="0"/>
              <a:t>?</a:t>
            </a:r>
          </a:p>
          <a:p>
            <a:pPr marL="342900" indent="-342900">
              <a:buAutoNum type="arabicParenR"/>
            </a:pPr>
            <a:r>
              <a:rPr lang="en-GB" sz="1400" dirty="0" smtClean="0"/>
              <a:t>Don’t bother using the </a:t>
            </a:r>
            <a:r>
              <a:rPr lang="en-GB" sz="1400" dirty="0" err="1" smtClean="0"/>
              <a:t>ForeignKey</a:t>
            </a:r>
            <a:r>
              <a:rPr lang="en-GB" sz="1400" dirty="0" smtClean="0"/>
              <a:t> constraint in SQL. It makes managing the DB harder when changes need to be made.</a:t>
            </a:r>
            <a:endParaRPr lang="en-GB" sz="1400" dirty="0" smtClean="0"/>
          </a:p>
          <a:p>
            <a:pPr marL="342900" indent="-342900">
              <a:buAutoNum type="arabicParenR"/>
            </a:pPr>
            <a:r>
              <a:rPr lang="en-GB" sz="1400" dirty="0" smtClean="0"/>
              <a:t>Avoid allowing nulls in columns if possible, as there’s extra overhead that’s rarely required, except with </a:t>
            </a:r>
            <a:r>
              <a:rPr lang="en-GB" sz="1400" dirty="0" err="1" smtClean="0"/>
              <a:t>UniqueIdentifiers</a:t>
            </a:r>
            <a:endParaRPr lang="en-GB" sz="1400" dirty="0" smtClean="0"/>
          </a:p>
          <a:p>
            <a:pPr marL="342900" indent="-342900">
              <a:buAutoNum type="arabicParenR"/>
            </a:pPr>
            <a:r>
              <a:rPr lang="en-GB" sz="1400" dirty="0" smtClean="0"/>
              <a:t>With varchar columns, there’s no point having columns less than varchar(255)</a:t>
            </a:r>
          </a:p>
          <a:p>
            <a:pPr marL="342900" indent="-342900">
              <a:buAutoNum type="arabicParenR"/>
            </a:pPr>
            <a:r>
              <a:rPr lang="en-GB" sz="1400" dirty="0" smtClean="0"/>
              <a:t>Tables currently have </a:t>
            </a:r>
            <a:r>
              <a:rPr lang="en-GB" sz="1400" smtClean="0"/>
              <a:t>no indexes</a:t>
            </a:r>
            <a:endParaRPr lang="en-GB" sz="1400" dirty="0" smtClean="0"/>
          </a:p>
          <a:p>
            <a:pPr marL="342900" indent="-342900">
              <a:buAutoNum type="arabicParenR"/>
            </a:pPr>
            <a:endParaRPr lang="en-GB" dirty="0"/>
          </a:p>
        </p:txBody>
      </p:sp>
    </p:spTree>
    <p:extLst>
      <p:ext uri="{BB962C8B-B14F-4D97-AF65-F5344CB8AC3E}">
        <p14:creationId xmlns:p14="http://schemas.microsoft.com/office/powerpoint/2010/main" val="37791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016" y="1782169"/>
            <a:ext cx="4173712" cy="2339102"/>
          </a:xfrm>
          <a:prstGeom prst="rect">
            <a:avLst/>
          </a:prstGeom>
          <a:noFill/>
        </p:spPr>
        <p:txBody>
          <a:bodyPr wrap="square" rtlCol="0">
            <a:spAutoFit/>
          </a:bodyPr>
          <a:lstStyle/>
          <a:p>
            <a:r>
              <a:rPr lang="en-GB" dirty="0" smtClean="0"/>
              <a:t>/</a:t>
            </a:r>
            <a:r>
              <a:rPr lang="en-GB" dirty="0" err="1" smtClean="0"/>
              <a:t>createPerson</a:t>
            </a:r>
            <a:endParaRPr lang="en-GB" dirty="0" smtClean="0"/>
          </a:p>
          <a:p>
            <a:r>
              <a:rPr lang="en-GB" sz="1200" dirty="0" smtClean="0"/>
              <a:t>Prerequisites: authenticated password and admin permission</a:t>
            </a:r>
          </a:p>
          <a:p>
            <a:r>
              <a:rPr lang="en-GB" sz="1200" dirty="0" smtClean="0"/>
              <a:t>Parameters: JSON of Person name and email and permissions</a:t>
            </a:r>
          </a:p>
          <a:p>
            <a:r>
              <a:rPr lang="en-GB" sz="1200" dirty="0" smtClean="0"/>
              <a:t>Response: </a:t>
            </a:r>
            <a:r>
              <a:rPr lang="en-GB" sz="1200" dirty="0" err="1" smtClean="0"/>
              <a:t>CreatePerson</a:t>
            </a:r>
            <a:r>
              <a:rPr lang="en-GB" sz="1200" dirty="0" smtClean="0"/>
              <a:t> response constant</a:t>
            </a:r>
          </a:p>
          <a:p>
            <a:endParaRPr lang="en-GB" sz="1200" dirty="0" smtClean="0"/>
          </a:p>
          <a:p>
            <a:r>
              <a:rPr lang="en-GB" sz="1000" dirty="0" smtClean="0"/>
              <a:t>Call to create a new person, passing up name and email and desired permission. Response is a defined constant:</a:t>
            </a:r>
          </a:p>
          <a:p>
            <a:pPr marL="228600" indent="-228600">
              <a:buAutoNum type="arabicParenR"/>
            </a:pPr>
            <a:r>
              <a:rPr lang="en-GB" sz="1000" dirty="0" smtClean="0"/>
              <a:t>New person created and invitation email sent</a:t>
            </a:r>
          </a:p>
          <a:p>
            <a:pPr marL="228600" indent="-228600">
              <a:buAutoNum type="arabicParenR"/>
            </a:pPr>
            <a:r>
              <a:rPr lang="en-GB" sz="1000" dirty="0" smtClean="0"/>
              <a:t>Person already exists (i.e. email already in use) at another organisation, so email sent but without invitation, since the person already has a password set up and just needs to be told about their new access privileges.</a:t>
            </a:r>
          </a:p>
          <a:p>
            <a:pPr marL="228600" indent="-228600">
              <a:buAutoNum type="arabicParenR"/>
            </a:pPr>
            <a:r>
              <a:rPr lang="en-GB" sz="1000" dirty="0" smtClean="0"/>
              <a:t>Person already exists at this organisation, so cannot add new person</a:t>
            </a:r>
            <a:endParaRPr lang="en-GB" sz="1000" dirty="0"/>
          </a:p>
        </p:txBody>
      </p:sp>
      <p:sp>
        <p:nvSpPr>
          <p:cNvPr id="3" name="TextBox 2"/>
          <p:cNvSpPr txBox="1"/>
          <p:nvPr/>
        </p:nvSpPr>
        <p:spPr>
          <a:xfrm>
            <a:off x="238897" y="2563796"/>
            <a:ext cx="4173712" cy="1600438"/>
          </a:xfrm>
          <a:prstGeom prst="rect">
            <a:avLst/>
          </a:prstGeom>
          <a:noFill/>
        </p:spPr>
        <p:txBody>
          <a:bodyPr wrap="square" rtlCol="0">
            <a:spAutoFit/>
          </a:bodyPr>
          <a:lstStyle/>
          <a:p>
            <a:r>
              <a:rPr lang="en-GB" dirty="0" smtClean="0"/>
              <a:t>/</a:t>
            </a:r>
            <a:r>
              <a:rPr lang="en-GB" dirty="0" err="1" smtClean="0"/>
              <a:t>selectOrganisation</a:t>
            </a:r>
            <a:endParaRPr lang="en-GB" dirty="0" smtClean="0"/>
          </a:p>
          <a:p>
            <a:r>
              <a:rPr lang="en-GB" sz="1200" dirty="0" smtClean="0"/>
              <a:t>Prerequisites: authenticated password</a:t>
            </a:r>
          </a:p>
          <a:p>
            <a:r>
              <a:rPr lang="en-GB" sz="1200" dirty="0" smtClean="0"/>
              <a:t>Parameters: </a:t>
            </a:r>
            <a:r>
              <a:rPr lang="en-GB" sz="1200" dirty="0" err="1" smtClean="0"/>
              <a:t>OrganisationUuid</a:t>
            </a:r>
            <a:endParaRPr lang="en-GB" sz="1200" dirty="0" smtClean="0"/>
          </a:p>
          <a:p>
            <a:r>
              <a:rPr lang="en-GB" sz="1200" dirty="0" smtClean="0"/>
              <a:t>Response: JSON of the </a:t>
            </a:r>
            <a:r>
              <a:rPr lang="en-GB" sz="1200" dirty="0" err="1" smtClean="0"/>
              <a:t>OrganisationPersonLink</a:t>
            </a:r>
            <a:r>
              <a:rPr lang="en-GB" sz="1200" dirty="0" smtClean="0"/>
              <a:t> object for that person and organisation, giving the permissions they have there</a:t>
            </a:r>
          </a:p>
          <a:p>
            <a:endParaRPr lang="en-GB" sz="1200" dirty="0" smtClean="0"/>
          </a:p>
          <a:p>
            <a:r>
              <a:rPr lang="en-GB" sz="1000" dirty="0" smtClean="0"/>
              <a:t>Optional call, used when a user selects the organisation they want to log on to. Not required if they only have access to a single organisation.</a:t>
            </a:r>
            <a:endParaRPr lang="en-GB" sz="1000" dirty="0"/>
          </a:p>
        </p:txBody>
      </p:sp>
      <p:sp>
        <p:nvSpPr>
          <p:cNvPr id="4" name="TextBox 3"/>
          <p:cNvSpPr txBox="1"/>
          <p:nvPr/>
        </p:nvSpPr>
        <p:spPr>
          <a:xfrm>
            <a:off x="238897" y="4256666"/>
            <a:ext cx="4173712" cy="1569660"/>
          </a:xfrm>
          <a:prstGeom prst="rect">
            <a:avLst/>
          </a:prstGeom>
          <a:noFill/>
        </p:spPr>
        <p:txBody>
          <a:bodyPr wrap="square" rtlCol="0">
            <a:spAutoFit/>
          </a:bodyPr>
          <a:lstStyle/>
          <a:p>
            <a:r>
              <a:rPr lang="en-GB" dirty="0" smtClean="0"/>
              <a:t>/logoff</a:t>
            </a:r>
          </a:p>
          <a:p>
            <a:r>
              <a:rPr lang="en-GB" sz="1200" dirty="0"/>
              <a:t>Prerequisites: </a:t>
            </a:r>
            <a:r>
              <a:rPr lang="en-GB" sz="1200" dirty="0" smtClean="0"/>
              <a:t>none</a:t>
            </a:r>
            <a:endParaRPr lang="en-GB" sz="1200" dirty="0"/>
          </a:p>
          <a:p>
            <a:r>
              <a:rPr lang="en-GB" sz="1200" dirty="0" smtClean="0"/>
              <a:t>Parameters: none</a:t>
            </a:r>
          </a:p>
          <a:p>
            <a:r>
              <a:rPr lang="en-GB" sz="1200" dirty="0" smtClean="0"/>
              <a:t>Response: none</a:t>
            </a:r>
          </a:p>
          <a:p>
            <a:endParaRPr lang="en-GB" sz="1200" dirty="0" smtClean="0"/>
          </a:p>
          <a:p>
            <a:r>
              <a:rPr lang="en-GB" sz="1000" dirty="0" smtClean="0"/>
              <a:t>Call to end the session, which will remove the token from the server, preventing any further secure functions using that token. If the token has already been removed, then no error is raised.</a:t>
            </a:r>
            <a:endParaRPr lang="en-GB" sz="1000" dirty="0"/>
          </a:p>
        </p:txBody>
      </p:sp>
      <p:sp>
        <p:nvSpPr>
          <p:cNvPr id="5" name="TextBox 4"/>
          <p:cNvSpPr txBox="1"/>
          <p:nvPr/>
        </p:nvSpPr>
        <p:spPr>
          <a:xfrm>
            <a:off x="4720016" y="255373"/>
            <a:ext cx="4173712" cy="1415772"/>
          </a:xfrm>
          <a:prstGeom prst="rect">
            <a:avLst/>
          </a:prstGeom>
          <a:noFill/>
        </p:spPr>
        <p:txBody>
          <a:bodyPr wrap="square" rtlCol="0">
            <a:spAutoFit/>
          </a:bodyPr>
          <a:lstStyle/>
          <a:p>
            <a:r>
              <a:rPr lang="en-GB" dirty="0" smtClean="0"/>
              <a:t>/</a:t>
            </a:r>
            <a:r>
              <a:rPr lang="en-GB" dirty="0" err="1" smtClean="0"/>
              <a:t>changePassword</a:t>
            </a:r>
            <a:endParaRPr lang="en-GB" dirty="0" smtClean="0"/>
          </a:p>
          <a:p>
            <a:r>
              <a:rPr lang="en-GB" sz="1200" dirty="0" smtClean="0"/>
              <a:t>Prerequisites: authenticated password</a:t>
            </a:r>
          </a:p>
          <a:p>
            <a:r>
              <a:rPr lang="en-GB" sz="1200" dirty="0" smtClean="0"/>
              <a:t>Parameters: New </a:t>
            </a:r>
            <a:r>
              <a:rPr lang="en-GB" sz="1200" dirty="0" err="1" smtClean="0"/>
              <a:t>PasswordHash</a:t>
            </a:r>
            <a:endParaRPr lang="en-GB" sz="1200" dirty="0" smtClean="0"/>
          </a:p>
          <a:p>
            <a:r>
              <a:rPr lang="en-GB" sz="1200" dirty="0" smtClean="0"/>
              <a:t>Response: none</a:t>
            </a:r>
          </a:p>
          <a:p>
            <a:endParaRPr lang="en-GB" sz="1200" dirty="0" smtClean="0"/>
          </a:p>
          <a:p>
            <a:r>
              <a:rPr lang="en-GB" sz="1000" dirty="0" smtClean="0"/>
              <a:t>Call to change the password for the logged on user. A non-error response indicates success.</a:t>
            </a:r>
            <a:endParaRPr lang="en-GB" sz="1000" dirty="0"/>
          </a:p>
        </p:txBody>
      </p:sp>
      <p:sp>
        <p:nvSpPr>
          <p:cNvPr id="6" name="TextBox 5"/>
          <p:cNvSpPr txBox="1"/>
          <p:nvPr/>
        </p:nvSpPr>
        <p:spPr>
          <a:xfrm>
            <a:off x="238897" y="255373"/>
            <a:ext cx="4173712" cy="2215991"/>
          </a:xfrm>
          <a:prstGeom prst="rect">
            <a:avLst/>
          </a:prstGeom>
          <a:noFill/>
        </p:spPr>
        <p:txBody>
          <a:bodyPr wrap="square" rtlCol="0">
            <a:spAutoFit/>
          </a:bodyPr>
          <a:lstStyle/>
          <a:p>
            <a:r>
              <a:rPr lang="en-GB" dirty="0"/>
              <a:t>/</a:t>
            </a:r>
            <a:r>
              <a:rPr lang="en-GB" dirty="0" err="1" smtClean="0"/>
              <a:t>authenticatePassword</a:t>
            </a:r>
            <a:endParaRPr lang="en-GB" dirty="0" smtClean="0"/>
          </a:p>
          <a:p>
            <a:r>
              <a:rPr lang="en-GB" sz="1200" dirty="0" smtClean="0"/>
              <a:t>Prerequisites: none</a:t>
            </a:r>
          </a:p>
          <a:p>
            <a:r>
              <a:rPr lang="en-GB" sz="1200" dirty="0" smtClean="0"/>
              <a:t>Parameters: JSON of Email and </a:t>
            </a:r>
            <a:r>
              <a:rPr lang="en-GB" sz="1200" dirty="0" smtClean="0"/>
              <a:t>Password</a:t>
            </a:r>
            <a:endParaRPr lang="en-GB" sz="1200" dirty="0" smtClean="0"/>
          </a:p>
          <a:p>
            <a:r>
              <a:rPr lang="en-GB" sz="1200" dirty="0" smtClean="0"/>
              <a:t>Response: JSON of a Person and one or more Organisation records.</a:t>
            </a:r>
          </a:p>
          <a:p>
            <a:endParaRPr lang="en-GB" sz="1200" dirty="0" smtClean="0"/>
          </a:p>
          <a:p>
            <a:r>
              <a:rPr lang="en-GB" sz="1000" dirty="0" smtClean="0"/>
              <a:t>First call, used by a user to authenticate themselves. If the email and </a:t>
            </a:r>
            <a:r>
              <a:rPr lang="en-GB" sz="1000" dirty="0" smtClean="0"/>
              <a:t>password match </a:t>
            </a:r>
            <a:r>
              <a:rPr lang="en-GB" sz="1000" dirty="0" smtClean="0"/>
              <a:t>a record in the Person table then that Person record and will be returned along with all the Organisations that the Person has access to. Expectation is that the </a:t>
            </a:r>
            <a:r>
              <a:rPr lang="en-GB" sz="1000" dirty="0" err="1" smtClean="0"/>
              <a:t>webapp</a:t>
            </a:r>
            <a:r>
              <a:rPr lang="en-GB" sz="1000" dirty="0" smtClean="0"/>
              <a:t> looks at the organisations returned. If multiple organisations are returned, then the user is presented with a selector to choose the organisation they want to log on to.</a:t>
            </a:r>
            <a:endParaRPr lang="en-GB" sz="1000" dirty="0"/>
          </a:p>
        </p:txBody>
      </p:sp>
      <p:sp>
        <p:nvSpPr>
          <p:cNvPr id="7" name="TextBox 6"/>
          <p:cNvSpPr txBox="1"/>
          <p:nvPr/>
        </p:nvSpPr>
        <p:spPr>
          <a:xfrm>
            <a:off x="4720016" y="4232295"/>
            <a:ext cx="4173712" cy="1261884"/>
          </a:xfrm>
          <a:prstGeom prst="rect">
            <a:avLst/>
          </a:prstGeom>
          <a:noFill/>
        </p:spPr>
        <p:txBody>
          <a:bodyPr wrap="square" rtlCol="0">
            <a:spAutoFit/>
          </a:bodyPr>
          <a:lstStyle/>
          <a:p>
            <a:r>
              <a:rPr lang="en-GB" dirty="0" smtClean="0"/>
              <a:t>/</a:t>
            </a:r>
            <a:r>
              <a:rPr lang="en-GB" dirty="0" err="1" smtClean="0"/>
              <a:t>resendInviteEmail</a:t>
            </a:r>
            <a:endParaRPr lang="en-GB" dirty="0" smtClean="0"/>
          </a:p>
          <a:p>
            <a:r>
              <a:rPr lang="en-GB" sz="1200" dirty="0" smtClean="0"/>
              <a:t>Prerequisites: authenticated password and admin permission</a:t>
            </a:r>
          </a:p>
          <a:p>
            <a:r>
              <a:rPr lang="en-GB" sz="1200" dirty="0" smtClean="0"/>
              <a:t>Parameters: email address of person to re-invite</a:t>
            </a:r>
          </a:p>
          <a:p>
            <a:r>
              <a:rPr lang="en-GB" sz="1200" dirty="0" smtClean="0"/>
              <a:t>Response: none</a:t>
            </a:r>
          </a:p>
          <a:p>
            <a:endParaRPr lang="en-GB" sz="1200" dirty="0" smtClean="0"/>
          </a:p>
          <a:p>
            <a:r>
              <a:rPr lang="en-GB" sz="1000" dirty="0" smtClean="0"/>
              <a:t>Call to resend the invite email for the given Person.</a:t>
            </a:r>
            <a:endParaRPr lang="en-GB" sz="1000" dirty="0"/>
          </a:p>
        </p:txBody>
      </p:sp>
    </p:spTree>
    <p:extLst>
      <p:ext uri="{BB962C8B-B14F-4D97-AF65-F5344CB8AC3E}">
        <p14:creationId xmlns:p14="http://schemas.microsoft.com/office/powerpoint/2010/main" val="312918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016" y="1782169"/>
            <a:ext cx="4173712" cy="1569660"/>
          </a:xfrm>
          <a:prstGeom prst="rect">
            <a:avLst/>
          </a:prstGeom>
          <a:noFill/>
        </p:spPr>
        <p:txBody>
          <a:bodyPr wrap="square" rtlCol="0">
            <a:spAutoFit/>
          </a:bodyPr>
          <a:lstStyle/>
          <a:p>
            <a:r>
              <a:rPr lang="en-GB" dirty="0" smtClean="0"/>
              <a:t>/</a:t>
            </a:r>
            <a:r>
              <a:rPr lang="en-GB" dirty="0" err="1" smtClean="0"/>
              <a:t>getFolders</a:t>
            </a:r>
            <a:endParaRPr lang="en-GB" dirty="0" smtClean="0"/>
          </a:p>
          <a:p>
            <a:r>
              <a:rPr lang="en-GB" sz="1200" dirty="0" smtClean="0"/>
              <a:t>Prerequisites: authenticated password</a:t>
            </a:r>
          </a:p>
          <a:p>
            <a:r>
              <a:rPr lang="en-GB" sz="1200" dirty="0" smtClean="0"/>
              <a:t>Parameters: none</a:t>
            </a:r>
          </a:p>
          <a:p>
            <a:r>
              <a:rPr lang="en-GB" sz="1200" dirty="0" smtClean="0"/>
              <a:t>Response: </a:t>
            </a:r>
            <a:r>
              <a:rPr lang="en-GB" sz="1200" dirty="0"/>
              <a:t>JSON of all folders with count of items in each one</a:t>
            </a:r>
          </a:p>
          <a:p>
            <a:endParaRPr lang="en-GB" sz="1200" dirty="0" smtClean="0"/>
          </a:p>
          <a:p>
            <a:r>
              <a:rPr lang="en-GB" sz="1000" dirty="0" smtClean="0"/>
              <a:t>Returns all folders at the currently selected organisation. Child folder records will have a </a:t>
            </a:r>
            <a:r>
              <a:rPr lang="en-GB" sz="1000" dirty="0" err="1" smtClean="0"/>
              <a:t>ParentUuid</a:t>
            </a:r>
            <a:r>
              <a:rPr lang="en-GB" sz="1000" dirty="0" smtClean="0"/>
              <a:t> attribute, allowing the hierarchy to be easily constructed.</a:t>
            </a:r>
            <a:endParaRPr lang="en-GB" sz="1200" dirty="0" smtClean="0"/>
          </a:p>
        </p:txBody>
      </p:sp>
      <p:sp>
        <p:nvSpPr>
          <p:cNvPr id="3" name="TextBox 2"/>
          <p:cNvSpPr txBox="1"/>
          <p:nvPr/>
        </p:nvSpPr>
        <p:spPr>
          <a:xfrm>
            <a:off x="238897" y="1908004"/>
            <a:ext cx="4173712" cy="1969770"/>
          </a:xfrm>
          <a:prstGeom prst="rect">
            <a:avLst/>
          </a:prstGeom>
          <a:noFill/>
        </p:spPr>
        <p:txBody>
          <a:bodyPr wrap="square" rtlCol="0">
            <a:spAutoFit/>
          </a:bodyPr>
          <a:lstStyle/>
          <a:p>
            <a:r>
              <a:rPr lang="en-GB" dirty="0" err="1" smtClean="0"/>
              <a:t>api</a:t>
            </a:r>
            <a:r>
              <a:rPr lang="en-GB" dirty="0" smtClean="0"/>
              <a:t>/folder/</a:t>
            </a:r>
            <a:r>
              <a:rPr lang="en-GB" dirty="0" err="1" smtClean="0"/>
              <a:t>createFolder</a:t>
            </a:r>
            <a:endParaRPr lang="en-GB" dirty="0" smtClean="0"/>
          </a:p>
          <a:p>
            <a:r>
              <a:rPr lang="en-GB" sz="1200" dirty="0" smtClean="0"/>
              <a:t>Prerequisites: authenticated </a:t>
            </a:r>
            <a:r>
              <a:rPr lang="en-GB" sz="1200" dirty="0" smtClean="0"/>
              <a:t>password</a:t>
            </a:r>
          </a:p>
          <a:p>
            <a:r>
              <a:rPr lang="en-GB" sz="1200" dirty="0" smtClean="0"/>
              <a:t>Method: POST</a:t>
            </a:r>
            <a:endParaRPr lang="en-GB" sz="1200" dirty="0" smtClean="0"/>
          </a:p>
          <a:p>
            <a:r>
              <a:rPr lang="en-GB" sz="1200" dirty="0" smtClean="0"/>
              <a:t>Parameters: </a:t>
            </a:r>
            <a:r>
              <a:rPr lang="en-GB" sz="1200" dirty="0"/>
              <a:t>{"</a:t>
            </a:r>
            <a:r>
              <a:rPr lang="en-GB" sz="1200" dirty="0" err="1"/>
              <a:t>folderName</a:t>
            </a:r>
            <a:r>
              <a:rPr lang="en-GB" sz="1200" dirty="0"/>
              <a:t>": </a:t>
            </a:r>
            <a:r>
              <a:rPr lang="en-GB" sz="1200" dirty="0" smtClean="0"/>
              <a:t>&lt;new folder name&gt;, “</a:t>
            </a:r>
            <a:r>
              <a:rPr lang="en-GB" sz="1200" dirty="0" err="1" smtClean="0"/>
              <a:t>parentFolderUuid</a:t>
            </a:r>
            <a:r>
              <a:rPr lang="en-GB" sz="1200" dirty="0" smtClean="0"/>
              <a:t>”: &lt;optional parent folder&gt;}</a:t>
            </a:r>
            <a:endParaRPr lang="en-GB" sz="1200" dirty="0"/>
          </a:p>
          <a:p>
            <a:r>
              <a:rPr lang="en-GB" sz="1200" dirty="0" smtClean="0"/>
              <a:t>New </a:t>
            </a:r>
            <a:r>
              <a:rPr lang="en-GB" sz="1200" dirty="0" smtClean="0"/>
              <a:t>folder name and optional Uuid of parent folder</a:t>
            </a:r>
          </a:p>
          <a:p>
            <a:r>
              <a:rPr lang="en-GB" sz="1200" dirty="0" smtClean="0"/>
              <a:t>Response: none</a:t>
            </a:r>
          </a:p>
          <a:p>
            <a:endParaRPr lang="en-GB" sz="1200" dirty="0" smtClean="0"/>
          </a:p>
          <a:p>
            <a:r>
              <a:rPr lang="en-GB" sz="1000" dirty="0" smtClean="0"/>
              <a:t>Call to create a new folder for queries to go in. If a folder for the same name and parent Uuid exists, an error response will be raised.</a:t>
            </a:r>
            <a:endParaRPr lang="en-GB" sz="1000" dirty="0"/>
          </a:p>
        </p:txBody>
      </p:sp>
      <p:sp>
        <p:nvSpPr>
          <p:cNvPr id="4" name="TextBox 3"/>
          <p:cNvSpPr txBox="1"/>
          <p:nvPr/>
        </p:nvSpPr>
        <p:spPr>
          <a:xfrm>
            <a:off x="238897" y="3591413"/>
            <a:ext cx="4173712" cy="1415772"/>
          </a:xfrm>
          <a:prstGeom prst="rect">
            <a:avLst/>
          </a:prstGeom>
          <a:noFill/>
        </p:spPr>
        <p:txBody>
          <a:bodyPr wrap="square" rtlCol="0">
            <a:spAutoFit/>
          </a:bodyPr>
          <a:lstStyle/>
          <a:p>
            <a:r>
              <a:rPr lang="en-GB" dirty="0" smtClean="0"/>
              <a:t>/</a:t>
            </a:r>
            <a:r>
              <a:rPr lang="en-GB" dirty="0" err="1" smtClean="0"/>
              <a:t>renameFolder</a:t>
            </a:r>
            <a:endParaRPr lang="en-GB" dirty="0" smtClean="0"/>
          </a:p>
          <a:p>
            <a:r>
              <a:rPr lang="en-GB" sz="1200" dirty="0"/>
              <a:t>Prerequisites: </a:t>
            </a:r>
            <a:r>
              <a:rPr lang="en-GB" sz="1200" dirty="0" smtClean="0"/>
              <a:t>authenticated password</a:t>
            </a:r>
            <a:endParaRPr lang="en-GB" sz="1200" dirty="0"/>
          </a:p>
          <a:p>
            <a:r>
              <a:rPr lang="en-GB" sz="1200" dirty="0" smtClean="0"/>
              <a:t>Parameters: New folder name and Uuid of that folder</a:t>
            </a:r>
          </a:p>
          <a:p>
            <a:r>
              <a:rPr lang="en-GB" sz="1200" dirty="0" smtClean="0"/>
              <a:t>Response: none</a:t>
            </a:r>
          </a:p>
          <a:p>
            <a:endParaRPr lang="en-GB" sz="1200" dirty="0" smtClean="0"/>
          </a:p>
          <a:p>
            <a:r>
              <a:rPr lang="en-GB" sz="1000" dirty="0" smtClean="0"/>
              <a:t>Renames a folder. If a duplicate folder at the same level is found, an error is raised.</a:t>
            </a:r>
            <a:endParaRPr lang="en-GB" sz="1000" dirty="0"/>
          </a:p>
        </p:txBody>
      </p:sp>
      <p:sp>
        <p:nvSpPr>
          <p:cNvPr id="5" name="TextBox 4"/>
          <p:cNvSpPr txBox="1"/>
          <p:nvPr/>
        </p:nvSpPr>
        <p:spPr>
          <a:xfrm>
            <a:off x="238897" y="5090156"/>
            <a:ext cx="4173712" cy="1446550"/>
          </a:xfrm>
          <a:prstGeom prst="rect">
            <a:avLst/>
          </a:prstGeom>
          <a:noFill/>
        </p:spPr>
        <p:txBody>
          <a:bodyPr wrap="square" rtlCol="0">
            <a:spAutoFit/>
          </a:bodyPr>
          <a:lstStyle/>
          <a:p>
            <a:r>
              <a:rPr lang="en-GB" dirty="0" smtClean="0"/>
              <a:t>/</a:t>
            </a:r>
            <a:r>
              <a:rPr lang="en-GB" dirty="0" err="1" smtClean="0"/>
              <a:t>moveFolder</a:t>
            </a:r>
            <a:endParaRPr lang="en-GB" dirty="0" smtClean="0"/>
          </a:p>
          <a:p>
            <a:r>
              <a:rPr lang="en-GB" sz="1200" dirty="0" smtClean="0"/>
              <a:t>Prerequisites: authenticated password</a:t>
            </a:r>
          </a:p>
          <a:p>
            <a:r>
              <a:rPr lang="en-GB" sz="1200" dirty="0" smtClean="0"/>
              <a:t>Parameters: </a:t>
            </a:r>
            <a:r>
              <a:rPr lang="en-GB" sz="1200" dirty="0" smtClean="0"/>
              <a:t>Uuid of folder being moved and Uuid </a:t>
            </a:r>
            <a:r>
              <a:rPr lang="en-GB" sz="1200" dirty="0" smtClean="0"/>
              <a:t>of new parent folder (or none if moving to top level)</a:t>
            </a:r>
          </a:p>
          <a:p>
            <a:r>
              <a:rPr lang="en-GB" sz="1200" dirty="0" smtClean="0"/>
              <a:t>Response: none</a:t>
            </a:r>
          </a:p>
          <a:p>
            <a:endParaRPr lang="en-GB" sz="1200" dirty="0" smtClean="0"/>
          </a:p>
          <a:p>
            <a:r>
              <a:rPr lang="en-GB" sz="1000" dirty="0" smtClean="0"/>
              <a:t>Moves a folder. If the move would result in a duplicate, an error is raised.</a:t>
            </a:r>
            <a:endParaRPr lang="en-GB" sz="1000" dirty="0"/>
          </a:p>
        </p:txBody>
      </p:sp>
      <p:sp>
        <p:nvSpPr>
          <p:cNvPr id="6" name="TextBox 5"/>
          <p:cNvSpPr txBox="1"/>
          <p:nvPr/>
        </p:nvSpPr>
        <p:spPr>
          <a:xfrm>
            <a:off x="238897" y="255373"/>
            <a:ext cx="4173712" cy="1569660"/>
          </a:xfrm>
          <a:prstGeom prst="rect">
            <a:avLst/>
          </a:prstGeom>
          <a:noFill/>
        </p:spPr>
        <p:txBody>
          <a:bodyPr wrap="square" rtlCol="0">
            <a:spAutoFit/>
          </a:bodyPr>
          <a:lstStyle/>
          <a:p>
            <a:r>
              <a:rPr lang="en-GB" dirty="0" smtClean="0"/>
              <a:t>/</a:t>
            </a:r>
            <a:r>
              <a:rPr lang="en-GB" dirty="0" err="1" smtClean="0"/>
              <a:t>deletePerson</a:t>
            </a:r>
            <a:endParaRPr lang="en-GB" dirty="0" smtClean="0"/>
          </a:p>
          <a:p>
            <a:r>
              <a:rPr lang="en-GB" sz="1200" dirty="0" smtClean="0"/>
              <a:t>Prerequisites: </a:t>
            </a:r>
            <a:r>
              <a:rPr lang="en-GB" sz="1200" dirty="0"/>
              <a:t>authenticated </a:t>
            </a:r>
            <a:r>
              <a:rPr lang="en-GB" sz="1200" dirty="0" smtClean="0"/>
              <a:t>password and admin permissions</a:t>
            </a:r>
            <a:endParaRPr lang="en-GB" sz="1200" dirty="0"/>
          </a:p>
          <a:p>
            <a:r>
              <a:rPr lang="en-GB" sz="1200" dirty="0" smtClean="0"/>
              <a:t>Parameters: email address of </a:t>
            </a:r>
            <a:r>
              <a:rPr lang="en-GB" sz="1200" dirty="0"/>
              <a:t>P</a:t>
            </a:r>
            <a:r>
              <a:rPr lang="en-GB" sz="1200" dirty="0" smtClean="0"/>
              <a:t>erson </a:t>
            </a:r>
          </a:p>
          <a:p>
            <a:r>
              <a:rPr lang="en-GB" sz="1200" dirty="0" smtClean="0"/>
              <a:t>Response: none</a:t>
            </a:r>
          </a:p>
          <a:p>
            <a:endParaRPr lang="en-GB" sz="1200" dirty="0" smtClean="0"/>
          </a:p>
          <a:p>
            <a:r>
              <a:rPr lang="en-GB" sz="1000" dirty="0" smtClean="0"/>
              <a:t>Call to used by an admin to delete a person from their organisation, preventing them logging on. If a user attempts to delete themselves, an error is raised in response.</a:t>
            </a:r>
            <a:endParaRPr lang="en-GB" sz="1000" dirty="0"/>
          </a:p>
        </p:txBody>
      </p:sp>
      <p:sp>
        <p:nvSpPr>
          <p:cNvPr id="8" name="TextBox 7"/>
          <p:cNvSpPr txBox="1"/>
          <p:nvPr/>
        </p:nvSpPr>
        <p:spPr>
          <a:xfrm>
            <a:off x="4720016" y="255373"/>
            <a:ext cx="4173712" cy="1415772"/>
          </a:xfrm>
          <a:prstGeom prst="rect">
            <a:avLst/>
          </a:prstGeom>
          <a:noFill/>
        </p:spPr>
        <p:txBody>
          <a:bodyPr wrap="square" rtlCol="0">
            <a:spAutoFit/>
          </a:bodyPr>
          <a:lstStyle/>
          <a:p>
            <a:r>
              <a:rPr lang="en-GB" dirty="0" smtClean="0"/>
              <a:t>/</a:t>
            </a:r>
            <a:r>
              <a:rPr lang="en-GB" dirty="0" err="1" smtClean="0"/>
              <a:t>deleteFolder</a:t>
            </a:r>
            <a:endParaRPr lang="en-GB" dirty="0" smtClean="0"/>
          </a:p>
          <a:p>
            <a:r>
              <a:rPr lang="en-GB" sz="1200" dirty="0" smtClean="0"/>
              <a:t>Prerequisites: authenticated password</a:t>
            </a:r>
          </a:p>
          <a:p>
            <a:r>
              <a:rPr lang="en-GB" sz="1200" dirty="0" smtClean="0"/>
              <a:t>Parameters: Uuid of folder</a:t>
            </a:r>
          </a:p>
          <a:p>
            <a:r>
              <a:rPr lang="en-GB" sz="1200" dirty="0" smtClean="0"/>
              <a:t>Response: none</a:t>
            </a:r>
          </a:p>
          <a:p>
            <a:endParaRPr lang="en-GB" sz="1200" dirty="0" smtClean="0"/>
          </a:p>
          <a:p>
            <a:r>
              <a:rPr lang="en-GB" sz="1000" dirty="0" smtClean="0"/>
              <a:t>Deletes a folder and all items in it. Would assume the </a:t>
            </a:r>
            <a:r>
              <a:rPr lang="en-GB" sz="1000" dirty="0" err="1" smtClean="0"/>
              <a:t>webapp</a:t>
            </a:r>
            <a:r>
              <a:rPr lang="en-GB" sz="1000" dirty="0" smtClean="0"/>
              <a:t> will get the user to confirm this for non-empty folders.</a:t>
            </a:r>
            <a:endParaRPr lang="en-GB" sz="1000" dirty="0"/>
          </a:p>
        </p:txBody>
      </p:sp>
    </p:spTree>
    <p:extLst>
      <p:ext uri="{BB962C8B-B14F-4D97-AF65-F5344CB8AC3E}">
        <p14:creationId xmlns:p14="http://schemas.microsoft.com/office/powerpoint/2010/main" val="299015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1244</Words>
  <Application>Microsoft Office PowerPoint</Application>
  <PresentationFormat>Widescreen</PresentationFormat>
  <Paragraphs>150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Endeavour Enterprise Administration Schema ERD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Endeavour Enterprise Management ERD</dc:title>
  <dc:creator>Drew Littler</dc:creator>
  <cp:lastModifiedBy>Drew Littler</cp:lastModifiedBy>
  <cp:revision>24</cp:revision>
  <dcterms:created xsi:type="dcterms:W3CDTF">2016-02-16T09:33:45Z</dcterms:created>
  <dcterms:modified xsi:type="dcterms:W3CDTF">2016-02-17T15:47:16Z</dcterms:modified>
</cp:coreProperties>
</file>