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8" r:id="rId4"/>
    <p:sldId id="260" r:id="rId5"/>
    <p:sldId id="261" r:id="rId6"/>
    <p:sldId id="256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0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7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1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2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6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1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7BAF-1619-401E-B7F7-DEFB21B8CDFC}" type="datetimeFigureOut">
              <a:rPr lang="en-GB" smtClean="0"/>
              <a:t>10/01/2016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1E8E-9D98-481C-9F01-E9F691CF1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0" y="0"/>
            <a:ext cx="110871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5" y="0"/>
            <a:ext cx="111061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7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0"/>
            <a:ext cx="11117226" cy="6496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5853" y="133427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Parent 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22" y="1358477"/>
            <a:ext cx="1409700" cy="228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30773" y="1411137"/>
            <a:ext cx="631537" cy="14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676122" y="1334278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None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739" y="1788560"/>
            <a:ext cx="10440955" cy="242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29" y="4099736"/>
            <a:ext cx="10458465" cy="561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592" y="3792096"/>
            <a:ext cx="1000125" cy="285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19" y="5679766"/>
            <a:ext cx="10458465" cy="561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592" y="5514864"/>
            <a:ext cx="1000125" cy="2857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06082" y="2062066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Data Source is Observations</a:t>
            </a:r>
          </a:p>
          <a:p>
            <a:r>
              <a:rPr lang="en-GB" sz="1200" dirty="0" smtClean="0">
                <a:latin typeface="Arial Nova" panose="020B0504020202020204" pitchFamily="34" charset="0"/>
              </a:rPr>
              <a:t>    With Clinical Codes of H33%</a:t>
            </a:r>
          </a:p>
          <a:p>
            <a:r>
              <a:rPr lang="en-GB" sz="1200" dirty="0">
                <a:latin typeface="Arial Nova" panose="020B0504020202020204" pitchFamily="34" charset="0"/>
              </a:rPr>
              <a:t> </a:t>
            </a:r>
            <a:r>
              <a:rPr lang="en-GB" sz="1200" dirty="0" smtClean="0">
                <a:latin typeface="Arial Nova" panose="020B0504020202020204" pitchFamily="34" charset="0"/>
              </a:rPr>
              <a:t>   And </a:t>
            </a:r>
            <a:r>
              <a:rPr lang="en-GB" sz="1200" dirty="0" err="1" smtClean="0">
                <a:latin typeface="Arial Nova" panose="020B0504020202020204" pitchFamily="34" charset="0"/>
              </a:rPr>
              <a:t>Episodicity</a:t>
            </a:r>
            <a:r>
              <a:rPr lang="en-GB" sz="1200" dirty="0" smtClean="0">
                <a:latin typeface="Arial Nova" panose="020B0504020202020204" pitchFamily="34" charset="0"/>
              </a:rPr>
              <a:t> of First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023592" y="2790426"/>
            <a:ext cx="9313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60084" y="4130971"/>
            <a:ext cx="631537" cy="14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669330" y="4058594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>
                <a:latin typeface="Arial Nova" panose="020B0504020202020204" pitchFamily="34" charset="0"/>
              </a:rPr>
              <a:t>Goto</a:t>
            </a:r>
            <a:r>
              <a:rPr lang="en-GB" sz="1100" dirty="0" smtClean="0">
                <a:latin typeface="Arial Nova" panose="020B0504020202020204" pitchFamily="34" charset="0"/>
              </a:rPr>
              <a:t> Next</a:t>
            </a:r>
            <a:endParaRPr lang="en-GB" sz="1100" dirty="0">
              <a:latin typeface="Arial Nova" panose="020B05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3592" y="2872647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Data Source is Observations</a:t>
            </a:r>
          </a:p>
          <a:p>
            <a:r>
              <a:rPr lang="en-GB" sz="1200" dirty="0" smtClean="0">
                <a:latin typeface="Arial Nova" panose="020B0504020202020204" pitchFamily="34" charset="0"/>
              </a:rPr>
              <a:t>    With Clinical Codes of R132%</a:t>
            </a:r>
          </a:p>
          <a:p>
            <a:r>
              <a:rPr lang="en-GB" sz="1200" dirty="0">
                <a:latin typeface="Arial Nova" panose="020B0504020202020204" pitchFamily="34" charset="0"/>
              </a:rPr>
              <a:t> </a:t>
            </a:r>
            <a:r>
              <a:rPr lang="en-GB" sz="1200" dirty="0" smtClean="0">
                <a:latin typeface="Arial Nova" panose="020B0504020202020204" pitchFamily="34" charset="0"/>
              </a:rPr>
              <a:t>   And Clinical Date greater than 01-Jan-2015</a:t>
            </a:r>
          </a:p>
          <a:p>
            <a:r>
              <a:rPr lang="en-GB" sz="1200" dirty="0" smtClean="0">
                <a:latin typeface="Arial Nova" panose="020B0504020202020204" pitchFamily="34" charset="0"/>
              </a:rPr>
              <a:t>Test that Count &gt;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366" y="30775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 Nova" panose="020B0504020202020204" pitchFamily="34" charset="0"/>
              </a:rPr>
              <a:t>And</a:t>
            </a:r>
            <a:endParaRPr lang="en-GB" sz="1400" dirty="0">
              <a:latin typeface="Arial Nova" panose="020B05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6784" y="2142544"/>
            <a:ext cx="152400" cy="142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2465" y="2927953"/>
            <a:ext cx="152400" cy="142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6759" y="2117705"/>
            <a:ext cx="200025" cy="190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439" y="2905168"/>
            <a:ext cx="200025" cy="190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9541" y="2105804"/>
            <a:ext cx="190500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8009" y="2882382"/>
            <a:ext cx="219075" cy="2000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0558537" y="2110760"/>
            <a:ext cx="219075" cy="2000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0759289" y="2882382"/>
            <a:ext cx="190500" cy="228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5461" y="1806562"/>
            <a:ext cx="743054" cy="21594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895739" y="4440801"/>
            <a:ext cx="10440955" cy="242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5461" y="4458803"/>
            <a:ext cx="743054" cy="21594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006082" y="4779175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Data Source is Observations</a:t>
            </a:r>
          </a:p>
          <a:p>
            <a:r>
              <a:rPr lang="en-GB" sz="1200" dirty="0" smtClean="0">
                <a:latin typeface="Arial Nova" panose="020B0504020202020204" pitchFamily="34" charset="0"/>
              </a:rPr>
              <a:t>    With Clinical Codes of H33%</a:t>
            </a:r>
          </a:p>
          <a:p>
            <a:r>
              <a:rPr lang="en-GB" sz="1200" dirty="0">
                <a:latin typeface="Arial Nova" panose="020B0504020202020204" pitchFamily="34" charset="0"/>
              </a:rPr>
              <a:t> </a:t>
            </a:r>
            <a:r>
              <a:rPr lang="en-GB" sz="1200" dirty="0" smtClean="0">
                <a:latin typeface="Arial Nova" panose="020B0504020202020204" pitchFamily="34" charset="0"/>
              </a:rPr>
              <a:t>   And </a:t>
            </a:r>
            <a:r>
              <a:rPr lang="en-GB" sz="1200" dirty="0" err="1" smtClean="0">
                <a:latin typeface="Arial Nova" panose="020B0504020202020204" pitchFamily="34" charset="0"/>
              </a:rPr>
              <a:t>Episodicity</a:t>
            </a:r>
            <a:r>
              <a:rPr lang="en-GB" sz="1200" dirty="0" smtClean="0">
                <a:latin typeface="Arial Nova" panose="020B0504020202020204" pitchFamily="34" charset="0"/>
              </a:rPr>
              <a:t> of First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6784" y="4859653"/>
            <a:ext cx="152400" cy="1428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6759" y="4834814"/>
            <a:ext cx="200025" cy="1905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9541" y="4822913"/>
            <a:ext cx="190500" cy="228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0558537" y="4827869"/>
            <a:ext cx="2190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6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911151" y="606490"/>
            <a:ext cx="6466114" cy="323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013788" y="765110"/>
            <a:ext cx="1455574" cy="262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61867" y="824241"/>
            <a:ext cx="1407495" cy="320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469363" y="765110"/>
            <a:ext cx="4795935" cy="262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763" y="839755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Data Source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9755" y="83065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Root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621" y="1107651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Filters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49086" y="-457200"/>
            <a:ext cx="9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17656" y="1904533"/>
            <a:ext cx="569167" cy="20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27269" y="1107651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>
                <a:latin typeface="Arial Nova" panose="020B0504020202020204" pitchFamily="34" charset="0"/>
              </a:rPr>
              <a:t>Clinical Code</a:t>
            </a:r>
            <a:r>
              <a:rPr lang="en-GB" sz="1200" dirty="0" smtClean="0">
                <a:latin typeface="Arial Nova" panose="020B0504020202020204" pitchFamily="34" charset="0"/>
              </a:rPr>
              <a:t> is H33%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7268" y="1610039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>
                <a:latin typeface="Arial Nova" panose="020B0504020202020204" pitchFamily="34" charset="0"/>
              </a:rPr>
              <a:t>Clinical Date</a:t>
            </a:r>
            <a:r>
              <a:rPr lang="en-GB" sz="1200" dirty="0" smtClean="0">
                <a:latin typeface="Arial Nova" panose="020B0504020202020204" pitchFamily="34" charset="0"/>
              </a:rPr>
              <a:t> &gt; 01-Jan-2010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25652" y="907511"/>
            <a:ext cx="631537" cy="14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643008" y="830652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Observations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388" y="220337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Restriction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7655" y="2240431"/>
            <a:ext cx="569167" cy="20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97762" y="118206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Test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7762" y="1523162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Linked Test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85824" y="3504021"/>
            <a:ext cx="569167" cy="22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OK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7875039" y="3504021"/>
            <a:ext cx="720267" cy="22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Cancel</a:t>
            </a:r>
            <a:endParaRPr lang="en-GB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407" y="1168590"/>
            <a:ext cx="152400" cy="1428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407" y="1655610"/>
            <a:ext cx="152400" cy="142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82" y="1143751"/>
            <a:ext cx="200025" cy="190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81" y="1632825"/>
            <a:ext cx="200025" cy="190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164" y="1131850"/>
            <a:ext cx="190500" cy="228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951" y="1610039"/>
            <a:ext cx="219075" cy="2000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8362160" y="1136806"/>
            <a:ext cx="219075" cy="2000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557231" y="1610039"/>
            <a:ext cx="190500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594" y="869188"/>
            <a:ext cx="200025" cy="1905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27268" y="1352912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 smtClean="0">
                <a:latin typeface="Arial Nova" panose="020B0504020202020204" pitchFamily="34" charset="0"/>
              </a:rPr>
              <a:t>Episodicity</a:t>
            </a:r>
            <a:r>
              <a:rPr lang="en-GB" sz="1200" dirty="0" smtClean="0">
                <a:latin typeface="Arial Nova" panose="020B0504020202020204" pitchFamily="34" charset="0"/>
              </a:rPr>
              <a:t> is First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407" y="1398483"/>
            <a:ext cx="152400" cy="1428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81" y="1375698"/>
            <a:ext cx="200025" cy="190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951" y="1352912"/>
            <a:ext cx="219075" cy="2000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982" y="1348515"/>
            <a:ext cx="190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7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911151" y="606490"/>
            <a:ext cx="6466114" cy="323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013788" y="765110"/>
            <a:ext cx="1455574" cy="262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97762" y="1160543"/>
            <a:ext cx="1407495" cy="320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469363" y="765110"/>
            <a:ext cx="4795935" cy="262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763" y="839755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Data Source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49086" y="-457200"/>
            <a:ext cx="9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97762" y="118206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Test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7762" y="1523162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Linked Test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85824" y="3504021"/>
            <a:ext cx="569167" cy="22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OK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7875039" y="3504021"/>
            <a:ext cx="720267" cy="22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Cancel</a:t>
            </a:r>
            <a:endParaRPr lang="en-GB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0" y="891449"/>
            <a:ext cx="171450" cy="190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13293" y="848199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Has results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0" y="1137325"/>
            <a:ext cx="171450" cy="1905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813293" y="1094075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Count results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820" y="1155477"/>
            <a:ext cx="200025" cy="19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01" y="1384388"/>
            <a:ext cx="171450" cy="1714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15698" y="133656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Passes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93319" y="1592721"/>
            <a:ext cx="1638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>
                <a:latin typeface="Arial Nova" panose="020B0504020202020204" pitchFamily="34" charset="0"/>
              </a:rPr>
              <a:t>Clinical Code</a:t>
            </a:r>
            <a:r>
              <a:rPr lang="en-GB" sz="1200" dirty="0" smtClean="0">
                <a:latin typeface="Arial Nova" panose="020B0504020202020204" pitchFamily="34" charset="0"/>
              </a:rPr>
              <a:t> is H335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25" y="1650307"/>
            <a:ext cx="152400" cy="1428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00" y="1625468"/>
            <a:ext cx="200025" cy="1905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569482" y="1613567"/>
            <a:ext cx="190500" cy="228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368478" y="1618523"/>
            <a:ext cx="219075" cy="200025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166473" y="1926826"/>
            <a:ext cx="569167" cy="20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64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0"/>
            <a:ext cx="11069595" cy="6487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2531" y="3760237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Run Date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1339" y="376023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Status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53762"/>
              </p:ext>
            </p:extLst>
          </p:nvPr>
        </p:nvGraphicFramePr>
        <p:xfrm>
          <a:off x="2752531" y="4037236"/>
          <a:ext cx="2162172" cy="118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98"/>
                <a:gridCol w="1126474"/>
              </a:tblGrid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20/12/2015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Scheduled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20/12/2015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Scheduled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19/12/2015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Complete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05/12/2015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Complete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52531" y="1520890"/>
            <a:ext cx="8878266" cy="172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59332" y="152089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Name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82050" y="153021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Modified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85837"/>
              </p:ext>
            </p:extLst>
          </p:nvPr>
        </p:nvGraphicFramePr>
        <p:xfrm>
          <a:off x="2759331" y="1797889"/>
          <a:ext cx="8689329" cy="118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4669"/>
                <a:gridCol w="1026367"/>
                <a:gridCol w="1278293"/>
              </a:tblGrid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Child Diabetes Review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02/12/2015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Diabetic Review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19/12/2015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19/12/2015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QOF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 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01/11/2014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52213" y="153021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Last Run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13176" y="3741575"/>
            <a:ext cx="0" cy="2727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3037" y="3760237"/>
            <a:ext cx="89481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142503" y="3760237"/>
            <a:ext cx="77755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172456" y="376810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Parameters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241" y="377673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Results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55505" y="4034776"/>
            <a:ext cx="6358471" cy="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55505" y="4044254"/>
            <a:ext cx="0" cy="244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03037" y="4034775"/>
            <a:ext cx="894818" cy="191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403" y="1807219"/>
            <a:ext cx="243173" cy="2588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403" y="2107972"/>
            <a:ext cx="247511" cy="26520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197834" y="4127877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Baseline date: 19/12/2015</a:t>
            </a:r>
          </a:p>
          <a:p>
            <a:r>
              <a:rPr lang="en-GB" sz="1200" dirty="0" smtClean="0">
                <a:latin typeface="Arial Nova" panose="020B0504020202020204" pitchFamily="34" charset="0"/>
              </a:rPr>
              <a:t>Patient status: Active only</a:t>
            </a:r>
          </a:p>
          <a:p>
            <a:r>
              <a:rPr lang="en-GB" sz="1200" dirty="0" smtClean="0">
                <a:latin typeface="Arial Nova" panose="020B0504020202020204" pitchFamily="34" charset="0"/>
              </a:rPr>
              <a:t>Organisations (15): North London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58" y="977720"/>
            <a:ext cx="35052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0"/>
            <a:ext cx="11069595" cy="6487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2531" y="3760237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Run Date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1339" y="376023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Status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2531" y="4037236"/>
          <a:ext cx="2162172" cy="118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98"/>
                <a:gridCol w="1126474"/>
              </a:tblGrid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20/12/2015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Scheduled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20/12/2015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Scheduled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19/12/2015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Complete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05/12/2015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Complete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52531" y="1520890"/>
            <a:ext cx="8878266" cy="172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59332" y="152089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Name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82050" y="153021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Modified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59331" y="1797889"/>
          <a:ext cx="8689329" cy="118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4669"/>
                <a:gridCol w="1026367"/>
                <a:gridCol w="1278293"/>
              </a:tblGrid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Child Diabetes Review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02/12/2015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Diabetic Review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19/12/2015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19/12/2015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697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QOF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 2015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01/11/2014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77"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52213" y="153021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Last Run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13176" y="3741575"/>
            <a:ext cx="0" cy="2727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3037" y="3760237"/>
            <a:ext cx="89481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142503" y="3760237"/>
            <a:ext cx="77755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172456" y="376810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Parameters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241" y="377673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 Nova" panose="020B0504020202020204" pitchFamily="34" charset="0"/>
              </a:rPr>
              <a:t>Results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55505" y="4034776"/>
            <a:ext cx="6358471" cy="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55505" y="4044254"/>
            <a:ext cx="0" cy="244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59543" y="4004330"/>
            <a:ext cx="760510" cy="123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403" y="1807219"/>
            <a:ext cx="243173" cy="2588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403" y="2107972"/>
            <a:ext cx="247511" cy="265209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45897"/>
              </p:ext>
            </p:extLst>
          </p:nvPr>
        </p:nvGraphicFramePr>
        <p:xfrm>
          <a:off x="5311650" y="4402416"/>
          <a:ext cx="6137010" cy="1681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9678"/>
                <a:gridCol w="3197332"/>
              </a:tblGrid>
              <a:tr h="280191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Population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150,620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191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    Diabetics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9,320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 (6%)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191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    </a:t>
                      </a:r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    Over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50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5,306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 (73%)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191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        Amputation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103 (2%)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191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    </a:t>
                      </a:r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    Decreasing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BP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 Nova" panose="020B0504020202020204" pitchFamily="34" charset="0"/>
                        </a:rPr>
                        <a:t>290</a:t>
                      </a:r>
                      <a:r>
                        <a:rPr lang="en-GB" sz="1200" baseline="0" dirty="0" smtClean="0">
                          <a:latin typeface="Arial Nova" panose="020B0504020202020204" pitchFamily="34" charset="0"/>
                        </a:rPr>
                        <a:t> (4%)</a:t>
                      </a:r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191"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ova" panose="020B05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11650" y="411679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Arial Nova" panose="020B0504020202020204" pitchFamily="34" charset="0"/>
              </a:rPr>
              <a:t>Name</a:t>
            </a:r>
            <a:endParaRPr lang="en-GB" sz="1200" b="1" dirty="0">
              <a:latin typeface="Arial Nova" panose="020B05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920" y="978546"/>
            <a:ext cx="533400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787" y="1017414"/>
            <a:ext cx="1905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58" y="977720"/>
            <a:ext cx="3505200" cy="447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13703" y="977720"/>
            <a:ext cx="225032" cy="44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8" y="0"/>
            <a:ext cx="11117226" cy="64969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7787" y="462594"/>
            <a:ext cx="1082351" cy="279918"/>
          </a:xfrm>
          <a:prstGeom prst="rect">
            <a:avLst/>
          </a:prstGeom>
          <a:solidFill>
            <a:srgbClr val="337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Report Editor</a:t>
            </a:r>
            <a:endParaRPr lang="en-GB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4759" y="1063690"/>
            <a:ext cx="877078" cy="214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26766" y="1007772"/>
            <a:ext cx="178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Nova" panose="020B0504020202020204" pitchFamily="34" charset="0"/>
              </a:rPr>
              <a:t>Diabetic Review</a:t>
            </a:r>
            <a:endParaRPr lang="en-GB" sz="1400" dirty="0">
              <a:latin typeface="Arial Nova" panose="020B05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" r="52289"/>
          <a:stretch/>
        </p:blipFill>
        <p:spPr>
          <a:xfrm>
            <a:off x="898363" y="1817788"/>
            <a:ext cx="5040000" cy="1524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93102" y="1459435"/>
            <a:ext cx="5215812" cy="242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793102" y="1431442"/>
            <a:ext cx="178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Nova" panose="020B0504020202020204" pitchFamily="34" charset="0"/>
              </a:rPr>
              <a:t>Source</a:t>
            </a:r>
            <a:endParaRPr lang="en-GB" sz="1400" dirty="0">
              <a:latin typeface="Arial Nova" panose="020B05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86196" y="1457952"/>
            <a:ext cx="5273933" cy="242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6223857" y="1425531"/>
            <a:ext cx="178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Nova" panose="020B0504020202020204" pitchFamily="34" charset="0"/>
              </a:rPr>
              <a:t>Report</a:t>
            </a:r>
            <a:endParaRPr lang="en-GB" sz="1400" dirty="0">
              <a:latin typeface="Arial Nova" panose="020B05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11551" y="1457952"/>
            <a:ext cx="0" cy="512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3857" y="1817788"/>
            <a:ext cx="2258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200" dirty="0">
                <a:latin typeface="Arial Nova" panose="020B0504020202020204" pitchFamily="34" charset="0"/>
              </a:rPr>
              <a:t> Diabetics</a:t>
            </a:r>
          </a:p>
          <a:p>
            <a:pPr fontAlgn="t"/>
            <a:r>
              <a:rPr lang="en-GB" sz="1200" dirty="0">
                <a:latin typeface="Arial Nova" panose="020B0504020202020204" pitchFamily="34" charset="0"/>
              </a:rPr>
              <a:t>        Over 50</a:t>
            </a:r>
          </a:p>
          <a:p>
            <a:pPr fontAlgn="t"/>
            <a:r>
              <a:rPr lang="en-GB" sz="1200" dirty="0">
                <a:latin typeface="Arial Nova" panose="020B0504020202020204" pitchFamily="34" charset="0"/>
              </a:rPr>
              <a:t>        Amputation</a:t>
            </a:r>
          </a:p>
          <a:p>
            <a:pPr fontAlgn="t"/>
            <a:r>
              <a:rPr lang="en-GB" sz="1200" dirty="0">
                <a:latin typeface="Arial Nova" panose="020B0504020202020204" pitchFamily="34" charset="0"/>
              </a:rPr>
              <a:t>        Decreasing </a:t>
            </a:r>
            <a:r>
              <a:rPr lang="en-GB" sz="1200" dirty="0" smtClean="0">
                <a:latin typeface="Arial Nova" panose="020B0504020202020204" pitchFamily="34" charset="0"/>
              </a:rPr>
              <a:t>BP</a:t>
            </a:r>
          </a:p>
          <a:p>
            <a:pPr fontAlgn="t"/>
            <a:r>
              <a:rPr lang="en-GB" sz="1200" dirty="0" smtClean="0">
                <a:latin typeface="Arial Nova" panose="020B0504020202020204" pitchFamily="34" charset="0"/>
              </a:rPr>
              <a:t>Recent Diabetics</a:t>
            </a:r>
          </a:p>
          <a:p>
            <a:pPr fontAlgn="t"/>
            <a:r>
              <a:rPr lang="en-GB" sz="1200" dirty="0" smtClean="0">
                <a:latin typeface="Arial Nova" panose="020B0504020202020204" pitchFamily="34" charset="0"/>
              </a:rPr>
              <a:t>        All medication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403" y="1902233"/>
            <a:ext cx="152400" cy="1428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403" y="2068971"/>
            <a:ext cx="152400" cy="142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403" y="2235709"/>
            <a:ext cx="152400" cy="14287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403" y="2430031"/>
            <a:ext cx="152400" cy="14287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403" y="2618747"/>
            <a:ext cx="152400" cy="142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403" y="2807463"/>
            <a:ext cx="1524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6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223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Marshall</dc:creator>
  <cp:lastModifiedBy>Andrew Marshall</cp:lastModifiedBy>
  <cp:revision>25</cp:revision>
  <dcterms:created xsi:type="dcterms:W3CDTF">2016-01-10T18:20:39Z</dcterms:created>
  <dcterms:modified xsi:type="dcterms:W3CDTF">2016-01-10T22:54:17Z</dcterms:modified>
</cp:coreProperties>
</file>