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7" r:id="rId4"/>
    <p:sldId id="261" r:id="rId5"/>
    <p:sldId id="262" r:id="rId6"/>
    <p:sldId id="263" r:id="rId7"/>
    <p:sldId id="264" r:id="rId8"/>
    <p:sldId id="268"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0631-CD29-492A-964A-E5EC95E25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C3BE9-520B-46B4-B1E7-5DCB514A8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6FDD3C-CE4B-4759-AC47-8C525D4EB1C7}"/>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5" name="Footer Placeholder 4">
            <a:extLst>
              <a:ext uri="{FF2B5EF4-FFF2-40B4-BE49-F238E27FC236}">
                <a16:creationId xmlns:a16="http://schemas.microsoft.com/office/drawing/2014/main" id="{7FCC7408-DC05-4CE1-AE95-808D4F064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ADFB1-DFEC-4888-9483-6B62C35B5490}"/>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287756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2B27-01F4-4C3C-92C0-F5F45A270C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EBB6B-6E12-4C77-9ABD-FDE0FE137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A7876-A389-4AC8-8D92-A2D3AF8EBD6C}"/>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5" name="Footer Placeholder 4">
            <a:extLst>
              <a:ext uri="{FF2B5EF4-FFF2-40B4-BE49-F238E27FC236}">
                <a16:creationId xmlns:a16="http://schemas.microsoft.com/office/drawing/2014/main" id="{8E606EFF-4B70-47EC-BD5A-84BB14759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6411C-5F0C-489C-A1F1-E9C15D2A28EC}"/>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35836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62BD1-EAFE-48FD-870A-5BF1A8A07D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B45F00-F2A6-4415-A490-5711E4171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48F1D-5593-42E7-BD8D-E8BA2B15B1F7}"/>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5" name="Footer Placeholder 4">
            <a:extLst>
              <a:ext uri="{FF2B5EF4-FFF2-40B4-BE49-F238E27FC236}">
                <a16:creationId xmlns:a16="http://schemas.microsoft.com/office/drawing/2014/main" id="{A841DAB9-28DD-4783-BE17-AD42CBD47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A00DF-B40D-4D06-A774-526384781E7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11020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8730-5BE4-42A9-9824-75517E352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8219C-73F6-4D63-ACEE-545E886C4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31EB6-8C24-4941-9157-3D1CBFB9F0FC}"/>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5" name="Footer Placeholder 4">
            <a:extLst>
              <a:ext uri="{FF2B5EF4-FFF2-40B4-BE49-F238E27FC236}">
                <a16:creationId xmlns:a16="http://schemas.microsoft.com/office/drawing/2014/main" id="{2E1196BD-7F93-464F-ABA7-6C1B57D6D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6089C-E241-40B2-9794-D3AE38D2781D}"/>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65330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64A6-514F-441C-A9CA-BAD8A448C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8EBD7-2B64-4904-A700-BAA4A1BD8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CA56C-8AFD-4BB9-82D1-3CF4C4B0F0D0}"/>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5" name="Footer Placeholder 4">
            <a:extLst>
              <a:ext uri="{FF2B5EF4-FFF2-40B4-BE49-F238E27FC236}">
                <a16:creationId xmlns:a16="http://schemas.microsoft.com/office/drawing/2014/main" id="{66B49622-708C-4075-A8EB-730BC8C39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5B10B-D8A3-4C63-9A42-A7486E5F82A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287509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20EF-1014-4459-948E-551EBCCA5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2E950-2086-4C8F-AFDD-463E0B8DF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2C5F0-1845-48C9-BF67-FCF538047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E4F8D7-534D-40D0-A110-545B2A8DD895}"/>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6" name="Footer Placeholder 5">
            <a:extLst>
              <a:ext uri="{FF2B5EF4-FFF2-40B4-BE49-F238E27FC236}">
                <a16:creationId xmlns:a16="http://schemas.microsoft.com/office/drawing/2014/main" id="{C2E1F34C-B232-427B-8A66-2B0FF1E5D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92CA2-884D-4196-B478-93A13043F0AB}"/>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41157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C014-FAB4-430A-A028-7882A4C56F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27AC4-F742-422E-9EEF-0DD6C8386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84D879-2B07-419B-AC07-3458206E4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C747B6-EB73-4BD7-AFBC-E243D1018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4F65-E0F4-498C-8DA1-CE3C27384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FD96B-F323-4B42-BD83-5F329D7F3DE7}"/>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8" name="Footer Placeholder 7">
            <a:extLst>
              <a:ext uri="{FF2B5EF4-FFF2-40B4-BE49-F238E27FC236}">
                <a16:creationId xmlns:a16="http://schemas.microsoft.com/office/drawing/2014/main" id="{114947BB-922A-4A12-A762-11BFCEB14C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259154-2567-4938-B0E5-A08AACE904AE}"/>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1696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6631-3667-48FA-AAB3-B8187A145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77DACF-5B65-4641-A7D3-F344B3A260E6}"/>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4" name="Footer Placeholder 3">
            <a:extLst>
              <a:ext uri="{FF2B5EF4-FFF2-40B4-BE49-F238E27FC236}">
                <a16:creationId xmlns:a16="http://schemas.microsoft.com/office/drawing/2014/main" id="{D00EC6E0-D39F-4D5D-99DE-EBF466AD14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56715-17B7-408D-963D-EB9F82D620E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65667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5567D-967F-4585-8FA0-3ED7F2F15A05}"/>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3" name="Footer Placeholder 2">
            <a:extLst>
              <a:ext uri="{FF2B5EF4-FFF2-40B4-BE49-F238E27FC236}">
                <a16:creationId xmlns:a16="http://schemas.microsoft.com/office/drawing/2014/main" id="{BC6F77A0-8830-479F-811B-669A0086BB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7D0B21-89B9-42E1-B210-836CD454CA63}"/>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8056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15A2-0C6C-4A73-91C7-2E4C56EC9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9EDBC-35A4-4F92-8BEE-C44501B2E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15A6F-B0B0-421A-AE79-2BF85CFD4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AA7BB-8384-402E-93CA-BBDDCDD0F049}"/>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6" name="Footer Placeholder 5">
            <a:extLst>
              <a:ext uri="{FF2B5EF4-FFF2-40B4-BE49-F238E27FC236}">
                <a16:creationId xmlns:a16="http://schemas.microsoft.com/office/drawing/2014/main" id="{1A2C9CE7-51C8-48D5-9EAF-749C5E409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43D56-2E2E-431F-900F-4F89E8A47348}"/>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111331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46F4-6FD3-4363-A6B2-AFAE5964E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A8D8F-487D-405B-B170-822DF4776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EDC868-5C8D-4BEC-B9F8-8110C877B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DA717-0E40-4947-B9D1-4E48DA4BA05B}"/>
              </a:ext>
            </a:extLst>
          </p:cNvPr>
          <p:cNvSpPr>
            <a:spLocks noGrp="1"/>
          </p:cNvSpPr>
          <p:nvPr>
            <p:ph type="dt" sz="half" idx="10"/>
          </p:nvPr>
        </p:nvSpPr>
        <p:spPr/>
        <p:txBody>
          <a:bodyPr/>
          <a:lstStyle/>
          <a:p>
            <a:fld id="{83F1246B-29A4-445C-A64E-6BEFF5AEC172}" type="datetimeFigureOut">
              <a:rPr lang="en-US" smtClean="0"/>
              <a:t>1/22/2020</a:t>
            </a:fld>
            <a:endParaRPr lang="en-US"/>
          </a:p>
        </p:txBody>
      </p:sp>
      <p:sp>
        <p:nvSpPr>
          <p:cNvPr id="6" name="Footer Placeholder 5">
            <a:extLst>
              <a:ext uri="{FF2B5EF4-FFF2-40B4-BE49-F238E27FC236}">
                <a16:creationId xmlns:a16="http://schemas.microsoft.com/office/drawing/2014/main" id="{80E0A442-893B-4A44-A1AA-499E3878C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631A1-762C-431F-A52A-7E12CA2C5815}"/>
              </a:ext>
            </a:extLst>
          </p:cNvPr>
          <p:cNvSpPr>
            <a:spLocks noGrp="1"/>
          </p:cNvSpPr>
          <p:nvPr>
            <p:ph type="sldNum" sz="quarter" idx="12"/>
          </p:nvPr>
        </p:nvSpPr>
        <p:spPr/>
        <p:txBody>
          <a:bodyPr/>
          <a:lstStyle/>
          <a:p>
            <a:fld id="{EB7CA4DE-9911-4A9D-877D-6958D663893F}" type="slidenum">
              <a:rPr lang="en-US" smtClean="0"/>
              <a:t>‹#›</a:t>
            </a:fld>
            <a:endParaRPr lang="en-US"/>
          </a:p>
        </p:txBody>
      </p:sp>
    </p:spTree>
    <p:extLst>
      <p:ext uri="{BB962C8B-B14F-4D97-AF65-F5344CB8AC3E}">
        <p14:creationId xmlns:p14="http://schemas.microsoft.com/office/powerpoint/2010/main" val="342192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32CA2-0E88-4EE6-92C6-7B4702AB9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06ECF-B0D0-4BC8-B002-A87F6C4DA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CA9A1-E5C4-4BD4-A917-FDE246D53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1246B-29A4-445C-A64E-6BEFF5AEC172}" type="datetimeFigureOut">
              <a:rPr lang="en-US" smtClean="0"/>
              <a:t>1/22/2020</a:t>
            </a:fld>
            <a:endParaRPr lang="en-US"/>
          </a:p>
        </p:txBody>
      </p:sp>
      <p:sp>
        <p:nvSpPr>
          <p:cNvPr id="5" name="Footer Placeholder 4">
            <a:extLst>
              <a:ext uri="{FF2B5EF4-FFF2-40B4-BE49-F238E27FC236}">
                <a16:creationId xmlns:a16="http://schemas.microsoft.com/office/drawing/2014/main" id="{318BE2D0-DC7B-4399-9F0A-4B8AB4B8D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A5B2EE-81F0-4749-8FD7-E130EC49F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CA4DE-9911-4A9D-877D-6958D663893F}" type="slidenum">
              <a:rPr lang="en-US" smtClean="0"/>
              <a:t>‹#›</a:t>
            </a:fld>
            <a:endParaRPr lang="en-US"/>
          </a:p>
        </p:txBody>
      </p:sp>
    </p:spTree>
    <p:extLst>
      <p:ext uri="{BB962C8B-B14F-4D97-AF65-F5344CB8AC3E}">
        <p14:creationId xmlns:p14="http://schemas.microsoft.com/office/powerpoint/2010/main" val="112398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Service Architecture</a:t>
            </a:r>
          </a:p>
        </p:txBody>
      </p:sp>
      <p:sp>
        <p:nvSpPr>
          <p:cNvPr id="4" name="Oval 3">
            <a:extLst>
              <a:ext uri="{FF2B5EF4-FFF2-40B4-BE49-F238E27FC236}">
                <a16:creationId xmlns:a16="http://schemas.microsoft.com/office/drawing/2014/main" id="{47568DBD-5EAD-4283-AF4E-AF280617BC04}"/>
              </a:ext>
            </a:extLst>
          </p:cNvPr>
          <p:cNvSpPr/>
          <p:nvPr/>
        </p:nvSpPr>
        <p:spPr>
          <a:xfrm>
            <a:off x="1272208" y="2045670"/>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8629711" y="3161738"/>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676942" y="3716054"/>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5009326" y="3166782"/>
            <a:ext cx="1484243"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sp>
        <p:nvSpPr>
          <p:cNvPr id="8" name="Rectangle 7">
            <a:extLst>
              <a:ext uri="{FF2B5EF4-FFF2-40B4-BE49-F238E27FC236}">
                <a16:creationId xmlns:a16="http://schemas.microsoft.com/office/drawing/2014/main" id="{F48B4B42-687B-45AE-888A-869A578A2EB5}"/>
              </a:ext>
            </a:extLst>
          </p:cNvPr>
          <p:cNvSpPr/>
          <p:nvPr/>
        </p:nvSpPr>
        <p:spPr>
          <a:xfrm>
            <a:off x="5314122" y="1508869"/>
            <a:ext cx="861391" cy="106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a:p>
            <a:pPr algn="ctr"/>
            <a:r>
              <a:rPr lang="en-US" dirty="0"/>
              <a:t>Publish</a:t>
            </a:r>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2756451" y="2466081"/>
            <a:ext cx="2252875" cy="112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4161185" y="3587193"/>
            <a:ext cx="848141" cy="54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17ED0E-824D-47E8-9A77-D9DE0080DA62}"/>
              </a:ext>
            </a:extLst>
          </p:cNvPr>
          <p:cNvCxnSpPr>
            <a:cxnSpLocks/>
            <a:stCxn id="7" idx="0"/>
            <a:endCxn id="8" idx="2"/>
          </p:cNvCxnSpPr>
          <p:nvPr/>
        </p:nvCxnSpPr>
        <p:spPr>
          <a:xfrm flipH="1" flipV="1">
            <a:off x="5744818" y="2570914"/>
            <a:ext cx="6630" cy="59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p:nvPr/>
        </p:nvCxnSpPr>
        <p:spPr>
          <a:xfrm>
            <a:off x="6493565" y="3281581"/>
            <a:ext cx="2120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882D7F-07CA-494C-A4DE-DEFA0D6C9BC8}"/>
              </a:ext>
            </a:extLst>
          </p:cNvPr>
          <p:cNvCxnSpPr>
            <a:cxnSpLocks/>
          </p:cNvCxnSpPr>
          <p:nvPr/>
        </p:nvCxnSpPr>
        <p:spPr>
          <a:xfrm flipH="1">
            <a:off x="6493565" y="3861829"/>
            <a:ext cx="2129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8689346" y="5173434"/>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Desktop/Laptop</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0"/>
            <a:endCxn id="5" idx="2"/>
          </p:cNvCxnSpPr>
          <p:nvPr/>
        </p:nvCxnSpPr>
        <p:spPr>
          <a:xfrm flipV="1">
            <a:off x="9371833" y="4002559"/>
            <a:ext cx="0" cy="11708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862C1F-4994-4469-AF49-10489656500C}"/>
              </a:ext>
            </a:extLst>
          </p:cNvPr>
          <p:cNvCxnSpPr>
            <a:cxnSpLocks/>
            <a:stCxn id="40" idx="0"/>
            <a:endCxn id="4" idx="4"/>
          </p:cNvCxnSpPr>
          <p:nvPr/>
        </p:nvCxnSpPr>
        <p:spPr>
          <a:xfrm flipV="1">
            <a:off x="1992781" y="2886492"/>
            <a:ext cx="21549" cy="219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FCAE12-2ABA-4047-B816-24B0486BBB1B}"/>
              </a:ext>
            </a:extLst>
          </p:cNvPr>
          <p:cNvCxnSpPr>
            <a:cxnSpLocks/>
            <a:stCxn id="40" idx="0"/>
            <a:endCxn id="6" idx="3"/>
          </p:cNvCxnSpPr>
          <p:nvPr/>
        </p:nvCxnSpPr>
        <p:spPr>
          <a:xfrm flipV="1">
            <a:off x="1992781" y="4433740"/>
            <a:ext cx="901523" cy="64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860D64-0C17-4509-AF5F-BA4B0295FAC4}"/>
              </a:ext>
            </a:extLst>
          </p:cNvPr>
          <p:cNvCxnSpPr>
            <a:cxnSpLocks/>
            <a:stCxn id="40" idx="3"/>
            <a:endCxn id="21" idx="2"/>
          </p:cNvCxnSpPr>
          <p:nvPr/>
        </p:nvCxnSpPr>
        <p:spPr>
          <a:xfrm flipV="1">
            <a:off x="2335729" y="5546914"/>
            <a:ext cx="6353617" cy="5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F59570D0-A141-4E83-B258-996B39EF0D56}"/>
              </a:ext>
            </a:extLst>
          </p:cNvPr>
          <p:cNvPicPr>
            <a:picLocks noChangeAspect="1"/>
          </p:cNvPicPr>
          <p:nvPr/>
        </p:nvPicPr>
        <p:blipFill>
          <a:blip r:embed="rId2"/>
          <a:stretch>
            <a:fillRect/>
          </a:stretch>
        </p:blipFill>
        <p:spPr>
          <a:xfrm>
            <a:off x="1649833" y="5080671"/>
            <a:ext cx="685896" cy="1047896"/>
          </a:xfrm>
          <a:prstGeom prst="rect">
            <a:avLst/>
          </a:prstGeom>
        </p:spPr>
      </p:pic>
    </p:spTree>
    <p:extLst>
      <p:ext uri="{BB962C8B-B14F-4D97-AF65-F5344CB8AC3E}">
        <p14:creationId xmlns:p14="http://schemas.microsoft.com/office/powerpoint/2010/main" val="20827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E4C7-798B-48DA-B2FA-C7FB9666FBE0}"/>
              </a:ext>
            </a:extLst>
          </p:cNvPr>
          <p:cNvSpPr>
            <a:spLocks noGrp="1"/>
          </p:cNvSpPr>
          <p:nvPr>
            <p:ph type="title"/>
          </p:nvPr>
        </p:nvSpPr>
        <p:spPr/>
        <p:txBody>
          <a:bodyPr/>
          <a:lstStyle/>
          <a:p>
            <a:r>
              <a:rPr lang="en-US" dirty="0"/>
              <a:t>Where to Start With</a:t>
            </a:r>
          </a:p>
        </p:txBody>
      </p:sp>
      <p:sp>
        <p:nvSpPr>
          <p:cNvPr id="3" name="Content Placeholder 2">
            <a:extLst>
              <a:ext uri="{FF2B5EF4-FFF2-40B4-BE49-F238E27FC236}">
                <a16:creationId xmlns:a16="http://schemas.microsoft.com/office/drawing/2014/main" id="{A365D734-73BE-4EC0-A1A4-E255E4C8399E}"/>
              </a:ext>
            </a:extLst>
          </p:cNvPr>
          <p:cNvSpPr>
            <a:spLocks noGrp="1"/>
          </p:cNvSpPr>
          <p:nvPr>
            <p:ph idx="1"/>
          </p:nvPr>
        </p:nvSpPr>
        <p:spPr/>
        <p:txBody>
          <a:bodyPr/>
          <a:lstStyle/>
          <a:p>
            <a:r>
              <a:rPr lang="en-US" dirty="0" err="1"/>
              <a:t>Ninjatrader</a:t>
            </a:r>
            <a:r>
              <a:rPr lang="en-US" dirty="0"/>
              <a:t> Framework (Frontend + Backend)</a:t>
            </a:r>
          </a:p>
          <a:p>
            <a:r>
              <a:rPr lang="en-US" dirty="0"/>
              <a:t>Proprietary Strategies</a:t>
            </a:r>
          </a:p>
          <a:p>
            <a:r>
              <a:rPr lang="en-US" dirty="0"/>
              <a:t>Algo Trader’s Community (re-organize the trading book website?)</a:t>
            </a:r>
          </a:p>
          <a:p>
            <a:r>
              <a:rPr lang="en-US" dirty="0"/>
              <a:t>Training Materials and Beginner Programmer’s Training</a:t>
            </a:r>
          </a:p>
          <a:p>
            <a:endParaRPr lang="en-US" dirty="0"/>
          </a:p>
        </p:txBody>
      </p:sp>
    </p:spTree>
    <p:extLst>
      <p:ext uri="{BB962C8B-B14F-4D97-AF65-F5344CB8AC3E}">
        <p14:creationId xmlns:p14="http://schemas.microsoft.com/office/powerpoint/2010/main" val="280176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User Subscription Mode</a:t>
            </a:r>
          </a:p>
        </p:txBody>
      </p:sp>
      <p:sp>
        <p:nvSpPr>
          <p:cNvPr id="4" name="Oval 3">
            <a:extLst>
              <a:ext uri="{FF2B5EF4-FFF2-40B4-BE49-F238E27FC236}">
                <a16:creationId xmlns:a16="http://schemas.microsoft.com/office/drawing/2014/main" id="{47568DBD-5EAD-4283-AF4E-AF280617BC04}"/>
              </a:ext>
            </a:extLst>
          </p:cNvPr>
          <p:cNvSpPr/>
          <p:nvPr/>
        </p:nvSpPr>
        <p:spPr>
          <a:xfrm>
            <a:off x="1974573" y="2032421"/>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7591764" y="1464607"/>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001077" y="3914839"/>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4693717" y="3021010"/>
            <a:ext cx="1484243"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3458816" y="2452832"/>
            <a:ext cx="1234901" cy="98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3485320" y="3441421"/>
            <a:ext cx="1208397" cy="89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a:cxnSpLocks/>
            <a:stCxn id="7" idx="3"/>
            <a:endCxn id="5" idx="1"/>
          </p:cNvCxnSpPr>
          <p:nvPr/>
        </p:nvCxnSpPr>
        <p:spPr>
          <a:xfrm flipV="1">
            <a:off x="6177960" y="1885018"/>
            <a:ext cx="1413804" cy="155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10013392" y="1486335"/>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2"/>
            <a:endCxn id="5" idx="3"/>
          </p:cNvCxnSpPr>
          <p:nvPr/>
        </p:nvCxnSpPr>
        <p:spPr>
          <a:xfrm flipH="1">
            <a:off x="9076007" y="1859815"/>
            <a:ext cx="937385" cy="25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E22DE06-B620-438A-8B8E-67EA92684307}"/>
              </a:ext>
            </a:extLst>
          </p:cNvPr>
          <p:cNvSpPr/>
          <p:nvPr/>
        </p:nvSpPr>
        <p:spPr>
          <a:xfrm>
            <a:off x="7631515" y="3009685"/>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cxnSp>
        <p:nvCxnSpPr>
          <p:cNvPr id="26" name="Straight Arrow Connector 25">
            <a:extLst>
              <a:ext uri="{FF2B5EF4-FFF2-40B4-BE49-F238E27FC236}">
                <a16:creationId xmlns:a16="http://schemas.microsoft.com/office/drawing/2014/main" id="{1D0DD93E-E054-478B-BA5F-A09E748AB1D7}"/>
              </a:ext>
            </a:extLst>
          </p:cNvPr>
          <p:cNvCxnSpPr>
            <a:cxnSpLocks/>
            <a:stCxn id="7" idx="3"/>
            <a:endCxn id="24" idx="1"/>
          </p:cNvCxnSpPr>
          <p:nvPr/>
        </p:nvCxnSpPr>
        <p:spPr>
          <a:xfrm flipV="1">
            <a:off x="6177960" y="3430096"/>
            <a:ext cx="1453555" cy="1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65BE071-CF1E-485D-9E1D-D544DA75F59F}"/>
              </a:ext>
            </a:extLst>
          </p:cNvPr>
          <p:cNvSpPr/>
          <p:nvPr/>
        </p:nvSpPr>
        <p:spPr>
          <a:xfrm>
            <a:off x="10064060" y="3031429"/>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7647215" y="4683749"/>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p:txBody>
      </p:sp>
      <p:cxnSp>
        <p:nvCxnSpPr>
          <p:cNvPr id="29" name="Straight Arrow Connector 28">
            <a:extLst>
              <a:ext uri="{FF2B5EF4-FFF2-40B4-BE49-F238E27FC236}">
                <a16:creationId xmlns:a16="http://schemas.microsoft.com/office/drawing/2014/main" id="{02E3CF65-4E09-4268-A861-33DAB9FF7CDD}"/>
              </a:ext>
            </a:extLst>
          </p:cNvPr>
          <p:cNvCxnSpPr>
            <a:cxnSpLocks/>
            <a:stCxn id="7" idx="3"/>
            <a:endCxn id="28" idx="1"/>
          </p:cNvCxnSpPr>
          <p:nvPr/>
        </p:nvCxnSpPr>
        <p:spPr>
          <a:xfrm>
            <a:off x="6177960" y="3441421"/>
            <a:ext cx="1469255" cy="166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AD64714-28CA-4D6F-BC1B-12CA9EAEBFBF}"/>
              </a:ext>
            </a:extLst>
          </p:cNvPr>
          <p:cNvSpPr/>
          <p:nvPr/>
        </p:nvSpPr>
        <p:spPr>
          <a:xfrm>
            <a:off x="10148462" y="4705493"/>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3</a:t>
            </a:r>
          </a:p>
        </p:txBody>
      </p:sp>
      <p:cxnSp>
        <p:nvCxnSpPr>
          <p:cNvPr id="31" name="Straight Arrow Connector 30">
            <a:extLst>
              <a:ext uri="{FF2B5EF4-FFF2-40B4-BE49-F238E27FC236}">
                <a16:creationId xmlns:a16="http://schemas.microsoft.com/office/drawing/2014/main" id="{9ADBD6CF-1D46-47F8-9230-F8DD4094A04F}"/>
              </a:ext>
            </a:extLst>
          </p:cNvPr>
          <p:cNvCxnSpPr>
            <a:cxnSpLocks/>
            <a:stCxn id="30" idx="2"/>
            <a:endCxn id="28" idx="3"/>
          </p:cNvCxnSpPr>
          <p:nvPr/>
        </p:nvCxnSpPr>
        <p:spPr>
          <a:xfrm flipH="1">
            <a:off x="9131458" y="5078973"/>
            <a:ext cx="1017004" cy="2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186CC4-C6B4-4206-BAA9-1FEAA38FE754}"/>
              </a:ext>
            </a:extLst>
          </p:cNvPr>
          <p:cNvCxnSpPr>
            <a:cxnSpLocks/>
            <a:stCxn id="27" idx="2"/>
            <a:endCxn id="24" idx="3"/>
          </p:cNvCxnSpPr>
          <p:nvPr/>
        </p:nvCxnSpPr>
        <p:spPr>
          <a:xfrm flipH="1">
            <a:off x="9115758" y="3404909"/>
            <a:ext cx="948302" cy="2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0930E3-E7D9-4F78-88C0-A7A20C4B4B83}"/>
              </a:ext>
            </a:extLst>
          </p:cNvPr>
          <p:cNvPicPr>
            <a:picLocks noChangeAspect="1"/>
          </p:cNvPicPr>
          <p:nvPr/>
        </p:nvPicPr>
        <p:blipFill>
          <a:blip r:embed="rId2"/>
          <a:stretch>
            <a:fillRect/>
          </a:stretch>
        </p:blipFill>
        <p:spPr>
          <a:xfrm>
            <a:off x="420018" y="2840439"/>
            <a:ext cx="685896" cy="1047896"/>
          </a:xfrm>
          <a:prstGeom prst="rect">
            <a:avLst/>
          </a:prstGeom>
        </p:spPr>
      </p:pic>
      <p:cxnSp>
        <p:nvCxnSpPr>
          <p:cNvPr id="16" name="Straight Arrow Connector 15">
            <a:extLst>
              <a:ext uri="{FF2B5EF4-FFF2-40B4-BE49-F238E27FC236}">
                <a16:creationId xmlns:a16="http://schemas.microsoft.com/office/drawing/2014/main" id="{33DA835A-4965-44D4-A9DF-3F1A05480CF6}"/>
              </a:ext>
            </a:extLst>
          </p:cNvPr>
          <p:cNvCxnSpPr>
            <a:stCxn id="14" idx="3"/>
            <a:endCxn id="4" idx="2"/>
          </p:cNvCxnSpPr>
          <p:nvPr/>
        </p:nvCxnSpPr>
        <p:spPr>
          <a:xfrm flipV="1">
            <a:off x="1105914" y="2452832"/>
            <a:ext cx="868659" cy="91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1F9E38-439D-4396-B034-F24554F5B48A}"/>
              </a:ext>
            </a:extLst>
          </p:cNvPr>
          <p:cNvCxnSpPr>
            <a:stCxn id="14" idx="3"/>
            <a:endCxn id="6" idx="2"/>
          </p:cNvCxnSpPr>
          <p:nvPr/>
        </p:nvCxnSpPr>
        <p:spPr>
          <a:xfrm>
            <a:off x="1105914" y="3364387"/>
            <a:ext cx="895163" cy="97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B079D9-F011-4EC1-A6B9-F5CC242C53B1}"/>
              </a:ext>
            </a:extLst>
          </p:cNvPr>
          <p:cNvCxnSpPr>
            <a:cxnSpLocks/>
          </p:cNvCxnSpPr>
          <p:nvPr/>
        </p:nvCxnSpPr>
        <p:spPr>
          <a:xfrm>
            <a:off x="8388626" y="5866228"/>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45F8FF-6513-4183-B09C-11AE00B3D8F4}"/>
              </a:ext>
            </a:extLst>
          </p:cNvPr>
          <p:cNvCxnSpPr>
            <a:cxnSpLocks/>
          </p:cNvCxnSpPr>
          <p:nvPr/>
        </p:nvCxnSpPr>
        <p:spPr>
          <a:xfrm>
            <a:off x="10887220" y="5842296"/>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8BB948-593D-4D2B-89F5-32054322E7D1}"/>
              </a:ext>
            </a:extLst>
          </p:cNvPr>
          <p:cNvSpPr txBox="1"/>
          <p:nvPr/>
        </p:nvSpPr>
        <p:spPr>
          <a:xfrm>
            <a:off x="6159916" y="2076366"/>
            <a:ext cx="1234901" cy="369332"/>
          </a:xfrm>
          <a:prstGeom prst="rect">
            <a:avLst/>
          </a:prstGeom>
          <a:noFill/>
        </p:spPr>
        <p:txBody>
          <a:bodyPr wrap="square" rtlCol="0">
            <a:spAutoFit/>
          </a:bodyPr>
          <a:lstStyle/>
          <a:p>
            <a:r>
              <a:rPr lang="en-US" dirty="0"/>
              <a:t>Subscribe</a:t>
            </a:r>
          </a:p>
        </p:txBody>
      </p:sp>
      <p:sp>
        <p:nvSpPr>
          <p:cNvPr id="35" name="TextBox 34">
            <a:extLst>
              <a:ext uri="{FF2B5EF4-FFF2-40B4-BE49-F238E27FC236}">
                <a16:creationId xmlns:a16="http://schemas.microsoft.com/office/drawing/2014/main" id="{E8733423-E203-4D5F-AB48-F3E626CCC81E}"/>
              </a:ext>
            </a:extLst>
          </p:cNvPr>
          <p:cNvSpPr txBox="1"/>
          <p:nvPr/>
        </p:nvSpPr>
        <p:spPr>
          <a:xfrm>
            <a:off x="6442904" y="3133071"/>
            <a:ext cx="1234901" cy="369332"/>
          </a:xfrm>
          <a:prstGeom prst="rect">
            <a:avLst/>
          </a:prstGeom>
          <a:noFill/>
        </p:spPr>
        <p:txBody>
          <a:bodyPr wrap="square" rtlCol="0">
            <a:spAutoFit/>
          </a:bodyPr>
          <a:lstStyle/>
          <a:p>
            <a:r>
              <a:rPr lang="en-US" dirty="0"/>
              <a:t>Subscribe</a:t>
            </a:r>
          </a:p>
        </p:txBody>
      </p:sp>
      <p:sp>
        <p:nvSpPr>
          <p:cNvPr id="36" name="TextBox 35">
            <a:extLst>
              <a:ext uri="{FF2B5EF4-FFF2-40B4-BE49-F238E27FC236}">
                <a16:creationId xmlns:a16="http://schemas.microsoft.com/office/drawing/2014/main" id="{AD91650E-0A1B-43AC-ABF1-D7E3AF982AE2}"/>
              </a:ext>
            </a:extLst>
          </p:cNvPr>
          <p:cNvSpPr txBox="1"/>
          <p:nvPr/>
        </p:nvSpPr>
        <p:spPr>
          <a:xfrm>
            <a:off x="6344428" y="4553905"/>
            <a:ext cx="1234901" cy="369332"/>
          </a:xfrm>
          <a:prstGeom prst="rect">
            <a:avLst/>
          </a:prstGeom>
          <a:noFill/>
        </p:spPr>
        <p:txBody>
          <a:bodyPr wrap="square" rtlCol="0">
            <a:spAutoFit/>
          </a:bodyPr>
          <a:lstStyle/>
          <a:p>
            <a:r>
              <a:rPr lang="en-US" dirty="0"/>
              <a:t>Subscribe</a:t>
            </a:r>
          </a:p>
        </p:txBody>
      </p:sp>
    </p:spTree>
    <p:extLst>
      <p:ext uri="{BB962C8B-B14F-4D97-AF65-F5344CB8AC3E}">
        <p14:creationId xmlns:p14="http://schemas.microsoft.com/office/powerpoint/2010/main" val="8450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Institute Subscription Mode – with </a:t>
            </a:r>
            <a:r>
              <a:rPr lang="en-US" dirty="0" err="1"/>
              <a:t>BackEnd</a:t>
            </a:r>
            <a:endParaRPr lang="en-US" dirty="0"/>
          </a:p>
        </p:txBody>
      </p:sp>
      <p:sp>
        <p:nvSpPr>
          <p:cNvPr id="4" name="Oval 3">
            <a:extLst>
              <a:ext uri="{FF2B5EF4-FFF2-40B4-BE49-F238E27FC236}">
                <a16:creationId xmlns:a16="http://schemas.microsoft.com/office/drawing/2014/main" id="{47568DBD-5EAD-4283-AF4E-AF280617BC04}"/>
              </a:ext>
            </a:extLst>
          </p:cNvPr>
          <p:cNvSpPr/>
          <p:nvPr/>
        </p:nvSpPr>
        <p:spPr>
          <a:xfrm>
            <a:off x="1974573" y="1206518"/>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7591764" y="1464607"/>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a:p>
            <a:pPr algn="ctr"/>
            <a:r>
              <a:rPr lang="en-US" dirty="0" err="1"/>
              <a:t>FrontEnd</a:t>
            </a:r>
            <a:endParaRPr lang="en-US" dirty="0"/>
          </a:p>
        </p:txBody>
      </p:sp>
      <p:sp>
        <p:nvSpPr>
          <p:cNvPr id="6" name="Oval 5">
            <a:extLst>
              <a:ext uri="{FF2B5EF4-FFF2-40B4-BE49-F238E27FC236}">
                <a16:creationId xmlns:a16="http://schemas.microsoft.com/office/drawing/2014/main" id="{E42F66E7-243B-469F-A2F2-C8217D84B28C}"/>
              </a:ext>
            </a:extLst>
          </p:cNvPr>
          <p:cNvSpPr/>
          <p:nvPr/>
        </p:nvSpPr>
        <p:spPr>
          <a:xfrm>
            <a:off x="2001077" y="5050465"/>
            <a:ext cx="1484243" cy="840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C9730206-258F-417C-9DE7-2BBFCD1536F1}"/>
              </a:ext>
            </a:extLst>
          </p:cNvPr>
          <p:cNvSpPr/>
          <p:nvPr/>
        </p:nvSpPr>
        <p:spPr>
          <a:xfrm>
            <a:off x="4822723" y="2962018"/>
            <a:ext cx="1355237"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endParaRPr lang="en-US" dirty="0"/>
          </a:p>
        </p:txBody>
      </p:sp>
      <p:cxnSp>
        <p:nvCxnSpPr>
          <p:cNvPr id="10" name="Straight Arrow Connector 9">
            <a:extLst>
              <a:ext uri="{FF2B5EF4-FFF2-40B4-BE49-F238E27FC236}">
                <a16:creationId xmlns:a16="http://schemas.microsoft.com/office/drawing/2014/main" id="{5C8A4F31-9B89-46EB-9761-CBED9F389420}"/>
              </a:ext>
            </a:extLst>
          </p:cNvPr>
          <p:cNvCxnSpPr>
            <a:cxnSpLocks/>
            <a:stCxn id="4" idx="6"/>
            <a:endCxn id="7" idx="1"/>
          </p:cNvCxnSpPr>
          <p:nvPr/>
        </p:nvCxnSpPr>
        <p:spPr>
          <a:xfrm>
            <a:off x="3458816" y="1626929"/>
            <a:ext cx="1363907" cy="175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E5DFBA-5E61-4BE0-81B5-0BEE2CE3185A}"/>
              </a:ext>
            </a:extLst>
          </p:cNvPr>
          <p:cNvCxnSpPr>
            <a:cxnSpLocks/>
            <a:stCxn id="6" idx="6"/>
            <a:endCxn id="7" idx="1"/>
          </p:cNvCxnSpPr>
          <p:nvPr/>
        </p:nvCxnSpPr>
        <p:spPr>
          <a:xfrm flipV="1">
            <a:off x="3485320" y="3382429"/>
            <a:ext cx="1337403" cy="208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CDE0A5-4E96-4B9D-97E9-816A69035F02}"/>
              </a:ext>
            </a:extLst>
          </p:cNvPr>
          <p:cNvCxnSpPr>
            <a:cxnSpLocks/>
            <a:stCxn id="7" idx="3"/>
            <a:endCxn id="5" idx="1"/>
          </p:cNvCxnSpPr>
          <p:nvPr/>
        </p:nvCxnSpPr>
        <p:spPr>
          <a:xfrm flipV="1">
            <a:off x="6177960" y="1885018"/>
            <a:ext cx="1413804" cy="149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2EBCFD6-AB0F-4ECC-A167-63A897E724AD}"/>
              </a:ext>
            </a:extLst>
          </p:cNvPr>
          <p:cNvSpPr/>
          <p:nvPr/>
        </p:nvSpPr>
        <p:spPr>
          <a:xfrm>
            <a:off x="10013392" y="1515831"/>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1</a:t>
            </a:r>
          </a:p>
        </p:txBody>
      </p:sp>
      <p:cxnSp>
        <p:nvCxnSpPr>
          <p:cNvPr id="25" name="Straight Arrow Connector 24">
            <a:extLst>
              <a:ext uri="{FF2B5EF4-FFF2-40B4-BE49-F238E27FC236}">
                <a16:creationId xmlns:a16="http://schemas.microsoft.com/office/drawing/2014/main" id="{A44AFB2F-706C-477F-BF94-2B8A107EDD15}"/>
              </a:ext>
            </a:extLst>
          </p:cNvPr>
          <p:cNvCxnSpPr>
            <a:cxnSpLocks/>
            <a:stCxn id="21" idx="2"/>
            <a:endCxn id="5" idx="3"/>
          </p:cNvCxnSpPr>
          <p:nvPr/>
        </p:nvCxnSpPr>
        <p:spPr>
          <a:xfrm flipH="1" flipV="1">
            <a:off x="9076007" y="1885018"/>
            <a:ext cx="937385" cy="42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E22DE06-B620-438A-8B8E-67EA92684307}"/>
              </a:ext>
            </a:extLst>
          </p:cNvPr>
          <p:cNvSpPr/>
          <p:nvPr/>
        </p:nvSpPr>
        <p:spPr>
          <a:xfrm>
            <a:off x="7631515" y="3009685"/>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endParaRPr lang="en-US" dirty="0"/>
          </a:p>
          <a:p>
            <a:pPr algn="ctr"/>
            <a:r>
              <a:rPr lang="en-US" dirty="0" err="1"/>
              <a:t>FrontEnd</a:t>
            </a:r>
            <a:endParaRPr lang="en-US" dirty="0"/>
          </a:p>
        </p:txBody>
      </p:sp>
      <p:cxnSp>
        <p:nvCxnSpPr>
          <p:cNvPr id="26" name="Straight Arrow Connector 25">
            <a:extLst>
              <a:ext uri="{FF2B5EF4-FFF2-40B4-BE49-F238E27FC236}">
                <a16:creationId xmlns:a16="http://schemas.microsoft.com/office/drawing/2014/main" id="{1D0DD93E-E054-478B-BA5F-A09E748AB1D7}"/>
              </a:ext>
            </a:extLst>
          </p:cNvPr>
          <p:cNvCxnSpPr>
            <a:cxnSpLocks/>
            <a:stCxn id="7" idx="3"/>
            <a:endCxn id="24" idx="1"/>
          </p:cNvCxnSpPr>
          <p:nvPr/>
        </p:nvCxnSpPr>
        <p:spPr>
          <a:xfrm>
            <a:off x="6177960" y="3382429"/>
            <a:ext cx="1453555" cy="47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65BE071-CF1E-485D-9E1D-D544DA75F59F}"/>
              </a:ext>
            </a:extLst>
          </p:cNvPr>
          <p:cNvSpPr/>
          <p:nvPr/>
        </p:nvSpPr>
        <p:spPr>
          <a:xfrm>
            <a:off x="10064060" y="3075673"/>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2</a:t>
            </a:r>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7647215" y="4683749"/>
            <a:ext cx="1484243" cy="840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r>
              <a:rPr lang="en-US" dirty="0"/>
              <a:t> </a:t>
            </a:r>
            <a:r>
              <a:rPr lang="en-US" dirty="0" err="1"/>
              <a:t>FrontEnd</a:t>
            </a:r>
            <a:endParaRPr lang="en-US" dirty="0"/>
          </a:p>
        </p:txBody>
      </p:sp>
      <p:cxnSp>
        <p:nvCxnSpPr>
          <p:cNvPr id="29" name="Straight Arrow Connector 28">
            <a:extLst>
              <a:ext uri="{FF2B5EF4-FFF2-40B4-BE49-F238E27FC236}">
                <a16:creationId xmlns:a16="http://schemas.microsoft.com/office/drawing/2014/main" id="{02E3CF65-4E09-4268-A861-33DAB9FF7CDD}"/>
              </a:ext>
            </a:extLst>
          </p:cNvPr>
          <p:cNvCxnSpPr>
            <a:cxnSpLocks/>
            <a:stCxn id="7" idx="3"/>
            <a:endCxn id="28" idx="1"/>
          </p:cNvCxnSpPr>
          <p:nvPr/>
        </p:nvCxnSpPr>
        <p:spPr>
          <a:xfrm>
            <a:off x="6177960" y="3382429"/>
            <a:ext cx="1469255" cy="172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AD64714-28CA-4D6F-BC1B-12CA9EAEBFBF}"/>
              </a:ext>
            </a:extLst>
          </p:cNvPr>
          <p:cNvSpPr/>
          <p:nvPr/>
        </p:nvSpPr>
        <p:spPr>
          <a:xfrm>
            <a:off x="10148462" y="4749737"/>
            <a:ext cx="1364974" cy="746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3</a:t>
            </a:r>
          </a:p>
        </p:txBody>
      </p:sp>
      <p:cxnSp>
        <p:nvCxnSpPr>
          <p:cNvPr id="31" name="Straight Arrow Connector 30">
            <a:extLst>
              <a:ext uri="{FF2B5EF4-FFF2-40B4-BE49-F238E27FC236}">
                <a16:creationId xmlns:a16="http://schemas.microsoft.com/office/drawing/2014/main" id="{9ADBD6CF-1D46-47F8-9230-F8DD4094A04F}"/>
              </a:ext>
            </a:extLst>
          </p:cNvPr>
          <p:cNvCxnSpPr>
            <a:cxnSpLocks/>
            <a:stCxn id="30" idx="2"/>
            <a:endCxn id="28" idx="3"/>
          </p:cNvCxnSpPr>
          <p:nvPr/>
        </p:nvCxnSpPr>
        <p:spPr>
          <a:xfrm flipH="1" flipV="1">
            <a:off x="9131458" y="5104160"/>
            <a:ext cx="1017004" cy="19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186CC4-C6B4-4206-BAA9-1FEAA38FE754}"/>
              </a:ext>
            </a:extLst>
          </p:cNvPr>
          <p:cNvCxnSpPr>
            <a:cxnSpLocks/>
            <a:stCxn id="27" idx="2"/>
            <a:endCxn id="24" idx="3"/>
          </p:cNvCxnSpPr>
          <p:nvPr/>
        </p:nvCxnSpPr>
        <p:spPr>
          <a:xfrm flipH="1" flipV="1">
            <a:off x="9115758" y="3430096"/>
            <a:ext cx="948302" cy="19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0930E3-E7D9-4F78-88C0-A7A20C4B4B83}"/>
              </a:ext>
            </a:extLst>
          </p:cNvPr>
          <p:cNvPicPr>
            <a:picLocks noChangeAspect="1"/>
          </p:cNvPicPr>
          <p:nvPr/>
        </p:nvPicPr>
        <p:blipFill>
          <a:blip r:embed="rId2"/>
          <a:stretch>
            <a:fillRect/>
          </a:stretch>
        </p:blipFill>
        <p:spPr>
          <a:xfrm>
            <a:off x="420018" y="2840439"/>
            <a:ext cx="685896" cy="1047896"/>
          </a:xfrm>
          <a:prstGeom prst="rect">
            <a:avLst/>
          </a:prstGeom>
        </p:spPr>
      </p:pic>
      <p:cxnSp>
        <p:nvCxnSpPr>
          <p:cNvPr id="16" name="Straight Arrow Connector 15">
            <a:extLst>
              <a:ext uri="{FF2B5EF4-FFF2-40B4-BE49-F238E27FC236}">
                <a16:creationId xmlns:a16="http://schemas.microsoft.com/office/drawing/2014/main" id="{33DA835A-4965-44D4-A9DF-3F1A05480CF6}"/>
              </a:ext>
            </a:extLst>
          </p:cNvPr>
          <p:cNvCxnSpPr>
            <a:stCxn id="14" idx="3"/>
            <a:endCxn id="4" idx="2"/>
          </p:cNvCxnSpPr>
          <p:nvPr/>
        </p:nvCxnSpPr>
        <p:spPr>
          <a:xfrm flipV="1">
            <a:off x="1105914" y="1626929"/>
            <a:ext cx="868659" cy="17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1F9E38-439D-4396-B034-F24554F5B48A}"/>
              </a:ext>
            </a:extLst>
          </p:cNvPr>
          <p:cNvCxnSpPr>
            <a:stCxn id="14" idx="3"/>
            <a:endCxn id="6" idx="2"/>
          </p:cNvCxnSpPr>
          <p:nvPr/>
        </p:nvCxnSpPr>
        <p:spPr>
          <a:xfrm>
            <a:off x="1105914" y="3364387"/>
            <a:ext cx="895163" cy="210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B079D9-F011-4EC1-A6B9-F5CC242C53B1}"/>
              </a:ext>
            </a:extLst>
          </p:cNvPr>
          <p:cNvCxnSpPr>
            <a:cxnSpLocks/>
          </p:cNvCxnSpPr>
          <p:nvPr/>
        </p:nvCxnSpPr>
        <p:spPr>
          <a:xfrm>
            <a:off x="8388626" y="5866228"/>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45F8FF-6513-4183-B09C-11AE00B3D8F4}"/>
              </a:ext>
            </a:extLst>
          </p:cNvPr>
          <p:cNvCxnSpPr>
            <a:cxnSpLocks/>
          </p:cNvCxnSpPr>
          <p:nvPr/>
        </p:nvCxnSpPr>
        <p:spPr>
          <a:xfrm>
            <a:off x="10887220" y="5842296"/>
            <a:ext cx="1" cy="706850"/>
          </a:xfrm>
          <a:prstGeom prst="line">
            <a:avLst/>
          </a:prstGeom>
          <a:ln w="508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8BB948-593D-4D2B-89F5-32054322E7D1}"/>
              </a:ext>
            </a:extLst>
          </p:cNvPr>
          <p:cNvSpPr txBox="1"/>
          <p:nvPr/>
        </p:nvSpPr>
        <p:spPr>
          <a:xfrm>
            <a:off x="6159916" y="2076366"/>
            <a:ext cx="1234901" cy="369332"/>
          </a:xfrm>
          <a:prstGeom prst="rect">
            <a:avLst/>
          </a:prstGeom>
          <a:noFill/>
        </p:spPr>
        <p:txBody>
          <a:bodyPr wrap="square" rtlCol="0">
            <a:spAutoFit/>
          </a:bodyPr>
          <a:lstStyle/>
          <a:p>
            <a:r>
              <a:rPr lang="en-US" dirty="0"/>
              <a:t>Subscribe</a:t>
            </a:r>
          </a:p>
        </p:txBody>
      </p:sp>
      <p:sp>
        <p:nvSpPr>
          <p:cNvPr id="35" name="TextBox 34">
            <a:extLst>
              <a:ext uri="{FF2B5EF4-FFF2-40B4-BE49-F238E27FC236}">
                <a16:creationId xmlns:a16="http://schemas.microsoft.com/office/drawing/2014/main" id="{E8733423-E203-4D5F-AB48-F3E626CCC81E}"/>
              </a:ext>
            </a:extLst>
          </p:cNvPr>
          <p:cNvSpPr txBox="1"/>
          <p:nvPr/>
        </p:nvSpPr>
        <p:spPr>
          <a:xfrm>
            <a:off x="6442904" y="3103575"/>
            <a:ext cx="1234901" cy="369332"/>
          </a:xfrm>
          <a:prstGeom prst="rect">
            <a:avLst/>
          </a:prstGeom>
          <a:noFill/>
        </p:spPr>
        <p:txBody>
          <a:bodyPr wrap="square" rtlCol="0">
            <a:spAutoFit/>
          </a:bodyPr>
          <a:lstStyle/>
          <a:p>
            <a:r>
              <a:rPr lang="en-US" dirty="0"/>
              <a:t>Subscribe</a:t>
            </a:r>
          </a:p>
        </p:txBody>
      </p:sp>
      <p:sp>
        <p:nvSpPr>
          <p:cNvPr id="36" name="TextBox 35">
            <a:extLst>
              <a:ext uri="{FF2B5EF4-FFF2-40B4-BE49-F238E27FC236}">
                <a16:creationId xmlns:a16="http://schemas.microsoft.com/office/drawing/2014/main" id="{AD91650E-0A1B-43AC-ABF1-D7E3AF982AE2}"/>
              </a:ext>
            </a:extLst>
          </p:cNvPr>
          <p:cNvSpPr txBox="1"/>
          <p:nvPr/>
        </p:nvSpPr>
        <p:spPr>
          <a:xfrm>
            <a:off x="6196943" y="4406425"/>
            <a:ext cx="1234901" cy="369332"/>
          </a:xfrm>
          <a:prstGeom prst="rect">
            <a:avLst/>
          </a:prstGeom>
          <a:noFill/>
        </p:spPr>
        <p:txBody>
          <a:bodyPr wrap="square" rtlCol="0">
            <a:spAutoFit/>
          </a:bodyPr>
          <a:lstStyle/>
          <a:p>
            <a:r>
              <a:rPr lang="en-US" dirty="0"/>
              <a:t>Subscribe</a:t>
            </a:r>
          </a:p>
        </p:txBody>
      </p:sp>
      <p:sp>
        <p:nvSpPr>
          <p:cNvPr id="37" name="Rectangle: Rounded Corners 36">
            <a:extLst>
              <a:ext uri="{FF2B5EF4-FFF2-40B4-BE49-F238E27FC236}">
                <a16:creationId xmlns:a16="http://schemas.microsoft.com/office/drawing/2014/main" id="{B198FAFA-03CC-4AB5-96FD-B487E8D8051E}"/>
              </a:ext>
            </a:extLst>
          </p:cNvPr>
          <p:cNvSpPr/>
          <p:nvPr/>
        </p:nvSpPr>
        <p:spPr>
          <a:xfrm>
            <a:off x="2056143" y="2950236"/>
            <a:ext cx="1355237" cy="8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Ninjatrader</a:t>
            </a:r>
            <a:r>
              <a:rPr lang="en-US" dirty="0"/>
              <a:t>/AI Backend</a:t>
            </a:r>
          </a:p>
        </p:txBody>
      </p:sp>
      <p:cxnSp>
        <p:nvCxnSpPr>
          <p:cNvPr id="39" name="Straight Arrow Connector 38">
            <a:extLst>
              <a:ext uri="{FF2B5EF4-FFF2-40B4-BE49-F238E27FC236}">
                <a16:creationId xmlns:a16="http://schemas.microsoft.com/office/drawing/2014/main" id="{CB4E1E40-6459-430C-BC38-33AD1FCA2E82}"/>
              </a:ext>
            </a:extLst>
          </p:cNvPr>
          <p:cNvCxnSpPr>
            <a:cxnSpLocks/>
            <a:stCxn id="4" idx="4"/>
            <a:endCxn id="37" idx="0"/>
          </p:cNvCxnSpPr>
          <p:nvPr/>
        </p:nvCxnSpPr>
        <p:spPr>
          <a:xfrm>
            <a:off x="2716695" y="2047340"/>
            <a:ext cx="17067" cy="90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343D64-6E76-457F-8435-83901DC75466}"/>
              </a:ext>
            </a:extLst>
          </p:cNvPr>
          <p:cNvCxnSpPr>
            <a:cxnSpLocks/>
            <a:stCxn id="37" idx="3"/>
            <a:endCxn id="7" idx="1"/>
          </p:cNvCxnSpPr>
          <p:nvPr/>
        </p:nvCxnSpPr>
        <p:spPr>
          <a:xfrm>
            <a:off x="3411380" y="3370647"/>
            <a:ext cx="1411343" cy="1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92277F-DC26-403C-B349-F9632656F132}"/>
              </a:ext>
            </a:extLst>
          </p:cNvPr>
          <p:cNvCxnSpPr>
            <a:cxnSpLocks/>
            <a:stCxn id="6" idx="0"/>
            <a:endCxn id="37" idx="2"/>
          </p:cNvCxnSpPr>
          <p:nvPr/>
        </p:nvCxnSpPr>
        <p:spPr>
          <a:xfrm flipH="1" flipV="1">
            <a:off x="2733762" y="3791058"/>
            <a:ext cx="9437" cy="1259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8015FC3-2488-4E23-A865-73E8A8EEA940}"/>
              </a:ext>
            </a:extLst>
          </p:cNvPr>
          <p:cNvCxnSpPr>
            <a:cxnSpLocks/>
            <a:stCxn id="14" idx="3"/>
            <a:endCxn id="37" idx="1"/>
          </p:cNvCxnSpPr>
          <p:nvPr/>
        </p:nvCxnSpPr>
        <p:spPr>
          <a:xfrm>
            <a:off x="1105914" y="3364387"/>
            <a:ext cx="950229" cy="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A0E8-4F02-4B96-9391-1D4C0C07CFED}"/>
              </a:ext>
            </a:extLst>
          </p:cNvPr>
          <p:cNvSpPr>
            <a:spLocks noGrp="1"/>
          </p:cNvSpPr>
          <p:nvPr>
            <p:ph type="title"/>
          </p:nvPr>
        </p:nvSpPr>
        <p:spPr>
          <a:xfrm>
            <a:off x="838200" y="365126"/>
            <a:ext cx="10515600" cy="840822"/>
          </a:xfrm>
        </p:spPr>
        <p:txBody>
          <a:bodyPr>
            <a:normAutofit/>
          </a:bodyPr>
          <a:lstStyle/>
          <a:p>
            <a:pPr algn="ctr"/>
            <a:r>
              <a:rPr lang="en-US" dirty="0"/>
              <a:t>Strategy Architecture</a:t>
            </a:r>
          </a:p>
        </p:txBody>
      </p:sp>
      <p:sp>
        <p:nvSpPr>
          <p:cNvPr id="5" name="Rectangle: Rounded Corners 4">
            <a:extLst>
              <a:ext uri="{FF2B5EF4-FFF2-40B4-BE49-F238E27FC236}">
                <a16:creationId xmlns:a16="http://schemas.microsoft.com/office/drawing/2014/main" id="{A81E8A88-9CA3-4F0F-9F5F-22C52FF97089}"/>
              </a:ext>
            </a:extLst>
          </p:cNvPr>
          <p:cNvSpPr/>
          <p:nvPr/>
        </p:nvSpPr>
        <p:spPr>
          <a:xfrm>
            <a:off x="5270812" y="1804735"/>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Entry</a:t>
            </a:r>
          </a:p>
        </p:txBody>
      </p:sp>
      <p:sp>
        <p:nvSpPr>
          <p:cNvPr id="24" name="Rectangle: Rounded Corners 23">
            <a:extLst>
              <a:ext uri="{FF2B5EF4-FFF2-40B4-BE49-F238E27FC236}">
                <a16:creationId xmlns:a16="http://schemas.microsoft.com/office/drawing/2014/main" id="{5E22DE06-B620-438A-8B8E-67EA92684307}"/>
              </a:ext>
            </a:extLst>
          </p:cNvPr>
          <p:cNvSpPr/>
          <p:nvPr/>
        </p:nvSpPr>
        <p:spPr>
          <a:xfrm>
            <a:off x="5270811" y="2565470"/>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StopLoss</a:t>
            </a:r>
            <a:endParaRPr lang="en-US" sz="1600" dirty="0"/>
          </a:p>
        </p:txBody>
      </p:sp>
      <p:sp>
        <p:nvSpPr>
          <p:cNvPr id="28" name="Rectangle: Rounded Corners 27">
            <a:extLst>
              <a:ext uri="{FF2B5EF4-FFF2-40B4-BE49-F238E27FC236}">
                <a16:creationId xmlns:a16="http://schemas.microsoft.com/office/drawing/2014/main" id="{90B09BA0-2F84-45BF-8283-A945C381DD3A}"/>
              </a:ext>
            </a:extLst>
          </p:cNvPr>
          <p:cNvSpPr/>
          <p:nvPr/>
        </p:nvSpPr>
        <p:spPr>
          <a:xfrm>
            <a:off x="5270811" y="3335651"/>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ProfitTarget</a:t>
            </a:r>
            <a:endParaRPr lang="en-US" sz="1600" dirty="0"/>
          </a:p>
        </p:txBody>
      </p:sp>
      <p:cxnSp>
        <p:nvCxnSpPr>
          <p:cNvPr id="33" name="Straight Arrow Connector 32">
            <a:extLst>
              <a:ext uri="{FF2B5EF4-FFF2-40B4-BE49-F238E27FC236}">
                <a16:creationId xmlns:a16="http://schemas.microsoft.com/office/drawing/2014/main" id="{D9186CC4-C6B4-4206-BAA9-1FEAA38FE754}"/>
              </a:ext>
            </a:extLst>
          </p:cNvPr>
          <p:cNvCxnSpPr>
            <a:cxnSpLocks/>
            <a:stCxn id="37" idx="0"/>
            <a:endCxn id="73" idx="4"/>
          </p:cNvCxnSpPr>
          <p:nvPr/>
        </p:nvCxnSpPr>
        <p:spPr>
          <a:xfrm flipV="1">
            <a:off x="1661573" y="2081211"/>
            <a:ext cx="674441" cy="7715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D91650E-0A1B-43AC-ABF1-D7E3AF982AE2}"/>
              </a:ext>
            </a:extLst>
          </p:cNvPr>
          <p:cNvSpPr txBox="1"/>
          <p:nvPr/>
        </p:nvSpPr>
        <p:spPr>
          <a:xfrm>
            <a:off x="5291111" y="1385942"/>
            <a:ext cx="1463943" cy="369332"/>
          </a:xfrm>
          <a:prstGeom prst="rect">
            <a:avLst/>
          </a:prstGeom>
          <a:noFill/>
        </p:spPr>
        <p:txBody>
          <a:bodyPr wrap="square" rtlCol="0">
            <a:spAutoFit/>
          </a:bodyPr>
          <a:lstStyle/>
          <a:p>
            <a:r>
              <a:rPr lang="en-US" dirty="0" err="1"/>
              <a:t>TradeSignals</a:t>
            </a:r>
            <a:endParaRPr lang="en-US" dirty="0"/>
          </a:p>
        </p:txBody>
      </p:sp>
      <p:sp>
        <p:nvSpPr>
          <p:cNvPr id="37" name="Rectangle: Rounded Corners 36">
            <a:extLst>
              <a:ext uri="{FF2B5EF4-FFF2-40B4-BE49-F238E27FC236}">
                <a16:creationId xmlns:a16="http://schemas.microsoft.com/office/drawing/2014/main" id="{F9A1B19B-8D9C-43EA-93DD-2D9694F73BF8}"/>
              </a:ext>
            </a:extLst>
          </p:cNvPr>
          <p:cNvSpPr/>
          <p:nvPr/>
        </p:nvSpPr>
        <p:spPr>
          <a:xfrm>
            <a:off x="1142261" y="2852714"/>
            <a:ext cx="1038624" cy="70425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Strategy</a:t>
            </a:r>
          </a:p>
        </p:txBody>
      </p:sp>
      <p:sp>
        <p:nvSpPr>
          <p:cNvPr id="38" name="Rectangle: Rounded Corners 37">
            <a:extLst>
              <a:ext uri="{FF2B5EF4-FFF2-40B4-BE49-F238E27FC236}">
                <a16:creationId xmlns:a16="http://schemas.microsoft.com/office/drawing/2014/main" id="{F12A870A-76A9-4C8D-BCB7-7344F277CFD7}"/>
              </a:ext>
            </a:extLst>
          </p:cNvPr>
          <p:cNvSpPr/>
          <p:nvPr/>
        </p:nvSpPr>
        <p:spPr>
          <a:xfrm>
            <a:off x="2784446" y="2844325"/>
            <a:ext cx="1470991" cy="714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TradeAction</a:t>
            </a:r>
            <a:endParaRPr lang="en-US" sz="1600" dirty="0"/>
          </a:p>
        </p:txBody>
      </p:sp>
      <p:sp>
        <p:nvSpPr>
          <p:cNvPr id="49" name="Rectangle: Rounded Corners 48">
            <a:extLst>
              <a:ext uri="{FF2B5EF4-FFF2-40B4-BE49-F238E27FC236}">
                <a16:creationId xmlns:a16="http://schemas.microsoft.com/office/drawing/2014/main" id="{8C0FC3C5-206D-4CE7-870B-3DF288C040BC}"/>
              </a:ext>
            </a:extLst>
          </p:cNvPr>
          <p:cNvSpPr/>
          <p:nvPr/>
        </p:nvSpPr>
        <p:spPr>
          <a:xfrm>
            <a:off x="10172471" y="4462392"/>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Indicator</a:t>
            </a:r>
          </a:p>
          <a:p>
            <a:pPr algn="ctr"/>
            <a:r>
              <a:rPr lang="en-US" sz="1600" dirty="0"/>
              <a:t>Signals</a:t>
            </a:r>
          </a:p>
        </p:txBody>
      </p:sp>
      <p:sp>
        <p:nvSpPr>
          <p:cNvPr id="50" name="Rectangle: Rounded Corners 49">
            <a:extLst>
              <a:ext uri="{FF2B5EF4-FFF2-40B4-BE49-F238E27FC236}">
                <a16:creationId xmlns:a16="http://schemas.microsoft.com/office/drawing/2014/main" id="{F2B0387B-A45F-48CD-A80B-5FA52C751288}"/>
              </a:ext>
            </a:extLst>
          </p:cNvPr>
          <p:cNvSpPr/>
          <p:nvPr/>
        </p:nvSpPr>
        <p:spPr>
          <a:xfrm>
            <a:off x="10144763" y="2956884"/>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Performance</a:t>
            </a:r>
          </a:p>
          <a:p>
            <a:pPr algn="ctr"/>
            <a:r>
              <a:rPr lang="en-US" sz="1600" dirty="0"/>
              <a:t>/Rules</a:t>
            </a:r>
          </a:p>
        </p:txBody>
      </p:sp>
      <p:sp>
        <p:nvSpPr>
          <p:cNvPr id="51" name="Rectangle: Rounded Corners 50">
            <a:extLst>
              <a:ext uri="{FF2B5EF4-FFF2-40B4-BE49-F238E27FC236}">
                <a16:creationId xmlns:a16="http://schemas.microsoft.com/office/drawing/2014/main" id="{2A336638-7115-4FB9-ABD0-6B3E60D52610}"/>
              </a:ext>
            </a:extLst>
          </p:cNvPr>
          <p:cNvSpPr/>
          <p:nvPr/>
        </p:nvSpPr>
        <p:spPr>
          <a:xfrm>
            <a:off x="10125110" y="1496698"/>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Commands</a:t>
            </a:r>
          </a:p>
        </p:txBody>
      </p:sp>
      <p:sp>
        <p:nvSpPr>
          <p:cNvPr id="58" name="Rectangle: Rounded Corners 57">
            <a:extLst>
              <a:ext uri="{FF2B5EF4-FFF2-40B4-BE49-F238E27FC236}">
                <a16:creationId xmlns:a16="http://schemas.microsoft.com/office/drawing/2014/main" id="{AB26037D-154E-4FC3-ADB4-02B15E176F56}"/>
              </a:ext>
            </a:extLst>
          </p:cNvPr>
          <p:cNvSpPr/>
          <p:nvPr/>
        </p:nvSpPr>
        <p:spPr>
          <a:xfrm>
            <a:off x="5270811" y="4133543"/>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Liquidate</a:t>
            </a:r>
          </a:p>
        </p:txBody>
      </p:sp>
      <p:sp>
        <p:nvSpPr>
          <p:cNvPr id="59" name="Rectangle: Rounded Corners 58">
            <a:extLst>
              <a:ext uri="{FF2B5EF4-FFF2-40B4-BE49-F238E27FC236}">
                <a16:creationId xmlns:a16="http://schemas.microsoft.com/office/drawing/2014/main" id="{34410B82-90F6-4AFA-970A-452D6DE7607D}"/>
              </a:ext>
            </a:extLst>
          </p:cNvPr>
          <p:cNvSpPr/>
          <p:nvPr/>
        </p:nvSpPr>
        <p:spPr>
          <a:xfrm>
            <a:off x="5270811" y="5742165"/>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Terminate</a:t>
            </a:r>
          </a:p>
        </p:txBody>
      </p:sp>
      <p:sp>
        <p:nvSpPr>
          <p:cNvPr id="71" name="Oval 70">
            <a:extLst>
              <a:ext uri="{FF2B5EF4-FFF2-40B4-BE49-F238E27FC236}">
                <a16:creationId xmlns:a16="http://schemas.microsoft.com/office/drawing/2014/main" id="{C5891883-CD3C-4315-A48C-F319442C38AE}"/>
              </a:ext>
            </a:extLst>
          </p:cNvPr>
          <p:cNvSpPr/>
          <p:nvPr/>
        </p:nvSpPr>
        <p:spPr>
          <a:xfrm>
            <a:off x="188553" y="4097042"/>
            <a:ext cx="1315736" cy="820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Position</a:t>
            </a:r>
          </a:p>
          <a:p>
            <a:pPr algn="ctr"/>
            <a:r>
              <a:rPr lang="en-US" sz="1600" dirty="0" err="1"/>
              <a:t>Mgmt</a:t>
            </a:r>
            <a:endParaRPr lang="en-US" sz="1600" dirty="0"/>
          </a:p>
        </p:txBody>
      </p:sp>
      <p:sp>
        <p:nvSpPr>
          <p:cNvPr id="72" name="Oval 71">
            <a:extLst>
              <a:ext uri="{FF2B5EF4-FFF2-40B4-BE49-F238E27FC236}">
                <a16:creationId xmlns:a16="http://schemas.microsoft.com/office/drawing/2014/main" id="{3B452BEB-4F9D-4624-A2E7-8275E9A0CDC6}"/>
              </a:ext>
            </a:extLst>
          </p:cNvPr>
          <p:cNvSpPr/>
          <p:nvPr/>
        </p:nvSpPr>
        <p:spPr>
          <a:xfrm>
            <a:off x="286023" y="1302806"/>
            <a:ext cx="1166430" cy="769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Money </a:t>
            </a:r>
            <a:r>
              <a:rPr lang="en-US" sz="1600" dirty="0" err="1"/>
              <a:t>Mgmt</a:t>
            </a:r>
            <a:endParaRPr lang="en-US" sz="1600" dirty="0"/>
          </a:p>
        </p:txBody>
      </p:sp>
      <p:sp>
        <p:nvSpPr>
          <p:cNvPr id="73" name="Oval 72">
            <a:extLst>
              <a:ext uri="{FF2B5EF4-FFF2-40B4-BE49-F238E27FC236}">
                <a16:creationId xmlns:a16="http://schemas.microsoft.com/office/drawing/2014/main" id="{185A0391-72E3-424E-A94D-CD83EF9E1F01}"/>
              </a:ext>
            </a:extLst>
          </p:cNvPr>
          <p:cNvSpPr/>
          <p:nvPr/>
        </p:nvSpPr>
        <p:spPr>
          <a:xfrm>
            <a:off x="1816702" y="1293571"/>
            <a:ext cx="1038624" cy="787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Trade</a:t>
            </a:r>
          </a:p>
          <a:p>
            <a:pPr algn="ctr"/>
            <a:r>
              <a:rPr lang="en-US" sz="1600" dirty="0" err="1"/>
              <a:t>Mgmt</a:t>
            </a:r>
            <a:endParaRPr lang="en-US" sz="1600" dirty="0"/>
          </a:p>
        </p:txBody>
      </p:sp>
      <p:cxnSp>
        <p:nvCxnSpPr>
          <p:cNvPr id="75" name="Straight Arrow Connector 74">
            <a:extLst>
              <a:ext uri="{FF2B5EF4-FFF2-40B4-BE49-F238E27FC236}">
                <a16:creationId xmlns:a16="http://schemas.microsoft.com/office/drawing/2014/main" id="{E3406A20-776B-47B6-90D3-EA75AB0CB0EA}"/>
              </a:ext>
            </a:extLst>
          </p:cNvPr>
          <p:cNvCxnSpPr>
            <a:cxnSpLocks/>
            <a:stCxn id="37" idx="2"/>
            <a:endCxn id="71" idx="0"/>
          </p:cNvCxnSpPr>
          <p:nvPr/>
        </p:nvCxnSpPr>
        <p:spPr>
          <a:xfrm flipH="1">
            <a:off x="846421" y="3556971"/>
            <a:ext cx="815152" cy="5400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8C3C29B-89B8-4D34-AD95-F658053D788F}"/>
              </a:ext>
            </a:extLst>
          </p:cNvPr>
          <p:cNvCxnSpPr>
            <a:cxnSpLocks/>
            <a:stCxn id="37" idx="0"/>
            <a:endCxn id="72" idx="4"/>
          </p:cNvCxnSpPr>
          <p:nvPr/>
        </p:nvCxnSpPr>
        <p:spPr>
          <a:xfrm flipH="1" flipV="1">
            <a:off x="869238" y="2072495"/>
            <a:ext cx="792335" cy="78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4E2DAB9-B250-4E2C-85C0-FF56D58B01F1}"/>
              </a:ext>
            </a:extLst>
          </p:cNvPr>
          <p:cNvCxnSpPr>
            <a:cxnSpLocks/>
            <a:stCxn id="133" idx="0"/>
            <a:endCxn id="37" idx="2"/>
          </p:cNvCxnSpPr>
          <p:nvPr/>
        </p:nvCxnSpPr>
        <p:spPr>
          <a:xfrm flipH="1" flipV="1">
            <a:off x="1661573" y="3556971"/>
            <a:ext cx="1238856" cy="6023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6A6117F-792D-4F0B-93AA-32C82F89B02F}"/>
              </a:ext>
            </a:extLst>
          </p:cNvPr>
          <p:cNvSpPr/>
          <p:nvPr/>
        </p:nvSpPr>
        <p:spPr>
          <a:xfrm>
            <a:off x="4891154" y="1308682"/>
            <a:ext cx="2193141" cy="5184191"/>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8DAA03FB-1A8F-45BA-97AE-4029A8AE266D}"/>
              </a:ext>
            </a:extLst>
          </p:cNvPr>
          <p:cNvSpPr/>
          <p:nvPr/>
        </p:nvSpPr>
        <p:spPr>
          <a:xfrm>
            <a:off x="5291111" y="4961970"/>
            <a:ext cx="1484243" cy="574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ExitOnly</a:t>
            </a:r>
            <a:endParaRPr lang="en-US" sz="1600" dirty="0"/>
          </a:p>
        </p:txBody>
      </p:sp>
      <p:sp>
        <p:nvSpPr>
          <p:cNvPr id="94" name="Arrow: Left 93">
            <a:extLst>
              <a:ext uri="{FF2B5EF4-FFF2-40B4-BE49-F238E27FC236}">
                <a16:creationId xmlns:a16="http://schemas.microsoft.com/office/drawing/2014/main" id="{1DC0DD0F-32B9-4D26-9004-6B9D08BD607E}"/>
              </a:ext>
            </a:extLst>
          </p:cNvPr>
          <p:cNvSpPr/>
          <p:nvPr/>
        </p:nvSpPr>
        <p:spPr>
          <a:xfrm>
            <a:off x="4255436" y="2973791"/>
            <a:ext cx="635717" cy="4828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Left 94">
            <a:extLst>
              <a:ext uri="{FF2B5EF4-FFF2-40B4-BE49-F238E27FC236}">
                <a16:creationId xmlns:a16="http://schemas.microsoft.com/office/drawing/2014/main" id="{4DC4B740-3767-473D-B977-C0CA4035EAF5}"/>
              </a:ext>
            </a:extLst>
          </p:cNvPr>
          <p:cNvSpPr/>
          <p:nvPr/>
        </p:nvSpPr>
        <p:spPr>
          <a:xfrm>
            <a:off x="7084295" y="2992415"/>
            <a:ext cx="647198" cy="4744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B93FB528-9078-4A1B-B186-D38AD705110A}"/>
              </a:ext>
            </a:extLst>
          </p:cNvPr>
          <p:cNvCxnSpPr>
            <a:cxnSpLocks/>
            <a:stCxn id="49" idx="1"/>
            <a:endCxn id="106" idx="3"/>
          </p:cNvCxnSpPr>
          <p:nvPr/>
        </p:nvCxnSpPr>
        <p:spPr>
          <a:xfrm flipH="1" flipV="1">
            <a:off x="9202483" y="3219120"/>
            <a:ext cx="969988" cy="1530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CF4A800-7DB0-45B3-9E98-8305C592244F}"/>
              </a:ext>
            </a:extLst>
          </p:cNvPr>
          <p:cNvCxnSpPr>
            <a:cxnSpLocks/>
            <a:endCxn id="106" idx="3"/>
          </p:cNvCxnSpPr>
          <p:nvPr/>
        </p:nvCxnSpPr>
        <p:spPr>
          <a:xfrm flipH="1" flipV="1">
            <a:off x="9202483" y="3219120"/>
            <a:ext cx="1096064" cy="29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3CEECF9-BC13-4D2F-A8C1-1382975CF76B}"/>
              </a:ext>
            </a:extLst>
          </p:cNvPr>
          <p:cNvCxnSpPr>
            <a:cxnSpLocks/>
            <a:stCxn id="51" idx="1"/>
            <a:endCxn id="106" idx="3"/>
          </p:cNvCxnSpPr>
          <p:nvPr/>
        </p:nvCxnSpPr>
        <p:spPr>
          <a:xfrm flipH="1">
            <a:off x="9202483" y="1783990"/>
            <a:ext cx="922627" cy="143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Diamond 105">
            <a:extLst>
              <a:ext uri="{FF2B5EF4-FFF2-40B4-BE49-F238E27FC236}">
                <a16:creationId xmlns:a16="http://schemas.microsoft.com/office/drawing/2014/main" id="{711EA771-4913-4CFD-85D5-50B79A85DE4D}"/>
              </a:ext>
            </a:extLst>
          </p:cNvPr>
          <p:cNvSpPr/>
          <p:nvPr/>
        </p:nvSpPr>
        <p:spPr>
          <a:xfrm>
            <a:off x="7718240" y="2862797"/>
            <a:ext cx="1484243" cy="71264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Engine</a:t>
            </a:r>
          </a:p>
        </p:txBody>
      </p:sp>
      <p:sp>
        <p:nvSpPr>
          <p:cNvPr id="124" name="Cloud 123">
            <a:extLst>
              <a:ext uri="{FF2B5EF4-FFF2-40B4-BE49-F238E27FC236}">
                <a16:creationId xmlns:a16="http://schemas.microsoft.com/office/drawing/2014/main" id="{F209CF20-06C7-4B36-89FA-1EA6B820C810}"/>
              </a:ext>
            </a:extLst>
          </p:cNvPr>
          <p:cNvSpPr/>
          <p:nvPr/>
        </p:nvSpPr>
        <p:spPr>
          <a:xfrm>
            <a:off x="1888278" y="5120890"/>
            <a:ext cx="2377499" cy="827541"/>
          </a:xfrm>
          <a:prstGeom prst="clou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Internet/Web</a:t>
            </a:r>
          </a:p>
        </p:txBody>
      </p:sp>
      <p:pic>
        <p:nvPicPr>
          <p:cNvPr id="126" name="Picture 125">
            <a:extLst>
              <a:ext uri="{FF2B5EF4-FFF2-40B4-BE49-F238E27FC236}">
                <a16:creationId xmlns:a16="http://schemas.microsoft.com/office/drawing/2014/main" id="{D1A03DEF-8E49-401A-87D9-72B99CE03E90}"/>
              </a:ext>
            </a:extLst>
          </p:cNvPr>
          <p:cNvPicPr>
            <a:picLocks noChangeAspect="1"/>
          </p:cNvPicPr>
          <p:nvPr/>
        </p:nvPicPr>
        <p:blipFill>
          <a:blip r:embed="rId2"/>
          <a:stretch>
            <a:fillRect/>
          </a:stretch>
        </p:blipFill>
        <p:spPr>
          <a:xfrm>
            <a:off x="582260" y="5156653"/>
            <a:ext cx="506420" cy="765263"/>
          </a:xfrm>
          <a:prstGeom prst="rect">
            <a:avLst/>
          </a:prstGeom>
        </p:spPr>
      </p:pic>
      <p:cxnSp>
        <p:nvCxnSpPr>
          <p:cNvPr id="127" name="Straight Arrow Connector 126">
            <a:extLst>
              <a:ext uri="{FF2B5EF4-FFF2-40B4-BE49-F238E27FC236}">
                <a16:creationId xmlns:a16="http://schemas.microsoft.com/office/drawing/2014/main" id="{6986BC2D-5779-4C7F-8289-6AA8D11385C0}"/>
              </a:ext>
            </a:extLst>
          </p:cNvPr>
          <p:cNvCxnSpPr>
            <a:cxnSpLocks/>
            <a:stCxn id="124" idx="2"/>
            <a:endCxn id="126" idx="3"/>
          </p:cNvCxnSpPr>
          <p:nvPr/>
        </p:nvCxnSpPr>
        <p:spPr>
          <a:xfrm flipH="1">
            <a:off x="1088680" y="5534661"/>
            <a:ext cx="806973" cy="46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Speech Bubble: Rectangle with Corners Rounded 132">
            <a:extLst>
              <a:ext uri="{FF2B5EF4-FFF2-40B4-BE49-F238E27FC236}">
                <a16:creationId xmlns:a16="http://schemas.microsoft.com/office/drawing/2014/main" id="{626A27AA-B3A0-48B1-91C4-400740FA1A57}"/>
              </a:ext>
            </a:extLst>
          </p:cNvPr>
          <p:cNvSpPr/>
          <p:nvPr/>
        </p:nvSpPr>
        <p:spPr>
          <a:xfrm>
            <a:off x="2014289" y="4159312"/>
            <a:ext cx="1772279" cy="667355"/>
          </a:xfrm>
          <a:prstGeom prst="wedgeRoundRectCallout">
            <a:avLst>
              <a:gd name="adj1" fmla="val 11479"/>
              <a:gd name="adj2" fmla="val 10955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25000"/>
                  </a:schemeClr>
                </a:solidFill>
              </a:rPr>
              <a:t>Input: Command</a:t>
            </a:r>
          </a:p>
          <a:p>
            <a:pPr algn="ctr"/>
            <a:r>
              <a:rPr lang="en-US" sz="1400" dirty="0">
                <a:solidFill>
                  <a:schemeClr val="bg2">
                    <a:lumMod val="25000"/>
                  </a:schemeClr>
                </a:solidFill>
              </a:rPr>
              <a:t>Output: Report, Log</a:t>
            </a:r>
          </a:p>
        </p:txBody>
      </p:sp>
      <p:sp>
        <p:nvSpPr>
          <p:cNvPr id="140" name="TextBox 139">
            <a:extLst>
              <a:ext uri="{FF2B5EF4-FFF2-40B4-BE49-F238E27FC236}">
                <a16:creationId xmlns:a16="http://schemas.microsoft.com/office/drawing/2014/main" id="{C8DC5CC3-F945-4F58-820E-B84C75D88892}"/>
              </a:ext>
            </a:extLst>
          </p:cNvPr>
          <p:cNvSpPr txBox="1"/>
          <p:nvPr/>
        </p:nvSpPr>
        <p:spPr>
          <a:xfrm>
            <a:off x="8136347" y="3596104"/>
            <a:ext cx="1200600" cy="1169551"/>
          </a:xfrm>
          <a:prstGeom prst="rect">
            <a:avLst/>
          </a:prstGeom>
          <a:noFill/>
        </p:spPr>
        <p:txBody>
          <a:bodyPr wrap="square" rtlCol="0">
            <a:spAutoFit/>
          </a:bodyPr>
          <a:lstStyle/>
          <a:p>
            <a:r>
              <a:rPr lang="en-US" sz="1400" dirty="0"/>
              <a:t>Signals</a:t>
            </a:r>
          </a:p>
          <a:p>
            <a:r>
              <a:rPr lang="en-US" sz="1400" dirty="0"/>
              <a:t>+ Commands</a:t>
            </a:r>
          </a:p>
          <a:p>
            <a:r>
              <a:rPr lang="en-US" sz="1400" dirty="0"/>
              <a:t>+ Events</a:t>
            </a:r>
          </a:p>
          <a:p>
            <a:r>
              <a:rPr lang="en-US" sz="1400" dirty="0"/>
              <a:t>Combined</a:t>
            </a:r>
          </a:p>
          <a:p>
            <a:endParaRPr lang="en-US" sz="1400" dirty="0"/>
          </a:p>
        </p:txBody>
      </p:sp>
      <p:sp>
        <p:nvSpPr>
          <p:cNvPr id="153" name="TextBox 152">
            <a:extLst>
              <a:ext uri="{FF2B5EF4-FFF2-40B4-BE49-F238E27FC236}">
                <a16:creationId xmlns:a16="http://schemas.microsoft.com/office/drawing/2014/main" id="{39597590-315D-4F10-917A-46DBC6110138}"/>
              </a:ext>
            </a:extLst>
          </p:cNvPr>
          <p:cNvSpPr txBox="1"/>
          <p:nvPr/>
        </p:nvSpPr>
        <p:spPr>
          <a:xfrm>
            <a:off x="412120" y="6020970"/>
            <a:ext cx="1404582" cy="523220"/>
          </a:xfrm>
          <a:prstGeom prst="rect">
            <a:avLst/>
          </a:prstGeom>
          <a:noFill/>
        </p:spPr>
        <p:txBody>
          <a:bodyPr wrap="square" rtlCol="0">
            <a:spAutoFit/>
          </a:bodyPr>
          <a:lstStyle/>
          <a:p>
            <a:r>
              <a:rPr lang="en-US" sz="1400" dirty="0"/>
              <a:t>Mobile, Laptop,</a:t>
            </a:r>
          </a:p>
          <a:p>
            <a:r>
              <a:rPr lang="en-US" sz="1400" dirty="0"/>
              <a:t>Desktop</a:t>
            </a:r>
          </a:p>
        </p:txBody>
      </p:sp>
      <p:sp>
        <p:nvSpPr>
          <p:cNvPr id="39" name="Arrow: Left 38">
            <a:extLst>
              <a:ext uri="{FF2B5EF4-FFF2-40B4-BE49-F238E27FC236}">
                <a16:creationId xmlns:a16="http://schemas.microsoft.com/office/drawing/2014/main" id="{062E1260-5E7F-4C81-A10C-2F3D50C8A1B1}"/>
              </a:ext>
            </a:extLst>
          </p:cNvPr>
          <p:cNvSpPr/>
          <p:nvPr/>
        </p:nvSpPr>
        <p:spPr>
          <a:xfrm>
            <a:off x="2180885" y="2960190"/>
            <a:ext cx="603561" cy="4828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94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B5EF-4524-41AF-870A-9AAF367EBE40}"/>
              </a:ext>
            </a:extLst>
          </p:cNvPr>
          <p:cNvSpPr>
            <a:spLocks noGrp="1"/>
          </p:cNvSpPr>
          <p:nvPr>
            <p:ph type="title"/>
          </p:nvPr>
        </p:nvSpPr>
        <p:spPr/>
        <p:txBody>
          <a:bodyPr/>
          <a:lstStyle/>
          <a:p>
            <a:r>
              <a:rPr lang="en-US" dirty="0"/>
              <a:t>Business Model</a:t>
            </a:r>
          </a:p>
        </p:txBody>
      </p:sp>
      <p:sp>
        <p:nvSpPr>
          <p:cNvPr id="3" name="Content Placeholder 2">
            <a:extLst>
              <a:ext uri="{FF2B5EF4-FFF2-40B4-BE49-F238E27FC236}">
                <a16:creationId xmlns:a16="http://schemas.microsoft.com/office/drawing/2014/main" id="{A39BD6F0-C56E-4B2C-968E-9B9264235BEB}"/>
              </a:ext>
            </a:extLst>
          </p:cNvPr>
          <p:cNvSpPr>
            <a:spLocks noGrp="1"/>
          </p:cNvSpPr>
          <p:nvPr>
            <p:ph idx="1"/>
          </p:nvPr>
        </p:nvSpPr>
        <p:spPr/>
        <p:txBody>
          <a:bodyPr/>
          <a:lstStyle/>
          <a:p>
            <a:r>
              <a:rPr lang="en-US" dirty="0"/>
              <a:t>Background</a:t>
            </a:r>
          </a:p>
          <a:p>
            <a:r>
              <a:rPr lang="en-US" dirty="0"/>
              <a:t>Target Customers</a:t>
            </a:r>
          </a:p>
          <a:p>
            <a:pPr lvl="1"/>
            <a:r>
              <a:rPr lang="en-US" dirty="0"/>
              <a:t>Retail Traders</a:t>
            </a:r>
          </a:p>
          <a:p>
            <a:pPr lvl="1"/>
            <a:r>
              <a:rPr lang="en-US" dirty="0"/>
              <a:t>Institute</a:t>
            </a:r>
          </a:p>
          <a:p>
            <a:r>
              <a:rPr lang="en-US" dirty="0"/>
              <a:t>Outcome Expected</a:t>
            </a:r>
          </a:p>
          <a:p>
            <a:r>
              <a:rPr lang="en-US" dirty="0"/>
              <a:t>Platform</a:t>
            </a:r>
          </a:p>
          <a:p>
            <a:r>
              <a:rPr lang="en-US" dirty="0"/>
              <a:t>Where to Start With</a:t>
            </a:r>
          </a:p>
        </p:txBody>
      </p:sp>
    </p:spTree>
    <p:extLst>
      <p:ext uri="{BB962C8B-B14F-4D97-AF65-F5344CB8AC3E}">
        <p14:creationId xmlns:p14="http://schemas.microsoft.com/office/powerpoint/2010/main" val="196946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D10-A0F4-4623-84A5-3A414F46358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A1760D6-7562-4888-9592-6E8C036553F9}"/>
              </a:ext>
            </a:extLst>
          </p:cNvPr>
          <p:cNvSpPr>
            <a:spLocks noGrp="1"/>
          </p:cNvSpPr>
          <p:nvPr>
            <p:ph idx="1"/>
          </p:nvPr>
        </p:nvSpPr>
        <p:spPr/>
        <p:txBody>
          <a:bodyPr/>
          <a:lstStyle/>
          <a:p>
            <a:r>
              <a:rPr lang="en-US" dirty="0"/>
              <a:t>The Evolution of Technology in Trading Financial Markets</a:t>
            </a:r>
          </a:p>
          <a:p>
            <a:pPr lvl="1"/>
            <a:r>
              <a:rPr lang="en-US" dirty="0"/>
              <a:t>Open-outcry</a:t>
            </a:r>
          </a:p>
          <a:p>
            <a:pPr lvl="1"/>
            <a:r>
              <a:rPr lang="en-US" dirty="0"/>
              <a:t>Computer assistance (Analysis &amp; Research)</a:t>
            </a:r>
          </a:p>
          <a:p>
            <a:pPr lvl="1"/>
            <a:r>
              <a:rPr lang="en-US" dirty="0"/>
              <a:t>Electronic online trading</a:t>
            </a:r>
          </a:p>
          <a:p>
            <a:pPr lvl="1"/>
            <a:r>
              <a:rPr lang="en-US" dirty="0"/>
              <a:t>Algo, AI, and more…</a:t>
            </a:r>
          </a:p>
          <a:p>
            <a:pPr marL="457200" lvl="1" indent="0">
              <a:buNone/>
            </a:pPr>
            <a:endParaRPr lang="en-US" dirty="0"/>
          </a:p>
          <a:p>
            <a:pPr marL="457200" lvl="1" indent="0">
              <a:buNone/>
            </a:pPr>
            <a:r>
              <a:rPr lang="en-US" dirty="0"/>
              <a:t>Open-outcry -&gt; computer/online -&gt; Algo/AI</a:t>
            </a:r>
          </a:p>
          <a:p>
            <a:pPr marL="457200" lvl="1" indent="0">
              <a:buNone/>
            </a:pPr>
            <a:r>
              <a:rPr lang="en-US" dirty="0"/>
              <a:t>What will be needed from the traders for transition to Algo/AI today?</a:t>
            </a:r>
          </a:p>
          <a:p>
            <a:pPr marL="457200" lvl="1" indent="0">
              <a:buNone/>
            </a:pPr>
            <a:r>
              <a:rPr lang="en-US" dirty="0"/>
              <a:t>Why hiring a freelancer will not work as expected?</a:t>
            </a:r>
          </a:p>
          <a:p>
            <a:pPr marL="457200" lvl="1" indent="0">
              <a:buNone/>
            </a:pPr>
            <a:r>
              <a:rPr lang="en-US" dirty="0"/>
              <a:t>What is the proper way to provide the support/service to customers?</a:t>
            </a:r>
          </a:p>
          <a:p>
            <a:pPr lvl="1"/>
            <a:endParaRPr lang="en-US" dirty="0"/>
          </a:p>
        </p:txBody>
      </p:sp>
    </p:spTree>
    <p:extLst>
      <p:ext uri="{BB962C8B-B14F-4D97-AF65-F5344CB8AC3E}">
        <p14:creationId xmlns:p14="http://schemas.microsoft.com/office/powerpoint/2010/main" val="167988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2D-371C-4CB1-9410-DB7D7792A196}"/>
              </a:ext>
            </a:extLst>
          </p:cNvPr>
          <p:cNvSpPr>
            <a:spLocks noGrp="1"/>
          </p:cNvSpPr>
          <p:nvPr>
            <p:ph type="title"/>
          </p:nvPr>
        </p:nvSpPr>
        <p:spPr/>
        <p:txBody>
          <a:bodyPr/>
          <a:lstStyle/>
          <a:p>
            <a:r>
              <a:rPr lang="en-US" dirty="0"/>
              <a:t>Target Customers</a:t>
            </a:r>
          </a:p>
        </p:txBody>
      </p:sp>
      <p:sp>
        <p:nvSpPr>
          <p:cNvPr id="3" name="Content Placeholder 2">
            <a:extLst>
              <a:ext uri="{FF2B5EF4-FFF2-40B4-BE49-F238E27FC236}">
                <a16:creationId xmlns:a16="http://schemas.microsoft.com/office/drawing/2014/main" id="{BA0C9968-5771-4CAC-9938-CA774D061CFE}"/>
              </a:ext>
            </a:extLst>
          </p:cNvPr>
          <p:cNvSpPr>
            <a:spLocks noGrp="1"/>
          </p:cNvSpPr>
          <p:nvPr>
            <p:ph idx="1"/>
          </p:nvPr>
        </p:nvSpPr>
        <p:spPr/>
        <p:txBody>
          <a:bodyPr>
            <a:normAutofit fontScale="92500" lnSpcReduction="10000"/>
          </a:bodyPr>
          <a:lstStyle/>
          <a:p>
            <a:r>
              <a:rPr lang="en-US" dirty="0"/>
              <a:t>Retail Traders</a:t>
            </a:r>
          </a:p>
          <a:p>
            <a:pPr lvl="1"/>
            <a:r>
              <a:rPr lang="en-US" dirty="0" err="1"/>
              <a:t>Ninjatrader</a:t>
            </a:r>
            <a:r>
              <a:rPr lang="en-US" dirty="0"/>
              <a:t> Framework  (easy to develop customized strategies, free of charge, only charge for registration) – Beginner Programmers</a:t>
            </a:r>
          </a:p>
          <a:p>
            <a:pPr lvl="1"/>
            <a:r>
              <a:rPr lang="en-US" dirty="0"/>
              <a:t>Subscription/ Proprietary Strategies/Training  (paid service) – Non-Programmers</a:t>
            </a:r>
          </a:p>
          <a:p>
            <a:pPr lvl="1"/>
            <a:r>
              <a:rPr lang="en-US" dirty="0"/>
              <a:t>Programming service (paid service, work for non-programmers, charge a share) – Contractor Programmers</a:t>
            </a:r>
          </a:p>
          <a:p>
            <a:endParaRPr lang="en-US" dirty="0"/>
          </a:p>
          <a:p>
            <a:r>
              <a:rPr lang="en-US" dirty="0"/>
              <a:t>Institute</a:t>
            </a:r>
          </a:p>
          <a:p>
            <a:pPr lvl="1"/>
            <a:r>
              <a:rPr lang="en-US" dirty="0"/>
              <a:t>Subscription/Proprietary Strategies (Sale or paid subscription)</a:t>
            </a:r>
          </a:p>
          <a:p>
            <a:pPr lvl="2"/>
            <a:r>
              <a:rPr lang="en-US" dirty="0"/>
              <a:t>The subscription/purchase includes frontend and backend, the frontend can be reverse engineered but not the backend. The day to day trading needs to pull data and instructions from backend to the frontend to make the trades work</a:t>
            </a:r>
          </a:p>
          <a:p>
            <a:pPr lvl="1"/>
            <a:r>
              <a:rPr lang="en-US" dirty="0"/>
              <a:t>Programming service (paid)</a:t>
            </a:r>
          </a:p>
        </p:txBody>
      </p:sp>
    </p:spTree>
    <p:extLst>
      <p:ext uri="{BB962C8B-B14F-4D97-AF65-F5344CB8AC3E}">
        <p14:creationId xmlns:p14="http://schemas.microsoft.com/office/powerpoint/2010/main" val="122130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90C7-598B-49F9-8BB5-42C7FF725FB6}"/>
              </a:ext>
            </a:extLst>
          </p:cNvPr>
          <p:cNvSpPr>
            <a:spLocks noGrp="1"/>
          </p:cNvSpPr>
          <p:nvPr>
            <p:ph type="title"/>
          </p:nvPr>
        </p:nvSpPr>
        <p:spPr/>
        <p:txBody>
          <a:bodyPr/>
          <a:lstStyle/>
          <a:p>
            <a:r>
              <a:rPr lang="en-US" dirty="0"/>
              <a:t>Outcome Expected</a:t>
            </a:r>
          </a:p>
        </p:txBody>
      </p:sp>
      <p:sp>
        <p:nvSpPr>
          <p:cNvPr id="3" name="Content Placeholder 2">
            <a:extLst>
              <a:ext uri="{FF2B5EF4-FFF2-40B4-BE49-F238E27FC236}">
                <a16:creationId xmlns:a16="http://schemas.microsoft.com/office/drawing/2014/main" id="{BD4EC978-F8A1-420B-A166-CB508118212C}"/>
              </a:ext>
            </a:extLst>
          </p:cNvPr>
          <p:cNvSpPr>
            <a:spLocks noGrp="1"/>
          </p:cNvSpPr>
          <p:nvPr>
            <p:ph idx="1"/>
          </p:nvPr>
        </p:nvSpPr>
        <p:spPr/>
        <p:txBody>
          <a:bodyPr/>
          <a:lstStyle/>
          <a:p>
            <a:r>
              <a:rPr lang="en-US" dirty="0"/>
              <a:t>Platform and Technologies</a:t>
            </a:r>
          </a:p>
          <a:p>
            <a:pPr lvl="1"/>
            <a:r>
              <a:rPr lang="en-US" dirty="0"/>
              <a:t>Product: </a:t>
            </a:r>
            <a:r>
              <a:rPr lang="en-US" dirty="0" err="1"/>
              <a:t>Ninjatrader</a:t>
            </a:r>
            <a:r>
              <a:rPr lang="en-US" dirty="0"/>
              <a:t> framework</a:t>
            </a:r>
          </a:p>
          <a:p>
            <a:pPr lvl="1"/>
            <a:r>
              <a:rPr lang="en-US" dirty="0"/>
              <a:t>Proprietary strategies (Sale &amp; Subscription)</a:t>
            </a:r>
          </a:p>
          <a:p>
            <a:pPr lvl="1"/>
            <a:r>
              <a:rPr lang="en-US" dirty="0"/>
              <a:t>Community (Programming service and Support, Training)</a:t>
            </a:r>
          </a:p>
          <a:p>
            <a:r>
              <a:rPr lang="en-US" dirty="0"/>
              <a:t>Income</a:t>
            </a:r>
          </a:p>
          <a:p>
            <a:pPr lvl="1"/>
            <a:r>
              <a:rPr lang="en-US" dirty="0"/>
              <a:t>Registration</a:t>
            </a:r>
          </a:p>
          <a:p>
            <a:pPr lvl="1"/>
            <a:r>
              <a:rPr lang="en-US" dirty="0"/>
              <a:t>Proprietary Strategies Sale &amp; Subscription</a:t>
            </a:r>
          </a:p>
          <a:p>
            <a:pPr lvl="1"/>
            <a:r>
              <a:rPr lang="en-US" dirty="0"/>
              <a:t>Share of Programming service, Paid training and Support</a:t>
            </a:r>
          </a:p>
        </p:txBody>
      </p:sp>
    </p:spTree>
    <p:extLst>
      <p:ext uri="{BB962C8B-B14F-4D97-AF65-F5344CB8AC3E}">
        <p14:creationId xmlns:p14="http://schemas.microsoft.com/office/powerpoint/2010/main" val="256674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29B7-F40C-42C7-821F-B4877657B3EE}"/>
              </a:ext>
            </a:extLst>
          </p:cNvPr>
          <p:cNvSpPr>
            <a:spLocks noGrp="1"/>
          </p:cNvSpPr>
          <p:nvPr>
            <p:ph type="title"/>
          </p:nvPr>
        </p:nvSpPr>
        <p:spPr/>
        <p:txBody>
          <a:bodyPr/>
          <a:lstStyle/>
          <a:p>
            <a:r>
              <a:rPr lang="en-US" dirty="0"/>
              <a:t>Platform</a:t>
            </a:r>
          </a:p>
        </p:txBody>
      </p:sp>
      <p:sp>
        <p:nvSpPr>
          <p:cNvPr id="3" name="Content Placeholder 2">
            <a:extLst>
              <a:ext uri="{FF2B5EF4-FFF2-40B4-BE49-F238E27FC236}">
                <a16:creationId xmlns:a16="http://schemas.microsoft.com/office/drawing/2014/main" id="{87CBA6D3-865F-41F7-8929-1708D7EED29A}"/>
              </a:ext>
            </a:extLst>
          </p:cNvPr>
          <p:cNvSpPr>
            <a:spLocks noGrp="1"/>
          </p:cNvSpPr>
          <p:nvPr>
            <p:ph idx="1"/>
          </p:nvPr>
        </p:nvSpPr>
        <p:spPr/>
        <p:txBody>
          <a:bodyPr/>
          <a:lstStyle/>
          <a:p>
            <a:r>
              <a:rPr lang="en-US" dirty="0"/>
              <a:t>Community Based Platform (Algo Trader’s Community)</a:t>
            </a:r>
          </a:p>
          <a:p>
            <a:pPr lvl="1"/>
            <a:r>
              <a:rPr lang="en-US" dirty="0"/>
              <a:t>Customers join with a small </a:t>
            </a:r>
            <a:r>
              <a:rPr lang="en-US" dirty="0">
                <a:solidFill>
                  <a:srgbClr val="FF0000"/>
                </a:solidFill>
              </a:rPr>
              <a:t>registration fee</a:t>
            </a:r>
          </a:p>
          <a:p>
            <a:pPr lvl="1"/>
            <a:r>
              <a:rPr lang="en-US" dirty="0"/>
              <a:t>Free </a:t>
            </a:r>
            <a:r>
              <a:rPr lang="en-US" dirty="0" err="1"/>
              <a:t>Ninjatrader</a:t>
            </a:r>
            <a:r>
              <a:rPr lang="en-US" dirty="0"/>
              <a:t> Framework (Add </a:t>
            </a:r>
            <a:r>
              <a:rPr lang="en-US" dirty="0" err="1"/>
              <a:t>Tradestation</a:t>
            </a:r>
            <a:r>
              <a:rPr lang="en-US" dirty="0"/>
              <a:t> later)</a:t>
            </a:r>
          </a:p>
          <a:p>
            <a:pPr lvl="1"/>
            <a:r>
              <a:rPr lang="en-US" dirty="0"/>
              <a:t>Free training materials/seminar</a:t>
            </a:r>
          </a:p>
          <a:p>
            <a:pPr lvl="1"/>
            <a:r>
              <a:rPr lang="en-US" dirty="0">
                <a:solidFill>
                  <a:srgbClr val="FF0000"/>
                </a:solidFill>
              </a:rPr>
              <a:t>Paid subscription for proprietary strategies</a:t>
            </a:r>
          </a:p>
          <a:p>
            <a:pPr lvl="1"/>
            <a:r>
              <a:rPr lang="en-US" dirty="0">
                <a:solidFill>
                  <a:srgbClr val="FF0000"/>
                </a:solidFill>
              </a:rPr>
              <a:t>Paid one-on-one coaching or support</a:t>
            </a:r>
          </a:p>
          <a:p>
            <a:pPr lvl="1"/>
            <a:r>
              <a:rPr lang="en-US" dirty="0"/>
              <a:t>Chance to hire contractor programmer</a:t>
            </a:r>
          </a:p>
          <a:p>
            <a:pPr lvl="1"/>
            <a:r>
              <a:rPr lang="en-US" dirty="0"/>
              <a:t>Chance to become a contractor programmer</a:t>
            </a:r>
          </a:p>
          <a:p>
            <a:pPr lvl="1"/>
            <a:r>
              <a:rPr lang="en-US" dirty="0"/>
              <a:t>Manage programming service, </a:t>
            </a:r>
            <a:r>
              <a:rPr lang="en-US" dirty="0">
                <a:solidFill>
                  <a:srgbClr val="FF0000"/>
                </a:solidFill>
              </a:rPr>
              <a:t>charge a fee from the contract</a:t>
            </a:r>
          </a:p>
        </p:txBody>
      </p:sp>
    </p:spTree>
    <p:extLst>
      <p:ext uri="{BB962C8B-B14F-4D97-AF65-F5344CB8AC3E}">
        <p14:creationId xmlns:p14="http://schemas.microsoft.com/office/powerpoint/2010/main" val="406965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6646</TotalTime>
  <Words>434</Words>
  <Application>Microsoft Office PowerPoint</Application>
  <PresentationFormat>Widescreen</PresentationFormat>
  <Paragraphs>120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Service Architecture</vt:lpstr>
      <vt:lpstr>User Subscription Mode</vt:lpstr>
      <vt:lpstr>Institute Subscription Mode – with BackEnd</vt:lpstr>
      <vt:lpstr>Strategy Architecture</vt:lpstr>
      <vt:lpstr>Business Model</vt:lpstr>
      <vt:lpstr>Background</vt:lpstr>
      <vt:lpstr>Target Customers</vt:lpstr>
      <vt:lpstr>Outcome Expected</vt:lpstr>
      <vt:lpstr>Platform</vt:lpstr>
      <vt:lpstr>Where to Start 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Zhou</dc:creator>
  <cp:lastModifiedBy>Gary Zhou</cp:lastModifiedBy>
  <cp:revision>78</cp:revision>
  <dcterms:created xsi:type="dcterms:W3CDTF">2019-10-24T18:10:20Z</dcterms:created>
  <dcterms:modified xsi:type="dcterms:W3CDTF">2020-01-23T01:48:16Z</dcterms:modified>
</cp:coreProperties>
</file>