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7" r:id="rId4"/>
    <p:sldId id="269" r:id="rId5"/>
    <p:sldId id="261" r:id="rId6"/>
    <p:sldId id="262" r:id="rId7"/>
    <p:sldId id="263" r:id="rId8"/>
    <p:sldId id="264"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631-CD29-492A-964A-E5EC95E25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C3BE9-520B-46B4-B1E7-5DCB514A8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FDD3C-CE4B-4759-AC47-8C525D4EB1C7}"/>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7FCC7408-DC05-4CE1-AE95-808D4F064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DFB1-DFEC-4888-9483-6B62C35B5490}"/>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756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2B27-01F4-4C3C-92C0-F5F45A270C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EBB6B-6E12-4C77-9ABD-FDE0FE137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A7876-A389-4AC8-8D92-A2D3AF8EBD6C}"/>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8E606EFF-4B70-47EC-BD5A-84BB14759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411C-5F0C-489C-A1F1-E9C15D2A28EC}"/>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35836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62BD1-EAFE-48FD-870A-5BF1A8A07D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B45F00-F2A6-4415-A490-5711E4171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48F1D-5593-42E7-BD8D-E8BA2B15B1F7}"/>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A841DAB9-28DD-4783-BE17-AD42CBD47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A00DF-B40D-4D06-A774-526384781E7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1020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8730-5BE4-42A9-9824-75517E352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8219C-73F6-4D63-ACEE-545E886C4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31EB6-8C24-4941-9157-3D1CBFB9F0FC}"/>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2E1196BD-7F93-464F-ABA7-6C1B57D6D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6089C-E241-40B2-9794-D3AE38D2781D}"/>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65330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64A6-514F-441C-A9CA-BAD8A448C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8EBD7-2B64-4904-A700-BAA4A1BD8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CA56C-8AFD-4BB9-82D1-3CF4C4B0F0D0}"/>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66B49622-708C-4075-A8EB-730BC8C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5B10B-D8A3-4C63-9A42-A7486E5F82A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50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20EF-1014-4459-948E-551EBCCA5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2E950-2086-4C8F-AFDD-463E0B8DF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2C5F0-1845-48C9-BF67-FCF538047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E4F8D7-534D-40D0-A110-545B2A8DD895}"/>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6" name="Footer Placeholder 5">
            <a:extLst>
              <a:ext uri="{FF2B5EF4-FFF2-40B4-BE49-F238E27FC236}">
                <a16:creationId xmlns:a16="http://schemas.microsoft.com/office/drawing/2014/main" id="{C2E1F34C-B232-427B-8A66-2B0FF1E5D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92CA2-884D-4196-B478-93A13043F0AB}"/>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41157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C014-FAB4-430A-A028-7882A4C56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27AC4-F742-422E-9EEF-0DD6C8386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84D879-2B07-419B-AC07-3458206E4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C747B6-EB73-4BD7-AFBC-E243D1018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4F65-E0F4-498C-8DA1-CE3C27384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FD96B-F323-4B42-BD83-5F329D7F3DE7}"/>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8" name="Footer Placeholder 7">
            <a:extLst>
              <a:ext uri="{FF2B5EF4-FFF2-40B4-BE49-F238E27FC236}">
                <a16:creationId xmlns:a16="http://schemas.microsoft.com/office/drawing/2014/main" id="{114947BB-922A-4A12-A762-11BFCEB14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259154-2567-4938-B0E5-A08AACE904AE}"/>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696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6631-3667-48FA-AAB3-B8187A145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77DACF-5B65-4641-A7D3-F344B3A260E6}"/>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4" name="Footer Placeholder 3">
            <a:extLst>
              <a:ext uri="{FF2B5EF4-FFF2-40B4-BE49-F238E27FC236}">
                <a16:creationId xmlns:a16="http://schemas.microsoft.com/office/drawing/2014/main" id="{D00EC6E0-D39F-4D5D-99DE-EBF466AD1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56715-17B7-408D-963D-EB9F82D620E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65667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5567D-967F-4585-8FA0-3ED7F2F15A05}"/>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3" name="Footer Placeholder 2">
            <a:extLst>
              <a:ext uri="{FF2B5EF4-FFF2-40B4-BE49-F238E27FC236}">
                <a16:creationId xmlns:a16="http://schemas.microsoft.com/office/drawing/2014/main" id="{BC6F77A0-8830-479F-811B-669A0086BB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D0B21-89B9-42E1-B210-836CD454CA6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8056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15A2-0C6C-4A73-91C7-2E4C56EC9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9EDBC-35A4-4F92-8BEE-C44501B2E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15A6F-B0B0-421A-AE79-2BF85CFD4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AA7BB-8384-402E-93CA-BBDDCDD0F049}"/>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6" name="Footer Placeholder 5">
            <a:extLst>
              <a:ext uri="{FF2B5EF4-FFF2-40B4-BE49-F238E27FC236}">
                <a16:creationId xmlns:a16="http://schemas.microsoft.com/office/drawing/2014/main" id="{1A2C9CE7-51C8-48D5-9EAF-749C5E409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43D56-2E2E-431F-900F-4F89E8A47348}"/>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11331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46F4-6FD3-4363-A6B2-AFAE5964E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A8D8F-487D-405B-B170-822DF4776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DC868-5C8D-4BEC-B9F8-8110C877B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A717-0E40-4947-B9D1-4E48DA4BA05B}"/>
              </a:ext>
            </a:extLst>
          </p:cNvPr>
          <p:cNvSpPr>
            <a:spLocks noGrp="1"/>
          </p:cNvSpPr>
          <p:nvPr>
            <p:ph type="dt" sz="half" idx="10"/>
          </p:nvPr>
        </p:nvSpPr>
        <p:spPr/>
        <p:txBody>
          <a:bodyPr/>
          <a:lstStyle/>
          <a:p>
            <a:fld id="{83F1246B-29A4-445C-A64E-6BEFF5AEC172}" type="datetimeFigureOut">
              <a:rPr lang="en-US" smtClean="0"/>
              <a:t>2/23/2020</a:t>
            </a:fld>
            <a:endParaRPr lang="en-US"/>
          </a:p>
        </p:txBody>
      </p:sp>
      <p:sp>
        <p:nvSpPr>
          <p:cNvPr id="6" name="Footer Placeholder 5">
            <a:extLst>
              <a:ext uri="{FF2B5EF4-FFF2-40B4-BE49-F238E27FC236}">
                <a16:creationId xmlns:a16="http://schemas.microsoft.com/office/drawing/2014/main" id="{80E0A442-893B-4A44-A1AA-499E3878C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31A1-762C-431F-A52A-7E12CA2C5815}"/>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42192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32CA2-0E88-4EE6-92C6-7B4702AB9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06ECF-B0D0-4BC8-B002-A87F6C4DA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CA9A1-E5C4-4BD4-A917-FDE246D53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1246B-29A4-445C-A64E-6BEFF5AEC172}" type="datetimeFigureOut">
              <a:rPr lang="en-US" smtClean="0"/>
              <a:t>2/23/2020</a:t>
            </a:fld>
            <a:endParaRPr lang="en-US"/>
          </a:p>
        </p:txBody>
      </p:sp>
      <p:sp>
        <p:nvSpPr>
          <p:cNvPr id="5" name="Footer Placeholder 4">
            <a:extLst>
              <a:ext uri="{FF2B5EF4-FFF2-40B4-BE49-F238E27FC236}">
                <a16:creationId xmlns:a16="http://schemas.microsoft.com/office/drawing/2014/main" id="{318BE2D0-DC7B-4399-9F0A-4B8AB4B8D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5B2EE-81F0-4749-8FD7-E130EC49F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CA4DE-9911-4A9D-877D-6958D663893F}" type="slidenum">
              <a:rPr lang="en-US" smtClean="0"/>
              <a:t>‹#›</a:t>
            </a:fld>
            <a:endParaRPr lang="en-US"/>
          </a:p>
        </p:txBody>
      </p:sp>
    </p:spTree>
    <p:extLst>
      <p:ext uri="{BB962C8B-B14F-4D97-AF65-F5344CB8AC3E}">
        <p14:creationId xmlns:p14="http://schemas.microsoft.com/office/powerpoint/2010/main" val="112398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Service Architecture</a:t>
            </a:r>
          </a:p>
        </p:txBody>
      </p:sp>
      <p:sp>
        <p:nvSpPr>
          <p:cNvPr id="4" name="Oval 3">
            <a:extLst>
              <a:ext uri="{FF2B5EF4-FFF2-40B4-BE49-F238E27FC236}">
                <a16:creationId xmlns:a16="http://schemas.microsoft.com/office/drawing/2014/main" id="{47568DBD-5EAD-4283-AF4E-AF280617BC04}"/>
              </a:ext>
            </a:extLst>
          </p:cNvPr>
          <p:cNvSpPr/>
          <p:nvPr/>
        </p:nvSpPr>
        <p:spPr>
          <a:xfrm>
            <a:off x="1272208" y="2045670"/>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8629711" y="3161738"/>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676942" y="3716054"/>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5009326" y="3166782"/>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sp>
        <p:nvSpPr>
          <p:cNvPr id="8" name="Rectangle 7">
            <a:extLst>
              <a:ext uri="{FF2B5EF4-FFF2-40B4-BE49-F238E27FC236}">
                <a16:creationId xmlns:a16="http://schemas.microsoft.com/office/drawing/2014/main" id="{F48B4B42-687B-45AE-888A-869A578A2EB5}"/>
              </a:ext>
            </a:extLst>
          </p:cNvPr>
          <p:cNvSpPr/>
          <p:nvPr/>
        </p:nvSpPr>
        <p:spPr>
          <a:xfrm>
            <a:off x="5314122" y="1508869"/>
            <a:ext cx="861391" cy="106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a:p>
            <a:pPr algn="ctr"/>
            <a:r>
              <a:rPr lang="en-US" dirty="0"/>
              <a:t>Publish</a:t>
            </a:r>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2756451" y="2466081"/>
            <a:ext cx="2252875" cy="112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4161185" y="3587193"/>
            <a:ext cx="848141" cy="54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17ED0E-824D-47E8-9A77-D9DE0080DA62}"/>
              </a:ext>
            </a:extLst>
          </p:cNvPr>
          <p:cNvCxnSpPr>
            <a:cxnSpLocks/>
            <a:stCxn id="7" idx="0"/>
            <a:endCxn id="8" idx="2"/>
          </p:cNvCxnSpPr>
          <p:nvPr/>
        </p:nvCxnSpPr>
        <p:spPr>
          <a:xfrm flipH="1" flipV="1">
            <a:off x="5744818" y="2570914"/>
            <a:ext cx="6630" cy="59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p:nvPr/>
        </p:nvCxnSpPr>
        <p:spPr>
          <a:xfrm>
            <a:off x="6493565" y="3281581"/>
            <a:ext cx="2120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882D7F-07CA-494C-A4DE-DEFA0D6C9BC8}"/>
              </a:ext>
            </a:extLst>
          </p:cNvPr>
          <p:cNvCxnSpPr>
            <a:cxnSpLocks/>
          </p:cNvCxnSpPr>
          <p:nvPr/>
        </p:nvCxnSpPr>
        <p:spPr>
          <a:xfrm flipH="1">
            <a:off x="6493565" y="3861829"/>
            <a:ext cx="2129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8689346" y="5173434"/>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Desktop/Laptop</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0"/>
            <a:endCxn id="5" idx="2"/>
          </p:cNvCxnSpPr>
          <p:nvPr/>
        </p:nvCxnSpPr>
        <p:spPr>
          <a:xfrm flipV="1">
            <a:off x="9371833" y="4002559"/>
            <a:ext cx="0" cy="11708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862C1F-4994-4469-AF49-10489656500C}"/>
              </a:ext>
            </a:extLst>
          </p:cNvPr>
          <p:cNvCxnSpPr>
            <a:cxnSpLocks/>
            <a:stCxn id="40" idx="0"/>
            <a:endCxn id="4" idx="4"/>
          </p:cNvCxnSpPr>
          <p:nvPr/>
        </p:nvCxnSpPr>
        <p:spPr>
          <a:xfrm flipV="1">
            <a:off x="1992781" y="2886492"/>
            <a:ext cx="21549" cy="219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FCAE12-2ABA-4047-B816-24B0486BBB1B}"/>
              </a:ext>
            </a:extLst>
          </p:cNvPr>
          <p:cNvCxnSpPr>
            <a:cxnSpLocks/>
            <a:stCxn id="40" idx="0"/>
            <a:endCxn id="6" idx="3"/>
          </p:cNvCxnSpPr>
          <p:nvPr/>
        </p:nvCxnSpPr>
        <p:spPr>
          <a:xfrm flipV="1">
            <a:off x="1992781" y="4433740"/>
            <a:ext cx="901523" cy="6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860D64-0C17-4509-AF5F-BA4B0295FAC4}"/>
              </a:ext>
            </a:extLst>
          </p:cNvPr>
          <p:cNvCxnSpPr>
            <a:cxnSpLocks/>
            <a:stCxn id="40" idx="3"/>
            <a:endCxn id="21" idx="2"/>
          </p:cNvCxnSpPr>
          <p:nvPr/>
        </p:nvCxnSpPr>
        <p:spPr>
          <a:xfrm flipV="1">
            <a:off x="2335729" y="5546914"/>
            <a:ext cx="6353617" cy="5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59570D0-A141-4E83-B258-996B39EF0D56}"/>
              </a:ext>
            </a:extLst>
          </p:cNvPr>
          <p:cNvPicPr>
            <a:picLocks noChangeAspect="1"/>
          </p:cNvPicPr>
          <p:nvPr/>
        </p:nvPicPr>
        <p:blipFill>
          <a:blip r:embed="rId2"/>
          <a:stretch>
            <a:fillRect/>
          </a:stretch>
        </p:blipFill>
        <p:spPr>
          <a:xfrm>
            <a:off x="1649833" y="5080671"/>
            <a:ext cx="685896" cy="1047896"/>
          </a:xfrm>
          <a:prstGeom prst="rect">
            <a:avLst/>
          </a:prstGeom>
        </p:spPr>
      </p:pic>
    </p:spTree>
    <p:extLst>
      <p:ext uri="{BB962C8B-B14F-4D97-AF65-F5344CB8AC3E}">
        <p14:creationId xmlns:p14="http://schemas.microsoft.com/office/powerpoint/2010/main" val="20827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29B7-F40C-42C7-821F-B4877657B3EE}"/>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87CBA6D3-865F-41F7-8929-1708D7EED29A}"/>
              </a:ext>
            </a:extLst>
          </p:cNvPr>
          <p:cNvSpPr>
            <a:spLocks noGrp="1"/>
          </p:cNvSpPr>
          <p:nvPr>
            <p:ph idx="1"/>
          </p:nvPr>
        </p:nvSpPr>
        <p:spPr/>
        <p:txBody>
          <a:bodyPr/>
          <a:lstStyle/>
          <a:p>
            <a:r>
              <a:rPr lang="en-US" dirty="0"/>
              <a:t>Community Based Platform (Algo Trader’s Community)</a:t>
            </a:r>
          </a:p>
          <a:p>
            <a:pPr lvl="1"/>
            <a:r>
              <a:rPr lang="en-US" dirty="0"/>
              <a:t>Customers join with a small </a:t>
            </a:r>
            <a:r>
              <a:rPr lang="en-US" dirty="0">
                <a:solidFill>
                  <a:srgbClr val="FF0000"/>
                </a:solidFill>
              </a:rPr>
              <a:t>registration fee</a:t>
            </a:r>
          </a:p>
          <a:p>
            <a:pPr lvl="1"/>
            <a:r>
              <a:rPr lang="en-US" dirty="0"/>
              <a:t>Free </a:t>
            </a:r>
            <a:r>
              <a:rPr lang="en-US" dirty="0" err="1"/>
              <a:t>Ninjatrader</a:t>
            </a:r>
            <a:r>
              <a:rPr lang="en-US" dirty="0"/>
              <a:t> Framework (Add </a:t>
            </a:r>
            <a:r>
              <a:rPr lang="en-US" dirty="0" err="1"/>
              <a:t>Tradestation</a:t>
            </a:r>
            <a:r>
              <a:rPr lang="en-US" dirty="0"/>
              <a:t> later)</a:t>
            </a:r>
          </a:p>
          <a:p>
            <a:pPr lvl="1"/>
            <a:r>
              <a:rPr lang="en-US" dirty="0"/>
              <a:t>Free training materials/seminar</a:t>
            </a:r>
          </a:p>
          <a:p>
            <a:pPr lvl="1"/>
            <a:r>
              <a:rPr lang="en-US" dirty="0">
                <a:solidFill>
                  <a:srgbClr val="FF0000"/>
                </a:solidFill>
              </a:rPr>
              <a:t>Paid subscription for proprietary strategies</a:t>
            </a:r>
          </a:p>
          <a:p>
            <a:pPr lvl="1"/>
            <a:r>
              <a:rPr lang="en-US" dirty="0">
                <a:solidFill>
                  <a:srgbClr val="FF0000"/>
                </a:solidFill>
              </a:rPr>
              <a:t>Paid one-on-one coaching or support</a:t>
            </a:r>
          </a:p>
          <a:p>
            <a:pPr lvl="1"/>
            <a:r>
              <a:rPr lang="en-US" dirty="0"/>
              <a:t>Chance to hire contractor programmer with lower cost and more support</a:t>
            </a:r>
          </a:p>
          <a:p>
            <a:pPr lvl="1"/>
            <a:r>
              <a:rPr lang="en-US" dirty="0"/>
              <a:t>Chance to become a contractor programmer</a:t>
            </a:r>
          </a:p>
          <a:p>
            <a:pPr lvl="1"/>
            <a:r>
              <a:rPr lang="en-US" dirty="0"/>
              <a:t>Manage programming service, </a:t>
            </a:r>
            <a:r>
              <a:rPr lang="en-US" dirty="0">
                <a:solidFill>
                  <a:srgbClr val="FF0000"/>
                </a:solidFill>
              </a:rPr>
              <a:t>charge a fee from the contract</a:t>
            </a:r>
          </a:p>
        </p:txBody>
      </p:sp>
    </p:spTree>
    <p:extLst>
      <p:ext uri="{BB962C8B-B14F-4D97-AF65-F5344CB8AC3E}">
        <p14:creationId xmlns:p14="http://schemas.microsoft.com/office/powerpoint/2010/main" val="406965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E4C7-798B-48DA-B2FA-C7FB9666FBE0}"/>
              </a:ext>
            </a:extLst>
          </p:cNvPr>
          <p:cNvSpPr>
            <a:spLocks noGrp="1"/>
          </p:cNvSpPr>
          <p:nvPr>
            <p:ph type="title"/>
          </p:nvPr>
        </p:nvSpPr>
        <p:spPr/>
        <p:txBody>
          <a:bodyPr/>
          <a:lstStyle/>
          <a:p>
            <a:r>
              <a:rPr lang="en-US" dirty="0"/>
              <a:t>Where to Start With</a:t>
            </a:r>
          </a:p>
        </p:txBody>
      </p:sp>
      <p:sp>
        <p:nvSpPr>
          <p:cNvPr id="3" name="Content Placeholder 2">
            <a:extLst>
              <a:ext uri="{FF2B5EF4-FFF2-40B4-BE49-F238E27FC236}">
                <a16:creationId xmlns:a16="http://schemas.microsoft.com/office/drawing/2014/main" id="{A365D734-73BE-4EC0-A1A4-E255E4C8399E}"/>
              </a:ext>
            </a:extLst>
          </p:cNvPr>
          <p:cNvSpPr>
            <a:spLocks noGrp="1"/>
          </p:cNvSpPr>
          <p:nvPr>
            <p:ph idx="1"/>
          </p:nvPr>
        </p:nvSpPr>
        <p:spPr/>
        <p:txBody>
          <a:bodyPr/>
          <a:lstStyle/>
          <a:p>
            <a:r>
              <a:rPr lang="en-US" dirty="0" err="1"/>
              <a:t>Ninjatrader</a:t>
            </a:r>
            <a:r>
              <a:rPr lang="en-US" dirty="0"/>
              <a:t> Framework (Frontend + Backend)</a:t>
            </a:r>
          </a:p>
          <a:p>
            <a:r>
              <a:rPr lang="en-US" dirty="0"/>
              <a:t>Proprietary Strategies</a:t>
            </a:r>
          </a:p>
          <a:p>
            <a:r>
              <a:rPr lang="en-US" dirty="0"/>
              <a:t>Algo Trader’s Community (re-organize the trading book website?)</a:t>
            </a:r>
          </a:p>
          <a:p>
            <a:r>
              <a:rPr lang="en-US" dirty="0"/>
              <a:t>Training Materials and Beginner Programmer’s Training</a:t>
            </a:r>
          </a:p>
          <a:p>
            <a:endParaRPr lang="en-US" dirty="0"/>
          </a:p>
        </p:txBody>
      </p:sp>
    </p:spTree>
    <p:extLst>
      <p:ext uri="{BB962C8B-B14F-4D97-AF65-F5344CB8AC3E}">
        <p14:creationId xmlns:p14="http://schemas.microsoft.com/office/powerpoint/2010/main" val="280176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User Subscription Mode</a:t>
            </a:r>
          </a:p>
        </p:txBody>
      </p:sp>
      <p:sp>
        <p:nvSpPr>
          <p:cNvPr id="4" name="Oval 3">
            <a:extLst>
              <a:ext uri="{FF2B5EF4-FFF2-40B4-BE49-F238E27FC236}">
                <a16:creationId xmlns:a16="http://schemas.microsoft.com/office/drawing/2014/main" id="{47568DBD-5EAD-4283-AF4E-AF280617BC04}"/>
              </a:ext>
            </a:extLst>
          </p:cNvPr>
          <p:cNvSpPr/>
          <p:nvPr/>
        </p:nvSpPr>
        <p:spPr>
          <a:xfrm>
            <a:off x="1974573" y="2032421"/>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3914839"/>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693717" y="3021010"/>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3458816" y="2452832"/>
            <a:ext cx="1234901" cy="98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3485320" y="3441421"/>
            <a:ext cx="1208397" cy="89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5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486335"/>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a:off x="9076007" y="1859815"/>
            <a:ext cx="937385" cy="25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flipV="1">
            <a:off x="6177960" y="3430096"/>
            <a:ext cx="1453555" cy="1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31429"/>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441421"/>
            <a:ext cx="1469255" cy="166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0549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a:off x="9131458" y="5078973"/>
            <a:ext cx="1017004"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a:off x="9115758" y="3404909"/>
            <a:ext cx="948302"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2452832"/>
            <a:ext cx="868659" cy="91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33071"/>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344428" y="4553905"/>
            <a:ext cx="1234901" cy="369332"/>
          </a:xfrm>
          <a:prstGeom prst="rect">
            <a:avLst/>
          </a:prstGeom>
          <a:noFill/>
        </p:spPr>
        <p:txBody>
          <a:bodyPr wrap="square" rtlCol="0">
            <a:spAutoFit/>
          </a:bodyPr>
          <a:lstStyle/>
          <a:p>
            <a:r>
              <a:rPr lang="en-US" dirty="0"/>
              <a:t>Subscribe</a:t>
            </a:r>
          </a:p>
        </p:txBody>
      </p:sp>
    </p:spTree>
    <p:extLst>
      <p:ext uri="{BB962C8B-B14F-4D97-AF65-F5344CB8AC3E}">
        <p14:creationId xmlns:p14="http://schemas.microsoft.com/office/powerpoint/2010/main" val="8450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Institute Subscription Mode – with </a:t>
            </a:r>
            <a:r>
              <a:rPr lang="en-US" dirty="0" err="1"/>
              <a:t>BackEnd</a:t>
            </a:r>
            <a:endParaRPr lang="en-US" dirty="0"/>
          </a:p>
        </p:txBody>
      </p:sp>
      <p:sp>
        <p:nvSpPr>
          <p:cNvPr id="4" name="Oval 3">
            <a:extLst>
              <a:ext uri="{FF2B5EF4-FFF2-40B4-BE49-F238E27FC236}">
                <a16:creationId xmlns:a16="http://schemas.microsoft.com/office/drawing/2014/main" id="{47568DBD-5EAD-4283-AF4E-AF280617BC04}"/>
              </a:ext>
            </a:extLst>
          </p:cNvPr>
          <p:cNvSpPr/>
          <p:nvPr/>
        </p:nvSpPr>
        <p:spPr>
          <a:xfrm>
            <a:off x="1974573" y="1206518"/>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5050465"/>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822723" y="2962018"/>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p:cNvCxnSpPr>
          <p:nvPr/>
        </p:nvCxnSpPr>
        <p:spPr>
          <a:xfrm>
            <a:off x="3458816" y="1626929"/>
            <a:ext cx="1363907" cy="157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p:cNvCxnSpPr>
          <p:nvPr/>
        </p:nvCxnSpPr>
        <p:spPr>
          <a:xfrm flipV="1">
            <a:off x="3485320" y="3573710"/>
            <a:ext cx="1337403" cy="189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49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515831"/>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flipV="1">
            <a:off x="9076007" y="1885018"/>
            <a:ext cx="937385" cy="42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a:off x="6177960" y="3382429"/>
            <a:ext cx="1453555" cy="47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7567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 </a:t>
            </a:r>
            <a:r>
              <a:rPr lang="en-US" dirty="0" err="1"/>
              <a:t>FrontEnd</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382429"/>
            <a:ext cx="1469255" cy="172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49737"/>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flipV="1">
            <a:off x="9131458" y="5104160"/>
            <a:ext cx="1017004"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flipV="1">
            <a:off x="9115758" y="3430096"/>
            <a:ext cx="948302"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1626929"/>
            <a:ext cx="868659" cy="17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210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03575"/>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196943" y="4406425"/>
            <a:ext cx="1234901" cy="369332"/>
          </a:xfrm>
          <a:prstGeom prst="rect">
            <a:avLst/>
          </a:prstGeom>
          <a:noFill/>
        </p:spPr>
        <p:txBody>
          <a:bodyPr wrap="square" rtlCol="0">
            <a:spAutoFit/>
          </a:bodyPr>
          <a:lstStyle/>
          <a:p>
            <a:r>
              <a:rPr lang="en-US" dirty="0"/>
              <a:t>Subscribe</a:t>
            </a:r>
          </a:p>
        </p:txBody>
      </p:sp>
      <p:sp>
        <p:nvSpPr>
          <p:cNvPr id="37" name="Rectangle: Rounded Corners 36">
            <a:extLst>
              <a:ext uri="{FF2B5EF4-FFF2-40B4-BE49-F238E27FC236}">
                <a16:creationId xmlns:a16="http://schemas.microsoft.com/office/drawing/2014/main" id="{B198FAFA-03CC-4AB5-96FD-B487E8D8051E}"/>
              </a:ext>
            </a:extLst>
          </p:cNvPr>
          <p:cNvSpPr/>
          <p:nvPr/>
        </p:nvSpPr>
        <p:spPr>
          <a:xfrm>
            <a:off x="2056143" y="2950236"/>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/AI Backend</a:t>
            </a:r>
          </a:p>
        </p:txBody>
      </p:sp>
      <p:cxnSp>
        <p:nvCxnSpPr>
          <p:cNvPr id="39" name="Straight Arrow Connector 38">
            <a:extLst>
              <a:ext uri="{FF2B5EF4-FFF2-40B4-BE49-F238E27FC236}">
                <a16:creationId xmlns:a16="http://schemas.microsoft.com/office/drawing/2014/main" id="{CB4E1E40-6459-430C-BC38-33AD1FCA2E82}"/>
              </a:ext>
            </a:extLst>
          </p:cNvPr>
          <p:cNvCxnSpPr>
            <a:cxnSpLocks/>
            <a:stCxn id="4" idx="4"/>
            <a:endCxn id="37" idx="0"/>
          </p:cNvCxnSpPr>
          <p:nvPr/>
        </p:nvCxnSpPr>
        <p:spPr>
          <a:xfrm>
            <a:off x="2716695" y="2047340"/>
            <a:ext cx="17067" cy="90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343D64-6E76-457F-8435-83901DC75466}"/>
              </a:ext>
            </a:extLst>
          </p:cNvPr>
          <p:cNvCxnSpPr>
            <a:cxnSpLocks/>
            <a:stCxn id="37" idx="3"/>
            <a:endCxn id="7" idx="1"/>
          </p:cNvCxnSpPr>
          <p:nvPr/>
        </p:nvCxnSpPr>
        <p:spPr>
          <a:xfrm>
            <a:off x="3411380" y="3370647"/>
            <a:ext cx="1411343" cy="1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92277F-DC26-403C-B349-F9632656F132}"/>
              </a:ext>
            </a:extLst>
          </p:cNvPr>
          <p:cNvCxnSpPr>
            <a:cxnSpLocks/>
            <a:stCxn id="6" idx="0"/>
            <a:endCxn id="37" idx="2"/>
          </p:cNvCxnSpPr>
          <p:nvPr/>
        </p:nvCxnSpPr>
        <p:spPr>
          <a:xfrm flipH="1" flipV="1">
            <a:off x="2733762" y="3791058"/>
            <a:ext cx="9437" cy="1259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8015FC3-2488-4E23-A865-73E8A8EEA940}"/>
              </a:ext>
            </a:extLst>
          </p:cNvPr>
          <p:cNvCxnSpPr>
            <a:cxnSpLocks/>
            <a:stCxn id="14" idx="3"/>
            <a:endCxn id="37" idx="1"/>
          </p:cNvCxnSpPr>
          <p:nvPr/>
        </p:nvCxnSpPr>
        <p:spPr>
          <a:xfrm>
            <a:off x="1105914" y="3364387"/>
            <a:ext cx="950229" cy="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62766" y="365696"/>
            <a:ext cx="10515600" cy="840822"/>
          </a:xfrm>
        </p:spPr>
        <p:txBody>
          <a:bodyPr>
            <a:normAutofit/>
          </a:bodyPr>
          <a:lstStyle/>
          <a:p>
            <a:pPr algn="ctr"/>
            <a:r>
              <a:rPr lang="en-US" dirty="0"/>
              <a:t>Institute Subscription Mode – with </a:t>
            </a:r>
            <a:r>
              <a:rPr lang="en-US" dirty="0" err="1"/>
              <a:t>BackEnd</a:t>
            </a:r>
            <a:endParaRPr lang="en-US" dirty="0"/>
          </a:p>
        </p:txBody>
      </p:sp>
      <p:sp>
        <p:nvSpPr>
          <p:cNvPr id="38" name="Content Placeholder 2">
            <a:extLst>
              <a:ext uri="{FF2B5EF4-FFF2-40B4-BE49-F238E27FC236}">
                <a16:creationId xmlns:a16="http://schemas.microsoft.com/office/drawing/2014/main" id="{C082DB50-4371-457F-86AA-01312932B633}"/>
              </a:ext>
            </a:extLst>
          </p:cNvPr>
          <p:cNvSpPr>
            <a:spLocks noGrp="1"/>
          </p:cNvSpPr>
          <p:nvPr>
            <p:ph idx="1"/>
          </p:nvPr>
        </p:nvSpPr>
        <p:spPr>
          <a:xfrm>
            <a:off x="838200" y="1825625"/>
            <a:ext cx="10515600" cy="4351338"/>
          </a:xfrm>
        </p:spPr>
        <p:txBody>
          <a:bodyPr>
            <a:normAutofit lnSpcReduction="10000"/>
          </a:bodyPr>
          <a:lstStyle/>
          <a:p>
            <a:r>
              <a:rPr lang="en-US" dirty="0"/>
              <a:t>What does the </a:t>
            </a:r>
            <a:r>
              <a:rPr lang="en-US" dirty="0" err="1"/>
              <a:t>BackEnd</a:t>
            </a:r>
            <a:r>
              <a:rPr lang="en-US" dirty="0"/>
              <a:t> provide</a:t>
            </a:r>
          </a:p>
          <a:p>
            <a:pPr lvl="1"/>
            <a:r>
              <a:rPr lang="en-US" dirty="0"/>
              <a:t>Command (Start, stop algo, </a:t>
            </a:r>
            <a:r>
              <a:rPr lang="en-US" dirty="0" err="1"/>
              <a:t>etc</a:t>
            </a:r>
            <a:r>
              <a:rPr lang="en-US" dirty="0"/>
              <a:t>)</a:t>
            </a:r>
          </a:p>
          <a:p>
            <a:pPr lvl="1"/>
            <a:r>
              <a:rPr lang="en-US" dirty="0" err="1"/>
              <a:t>MarketContext</a:t>
            </a:r>
            <a:r>
              <a:rPr lang="en-US" dirty="0"/>
              <a:t> (Human input, or AI generated)</a:t>
            </a:r>
          </a:p>
          <a:p>
            <a:pPr lvl="1"/>
            <a:r>
              <a:rPr lang="en-US" dirty="0"/>
              <a:t>Size (based on the probability of winning)</a:t>
            </a:r>
          </a:p>
          <a:p>
            <a:pPr lvl="1"/>
            <a:endParaRPr lang="en-US" dirty="0"/>
          </a:p>
          <a:p>
            <a:r>
              <a:rPr lang="en-US" dirty="0"/>
              <a:t>What does the </a:t>
            </a:r>
            <a:r>
              <a:rPr lang="en-US" dirty="0" err="1"/>
              <a:t>FrontEnd</a:t>
            </a:r>
            <a:r>
              <a:rPr lang="en-US" dirty="0"/>
              <a:t> provide</a:t>
            </a:r>
          </a:p>
          <a:p>
            <a:pPr lvl="1"/>
            <a:r>
              <a:rPr lang="en-US" dirty="0"/>
              <a:t>Interpret the input from backend</a:t>
            </a:r>
          </a:p>
          <a:p>
            <a:pPr lvl="1"/>
            <a:r>
              <a:rPr lang="en-US" dirty="0"/>
              <a:t>Indicators/signals to find entry/exit</a:t>
            </a:r>
          </a:p>
          <a:p>
            <a:pPr lvl="1"/>
            <a:r>
              <a:rPr lang="en-US" dirty="0"/>
              <a:t>Generates trades by combining backend and frontend signals</a:t>
            </a:r>
          </a:p>
          <a:p>
            <a:pPr lvl="1"/>
            <a:r>
              <a:rPr lang="en-US" dirty="0"/>
              <a:t>Execution</a:t>
            </a:r>
          </a:p>
          <a:p>
            <a:pPr lvl="1"/>
            <a:r>
              <a:rPr lang="en-US" dirty="0"/>
              <a:t>Performance report</a:t>
            </a:r>
          </a:p>
          <a:p>
            <a:pPr marL="457200" lvl="1" indent="0">
              <a:buNone/>
            </a:pPr>
            <a:endParaRPr lang="en-US" dirty="0"/>
          </a:p>
          <a:p>
            <a:pPr lvl="1"/>
            <a:endParaRPr lang="en-US" dirty="0"/>
          </a:p>
        </p:txBody>
      </p:sp>
    </p:spTree>
    <p:extLst>
      <p:ext uri="{BB962C8B-B14F-4D97-AF65-F5344CB8AC3E}">
        <p14:creationId xmlns:p14="http://schemas.microsoft.com/office/powerpoint/2010/main" val="29270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Strategy Architecture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5270812" y="180473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Entry</a:t>
            </a:r>
          </a:p>
        </p:txBody>
      </p:sp>
      <p:sp>
        <p:nvSpPr>
          <p:cNvPr id="24" name="Rectangle: Rounded Corners 23">
            <a:extLst>
              <a:ext uri="{FF2B5EF4-FFF2-40B4-BE49-F238E27FC236}">
                <a16:creationId xmlns:a16="http://schemas.microsoft.com/office/drawing/2014/main" id="{5E22DE06-B620-438A-8B8E-67EA92684307}"/>
              </a:ext>
            </a:extLst>
          </p:cNvPr>
          <p:cNvSpPr/>
          <p:nvPr/>
        </p:nvSpPr>
        <p:spPr>
          <a:xfrm>
            <a:off x="5270811" y="25654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StopLoss</a:t>
            </a:r>
            <a:endParaRPr lang="en-US" sz="1600" dirty="0"/>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5270811" y="3335651"/>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ProfitTarget</a:t>
            </a:r>
            <a:endParaRPr lang="en-US" sz="1600" dirty="0"/>
          </a:p>
        </p:txBody>
      </p:sp>
      <p:cxnSp>
        <p:nvCxnSpPr>
          <p:cNvPr id="33" name="Straight Arrow Connector 32">
            <a:extLst>
              <a:ext uri="{FF2B5EF4-FFF2-40B4-BE49-F238E27FC236}">
                <a16:creationId xmlns:a16="http://schemas.microsoft.com/office/drawing/2014/main" id="{D9186CC4-C6B4-4206-BAA9-1FEAA38FE754}"/>
              </a:ext>
            </a:extLst>
          </p:cNvPr>
          <p:cNvCxnSpPr>
            <a:cxnSpLocks/>
            <a:stCxn id="37" idx="0"/>
            <a:endCxn id="73" idx="4"/>
          </p:cNvCxnSpPr>
          <p:nvPr/>
        </p:nvCxnSpPr>
        <p:spPr>
          <a:xfrm flipV="1">
            <a:off x="1661573" y="2081211"/>
            <a:ext cx="674441" cy="7715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91650E-0A1B-43AC-ABF1-D7E3AF982AE2}"/>
              </a:ext>
            </a:extLst>
          </p:cNvPr>
          <p:cNvSpPr txBox="1"/>
          <p:nvPr/>
        </p:nvSpPr>
        <p:spPr>
          <a:xfrm>
            <a:off x="5291111" y="1385942"/>
            <a:ext cx="1463943" cy="369332"/>
          </a:xfrm>
          <a:prstGeom prst="rect">
            <a:avLst/>
          </a:prstGeom>
          <a:noFill/>
        </p:spPr>
        <p:txBody>
          <a:bodyPr wrap="square" rtlCol="0">
            <a:spAutoFit/>
          </a:bodyPr>
          <a:lstStyle/>
          <a:p>
            <a:r>
              <a:rPr lang="en-US" dirty="0" err="1"/>
              <a:t>TradeSignals</a:t>
            </a:r>
            <a:endParaRPr lang="en-US" dirty="0"/>
          </a:p>
        </p:txBody>
      </p:sp>
      <p:sp>
        <p:nvSpPr>
          <p:cNvPr id="37" name="Rectangle: Rounded Corners 36">
            <a:extLst>
              <a:ext uri="{FF2B5EF4-FFF2-40B4-BE49-F238E27FC236}">
                <a16:creationId xmlns:a16="http://schemas.microsoft.com/office/drawing/2014/main" id="{F9A1B19B-8D9C-43EA-93DD-2D9694F73BF8}"/>
              </a:ext>
            </a:extLst>
          </p:cNvPr>
          <p:cNvSpPr/>
          <p:nvPr/>
        </p:nvSpPr>
        <p:spPr>
          <a:xfrm>
            <a:off x="1142261" y="2852714"/>
            <a:ext cx="1038624" cy="70425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a:t>
            </a:r>
          </a:p>
        </p:txBody>
      </p:sp>
      <p:sp>
        <p:nvSpPr>
          <p:cNvPr id="38" name="Rectangle: Rounded Corners 37">
            <a:extLst>
              <a:ext uri="{FF2B5EF4-FFF2-40B4-BE49-F238E27FC236}">
                <a16:creationId xmlns:a16="http://schemas.microsoft.com/office/drawing/2014/main" id="{F12A870A-76A9-4C8D-BCB7-7344F277CFD7}"/>
              </a:ext>
            </a:extLst>
          </p:cNvPr>
          <p:cNvSpPr/>
          <p:nvPr/>
        </p:nvSpPr>
        <p:spPr>
          <a:xfrm>
            <a:off x="2784446" y="2844325"/>
            <a:ext cx="1470991" cy="714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TradeAction</a:t>
            </a:r>
            <a:endParaRPr lang="en-US" sz="1600" dirty="0"/>
          </a:p>
        </p:txBody>
      </p:sp>
      <p:sp>
        <p:nvSpPr>
          <p:cNvPr id="49" name="Rectangle: Rounded Corners 48">
            <a:extLst>
              <a:ext uri="{FF2B5EF4-FFF2-40B4-BE49-F238E27FC236}">
                <a16:creationId xmlns:a16="http://schemas.microsoft.com/office/drawing/2014/main" id="{8C0FC3C5-206D-4CE7-870B-3DF288C040BC}"/>
              </a:ext>
            </a:extLst>
          </p:cNvPr>
          <p:cNvSpPr/>
          <p:nvPr/>
        </p:nvSpPr>
        <p:spPr>
          <a:xfrm>
            <a:off x="10172471" y="4462392"/>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Indicator</a:t>
            </a:r>
          </a:p>
          <a:p>
            <a:pPr algn="ctr"/>
            <a:r>
              <a:rPr lang="en-US" sz="1600" dirty="0"/>
              <a:t>Signals</a:t>
            </a:r>
          </a:p>
        </p:txBody>
      </p:sp>
      <p:sp>
        <p:nvSpPr>
          <p:cNvPr id="50" name="Rectangle: Rounded Corners 49">
            <a:extLst>
              <a:ext uri="{FF2B5EF4-FFF2-40B4-BE49-F238E27FC236}">
                <a16:creationId xmlns:a16="http://schemas.microsoft.com/office/drawing/2014/main" id="{F2B0387B-A45F-48CD-A80B-5FA52C751288}"/>
              </a:ext>
            </a:extLst>
          </p:cNvPr>
          <p:cNvSpPr/>
          <p:nvPr/>
        </p:nvSpPr>
        <p:spPr>
          <a:xfrm>
            <a:off x="10144763" y="2956884"/>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Performance</a:t>
            </a:r>
          </a:p>
          <a:p>
            <a:pPr algn="ctr"/>
            <a:r>
              <a:rPr lang="en-US" sz="1600" dirty="0"/>
              <a:t>/Rules</a:t>
            </a:r>
          </a:p>
        </p:txBody>
      </p:sp>
      <p:sp>
        <p:nvSpPr>
          <p:cNvPr id="51" name="Rectangle: Rounded Corners 50">
            <a:extLst>
              <a:ext uri="{FF2B5EF4-FFF2-40B4-BE49-F238E27FC236}">
                <a16:creationId xmlns:a16="http://schemas.microsoft.com/office/drawing/2014/main" id="{2A336638-7115-4FB9-ABD0-6B3E60D52610}"/>
              </a:ext>
            </a:extLst>
          </p:cNvPr>
          <p:cNvSpPr/>
          <p:nvPr/>
        </p:nvSpPr>
        <p:spPr>
          <a:xfrm>
            <a:off x="10125110" y="1496698"/>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Commands</a:t>
            </a:r>
          </a:p>
        </p:txBody>
      </p:sp>
      <p:sp>
        <p:nvSpPr>
          <p:cNvPr id="58" name="Rectangle: Rounded Corners 57">
            <a:extLst>
              <a:ext uri="{FF2B5EF4-FFF2-40B4-BE49-F238E27FC236}">
                <a16:creationId xmlns:a16="http://schemas.microsoft.com/office/drawing/2014/main" id="{AB26037D-154E-4FC3-ADB4-02B15E176F56}"/>
              </a:ext>
            </a:extLst>
          </p:cNvPr>
          <p:cNvSpPr/>
          <p:nvPr/>
        </p:nvSpPr>
        <p:spPr>
          <a:xfrm>
            <a:off x="5270811" y="4133543"/>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Liquidate</a:t>
            </a:r>
          </a:p>
        </p:txBody>
      </p:sp>
      <p:sp>
        <p:nvSpPr>
          <p:cNvPr id="59" name="Rectangle: Rounded Corners 58">
            <a:extLst>
              <a:ext uri="{FF2B5EF4-FFF2-40B4-BE49-F238E27FC236}">
                <a16:creationId xmlns:a16="http://schemas.microsoft.com/office/drawing/2014/main" id="{34410B82-90F6-4AFA-970A-452D6DE7607D}"/>
              </a:ext>
            </a:extLst>
          </p:cNvPr>
          <p:cNvSpPr/>
          <p:nvPr/>
        </p:nvSpPr>
        <p:spPr>
          <a:xfrm>
            <a:off x="5270811" y="574216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Terminate</a:t>
            </a:r>
          </a:p>
        </p:txBody>
      </p:sp>
      <p:sp>
        <p:nvSpPr>
          <p:cNvPr id="71" name="Oval 70">
            <a:extLst>
              <a:ext uri="{FF2B5EF4-FFF2-40B4-BE49-F238E27FC236}">
                <a16:creationId xmlns:a16="http://schemas.microsoft.com/office/drawing/2014/main" id="{C5891883-CD3C-4315-A48C-F319442C38AE}"/>
              </a:ext>
            </a:extLst>
          </p:cNvPr>
          <p:cNvSpPr/>
          <p:nvPr/>
        </p:nvSpPr>
        <p:spPr>
          <a:xfrm>
            <a:off x="188553" y="4097042"/>
            <a:ext cx="1315736" cy="820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Position</a:t>
            </a:r>
          </a:p>
          <a:p>
            <a:pPr algn="ctr"/>
            <a:r>
              <a:rPr lang="en-US" sz="1600" dirty="0" err="1"/>
              <a:t>Mgmt</a:t>
            </a:r>
            <a:endParaRPr lang="en-US" sz="1600" dirty="0"/>
          </a:p>
        </p:txBody>
      </p:sp>
      <p:sp>
        <p:nvSpPr>
          <p:cNvPr id="72" name="Oval 71">
            <a:extLst>
              <a:ext uri="{FF2B5EF4-FFF2-40B4-BE49-F238E27FC236}">
                <a16:creationId xmlns:a16="http://schemas.microsoft.com/office/drawing/2014/main" id="{3B452BEB-4F9D-4624-A2E7-8275E9A0CDC6}"/>
              </a:ext>
            </a:extLst>
          </p:cNvPr>
          <p:cNvSpPr/>
          <p:nvPr/>
        </p:nvSpPr>
        <p:spPr>
          <a:xfrm>
            <a:off x="286023" y="1302806"/>
            <a:ext cx="1166430" cy="769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Money </a:t>
            </a:r>
            <a:r>
              <a:rPr lang="en-US" sz="1600" dirty="0" err="1"/>
              <a:t>Mgmt</a:t>
            </a:r>
            <a:endParaRPr lang="en-US" sz="1600" dirty="0"/>
          </a:p>
        </p:txBody>
      </p:sp>
      <p:sp>
        <p:nvSpPr>
          <p:cNvPr id="73" name="Oval 72">
            <a:extLst>
              <a:ext uri="{FF2B5EF4-FFF2-40B4-BE49-F238E27FC236}">
                <a16:creationId xmlns:a16="http://schemas.microsoft.com/office/drawing/2014/main" id="{185A0391-72E3-424E-A94D-CD83EF9E1F01}"/>
              </a:ext>
            </a:extLst>
          </p:cNvPr>
          <p:cNvSpPr/>
          <p:nvPr/>
        </p:nvSpPr>
        <p:spPr>
          <a:xfrm>
            <a:off x="1816702" y="1293571"/>
            <a:ext cx="1038624" cy="787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Trade</a:t>
            </a:r>
          </a:p>
          <a:p>
            <a:pPr algn="ctr"/>
            <a:r>
              <a:rPr lang="en-US" sz="1600" dirty="0" err="1"/>
              <a:t>Mgmt</a:t>
            </a:r>
            <a:endParaRPr lang="en-US" sz="1600" dirty="0"/>
          </a:p>
        </p:txBody>
      </p:sp>
      <p:cxnSp>
        <p:nvCxnSpPr>
          <p:cNvPr id="75" name="Straight Arrow Connector 74">
            <a:extLst>
              <a:ext uri="{FF2B5EF4-FFF2-40B4-BE49-F238E27FC236}">
                <a16:creationId xmlns:a16="http://schemas.microsoft.com/office/drawing/2014/main" id="{E3406A20-776B-47B6-90D3-EA75AB0CB0EA}"/>
              </a:ext>
            </a:extLst>
          </p:cNvPr>
          <p:cNvCxnSpPr>
            <a:cxnSpLocks/>
            <a:stCxn id="37" idx="2"/>
            <a:endCxn id="71" idx="0"/>
          </p:cNvCxnSpPr>
          <p:nvPr/>
        </p:nvCxnSpPr>
        <p:spPr>
          <a:xfrm flipH="1">
            <a:off x="846421" y="3556971"/>
            <a:ext cx="815152" cy="540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8C3C29B-89B8-4D34-AD95-F658053D788F}"/>
              </a:ext>
            </a:extLst>
          </p:cNvPr>
          <p:cNvCxnSpPr>
            <a:cxnSpLocks/>
            <a:stCxn id="37" idx="0"/>
            <a:endCxn id="72" idx="4"/>
          </p:cNvCxnSpPr>
          <p:nvPr/>
        </p:nvCxnSpPr>
        <p:spPr>
          <a:xfrm flipH="1" flipV="1">
            <a:off x="869238" y="2072495"/>
            <a:ext cx="792335" cy="78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4E2DAB9-B250-4E2C-85C0-FF56D58B01F1}"/>
              </a:ext>
            </a:extLst>
          </p:cNvPr>
          <p:cNvCxnSpPr>
            <a:cxnSpLocks/>
            <a:stCxn id="133" idx="0"/>
            <a:endCxn id="37" idx="2"/>
          </p:cNvCxnSpPr>
          <p:nvPr/>
        </p:nvCxnSpPr>
        <p:spPr>
          <a:xfrm flipH="1" flipV="1">
            <a:off x="1661573" y="3556971"/>
            <a:ext cx="1238856" cy="602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6A6117F-792D-4F0B-93AA-32C82F89B02F}"/>
              </a:ext>
            </a:extLst>
          </p:cNvPr>
          <p:cNvSpPr/>
          <p:nvPr/>
        </p:nvSpPr>
        <p:spPr>
          <a:xfrm>
            <a:off x="4891154" y="1308682"/>
            <a:ext cx="2193141" cy="5184191"/>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8DAA03FB-1A8F-45BA-97AE-4029A8AE266D}"/>
              </a:ext>
            </a:extLst>
          </p:cNvPr>
          <p:cNvSpPr/>
          <p:nvPr/>
        </p:nvSpPr>
        <p:spPr>
          <a:xfrm>
            <a:off x="5291111" y="49619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ExitOnly</a:t>
            </a:r>
            <a:endParaRPr lang="en-US" sz="1600" dirty="0"/>
          </a:p>
        </p:txBody>
      </p:sp>
      <p:sp>
        <p:nvSpPr>
          <p:cNvPr id="94" name="Arrow: Left 93">
            <a:extLst>
              <a:ext uri="{FF2B5EF4-FFF2-40B4-BE49-F238E27FC236}">
                <a16:creationId xmlns:a16="http://schemas.microsoft.com/office/drawing/2014/main" id="{1DC0DD0F-32B9-4D26-9004-6B9D08BD607E}"/>
              </a:ext>
            </a:extLst>
          </p:cNvPr>
          <p:cNvSpPr/>
          <p:nvPr/>
        </p:nvSpPr>
        <p:spPr>
          <a:xfrm>
            <a:off x="4255436" y="2973791"/>
            <a:ext cx="635717"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Left 94">
            <a:extLst>
              <a:ext uri="{FF2B5EF4-FFF2-40B4-BE49-F238E27FC236}">
                <a16:creationId xmlns:a16="http://schemas.microsoft.com/office/drawing/2014/main" id="{4DC4B740-3767-473D-B977-C0CA4035EAF5}"/>
              </a:ext>
            </a:extLst>
          </p:cNvPr>
          <p:cNvSpPr/>
          <p:nvPr/>
        </p:nvSpPr>
        <p:spPr>
          <a:xfrm>
            <a:off x="7084295" y="2992415"/>
            <a:ext cx="647198" cy="4744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B93FB528-9078-4A1B-B186-D38AD705110A}"/>
              </a:ext>
            </a:extLst>
          </p:cNvPr>
          <p:cNvCxnSpPr>
            <a:cxnSpLocks/>
            <a:stCxn id="49" idx="1"/>
            <a:endCxn id="106" idx="3"/>
          </p:cNvCxnSpPr>
          <p:nvPr/>
        </p:nvCxnSpPr>
        <p:spPr>
          <a:xfrm flipH="1" flipV="1">
            <a:off x="9202483" y="3219120"/>
            <a:ext cx="969988" cy="153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CF4A800-7DB0-45B3-9E98-8305C592244F}"/>
              </a:ext>
            </a:extLst>
          </p:cNvPr>
          <p:cNvCxnSpPr>
            <a:cxnSpLocks/>
            <a:endCxn id="106" idx="3"/>
          </p:cNvCxnSpPr>
          <p:nvPr/>
        </p:nvCxnSpPr>
        <p:spPr>
          <a:xfrm flipH="1" flipV="1">
            <a:off x="9202483" y="3219120"/>
            <a:ext cx="1096064" cy="2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3CEECF9-BC13-4D2F-A8C1-1382975CF76B}"/>
              </a:ext>
            </a:extLst>
          </p:cNvPr>
          <p:cNvCxnSpPr>
            <a:cxnSpLocks/>
            <a:stCxn id="51" idx="1"/>
            <a:endCxn id="106" idx="3"/>
          </p:cNvCxnSpPr>
          <p:nvPr/>
        </p:nvCxnSpPr>
        <p:spPr>
          <a:xfrm flipH="1">
            <a:off x="9202483" y="1783990"/>
            <a:ext cx="922627" cy="143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Diamond 105">
            <a:extLst>
              <a:ext uri="{FF2B5EF4-FFF2-40B4-BE49-F238E27FC236}">
                <a16:creationId xmlns:a16="http://schemas.microsoft.com/office/drawing/2014/main" id="{711EA771-4913-4CFD-85D5-50B79A85DE4D}"/>
              </a:ext>
            </a:extLst>
          </p:cNvPr>
          <p:cNvSpPr/>
          <p:nvPr/>
        </p:nvSpPr>
        <p:spPr>
          <a:xfrm>
            <a:off x="7718240" y="2862797"/>
            <a:ext cx="1484243" cy="7126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Engine</a:t>
            </a:r>
          </a:p>
        </p:txBody>
      </p:sp>
      <p:sp>
        <p:nvSpPr>
          <p:cNvPr id="124" name="Cloud 123">
            <a:extLst>
              <a:ext uri="{FF2B5EF4-FFF2-40B4-BE49-F238E27FC236}">
                <a16:creationId xmlns:a16="http://schemas.microsoft.com/office/drawing/2014/main" id="{F209CF20-06C7-4B36-89FA-1EA6B820C810}"/>
              </a:ext>
            </a:extLst>
          </p:cNvPr>
          <p:cNvSpPr/>
          <p:nvPr/>
        </p:nvSpPr>
        <p:spPr>
          <a:xfrm>
            <a:off x="1888278" y="5120890"/>
            <a:ext cx="2377499" cy="827541"/>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Internet/Web</a:t>
            </a:r>
          </a:p>
        </p:txBody>
      </p:sp>
      <p:pic>
        <p:nvPicPr>
          <p:cNvPr id="126" name="Picture 125">
            <a:extLst>
              <a:ext uri="{FF2B5EF4-FFF2-40B4-BE49-F238E27FC236}">
                <a16:creationId xmlns:a16="http://schemas.microsoft.com/office/drawing/2014/main" id="{D1A03DEF-8E49-401A-87D9-72B99CE03E90}"/>
              </a:ext>
            </a:extLst>
          </p:cNvPr>
          <p:cNvPicPr>
            <a:picLocks noChangeAspect="1"/>
          </p:cNvPicPr>
          <p:nvPr/>
        </p:nvPicPr>
        <p:blipFill>
          <a:blip r:embed="rId2"/>
          <a:stretch>
            <a:fillRect/>
          </a:stretch>
        </p:blipFill>
        <p:spPr>
          <a:xfrm>
            <a:off x="582260" y="5156653"/>
            <a:ext cx="506420" cy="765263"/>
          </a:xfrm>
          <a:prstGeom prst="rect">
            <a:avLst/>
          </a:prstGeom>
        </p:spPr>
      </p:pic>
      <p:cxnSp>
        <p:nvCxnSpPr>
          <p:cNvPr id="127" name="Straight Arrow Connector 126">
            <a:extLst>
              <a:ext uri="{FF2B5EF4-FFF2-40B4-BE49-F238E27FC236}">
                <a16:creationId xmlns:a16="http://schemas.microsoft.com/office/drawing/2014/main" id="{6986BC2D-5779-4C7F-8289-6AA8D11385C0}"/>
              </a:ext>
            </a:extLst>
          </p:cNvPr>
          <p:cNvCxnSpPr>
            <a:cxnSpLocks/>
            <a:stCxn id="124" idx="2"/>
            <a:endCxn id="126" idx="3"/>
          </p:cNvCxnSpPr>
          <p:nvPr/>
        </p:nvCxnSpPr>
        <p:spPr>
          <a:xfrm flipH="1">
            <a:off x="1088680" y="5534661"/>
            <a:ext cx="806973" cy="4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Speech Bubble: Rectangle with Corners Rounded 132">
            <a:extLst>
              <a:ext uri="{FF2B5EF4-FFF2-40B4-BE49-F238E27FC236}">
                <a16:creationId xmlns:a16="http://schemas.microsoft.com/office/drawing/2014/main" id="{626A27AA-B3A0-48B1-91C4-400740FA1A57}"/>
              </a:ext>
            </a:extLst>
          </p:cNvPr>
          <p:cNvSpPr/>
          <p:nvPr/>
        </p:nvSpPr>
        <p:spPr>
          <a:xfrm>
            <a:off x="2014289" y="4159312"/>
            <a:ext cx="1772279" cy="667355"/>
          </a:xfrm>
          <a:prstGeom prst="wedgeRoundRectCallout">
            <a:avLst>
              <a:gd name="adj1" fmla="val 11479"/>
              <a:gd name="adj2" fmla="val 10955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rPr>
              <a:t>Input: Command</a:t>
            </a:r>
          </a:p>
          <a:p>
            <a:pPr algn="ctr"/>
            <a:r>
              <a:rPr lang="en-US" sz="1400" dirty="0">
                <a:solidFill>
                  <a:schemeClr val="bg2">
                    <a:lumMod val="25000"/>
                  </a:schemeClr>
                </a:solidFill>
              </a:rPr>
              <a:t>Output: Report, Log</a:t>
            </a:r>
          </a:p>
        </p:txBody>
      </p:sp>
      <p:sp>
        <p:nvSpPr>
          <p:cNvPr id="140" name="TextBox 139">
            <a:extLst>
              <a:ext uri="{FF2B5EF4-FFF2-40B4-BE49-F238E27FC236}">
                <a16:creationId xmlns:a16="http://schemas.microsoft.com/office/drawing/2014/main" id="{C8DC5CC3-F945-4F58-820E-B84C75D88892}"/>
              </a:ext>
            </a:extLst>
          </p:cNvPr>
          <p:cNvSpPr txBox="1"/>
          <p:nvPr/>
        </p:nvSpPr>
        <p:spPr>
          <a:xfrm>
            <a:off x="8136347" y="3596104"/>
            <a:ext cx="1200600" cy="1169551"/>
          </a:xfrm>
          <a:prstGeom prst="rect">
            <a:avLst/>
          </a:prstGeom>
          <a:noFill/>
        </p:spPr>
        <p:txBody>
          <a:bodyPr wrap="square" rtlCol="0">
            <a:spAutoFit/>
          </a:bodyPr>
          <a:lstStyle/>
          <a:p>
            <a:r>
              <a:rPr lang="en-US" sz="1400" dirty="0"/>
              <a:t>Signals</a:t>
            </a:r>
          </a:p>
          <a:p>
            <a:r>
              <a:rPr lang="en-US" sz="1400" dirty="0"/>
              <a:t>+ Commands</a:t>
            </a:r>
          </a:p>
          <a:p>
            <a:r>
              <a:rPr lang="en-US" sz="1400" dirty="0"/>
              <a:t>+ Events</a:t>
            </a:r>
          </a:p>
          <a:p>
            <a:r>
              <a:rPr lang="en-US" sz="1400" dirty="0"/>
              <a:t>Combined</a:t>
            </a:r>
          </a:p>
          <a:p>
            <a:endParaRPr lang="en-US" sz="1400" dirty="0"/>
          </a:p>
        </p:txBody>
      </p:sp>
      <p:sp>
        <p:nvSpPr>
          <p:cNvPr id="153" name="TextBox 152">
            <a:extLst>
              <a:ext uri="{FF2B5EF4-FFF2-40B4-BE49-F238E27FC236}">
                <a16:creationId xmlns:a16="http://schemas.microsoft.com/office/drawing/2014/main" id="{39597590-315D-4F10-917A-46DBC6110138}"/>
              </a:ext>
            </a:extLst>
          </p:cNvPr>
          <p:cNvSpPr txBox="1"/>
          <p:nvPr/>
        </p:nvSpPr>
        <p:spPr>
          <a:xfrm>
            <a:off x="412120" y="6020970"/>
            <a:ext cx="1404582" cy="523220"/>
          </a:xfrm>
          <a:prstGeom prst="rect">
            <a:avLst/>
          </a:prstGeom>
          <a:noFill/>
        </p:spPr>
        <p:txBody>
          <a:bodyPr wrap="square" rtlCol="0">
            <a:spAutoFit/>
          </a:bodyPr>
          <a:lstStyle/>
          <a:p>
            <a:r>
              <a:rPr lang="en-US" sz="1400" dirty="0"/>
              <a:t>Mobile, Laptop,</a:t>
            </a:r>
          </a:p>
          <a:p>
            <a:r>
              <a:rPr lang="en-US" sz="1400" dirty="0"/>
              <a:t>Desktop</a:t>
            </a:r>
          </a:p>
        </p:txBody>
      </p:sp>
      <p:sp>
        <p:nvSpPr>
          <p:cNvPr id="39" name="Arrow: Left 38">
            <a:extLst>
              <a:ext uri="{FF2B5EF4-FFF2-40B4-BE49-F238E27FC236}">
                <a16:creationId xmlns:a16="http://schemas.microsoft.com/office/drawing/2014/main" id="{062E1260-5E7F-4C81-A10C-2F3D50C8A1B1}"/>
              </a:ext>
            </a:extLst>
          </p:cNvPr>
          <p:cNvSpPr/>
          <p:nvPr/>
        </p:nvSpPr>
        <p:spPr>
          <a:xfrm>
            <a:off x="2180885" y="2960190"/>
            <a:ext cx="603561"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94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B5EF-4524-41AF-870A-9AAF367EBE40}"/>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A39BD6F0-C56E-4B2C-968E-9B9264235BEB}"/>
              </a:ext>
            </a:extLst>
          </p:cNvPr>
          <p:cNvSpPr>
            <a:spLocks noGrp="1"/>
          </p:cNvSpPr>
          <p:nvPr>
            <p:ph idx="1"/>
          </p:nvPr>
        </p:nvSpPr>
        <p:spPr/>
        <p:txBody>
          <a:bodyPr/>
          <a:lstStyle/>
          <a:p>
            <a:r>
              <a:rPr lang="en-US" dirty="0"/>
              <a:t>Background</a:t>
            </a:r>
          </a:p>
          <a:p>
            <a:r>
              <a:rPr lang="en-US" dirty="0"/>
              <a:t>Target Customers</a:t>
            </a:r>
          </a:p>
          <a:p>
            <a:pPr lvl="1"/>
            <a:r>
              <a:rPr lang="en-US" dirty="0"/>
              <a:t>Retail Traders</a:t>
            </a:r>
          </a:p>
          <a:p>
            <a:pPr lvl="1"/>
            <a:r>
              <a:rPr lang="en-US" dirty="0"/>
              <a:t>Institute</a:t>
            </a:r>
          </a:p>
          <a:p>
            <a:r>
              <a:rPr lang="en-US" dirty="0"/>
              <a:t>Outcome Expected</a:t>
            </a:r>
          </a:p>
          <a:p>
            <a:r>
              <a:rPr lang="en-US" dirty="0"/>
              <a:t>Platform</a:t>
            </a:r>
          </a:p>
          <a:p>
            <a:r>
              <a:rPr lang="en-US" dirty="0"/>
              <a:t>Where to Start With</a:t>
            </a:r>
          </a:p>
        </p:txBody>
      </p:sp>
    </p:spTree>
    <p:extLst>
      <p:ext uri="{BB962C8B-B14F-4D97-AF65-F5344CB8AC3E}">
        <p14:creationId xmlns:p14="http://schemas.microsoft.com/office/powerpoint/2010/main" val="196946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D10-A0F4-4623-84A5-3A414F46358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A1760D6-7562-4888-9592-6E8C036553F9}"/>
              </a:ext>
            </a:extLst>
          </p:cNvPr>
          <p:cNvSpPr>
            <a:spLocks noGrp="1"/>
          </p:cNvSpPr>
          <p:nvPr>
            <p:ph idx="1"/>
          </p:nvPr>
        </p:nvSpPr>
        <p:spPr/>
        <p:txBody>
          <a:bodyPr/>
          <a:lstStyle/>
          <a:p>
            <a:r>
              <a:rPr lang="en-US" dirty="0"/>
              <a:t>The Evolution of Technology in Trading Financial Markets</a:t>
            </a:r>
          </a:p>
          <a:p>
            <a:pPr lvl="1"/>
            <a:r>
              <a:rPr lang="en-US" dirty="0"/>
              <a:t>Open-outcry</a:t>
            </a:r>
          </a:p>
          <a:p>
            <a:pPr lvl="1"/>
            <a:r>
              <a:rPr lang="en-US" dirty="0"/>
              <a:t>Computer assistance (Analysis &amp; Research)</a:t>
            </a:r>
          </a:p>
          <a:p>
            <a:pPr lvl="1"/>
            <a:r>
              <a:rPr lang="en-US" dirty="0"/>
              <a:t>Electronic online trading</a:t>
            </a:r>
          </a:p>
          <a:p>
            <a:pPr lvl="1"/>
            <a:r>
              <a:rPr lang="en-US" dirty="0"/>
              <a:t>Algo, AI, and more…</a:t>
            </a:r>
          </a:p>
          <a:p>
            <a:pPr marL="457200" lvl="1" indent="0">
              <a:buNone/>
            </a:pPr>
            <a:endParaRPr lang="en-US" dirty="0"/>
          </a:p>
          <a:p>
            <a:pPr marL="457200" lvl="1" indent="0">
              <a:buNone/>
            </a:pPr>
            <a:r>
              <a:rPr lang="en-US" dirty="0"/>
              <a:t>Open-outcry -&gt; computer/online -&gt; Algo/AI</a:t>
            </a:r>
          </a:p>
          <a:p>
            <a:pPr marL="457200" lvl="1" indent="0">
              <a:buNone/>
            </a:pPr>
            <a:r>
              <a:rPr lang="en-US" dirty="0"/>
              <a:t>What will be needed from the traders for transition to Algo/AI today?</a:t>
            </a:r>
          </a:p>
          <a:p>
            <a:pPr marL="457200" lvl="1" indent="0">
              <a:buNone/>
            </a:pPr>
            <a:r>
              <a:rPr lang="en-US" dirty="0"/>
              <a:t>Why hiring a freelancer will not work as expected?</a:t>
            </a:r>
          </a:p>
          <a:p>
            <a:pPr marL="457200" lvl="1" indent="0">
              <a:buNone/>
            </a:pPr>
            <a:r>
              <a:rPr lang="en-US" dirty="0"/>
              <a:t>What is the proper way to provide the support/service to customers?</a:t>
            </a:r>
          </a:p>
          <a:p>
            <a:pPr lvl="1"/>
            <a:endParaRPr lang="en-US" dirty="0"/>
          </a:p>
        </p:txBody>
      </p:sp>
    </p:spTree>
    <p:extLst>
      <p:ext uri="{BB962C8B-B14F-4D97-AF65-F5344CB8AC3E}">
        <p14:creationId xmlns:p14="http://schemas.microsoft.com/office/powerpoint/2010/main" val="167988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2D-371C-4CB1-9410-DB7D7792A196}"/>
              </a:ext>
            </a:extLst>
          </p:cNvPr>
          <p:cNvSpPr>
            <a:spLocks noGrp="1"/>
          </p:cNvSpPr>
          <p:nvPr>
            <p:ph type="title"/>
          </p:nvPr>
        </p:nvSpPr>
        <p:spPr/>
        <p:txBody>
          <a:bodyPr/>
          <a:lstStyle/>
          <a:p>
            <a:r>
              <a:rPr lang="en-US" dirty="0"/>
              <a:t>Target Customers</a:t>
            </a:r>
          </a:p>
        </p:txBody>
      </p:sp>
      <p:sp>
        <p:nvSpPr>
          <p:cNvPr id="3" name="Content Placeholder 2">
            <a:extLst>
              <a:ext uri="{FF2B5EF4-FFF2-40B4-BE49-F238E27FC236}">
                <a16:creationId xmlns:a16="http://schemas.microsoft.com/office/drawing/2014/main" id="{BA0C9968-5771-4CAC-9938-CA774D061CFE}"/>
              </a:ext>
            </a:extLst>
          </p:cNvPr>
          <p:cNvSpPr>
            <a:spLocks noGrp="1"/>
          </p:cNvSpPr>
          <p:nvPr>
            <p:ph idx="1"/>
          </p:nvPr>
        </p:nvSpPr>
        <p:spPr/>
        <p:txBody>
          <a:bodyPr>
            <a:normAutofit fontScale="92500" lnSpcReduction="10000"/>
          </a:bodyPr>
          <a:lstStyle/>
          <a:p>
            <a:r>
              <a:rPr lang="en-US" dirty="0"/>
              <a:t>Retail Traders</a:t>
            </a:r>
          </a:p>
          <a:p>
            <a:pPr lvl="1"/>
            <a:r>
              <a:rPr lang="en-US" dirty="0" err="1"/>
              <a:t>Ninjatrader</a:t>
            </a:r>
            <a:r>
              <a:rPr lang="en-US" dirty="0"/>
              <a:t> Framework  (easy to develop customized strategies, free of charge, only charge for registration) – Beginner Programmers</a:t>
            </a:r>
          </a:p>
          <a:p>
            <a:pPr lvl="1"/>
            <a:r>
              <a:rPr lang="en-US" dirty="0"/>
              <a:t>Subscription/ Proprietary Strategies/Training  (paid service) – Non-Programmers</a:t>
            </a:r>
          </a:p>
          <a:p>
            <a:pPr lvl="1"/>
            <a:r>
              <a:rPr lang="en-US" dirty="0"/>
              <a:t>Programming service (paid service, work for non-programmers, charge a share) – Contractor Programmers</a:t>
            </a:r>
          </a:p>
          <a:p>
            <a:endParaRPr lang="en-US" dirty="0"/>
          </a:p>
          <a:p>
            <a:r>
              <a:rPr lang="en-US" dirty="0"/>
              <a:t>Institute</a:t>
            </a:r>
          </a:p>
          <a:p>
            <a:pPr lvl="1"/>
            <a:r>
              <a:rPr lang="en-US" dirty="0"/>
              <a:t>Subscription/Proprietary Strategies (Sale or paid subscription)</a:t>
            </a:r>
          </a:p>
          <a:p>
            <a:pPr lvl="2"/>
            <a:r>
              <a:rPr lang="en-US" dirty="0"/>
              <a:t>The subscription/purchase includes frontend and backend, the frontend can be reverse engineered but not the backend. The day to day trading needs to pull data and instructions from backend to the frontend to make the trades work</a:t>
            </a:r>
          </a:p>
          <a:p>
            <a:pPr lvl="1"/>
            <a:r>
              <a:rPr lang="en-US" dirty="0"/>
              <a:t>Programming service (paid)</a:t>
            </a:r>
          </a:p>
        </p:txBody>
      </p:sp>
    </p:spTree>
    <p:extLst>
      <p:ext uri="{BB962C8B-B14F-4D97-AF65-F5344CB8AC3E}">
        <p14:creationId xmlns:p14="http://schemas.microsoft.com/office/powerpoint/2010/main" val="122130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90C7-598B-49F9-8BB5-42C7FF725FB6}"/>
              </a:ext>
            </a:extLst>
          </p:cNvPr>
          <p:cNvSpPr>
            <a:spLocks noGrp="1"/>
          </p:cNvSpPr>
          <p:nvPr>
            <p:ph type="title"/>
          </p:nvPr>
        </p:nvSpPr>
        <p:spPr/>
        <p:txBody>
          <a:bodyPr/>
          <a:lstStyle/>
          <a:p>
            <a:r>
              <a:rPr lang="en-US" dirty="0"/>
              <a:t>Outcome Expected</a:t>
            </a:r>
          </a:p>
        </p:txBody>
      </p:sp>
      <p:sp>
        <p:nvSpPr>
          <p:cNvPr id="3" name="Content Placeholder 2">
            <a:extLst>
              <a:ext uri="{FF2B5EF4-FFF2-40B4-BE49-F238E27FC236}">
                <a16:creationId xmlns:a16="http://schemas.microsoft.com/office/drawing/2014/main" id="{BD4EC978-F8A1-420B-A166-CB508118212C}"/>
              </a:ext>
            </a:extLst>
          </p:cNvPr>
          <p:cNvSpPr>
            <a:spLocks noGrp="1"/>
          </p:cNvSpPr>
          <p:nvPr>
            <p:ph idx="1"/>
          </p:nvPr>
        </p:nvSpPr>
        <p:spPr/>
        <p:txBody>
          <a:bodyPr/>
          <a:lstStyle/>
          <a:p>
            <a:r>
              <a:rPr lang="en-US" dirty="0"/>
              <a:t>Platform and Technologies</a:t>
            </a:r>
          </a:p>
          <a:p>
            <a:pPr lvl="1"/>
            <a:r>
              <a:rPr lang="en-US" dirty="0"/>
              <a:t>Product: </a:t>
            </a:r>
            <a:r>
              <a:rPr lang="en-US" dirty="0" err="1"/>
              <a:t>Ninjatrader</a:t>
            </a:r>
            <a:r>
              <a:rPr lang="en-US" dirty="0"/>
              <a:t> framework</a:t>
            </a:r>
          </a:p>
          <a:p>
            <a:pPr lvl="1"/>
            <a:r>
              <a:rPr lang="en-US" dirty="0"/>
              <a:t>Proprietary strategies (Sale &amp; Subscription)</a:t>
            </a:r>
          </a:p>
          <a:p>
            <a:pPr lvl="1"/>
            <a:r>
              <a:rPr lang="en-US" dirty="0"/>
              <a:t>Community (Programming service and Support, Training)</a:t>
            </a:r>
          </a:p>
          <a:p>
            <a:r>
              <a:rPr lang="en-US" dirty="0"/>
              <a:t>Income</a:t>
            </a:r>
          </a:p>
          <a:p>
            <a:pPr lvl="1"/>
            <a:r>
              <a:rPr lang="en-US" dirty="0"/>
              <a:t>Registration</a:t>
            </a:r>
          </a:p>
          <a:p>
            <a:pPr lvl="1"/>
            <a:r>
              <a:rPr lang="en-US" dirty="0"/>
              <a:t>Proprietary Strategies Sale &amp; Subscription</a:t>
            </a:r>
          </a:p>
          <a:p>
            <a:pPr lvl="1"/>
            <a:r>
              <a:rPr lang="en-US" dirty="0"/>
              <a:t>Share of Programming service, Paid training and Support</a:t>
            </a:r>
          </a:p>
        </p:txBody>
      </p:sp>
    </p:spTree>
    <p:extLst>
      <p:ext uri="{BB962C8B-B14F-4D97-AF65-F5344CB8AC3E}">
        <p14:creationId xmlns:p14="http://schemas.microsoft.com/office/powerpoint/2010/main" val="256674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10067</TotalTime>
  <Words>507</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Service Architecture</vt:lpstr>
      <vt:lpstr>User Subscription Mode</vt:lpstr>
      <vt:lpstr>Institute Subscription Mode – with BackEnd</vt:lpstr>
      <vt:lpstr>Institute Subscription Mode – with BackEnd</vt:lpstr>
      <vt:lpstr>Strategy Architecture</vt:lpstr>
      <vt:lpstr>Business Model</vt:lpstr>
      <vt:lpstr>Background</vt:lpstr>
      <vt:lpstr>Target Customers</vt:lpstr>
      <vt:lpstr>Outcome Expected</vt:lpstr>
      <vt:lpstr>Platform</vt:lpstr>
      <vt:lpstr>Where to Start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Zhou</dc:creator>
  <cp:lastModifiedBy>Gary Zhou</cp:lastModifiedBy>
  <cp:revision>81</cp:revision>
  <dcterms:created xsi:type="dcterms:W3CDTF">2019-10-24T18:10:20Z</dcterms:created>
  <dcterms:modified xsi:type="dcterms:W3CDTF">2020-02-26T02:19:41Z</dcterms:modified>
</cp:coreProperties>
</file>