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2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47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1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7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9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9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0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17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2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EAC-9DBA-420F-A55A-FBDAAE634F22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CDDE-5916-4E3A-BB66-714DAA670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A50493-82C8-4D43-BBC7-A92C5AEAF5CD}"/>
              </a:ext>
            </a:extLst>
          </p:cNvPr>
          <p:cNvCxnSpPr/>
          <p:nvPr/>
        </p:nvCxnSpPr>
        <p:spPr>
          <a:xfrm>
            <a:off x="4953000" y="848057"/>
            <a:ext cx="0" cy="516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BEB5232-D61B-4835-BA52-EA23E785A66D}"/>
              </a:ext>
            </a:extLst>
          </p:cNvPr>
          <p:cNvGrpSpPr/>
          <p:nvPr/>
        </p:nvGrpSpPr>
        <p:grpSpPr>
          <a:xfrm>
            <a:off x="-71642" y="642938"/>
            <a:ext cx="1475356" cy="742950"/>
            <a:chOff x="1617057" y="387435"/>
            <a:chExt cx="1815823" cy="914400"/>
          </a:xfrm>
        </p:grpSpPr>
        <p:pic>
          <p:nvPicPr>
            <p:cNvPr id="8" name="Gráfico 7" descr="Pantalla de proyección">
              <a:extLst>
                <a:ext uri="{FF2B5EF4-FFF2-40B4-BE49-F238E27FC236}">
                  <a16:creationId xmlns:a16="http://schemas.microsoft.com/office/drawing/2014/main" id="{C5FD2BE3-4952-40D2-878A-14F908DE3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124558">
              <a:off x="1617057" y="387435"/>
              <a:ext cx="1373782" cy="91440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432B3A3-F3A7-4BB2-A2EE-1955971B58DC}"/>
                </a:ext>
              </a:extLst>
            </p:cNvPr>
            <p:cNvSpPr txBox="1"/>
            <p:nvPr/>
          </p:nvSpPr>
          <p:spPr>
            <a:xfrm rot="21111986">
              <a:off x="1812515" y="546244"/>
              <a:ext cx="1620365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38" dirty="0"/>
                <a:t>Estudiante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E0165B3-85A9-45DA-8C26-6DFC8A6ACE8C}"/>
              </a:ext>
            </a:extLst>
          </p:cNvPr>
          <p:cNvGrpSpPr/>
          <p:nvPr/>
        </p:nvGrpSpPr>
        <p:grpSpPr>
          <a:xfrm>
            <a:off x="8882495" y="642938"/>
            <a:ext cx="1090708" cy="742950"/>
            <a:chOff x="8399409" y="617000"/>
            <a:chExt cx="1342410" cy="914400"/>
          </a:xfrm>
        </p:grpSpPr>
        <p:pic>
          <p:nvPicPr>
            <p:cNvPr id="9" name="Gráfico 8" descr="Pantalla de proyección">
              <a:extLst>
                <a:ext uri="{FF2B5EF4-FFF2-40B4-BE49-F238E27FC236}">
                  <a16:creationId xmlns:a16="http://schemas.microsoft.com/office/drawing/2014/main" id="{66651A55-C0D5-443A-9200-C6A725B4C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25985">
              <a:off x="8399409" y="617000"/>
              <a:ext cx="1342410" cy="9144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8C98423-080A-49D1-820D-5652B16DB5B4}"/>
                </a:ext>
              </a:extLst>
            </p:cNvPr>
            <p:cNvSpPr txBox="1"/>
            <p:nvPr/>
          </p:nvSpPr>
          <p:spPr>
            <a:xfrm rot="359938">
              <a:off x="8640317" y="840148"/>
              <a:ext cx="860591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38" dirty="0"/>
                <a:t>Personal</a:t>
              </a:r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C4AE07F7-8A95-4962-B1B0-C67F5E2AE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86" y="1252472"/>
            <a:ext cx="808628" cy="8622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590226B-0C04-4B88-8509-30FC8DA2A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2" y="1847409"/>
            <a:ext cx="825407" cy="82245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F6AA13D-016C-4480-936B-3A5D3FD65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95" y="1847408"/>
            <a:ext cx="825407" cy="8224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6E05B61-951E-429C-AAD6-AD51581A5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86" y="3429000"/>
            <a:ext cx="808628" cy="86228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52F0B80-32A8-4C8E-9628-F68CA6A4A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2" y="4023937"/>
            <a:ext cx="825407" cy="82245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5DFA655-6960-4E53-8714-DBEFDB71F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95" y="4023936"/>
            <a:ext cx="825407" cy="82245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E0E12AE-D047-47F8-8CCE-CECA9C045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20" y="3874673"/>
            <a:ext cx="610582" cy="65109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7E767B8-88D2-411B-A7C9-0557DA71B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13" y="4393650"/>
            <a:ext cx="623251" cy="6210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8171A47-6836-4884-B1D7-1C7621259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73" y="4320737"/>
            <a:ext cx="623251" cy="62102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2462176-4183-4814-8D54-FA19E3A90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0" y="4374106"/>
            <a:ext cx="623251" cy="6210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F45EE0C-E98C-4F2C-A368-6CB8B52D7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6" y="2718131"/>
            <a:ext cx="610582" cy="65109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8BC6063E-47FC-4026-AA46-1BF45DD4B6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2" y="3201546"/>
            <a:ext cx="623251" cy="6210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F18FD7B-4D83-4FDA-BD99-6A46750A2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85" y="3191680"/>
            <a:ext cx="623251" cy="62102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94D26638-4D0C-4EE0-BE6F-9687A7B84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9" y="2727014"/>
            <a:ext cx="610582" cy="65109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EF1B370-B363-4110-A6E8-91EA9C00C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7" y="3210428"/>
            <a:ext cx="623251" cy="62102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616EBAE2-602D-4893-9D7E-5E595A0D3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0" y="3200561"/>
            <a:ext cx="623251" cy="62102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80E4623F-8031-4806-BA0E-B0806CFC3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2" y="4389233"/>
            <a:ext cx="623251" cy="62102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6B419168-3C70-4C52-93B2-15ADC20A2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6" y="5188560"/>
            <a:ext cx="623251" cy="621025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BF64D256-BC2A-44A7-B244-491DBC36F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4" y="4684710"/>
            <a:ext cx="610582" cy="651094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F5E9C1F-7F5C-4978-BC2E-91BBE799D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8" y="5203685"/>
            <a:ext cx="623251" cy="621025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643B708C-C9C6-4641-A022-C98CDD5FD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1" y="1329588"/>
            <a:ext cx="610582" cy="651094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BC71E85A-FF69-4D4F-90DD-6B14F779C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60" y="1814055"/>
            <a:ext cx="623251" cy="62102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28EBA48A-FDDA-4249-84CA-419D5516C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84" y="1798626"/>
            <a:ext cx="623251" cy="621025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459FC9A6-AD93-4CCC-AA26-832EFB0C7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9" y="1254920"/>
            <a:ext cx="610582" cy="651094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346AE2A-7780-4320-B98B-2CE5A3ABA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41" y="1738772"/>
            <a:ext cx="623251" cy="621025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E1AA7D9D-7C4E-49EF-83FB-113DE1A60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64" y="1723344"/>
            <a:ext cx="623251" cy="621025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D95A041C-F7EB-4AF1-9859-4EEB00579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03" y="2606998"/>
            <a:ext cx="610582" cy="651094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A8C6012-F430-4776-BFE2-FCFFEC686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42" y="3091464"/>
            <a:ext cx="623251" cy="621025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B7689315-EA73-480E-BAFB-EB66003B5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65" y="3076035"/>
            <a:ext cx="623251" cy="621025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A54B4690-5418-44E6-9B56-06C0A6476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29" y="2583780"/>
            <a:ext cx="610582" cy="651094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1132626C-A5C0-4A59-BDF4-8C3B5AFEC5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68" y="3068247"/>
            <a:ext cx="623251" cy="621025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AC77A825-5678-4A49-B9F5-B66A6D39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91" y="3052818"/>
            <a:ext cx="623251" cy="621025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FCB18C0A-E9FD-4885-A0BF-D70C1D550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02" y="3860140"/>
            <a:ext cx="808628" cy="862280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82381539-E27C-4A53-BE2B-FB3C09110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11" y="4455077"/>
            <a:ext cx="825407" cy="82245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DD5DD7D-1C6A-47AA-9208-5C95C19A63C6}"/>
              </a:ext>
            </a:extLst>
          </p:cNvPr>
          <p:cNvGrpSpPr/>
          <p:nvPr/>
        </p:nvGrpSpPr>
        <p:grpSpPr>
          <a:xfrm>
            <a:off x="5707" y="1463658"/>
            <a:ext cx="1408850" cy="1105490"/>
            <a:chOff x="5707" y="1463658"/>
            <a:chExt cx="1408850" cy="1105490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62CB9B05-C5EA-4913-97BA-23AF5F2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34" y="1463658"/>
              <a:ext cx="610582" cy="651094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4BEA3FB3-5E26-455D-9D6D-88AFAFCC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5" y="1948123"/>
              <a:ext cx="623251" cy="62102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AD8AFA63-F30C-4E80-84CB-341FD671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99" y="1932694"/>
              <a:ext cx="623251" cy="621025"/>
            </a:xfrm>
            <a:prstGeom prst="rect">
              <a:avLst/>
            </a:prstGeom>
          </p:spPr>
        </p:pic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B0C7B3FA-4CE4-4A1D-8B33-84B454A0CC24}"/>
                </a:ext>
              </a:extLst>
            </p:cNvPr>
            <p:cNvSpPr txBox="1"/>
            <p:nvPr/>
          </p:nvSpPr>
          <p:spPr>
            <a:xfrm rot="21278898">
              <a:off x="274987" y="1569018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Método</a:t>
              </a:r>
              <a:br>
                <a:rPr lang="es-ES" sz="975" dirty="0"/>
              </a:br>
              <a:r>
                <a:rPr lang="es-ES" sz="975" dirty="0"/>
                <a:t>de reserva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F7BFDDEB-BCB3-492E-B6C0-D76503255542}"/>
                </a:ext>
              </a:extLst>
            </p:cNvPr>
            <p:cNvSpPr txBox="1"/>
            <p:nvPr/>
          </p:nvSpPr>
          <p:spPr>
            <a:xfrm rot="19178593">
              <a:off x="5707" y="2153070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Máquinas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D1631F9F-C961-4BBC-AD6B-6FC650798A03}"/>
                </a:ext>
              </a:extLst>
            </p:cNvPr>
            <p:cNvSpPr txBox="1"/>
            <p:nvPr/>
          </p:nvSpPr>
          <p:spPr>
            <a:xfrm rot="19178593">
              <a:off x="510397" y="2075492"/>
              <a:ext cx="904160" cy="34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13" dirty="0"/>
                <a:t>Hablar con</a:t>
              </a:r>
              <a:br>
                <a:rPr lang="es-ES" sz="813" dirty="0"/>
              </a:br>
              <a:r>
                <a:rPr lang="es-ES" sz="813" dirty="0"/>
                <a:t>el personal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F3CDDFD-68A0-4CC9-8E88-5858DF424AF0}"/>
              </a:ext>
            </a:extLst>
          </p:cNvPr>
          <p:cNvGrpSpPr/>
          <p:nvPr/>
        </p:nvGrpSpPr>
        <p:grpSpPr>
          <a:xfrm>
            <a:off x="1288801" y="1595664"/>
            <a:ext cx="1430104" cy="1104441"/>
            <a:chOff x="1288801" y="1595664"/>
            <a:chExt cx="1430104" cy="1104441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7432A247-FE49-4FF3-99D0-A9D184783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611" y="1595664"/>
              <a:ext cx="610582" cy="651094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B16D7EC9-FF44-4884-AEF5-C23525DB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932" y="2079080"/>
              <a:ext cx="623251" cy="62102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94D9EC4-C9EB-441A-A0B0-FA98FF215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535" y="2069214"/>
              <a:ext cx="623251" cy="621025"/>
            </a:xfrm>
            <a:prstGeom prst="rect">
              <a:avLst/>
            </a:prstGeom>
          </p:spPr>
        </p:pic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310DCC5C-6651-49D5-9EF0-899358058A5F}"/>
                </a:ext>
              </a:extLst>
            </p:cNvPr>
            <p:cNvSpPr txBox="1"/>
            <p:nvPr/>
          </p:nvSpPr>
          <p:spPr>
            <a:xfrm rot="21278898">
              <a:off x="1533713" y="1800025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Erasmus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84AEDFC8-8262-45CD-92A4-76C79D507B80}"/>
                </a:ext>
              </a:extLst>
            </p:cNvPr>
            <p:cNvSpPr txBox="1"/>
            <p:nvPr/>
          </p:nvSpPr>
          <p:spPr>
            <a:xfrm rot="21278898">
              <a:off x="1288801" y="2253328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Si</a:t>
              </a:r>
            </a:p>
            <a:p>
              <a:pPr algn="ctr"/>
              <a:endParaRPr lang="es-ES" sz="975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7BA25FE8-5DBE-4342-B142-947EA7D9F9C2}"/>
                </a:ext>
              </a:extLst>
            </p:cNvPr>
            <p:cNvSpPr txBox="1"/>
            <p:nvPr/>
          </p:nvSpPr>
          <p:spPr>
            <a:xfrm rot="21278898">
              <a:off x="1814745" y="2271138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No</a:t>
              </a:r>
            </a:p>
            <a:p>
              <a:pPr algn="ctr"/>
              <a:endParaRPr lang="es-ES" sz="975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493BE18-7EAF-453C-A66E-097E9A5A826F}"/>
              </a:ext>
            </a:extLst>
          </p:cNvPr>
          <p:cNvGrpSpPr/>
          <p:nvPr/>
        </p:nvGrpSpPr>
        <p:grpSpPr>
          <a:xfrm>
            <a:off x="2533030" y="305969"/>
            <a:ext cx="1778439" cy="1238166"/>
            <a:chOff x="2311713" y="854124"/>
            <a:chExt cx="1778439" cy="1238166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3ABFCD88-2771-49FD-A9E8-E905FD482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641" y="854124"/>
              <a:ext cx="610582" cy="651094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31A8E7A-833A-45EB-9227-B66DDFE82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334" y="1373101"/>
              <a:ext cx="623251" cy="62102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FE21A6E6-76B9-4FE3-B6BD-D2F618B7E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894" y="1300188"/>
              <a:ext cx="623251" cy="62102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C7A3D23B-3BA0-497D-BB06-5247A529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01" y="1353557"/>
              <a:ext cx="623251" cy="62102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A7531FC-C785-4F24-8EAE-D78923844C3B}"/>
                </a:ext>
              </a:extLst>
            </p:cNvPr>
            <p:cNvSpPr txBox="1"/>
            <p:nvPr/>
          </p:nvSpPr>
          <p:spPr>
            <a:xfrm rot="21278898">
              <a:off x="2799224" y="951654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Tipo de</a:t>
              </a:r>
              <a:br>
                <a:rPr lang="es-ES" sz="975" dirty="0"/>
              </a:br>
              <a:r>
                <a:rPr lang="es-ES" sz="975" dirty="0"/>
                <a:t>Estudios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2DA379ED-2C10-4F79-92FC-E0E35D818223}"/>
                </a:ext>
              </a:extLst>
            </p:cNvPr>
            <p:cNvSpPr txBox="1"/>
            <p:nvPr/>
          </p:nvSpPr>
          <p:spPr>
            <a:xfrm rot="21278898">
              <a:off x="2311713" y="1541947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Grado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95A37325-541F-43B7-82E0-9E9A47624ABE}"/>
                </a:ext>
              </a:extLst>
            </p:cNvPr>
            <p:cNvSpPr txBox="1"/>
            <p:nvPr/>
          </p:nvSpPr>
          <p:spPr>
            <a:xfrm rot="21278898">
              <a:off x="2827714" y="1505983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Máster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12284EDF-F8AA-4351-9911-5837B9C888B9}"/>
                </a:ext>
              </a:extLst>
            </p:cNvPr>
            <p:cNvSpPr txBox="1"/>
            <p:nvPr/>
          </p:nvSpPr>
          <p:spPr>
            <a:xfrm rot="18898305">
              <a:off x="3324476" y="1519023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Doctorado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C92A6F6-C20B-41CE-98B1-CEA1B78A23E0}"/>
              </a:ext>
            </a:extLst>
          </p:cNvPr>
          <p:cNvGrpSpPr/>
          <p:nvPr/>
        </p:nvGrpSpPr>
        <p:grpSpPr>
          <a:xfrm>
            <a:off x="2742261" y="1894021"/>
            <a:ext cx="1609818" cy="1280814"/>
            <a:chOff x="2742261" y="1894021"/>
            <a:chExt cx="1609818" cy="1280814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9FC3E14A-A185-48AC-A16D-D7871BD6B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568" y="1894021"/>
              <a:ext cx="610582" cy="651094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D02CACAB-F040-4C9E-8BD0-55B468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261" y="2412998"/>
              <a:ext cx="623251" cy="621025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C9C28C9F-0E77-475E-AEF3-1649E3DE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821" y="2340085"/>
              <a:ext cx="623251" cy="621025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2E2D041A-9250-483F-8B24-9310FD036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828" y="2393454"/>
              <a:ext cx="623251" cy="621025"/>
            </a:xfrm>
            <a:prstGeom prst="rect">
              <a:avLst/>
            </a:prstGeom>
          </p:spPr>
        </p:pic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FB434DE3-3798-4FA0-9EA5-E24CA0D603B8}"/>
                </a:ext>
              </a:extLst>
            </p:cNvPr>
            <p:cNvSpPr txBox="1"/>
            <p:nvPr/>
          </p:nvSpPr>
          <p:spPr>
            <a:xfrm rot="21278898">
              <a:off x="3060051" y="2006793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Método de estudio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6026CF8C-B4D0-4E6F-A88E-AE1E4AB11DCC}"/>
                </a:ext>
              </a:extLst>
            </p:cNvPr>
            <p:cNvSpPr txBox="1"/>
            <p:nvPr/>
          </p:nvSpPr>
          <p:spPr>
            <a:xfrm rot="18898305">
              <a:off x="2599769" y="2573205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Individual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9622CCB5-A3DF-4313-9CBE-84A7E64B6D83}"/>
                </a:ext>
              </a:extLst>
            </p:cNvPr>
            <p:cNvSpPr txBox="1"/>
            <p:nvPr/>
          </p:nvSpPr>
          <p:spPr>
            <a:xfrm rot="18898305">
              <a:off x="3104137" y="2518710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Grupal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E1B7EEF9-74A2-4260-A72F-F2F266D11E72}"/>
                </a:ext>
              </a:extLst>
            </p:cNvPr>
            <p:cNvSpPr txBox="1"/>
            <p:nvPr/>
          </p:nvSpPr>
          <p:spPr>
            <a:xfrm rot="18898305">
              <a:off x="3607752" y="2601568"/>
              <a:ext cx="90416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Ambas</a:t>
              </a:r>
            </a:p>
          </p:txBody>
        </p:sp>
      </p:grp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1DCDB6D-0031-4C3B-9C2E-E2A45CAC166A}"/>
              </a:ext>
            </a:extLst>
          </p:cNvPr>
          <p:cNvSpPr txBox="1"/>
          <p:nvPr/>
        </p:nvSpPr>
        <p:spPr>
          <a:xfrm rot="21278898">
            <a:off x="389633" y="2792206"/>
            <a:ext cx="904160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¿Conoce los </a:t>
            </a:r>
            <a:br>
              <a:rPr lang="es-ES" sz="813" dirty="0"/>
            </a:br>
            <a:r>
              <a:rPr lang="es-ES" sz="813" dirty="0"/>
              <a:t>servicios de</a:t>
            </a:r>
          </a:p>
          <a:p>
            <a:pPr algn="ctr"/>
            <a:r>
              <a:rPr lang="es-ES" sz="813" dirty="0"/>
              <a:t>la biblioteca?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B5C85F5-3FBC-40D0-AD2B-09CB79D17576}"/>
              </a:ext>
            </a:extLst>
          </p:cNvPr>
          <p:cNvSpPr txBox="1"/>
          <p:nvPr/>
        </p:nvSpPr>
        <p:spPr>
          <a:xfrm rot="21278898">
            <a:off x="136149" y="3421899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11F621F-7166-4FFD-889F-542510B44272}"/>
              </a:ext>
            </a:extLst>
          </p:cNvPr>
          <p:cNvSpPr txBox="1"/>
          <p:nvPr/>
        </p:nvSpPr>
        <p:spPr>
          <a:xfrm rot="21278898">
            <a:off x="670363" y="3414850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No</a:t>
            </a:r>
          </a:p>
          <a:p>
            <a:pPr algn="ctr"/>
            <a:endParaRPr lang="es-ES" sz="975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68661E2-DC03-4FEA-A974-47CF65FEA129}"/>
              </a:ext>
            </a:extLst>
          </p:cNvPr>
          <p:cNvSpPr txBox="1"/>
          <p:nvPr/>
        </p:nvSpPr>
        <p:spPr>
          <a:xfrm rot="20496642">
            <a:off x="1722029" y="2777266"/>
            <a:ext cx="904160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¿Pertenece</a:t>
            </a:r>
            <a:br>
              <a:rPr lang="es-ES" sz="813" dirty="0"/>
            </a:br>
            <a:r>
              <a:rPr lang="es-ES" sz="813" dirty="0"/>
              <a:t>a la</a:t>
            </a:r>
            <a:br>
              <a:rPr lang="es-ES" sz="813" dirty="0"/>
            </a:br>
            <a:r>
              <a:rPr lang="es-ES" sz="813" dirty="0"/>
              <a:t>Complutense?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7E08A8-D5A7-4A6E-9FFD-722B88A5D25C}"/>
              </a:ext>
            </a:extLst>
          </p:cNvPr>
          <p:cNvSpPr txBox="1"/>
          <p:nvPr/>
        </p:nvSpPr>
        <p:spPr>
          <a:xfrm rot="21278898">
            <a:off x="1517138" y="3392536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BBD3A00-7D59-4C35-A783-9409A30D5B6F}"/>
              </a:ext>
            </a:extLst>
          </p:cNvPr>
          <p:cNvSpPr txBox="1"/>
          <p:nvPr/>
        </p:nvSpPr>
        <p:spPr>
          <a:xfrm rot="21278898">
            <a:off x="2043271" y="3387455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No</a:t>
            </a:r>
          </a:p>
          <a:p>
            <a:pPr algn="ctr"/>
            <a:endParaRPr lang="es-ES" sz="975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EB9F736-4479-4BE6-BEDE-E2030CB7F144}"/>
              </a:ext>
            </a:extLst>
          </p:cNvPr>
          <p:cNvGrpSpPr/>
          <p:nvPr/>
        </p:nvGrpSpPr>
        <p:grpSpPr>
          <a:xfrm>
            <a:off x="3039406" y="3163680"/>
            <a:ext cx="1430292" cy="1104440"/>
            <a:chOff x="3039406" y="3163680"/>
            <a:chExt cx="1430292" cy="1104440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7279AD1-BC1F-4AA1-9DFA-52CFA790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728" y="3163680"/>
              <a:ext cx="610582" cy="651094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16FA114-AEBE-4442-A024-A06E2265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13" y="3647095"/>
              <a:ext cx="623251" cy="621025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F2ACFF8A-2C96-43A8-A0CF-014C33D1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9916" y="3637229"/>
              <a:ext cx="623251" cy="621025"/>
            </a:xfrm>
            <a:prstGeom prst="rect">
              <a:avLst/>
            </a:prstGeom>
          </p:spPr>
        </p:pic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9E7B667C-9EDC-494E-B043-F79F0A468B73}"/>
                </a:ext>
              </a:extLst>
            </p:cNvPr>
            <p:cNvSpPr txBox="1"/>
            <p:nvPr/>
          </p:nvSpPr>
          <p:spPr>
            <a:xfrm rot="21278898">
              <a:off x="3281436" y="3241180"/>
              <a:ext cx="904160" cy="46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13" dirty="0"/>
                <a:t>¿Utiliza el</a:t>
              </a:r>
              <a:br>
                <a:rPr lang="es-ES" sz="813" dirty="0"/>
              </a:br>
              <a:r>
                <a:rPr lang="es-ES" sz="813" dirty="0"/>
                <a:t>equipo</a:t>
              </a:r>
            </a:p>
            <a:p>
              <a:pPr algn="ctr"/>
              <a:r>
                <a:rPr lang="es-ES" sz="813" dirty="0"/>
                <a:t>informático?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80547C71-2FAA-4B99-9FC4-30BD616A6814}"/>
                </a:ext>
              </a:extLst>
            </p:cNvPr>
            <p:cNvSpPr txBox="1"/>
            <p:nvPr/>
          </p:nvSpPr>
          <p:spPr>
            <a:xfrm rot="21278898">
              <a:off x="3039406" y="3823678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Si</a:t>
              </a:r>
            </a:p>
            <a:p>
              <a:pPr algn="ctr"/>
              <a:endParaRPr lang="es-ES" sz="975" dirty="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2B8B7567-FC01-4F2E-ABD8-AD7A9AFBF240}"/>
                </a:ext>
              </a:extLst>
            </p:cNvPr>
            <p:cNvSpPr txBox="1"/>
            <p:nvPr/>
          </p:nvSpPr>
          <p:spPr>
            <a:xfrm rot="21278898">
              <a:off x="3565538" y="3818598"/>
              <a:ext cx="9041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75" dirty="0"/>
                <a:t>No</a:t>
              </a:r>
            </a:p>
            <a:p>
              <a:pPr algn="ctr"/>
              <a:endParaRPr lang="es-ES" sz="975" dirty="0"/>
            </a:p>
          </p:txBody>
        </p: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EECDF354-25A8-4811-825E-E7010BC52164}"/>
              </a:ext>
            </a:extLst>
          </p:cNvPr>
          <p:cNvSpPr txBox="1"/>
          <p:nvPr/>
        </p:nvSpPr>
        <p:spPr>
          <a:xfrm rot="21278898">
            <a:off x="754067" y="4761315"/>
            <a:ext cx="904160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Dispositivos</a:t>
            </a:r>
            <a:br>
              <a:rPr lang="es-ES" sz="813" dirty="0"/>
            </a:br>
            <a:r>
              <a:rPr lang="es-ES" sz="813" dirty="0"/>
              <a:t>utilizados en</a:t>
            </a:r>
          </a:p>
          <a:p>
            <a:pPr algn="ctr"/>
            <a:r>
              <a:rPr lang="es-ES" sz="813" dirty="0"/>
              <a:t>La biblioteca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636A299C-C488-4B5B-88EC-D46257411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9" y="5135189"/>
            <a:ext cx="623251" cy="621025"/>
          </a:xfrm>
          <a:prstGeom prst="rect">
            <a:avLst/>
          </a:prstGeom>
        </p:spPr>
      </p:pic>
      <p:sp>
        <p:nvSpPr>
          <p:cNvPr id="97" name="CuadroTexto 96">
            <a:extLst>
              <a:ext uri="{FF2B5EF4-FFF2-40B4-BE49-F238E27FC236}">
                <a16:creationId xmlns:a16="http://schemas.microsoft.com/office/drawing/2014/main" id="{4DEA357A-3F4B-4489-ACD3-89EE243D575B}"/>
              </a:ext>
            </a:extLst>
          </p:cNvPr>
          <p:cNvSpPr txBox="1"/>
          <p:nvPr/>
        </p:nvSpPr>
        <p:spPr>
          <a:xfrm rot="20121625">
            <a:off x="310986" y="5377882"/>
            <a:ext cx="90416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Ninguno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FAEAC95-4365-444F-A99B-772FA0FBA9EE}"/>
              </a:ext>
            </a:extLst>
          </p:cNvPr>
          <p:cNvSpPr txBox="1"/>
          <p:nvPr/>
        </p:nvSpPr>
        <p:spPr>
          <a:xfrm rot="20121625">
            <a:off x="786094" y="5337022"/>
            <a:ext cx="904160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94" dirty="0"/>
              <a:t>Ordenador</a:t>
            </a:r>
            <a:endParaRPr lang="es-ES" sz="975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07BF83A-CF8C-4BAD-997C-E0978124F921}"/>
              </a:ext>
            </a:extLst>
          </p:cNvPr>
          <p:cNvSpPr txBox="1"/>
          <p:nvPr/>
        </p:nvSpPr>
        <p:spPr>
          <a:xfrm rot="20121625">
            <a:off x="1247001" y="5379339"/>
            <a:ext cx="904160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94" dirty="0"/>
              <a:t>Móvil</a:t>
            </a:r>
            <a:endParaRPr lang="es-ES" sz="975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45A6547-79CA-4760-A704-3151FAF0C071}"/>
              </a:ext>
            </a:extLst>
          </p:cNvPr>
          <p:cNvSpPr txBox="1"/>
          <p:nvPr/>
        </p:nvSpPr>
        <p:spPr>
          <a:xfrm rot="20496642">
            <a:off x="2331379" y="3998341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Periodos de asistencia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DC61F03C-E53A-4117-AA3A-61BB063C55D1}"/>
              </a:ext>
            </a:extLst>
          </p:cNvPr>
          <p:cNvSpPr txBox="1"/>
          <p:nvPr/>
        </p:nvSpPr>
        <p:spPr>
          <a:xfrm rot="20496642">
            <a:off x="1900952" y="4601122"/>
            <a:ext cx="90416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Exámenes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149FD6C-DA9E-407A-A6EE-6A46F30239F1}"/>
              </a:ext>
            </a:extLst>
          </p:cNvPr>
          <p:cNvSpPr txBox="1"/>
          <p:nvPr/>
        </p:nvSpPr>
        <p:spPr>
          <a:xfrm rot="20496642">
            <a:off x="2398090" y="4463054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Fines de</a:t>
            </a:r>
            <a:br>
              <a:rPr lang="es-ES" sz="813" dirty="0"/>
            </a:br>
            <a:r>
              <a:rPr lang="es-ES" sz="813" dirty="0"/>
              <a:t>Semana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4E79663-E218-4A4D-BC07-87A87888AB7B}"/>
              </a:ext>
            </a:extLst>
          </p:cNvPr>
          <p:cNvSpPr txBox="1"/>
          <p:nvPr/>
        </p:nvSpPr>
        <p:spPr>
          <a:xfrm rot="20496642">
            <a:off x="2878354" y="4521810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Entre</a:t>
            </a:r>
            <a:br>
              <a:rPr lang="es-ES" sz="813" dirty="0"/>
            </a:br>
            <a:r>
              <a:rPr lang="es-ES" sz="813" dirty="0"/>
              <a:t>Semana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3ACAF20-79D4-41AF-B46C-F6CC02C1186F}"/>
              </a:ext>
            </a:extLst>
          </p:cNvPr>
          <p:cNvSpPr txBox="1"/>
          <p:nvPr/>
        </p:nvSpPr>
        <p:spPr>
          <a:xfrm rot="21278898">
            <a:off x="4479967" y="1421150"/>
            <a:ext cx="904160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Opinión del</a:t>
            </a:r>
            <a:br>
              <a:rPr lang="es-ES" sz="813" dirty="0"/>
            </a:br>
            <a:r>
              <a:rPr lang="es-ES" sz="813" dirty="0"/>
              <a:t>catálogo de la</a:t>
            </a:r>
            <a:br>
              <a:rPr lang="es-ES" sz="813" dirty="0"/>
            </a:br>
            <a:r>
              <a:rPr lang="es-ES" sz="813" dirty="0"/>
              <a:t>Biblioteca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E5DF272-A4CE-47B6-A51B-04F52402C00D}"/>
              </a:ext>
            </a:extLst>
          </p:cNvPr>
          <p:cNvSpPr txBox="1"/>
          <p:nvPr/>
        </p:nvSpPr>
        <p:spPr>
          <a:xfrm rot="21278898">
            <a:off x="4185001" y="2144707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Buena</a:t>
            </a:r>
          </a:p>
          <a:p>
            <a:pPr algn="ctr"/>
            <a:endParaRPr lang="es-ES" sz="975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CB29F33-7DCD-4292-8620-4102892B9954}"/>
              </a:ext>
            </a:extLst>
          </p:cNvPr>
          <p:cNvSpPr txBox="1"/>
          <p:nvPr/>
        </p:nvSpPr>
        <p:spPr>
          <a:xfrm rot="21278898">
            <a:off x="4814607" y="2133526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Mala</a:t>
            </a:r>
          </a:p>
          <a:p>
            <a:pPr algn="ctr"/>
            <a:endParaRPr lang="es-ES" sz="975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12F797B9-A6E3-46B1-AC52-E8041711BE58}"/>
              </a:ext>
            </a:extLst>
          </p:cNvPr>
          <p:cNvSpPr txBox="1"/>
          <p:nvPr/>
        </p:nvSpPr>
        <p:spPr>
          <a:xfrm rot="21278898">
            <a:off x="4515881" y="3688875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Conocimientos</a:t>
            </a:r>
            <a:br>
              <a:rPr lang="es-ES" sz="813" dirty="0"/>
            </a:br>
            <a:r>
              <a:rPr lang="es-ES" sz="813" dirty="0"/>
              <a:t>en Informática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EE010C3E-943E-43F3-ABA1-C20F507E6DFE}"/>
              </a:ext>
            </a:extLst>
          </p:cNvPr>
          <p:cNvSpPr txBox="1"/>
          <p:nvPr/>
        </p:nvSpPr>
        <p:spPr>
          <a:xfrm rot="21278898">
            <a:off x="4191200" y="4327631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CCA166B-E818-40BE-8386-A47A65A2C80F}"/>
              </a:ext>
            </a:extLst>
          </p:cNvPr>
          <p:cNvSpPr txBox="1"/>
          <p:nvPr/>
        </p:nvSpPr>
        <p:spPr>
          <a:xfrm rot="21278898">
            <a:off x="4829195" y="4320783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No</a:t>
            </a:r>
          </a:p>
          <a:p>
            <a:pPr algn="ctr"/>
            <a:endParaRPr lang="es-ES" sz="975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5D9DA97F-D910-4525-B795-9B5E4516D6D9}"/>
              </a:ext>
            </a:extLst>
          </p:cNvPr>
          <p:cNvSpPr txBox="1"/>
          <p:nvPr/>
        </p:nvSpPr>
        <p:spPr>
          <a:xfrm rot="21278898">
            <a:off x="6263653" y="1439433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Experiencia</a:t>
            </a:r>
            <a:br>
              <a:rPr lang="es-ES" sz="813" dirty="0"/>
            </a:br>
            <a:r>
              <a:rPr lang="es-ES" sz="813" dirty="0"/>
              <a:t>Laboral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5107F97-41EB-4F9E-AB95-DF55A5CEF87F}"/>
              </a:ext>
            </a:extLst>
          </p:cNvPr>
          <p:cNvSpPr txBox="1"/>
          <p:nvPr/>
        </p:nvSpPr>
        <p:spPr>
          <a:xfrm rot="21278898">
            <a:off x="5992046" y="2000421"/>
            <a:ext cx="90416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&lt; 5 años.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FC09827-AD86-4D53-B062-E2FFEB47C0FE}"/>
              </a:ext>
            </a:extLst>
          </p:cNvPr>
          <p:cNvSpPr txBox="1"/>
          <p:nvPr/>
        </p:nvSpPr>
        <p:spPr>
          <a:xfrm rot="21278898">
            <a:off x="6514716" y="1981163"/>
            <a:ext cx="90416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&gt;= 5 años.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F93112D-D9DC-4298-A9A2-66E307D15B94}"/>
              </a:ext>
            </a:extLst>
          </p:cNvPr>
          <p:cNvSpPr txBox="1"/>
          <p:nvPr/>
        </p:nvSpPr>
        <p:spPr>
          <a:xfrm rot="21098046">
            <a:off x="7755565" y="1323366"/>
            <a:ext cx="904160" cy="42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31" dirty="0"/>
              <a:t>¿Cursó su</a:t>
            </a:r>
            <a:br>
              <a:rPr lang="es-ES" sz="731" dirty="0"/>
            </a:br>
            <a:r>
              <a:rPr lang="es-ES" sz="731" dirty="0"/>
              <a:t>carrera en</a:t>
            </a:r>
            <a:br>
              <a:rPr lang="es-ES" sz="731" dirty="0"/>
            </a:br>
            <a:r>
              <a:rPr lang="es-ES" sz="731" dirty="0"/>
              <a:t>la Complutense?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961A95F-B582-49C3-B1B6-DBEB322FFBA6}"/>
              </a:ext>
            </a:extLst>
          </p:cNvPr>
          <p:cNvSpPr txBox="1"/>
          <p:nvPr/>
        </p:nvSpPr>
        <p:spPr>
          <a:xfrm rot="21278898">
            <a:off x="7485995" y="1936385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DD7C5CF5-27DC-436B-B8BC-89573AFBD20D}"/>
              </a:ext>
            </a:extLst>
          </p:cNvPr>
          <p:cNvSpPr txBox="1"/>
          <p:nvPr/>
        </p:nvSpPr>
        <p:spPr>
          <a:xfrm rot="21278898">
            <a:off x="8012127" y="1931304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No</a:t>
            </a:r>
          </a:p>
          <a:p>
            <a:pPr algn="ctr"/>
            <a:endParaRPr lang="es-ES" sz="975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2D0EAC1-34E8-48D8-A0C7-A5EE0BE8AC8A}"/>
              </a:ext>
            </a:extLst>
          </p:cNvPr>
          <p:cNvSpPr txBox="1"/>
          <p:nvPr/>
        </p:nvSpPr>
        <p:spPr>
          <a:xfrm rot="21278898">
            <a:off x="7964153" y="2722974"/>
            <a:ext cx="904160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Tipo de</a:t>
            </a:r>
            <a:br>
              <a:rPr lang="es-ES" sz="813" dirty="0"/>
            </a:br>
            <a:r>
              <a:rPr lang="es-ES" sz="813" dirty="0"/>
              <a:t>Personal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FB4E111-3E68-484A-9612-58D6565D7D3B}"/>
              </a:ext>
            </a:extLst>
          </p:cNvPr>
          <p:cNvSpPr txBox="1"/>
          <p:nvPr/>
        </p:nvSpPr>
        <p:spPr>
          <a:xfrm rot="21278898">
            <a:off x="7697232" y="3248736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Gestor</a:t>
            </a:r>
          </a:p>
          <a:p>
            <a:pPr algn="ctr"/>
            <a:endParaRPr lang="es-ES" sz="975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C2D2866-77D8-439F-A59C-970285CCCA12}"/>
              </a:ext>
            </a:extLst>
          </p:cNvPr>
          <p:cNvSpPr txBox="1"/>
          <p:nvPr/>
        </p:nvSpPr>
        <p:spPr>
          <a:xfrm rot="20616359">
            <a:off x="8232851" y="3228945"/>
            <a:ext cx="904160" cy="37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3" dirty="0"/>
              <a:t>Bibliotecario</a:t>
            </a:r>
            <a:endParaRPr lang="es-ES" sz="975" dirty="0"/>
          </a:p>
          <a:p>
            <a:pPr algn="ctr"/>
            <a:endParaRPr lang="es-ES" sz="975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C676AD1-2619-4763-967A-DEDDDF2B1AF1}"/>
              </a:ext>
            </a:extLst>
          </p:cNvPr>
          <p:cNvSpPr txBox="1"/>
          <p:nvPr/>
        </p:nvSpPr>
        <p:spPr>
          <a:xfrm rot="21278898">
            <a:off x="6953845" y="3973302"/>
            <a:ext cx="904160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13" dirty="0"/>
              <a:t>¿Favorables a un</a:t>
            </a:r>
            <a:br>
              <a:rPr lang="es-ES" sz="813" dirty="0"/>
            </a:br>
            <a:r>
              <a:rPr lang="es-ES" sz="813" dirty="0"/>
              <a:t>cambio o evolución en</a:t>
            </a:r>
            <a:br>
              <a:rPr lang="es-ES" sz="813" dirty="0"/>
            </a:br>
            <a:r>
              <a:rPr lang="es-ES" sz="813" dirty="0"/>
              <a:t>el software?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85FB8DCD-B501-4A5F-AA61-D3D5DB87CB42}"/>
              </a:ext>
            </a:extLst>
          </p:cNvPr>
          <p:cNvSpPr txBox="1"/>
          <p:nvPr/>
        </p:nvSpPr>
        <p:spPr>
          <a:xfrm rot="21278898">
            <a:off x="6008965" y="3302022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A163F5FB-5820-4369-A87F-21132927B8C4}"/>
              </a:ext>
            </a:extLst>
          </p:cNvPr>
          <p:cNvSpPr txBox="1"/>
          <p:nvPr/>
        </p:nvSpPr>
        <p:spPr>
          <a:xfrm rot="21278898">
            <a:off x="6535097" y="3296942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No</a:t>
            </a:r>
          </a:p>
          <a:p>
            <a:pPr algn="ctr"/>
            <a:endParaRPr lang="es-ES" sz="975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E0F8CB3-C5E2-4DE4-A039-1C36DBA9C980}"/>
              </a:ext>
            </a:extLst>
          </p:cNvPr>
          <p:cNvSpPr txBox="1"/>
          <p:nvPr/>
        </p:nvSpPr>
        <p:spPr>
          <a:xfrm rot="21278898">
            <a:off x="6280640" y="2683852"/>
            <a:ext cx="904160" cy="42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31" dirty="0"/>
              <a:t>¿Tiene contacto</a:t>
            </a:r>
            <a:br>
              <a:rPr lang="es-ES" sz="731" dirty="0"/>
            </a:br>
            <a:r>
              <a:rPr lang="es-ES" sz="731" dirty="0"/>
              <a:t>con los</a:t>
            </a:r>
            <a:br>
              <a:rPr lang="es-ES" sz="731" dirty="0"/>
            </a:br>
            <a:r>
              <a:rPr lang="es-ES" sz="731" dirty="0"/>
              <a:t>estudiantes?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2162ADF-95C3-4636-84C4-E5C31529F9A5}"/>
              </a:ext>
            </a:extLst>
          </p:cNvPr>
          <p:cNvSpPr txBox="1"/>
          <p:nvPr/>
        </p:nvSpPr>
        <p:spPr>
          <a:xfrm rot="21278898">
            <a:off x="7325772" y="4766715"/>
            <a:ext cx="9041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75" dirty="0"/>
              <a:t>Si</a:t>
            </a:r>
          </a:p>
          <a:p>
            <a:pPr algn="ctr"/>
            <a:endParaRPr lang="es-ES" sz="975" dirty="0"/>
          </a:p>
        </p:txBody>
      </p:sp>
    </p:spTree>
    <p:extLst>
      <p:ext uri="{BB962C8B-B14F-4D97-AF65-F5344CB8AC3E}">
        <p14:creationId xmlns:p14="http://schemas.microsoft.com/office/powerpoint/2010/main" val="128692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80</Words>
  <Application>Microsoft Office PowerPoint</Application>
  <PresentationFormat>A4 (210 x 297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ealcober</dc:creator>
  <cp:lastModifiedBy>ealcober</cp:lastModifiedBy>
  <cp:revision>5</cp:revision>
  <dcterms:created xsi:type="dcterms:W3CDTF">2018-11-06T11:34:21Z</dcterms:created>
  <dcterms:modified xsi:type="dcterms:W3CDTF">2018-11-06T12:06:58Z</dcterms:modified>
</cp:coreProperties>
</file>