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74" r:id="rId3"/>
    <p:sldId id="257" r:id="rId4"/>
    <p:sldId id="292" r:id="rId5"/>
    <p:sldId id="267" r:id="rId6"/>
    <p:sldId id="294" r:id="rId7"/>
    <p:sldId id="268" r:id="rId8"/>
    <p:sldId id="270" r:id="rId9"/>
    <p:sldId id="271" r:id="rId10"/>
    <p:sldId id="272" r:id="rId11"/>
    <p:sldId id="274" r:id="rId12"/>
    <p:sldId id="342" r:id="rId13"/>
    <p:sldId id="349" r:id="rId14"/>
    <p:sldId id="343" r:id="rId15"/>
    <p:sldId id="344" r:id="rId16"/>
    <p:sldId id="345" r:id="rId17"/>
    <p:sldId id="346" r:id="rId18"/>
    <p:sldId id="347" r:id="rId19"/>
    <p:sldId id="350" r:id="rId20"/>
    <p:sldId id="276" r:id="rId21"/>
    <p:sldId id="277" r:id="rId22"/>
    <p:sldId id="279" r:id="rId23"/>
    <p:sldId id="280" r:id="rId24"/>
    <p:sldId id="281" r:id="rId25"/>
    <p:sldId id="288" r:id="rId26"/>
    <p:sldId id="373" r:id="rId27"/>
    <p:sldId id="283" r:id="rId28"/>
    <p:sldId id="284" r:id="rId29"/>
    <p:sldId id="290" r:id="rId30"/>
    <p:sldId id="291" r:id="rId31"/>
    <p:sldId id="285" r:id="rId32"/>
    <p:sldId id="365" r:id="rId33"/>
    <p:sldId id="289" r:id="rId34"/>
    <p:sldId id="296" r:id="rId35"/>
    <p:sldId id="297" r:id="rId36"/>
    <p:sldId id="298" r:id="rId37"/>
    <p:sldId id="299" r:id="rId38"/>
    <p:sldId id="300" r:id="rId39"/>
    <p:sldId id="301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2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4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4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8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0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4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89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0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26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68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98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9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1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52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03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4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1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4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86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07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55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7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88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7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21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2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50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84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296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46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76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49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05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02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4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298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298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298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298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930566-7DFB-C841-8684-50C3BF9D61A5}" type="slidenum">
              <a:rPr lang="en-US" sz="1100"/>
              <a:pPr/>
              <a:t>8</a:t>
            </a:fld>
            <a:endParaRPr lang="en-US" sz="11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7" descr="Vertical-cmyk_1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24704" y="5914754"/>
            <a:ext cx="1653687" cy="81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e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emf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e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4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440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Review of Relational Model and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955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Database Schema vs. Database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71179"/>
            <a:ext cx="8730532" cy="5550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Schema of a Relation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Names of the relation and their attributes.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E.g.: 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Person (Name, Address, 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SSN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Types of the attributes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Constraints on the values of the attributes</a:t>
            </a:r>
          </a:p>
          <a:p>
            <a:r>
              <a:rPr lang="en-US" dirty="0">
                <a:latin typeface="Times New Roman"/>
                <a:cs typeface="Times New Roman"/>
              </a:rPr>
              <a:t>Schema of the database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Set of relation schemata 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E.g.: 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Person (Name, Address, 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SSN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           Employment(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Company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, 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SSN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       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955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Database Schema vs. Database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71179"/>
            <a:ext cx="8730532" cy="5550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Schema:  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Book(Title, Price, Category, Year)</a:t>
            </a:r>
          </a:p>
          <a:p>
            <a:r>
              <a:rPr lang="en-US" dirty="0">
                <a:latin typeface="Times New Roman"/>
                <a:cs typeface="Times New Roman"/>
              </a:rPr>
              <a:t>Instance: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65455" y="1793875"/>
            <a:ext cx="567780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Title                  Price         Category     Year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MySQL             $102.1      computer    2001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Cell biology      $201.69    biology       1954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French cinema  $53.99       art               2002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NBA History    $63.65       sport            2010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405130" y="2764355"/>
            <a:ext cx="57381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415364" y="2127918"/>
            <a:ext cx="0" cy="3434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136142" y="2127918"/>
            <a:ext cx="0" cy="3510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669190" y="2127918"/>
            <a:ext cx="0" cy="3510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5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77846" cy="817726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algebra: operations on relations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51801"/>
            <a:ext cx="8839200" cy="4601585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Basic operations: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Selection</a:t>
            </a:r>
            <a:r>
              <a:rPr lang="en-US" dirty="0">
                <a:latin typeface="Times New Roman"/>
                <a:cs typeface="Times New Roman"/>
              </a:rPr>
              <a:t>  (     )    Selects a subset of rows from relation.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Projection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 (     )   Deletes unwanted columns from relation.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Cross-product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latin typeface="Times New Roman"/>
                <a:cs typeface="Times New Roman"/>
              </a:rPr>
              <a:t>(     )  Allows us to combine two relations.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Set-difference</a:t>
            </a:r>
            <a:r>
              <a:rPr lang="en-US" dirty="0">
                <a:latin typeface="Times New Roman"/>
                <a:cs typeface="Times New Roman"/>
              </a:rPr>
              <a:t>  (     )  Tuples in </a:t>
            </a:r>
            <a:r>
              <a:rPr lang="en-US" dirty="0" err="1">
                <a:latin typeface="Times New Roman"/>
                <a:cs typeface="Times New Roman"/>
              </a:rPr>
              <a:t>reln</a:t>
            </a:r>
            <a:r>
              <a:rPr lang="en-US" dirty="0">
                <a:latin typeface="Times New Roman"/>
                <a:cs typeface="Times New Roman"/>
              </a:rPr>
              <a:t>. 1, but not in </a:t>
            </a:r>
            <a:r>
              <a:rPr lang="en-US" dirty="0" err="1">
                <a:latin typeface="Times New Roman"/>
                <a:cs typeface="Times New Roman"/>
              </a:rPr>
              <a:t>reln</a:t>
            </a:r>
            <a:r>
              <a:rPr lang="en-US" dirty="0">
                <a:latin typeface="Times New Roman"/>
                <a:cs typeface="Times New Roman"/>
              </a:rPr>
              <a:t>. 2.</a:t>
            </a:r>
          </a:p>
          <a:p>
            <a:pPr lvl="1">
              <a:buSzPct val="75000"/>
            </a:pPr>
            <a:r>
              <a:rPr lang="en-US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Union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latin typeface="Times New Roman"/>
                <a:cs typeface="Times New Roman"/>
              </a:rPr>
              <a:t>(     )  Tuples in </a:t>
            </a:r>
            <a:r>
              <a:rPr lang="en-US" dirty="0" err="1">
                <a:latin typeface="Times New Roman"/>
                <a:cs typeface="Times New Roman"/>
              </a:rPr>
              <a:t>reln</a:t>
            </a:r>
            <a:r>
              <a:rPr lang="en-US" dirty="0">
                <a:latin typeface="Times New Roman"/>
                <a:cs typeface="Times New Roman"/>
              </a:rPr>
              <a:t>. 1 and in </a:t>
            </a:r>
            <a:r>
              <a:rPr lang="en-US" dirty="0" err="1">
                <a:latin typeface="Times New Roman"/>
                <a:cs typeface="Times New Roman"/>
              </a:rPr>
              <a:t>reln</a:t>
            </a:r>
            <a:r>
              <a:rPr lang="en-US" dirty="0">
                <a:latin typeface="Times New Roman"/>
                <a:cs typeface="Times New Roman"/>
              </a:rPr>
              <a:t>. 2.</a:t>
            </a:r>
          </a:p>
          <a:p>
            <a:r>
              <a:rPr lang="en-US" dirty="0">
                <a:latin typeface="Times New Roman"/>
                <a:cs typeface="Times New Roman"/>
              </a:rPr>
              <a:t>Additional operations:</a:t>
            </a:r>
          </a:p>
          <a:p>
            <a:pPr lvl="1">
              <a:buSzPct val="75000"/>
            </a:pPr>
            <a:r>
              <a:rPr lang="en-US" dirty="0">
                <a:latin typeface="Times New Roman"/>
                <a:cs typeface="Times New Roman"/>
              </a:rPr>
              <a:t>Intersection, </a:t>
            </a:r>
            <a:r>
              <a:rPr lang="en-US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join</a:t>
            </a:r>
            <a:r>
              <a:rPr lang="en-US" dirty="0">
                <a:latin typeface="Times New Roman"/>
                <a:cs typeface="Times New Roman"/>
              </a:rPr>
              <a:t>, … :  Not essential, but (very!) useful.</a:t>
            </a:r>
          </a:p>
          <a:p>
            <a:r>
              <a:rPr lang="en-US" dirty="0">
                <a:latin typeface="Times New Roman"/>
                <a:cs typeface="Times New Roman"/>
              </a:rPr>
              <a:t>Since each operation returns a relation,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operations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can be </a:t>
            </a:r>
            <a:r>
              <a:rPr lang="en-US" i="1" dirty="0">
                <a:solidFill>
                  <a:schemeClr val="accent2"/>
                </a:solidFill>
                <a:latin typeface="Times New Roman"/>
                <a:cs typeface="Times New Roman"/>
              </a:rPr>
              <a:t>composed</a:t>
            </a:r>
            <a:r>
              <a:rPr lang="en-US" dirty="0">
                <a:latin typeface="Times New Roman"/>
                <a:cs typeface="Times New Roman"/>
              </a:rPr>
              <a:t>. (Algebra is </a:t>
            </a:r>
            <a:r>
              <a:rPr lang="ja-JP" altLang="en-US" dirty="0">
                <a:latin typeface="Times New Roman"/>
                <a:cs typeface="Times New Roman"/>
              </a:rPr>
              <a:t>“</a:t>
            </a:r>
            <a:r>
              <a:rPr lang="en-US" dirty="0">
                <a:latin typeface="Times New Roman"/>
                <a:cs typeface="Times New Roman"/>
              </a:rPr>
              <a:t>closed</a:t>
            </a:r>
            <a:r>
              <a:rPr lang="ja-JP" altLang="en-US" dirty="0">
                <a:latin typeface="Times New Roman"/>
                <a:cs typeface="Times New Roman"/>
              </a:rPr>
              <a:t>”</a:t>
            </a:r>
            <a:r>
              <a:rPr lang="en-US" dirty="0">
                <a:latin typeface="Times New Roman"/>
                <a:cs typeface="Times New Roman"/>
              </a:rPr>
              <a:t>.)</a:t>
            </a:r>
          </a:p>
        </p:txBody>
      </p:sp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925049"/>
              </p:ext>
            </p:extLst>
          </p:nvPr>
        </p:nvGraphicFramePr>
        <p:xfrm>
          <a:off x="2508275" y="1874155"/>
          <a:ext cx="2227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6" name="Equation" r:id="rId4" imgW="2226960" imgH="761760" progId="Equation.3">
                  <p:embed/>
                </p:oleObj>
              </mc:Choice>
              <mc:Fallback>
                <p:oleObj name="Equation" r:id="rId4" imgW="2226960" imgH="761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75" y="1874155"/>
                        <a:ext cx="22272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372158"/>
              </p:ext>
            </p:extLst>
          </p:nvPr>
        </p:nvGraphicFramePr>
        <p:xfrm>
          <a:off x="2637495" y="2294210"/>
          <a:ext cx="2057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7" name="Equation" r:id="rId6" imgW="2057040" imgH="1025280" progId="Equation.3">
                  <p:embed/>
                </p:oleObj>
              </mc:Choice>
              <mc:Fallback>
                <p:oleObj name="Equation" r:id="rId6" imgW="2057040" imgH="1025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495" y="2294210"/>
                        <a:ext cx="2057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008031"/>
              </p:ext>
            </p:extLst>
          </p:nvPr>
        </p:nvGraphicFramePr>
        <p:xfrm>
          <a:off x="3203935" y="3271155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8" name="Equation" r:id="rId8" imgW="533160" imgH="1422360" progId="Equation.3">
                  <p:embed/>
                </p:oleObj>
              </mc:Choice>
              <mc:Fallback>
                <p:oleObj name="Equation" r:id="rId8" imgW="533160" imgH="1422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935" y="3271155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705442"/>
              </p:ext>
            </p:extLst>
          </p:nvPr>
        </p:nvGraphicFramePr>
        <p:xfrm>
          <a:off x="3170895" y="2661555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9" name="Equation" r:id="rId10" imgW="1765080" imgH="1269720" progId="Equation.3">
                  <p:embed/>
                </p:oleObj>
              </mc:Choice>
              <mc:Fallback>
                <p:oleObj name="Equation" r:id="rId10" imgW="1765080" imgH="1269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895" y="2661555"/>
                        <a:ext cx="176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796445"/>
              </p:ext>
            </p:extLst>
          </p:nvPr>
        </p:nvGraphicFramePr>
        <p:xfrm>
          <a:off x="2201875" y="3665810"/>
          <a:ext cx="652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" name="Equation" r:id="rId12" imgW="652320" imgH="507960" progId="Equation.3">
                  <p:embed/>
                </p:oleObj>
              </mc:Choice>
              <mc:Fallback>
                <p:oleObj name="Equation" r:id="rId12" imgW="65232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75" y="3665810"/>
                        <a:ext cx="6524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09815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Coffee(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dirty="0">
                <a:latin typeface="Times New Roman"/>
                <a:cs typeface="Times New Roman"/>
              </a:rPr>
              <a:t>, producer)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>
                <a:latin typeface="Times New Roman"/>
                <a:cs typeface="Times New Roman"/>
              </a:rPr>
              <a:t>CoffeeShop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addr</a:t>
            </a:r>
            <a:r>
              <a:rPr lang="en-US" dirty="0">
                <a:latin typeface="Times New Roman"/>
                <a:cs typeface="Times New Roman"/>
              </a:rPr>
              <a:t>, license)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>
                <a:latin typeface="Times New Roman"/>
                <a:cs typeface="Times New Roman"/>
              </a:rPr>
              <a:t>CoffeeDrinker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u="sng" dirty="0">
                <a:latin typeface="Times New Roman"/>
                <a:cs typeface="Times New Roman"/>
              </a:rPr>
              <a:t>,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addr</a:t>
            </a:r>
            <a:r>
              <a:rPr lang="en-US" dirty="0">
                <a:latin typeface="Times New Roman"/>
                <a:cs typeface="Times New Roman"/>
              </a:rPr>
              <a:t>, phone)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Likes(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u="sng" dirty="0">
                <a:latin typeface="Times New Roman"/>
                <a:cs typeface="Times New Roman"/>
              </a:rPr>
              <a:t>)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Sells(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dirty="0">
                <a:latin typeface="Times New Roman"/>
                <a:cs typeface="Times New Roman"/>
              </a:rPr>
              <a:t>, price)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Frequents(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7727"/>
            <a:ext cx="7772400" cy="11049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9" name="Rectangle 9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284288"/>
                <a:ext cx="8183451" cy="4876800"/>
              </a:xfrm>
              <a:noFill/>
              <a:ln/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Deletes attributes that are not in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projection list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</a:p>
              <a:p>
                <a:r>
                  <a:rPr lang="en-US" sz="2400" i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Schema</a:t>
                </a:r>
                <a:r>
                  <a:rPr lang="en-US" sz="2400" dirty="0">
                    <a:latin typeface="Times New Roman"/>
                    <a:cs typeface="Times New Roman"/>
                  </a:rPr>
                  <a:t> of result contains exactly the fields in the projection list, with the same names that they had in the (only) input relation.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𝑐𝑛𝑎𝑚𝑒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𝐶𝑜𝑓𝑓𝑒𝑒</m:t>
                      </m:r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536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284288"/>
                <a:ext cx="8183451" cy="4876800"/>
              </a:xfrm>
              <a:blipFill>
                <a:blip r:embed="rId4"/>
                <a:stretch>
                  <a:fillRect l="-930" t="-77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44901E5-84CA-D24D-94BB-7DB2A08A7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85574"/>
              </p:ext>
            </p:extLst>
          </p:nvPr>
        </p:nvGraphicFramePr>
        <p:xfrm>
          <a:off x="579549" y="3889768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" name="Document" r:id="rId5" imgW="4800600" imgH="1905000" progId="Word.Document.8">
                  <p:embed/>
                </p:oleObj>
              </mc:Choice>
              <mc:Fallback>
                <p:oleObj name="Document" r:id="rId5" imgW="4800600" imgH="1905000" progId="Word.Document.8">
                  <p:embed/>
                  <p:pic>
                    <p:nvPicPr>
                      <p:cNvPr id="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49" y="3889768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6692529C-962A-364E-B98F-465BD77C4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895069"/>
              </p:ext>
            </p:extLst>
          </p:nvPr>
        </p:nvGraphicFramePr>
        <p:xfrm>
          <a:off x="6019800" y="3876889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4" name="Document" r:id="rId7" imgW="4800600" imgH="1905000" progId="Word.Document.8">
                  <p:embed/>
                </p:oleObj>
              </mc:Choice>
              <mc:Fallback>
                <p:oleObj name="Document" r:id="rId7" imgW="4800600" imgH="1905000" progId="Word.Document.8">
                  <p:embed/>
                  <p:pic>
                    <p:nvPicPr>
                      <p:cNvPr id="9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44901E5-84CA-D24D-94BB-7DB2A08A7F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76889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37537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76238" y="89389"/>
            <a:ext cx="7772400" cy="11049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Selection</a:t>
            </a:r>
          </a:p>
        </p:txBody>
      </p:sp>
      <p:graphicFrame>
        <p:nvGraphicFramePr>
          <p:cNvPr id="1741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116948"/>
              </p:ext>
            </p:extLst>
          </p:nvPr>
        </p:nvGraphicFramePr>
        <p:xfrm>
          <a:off x="4525963" y="1039968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1" name="Document" r:id="rId4" imgW="4800600" imgH="1473200" progId="Word.Document.8">
                  <p:embed/>
                </p:oleObj>
              </mc:Choice>
              <mc:Fallback>
                <p:oleObj name="Document" r:id="rId4" imgW="4800600" imgH="147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039968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52398" y="1039968"/>
            <a:ext cx="8615364" cy="5000224"/>
          </a:xfrm>
          <a:noFill/>
          <a:ln/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Selects rows that satisfy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     </a:t>
            </a:r>
            <a:r>
              <a:rPr lang="en-US" sz="2400" i="1" dirty="0">
                <a:solidFill>
                  <a:schemeClr val="accent2"/>
                </a:solidFill>
                <a:latin typeface="Times New Roman"/>
                <a:cs typeface="Times New Roman"/>
              </a:rPr>
              <a:t>selection condition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Times New Roman"/>
                <a:cs typeface="Times New Roman"/>
              </a:rPr>
              <a:t>Schema</a:t>
            </a:r>
            <a:r>
              <a:rPr lang="en-US" sz="2400" dirty="0">
                <a:latin typeface="Times New Roman"/>
                <a:cs typeface="Times New Roman"/>
              </a:rPr>
              <a:t> of result identical to 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     schema of the input relation.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r>
              <a:rPr lang="en-US" sz="2400" i="1" dirty="0">
                <a:latin typeface="Times New Roman"/>
                <a:cs typeface="Times New Roman"/>
              </a:rPr>
              <a:t>Result </a:t>
            </a:r>
            <a:r>
              <a:rPr lang="en-US" sz="2400" dirty="0">
                <a:latin typeface="Times New Roman"/>
                <a:cs typeface="Times New Roman"/>
              </a:rPr>
              <a:t>relation can be the </a:t>
            </a:r>
            <a:r>
              <a:rPr lang="en-US" sz="2400" i="1" dirty="0">
                <a:latin typeface="Times New Roman"/>
                <a:cs typeface="Times New Roman"/>
              </a:rPr>
              <a:t>input </a:t>
            </a:r>
            <a:r>
              <a:rPr lang="en-US" sz="2400" dirty="0">
                <a:latin typeface="Times New Roman"/>
                <a:cs typeface="Times New Roman"/>
              </a:rPr>
              <a:t>for another relational algebra operation!  (</a:t>
            </a:r>
            <a:r>
              <a:rPr lang="en-US" sz="2400" i="1" dirty="0">
                <a:latin typeface="Times New Roman"/>
                <a:cs typeface="Times New Roman"/>
              </a:rPr>
              <a:t>Operator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composition.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7BBA85-2384-1847-9B42-FC751FFD80E2}"/>
                  </a:ext>
                </a:extLst>
              </p:cNvPr>
              <p:cNvSpPr/>
              <p:nvPr/>
            </p:nvSpPr>
            <p:spPr>
              <a:xfrm>
                <a:off x="5091450" y="2478146"/>
                <a:ext cx="2852127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𝑝𝑟𝑖𝑐𝑒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 &lt;3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𝑆𝑒𝑙𝑙𝑠</m:t>
                      </m:r>
                    </m:oMath>
                  </m:oMathPara>
                </a14:m>
                <a:endParaRPr lang="en-US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7BBA85-2384-1847-9B42-FC751FFD8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50" y="2478146"/>
                <a:ext cx="2852127" cy="622735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6055695E-91CA-334E-BBB7-8A838817C2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365836"/>
              </p:ext>
            </p:extLst>
          </p:nvPr>
        </p:nvGraphicFramePr>
        <p:xfrm>
          <a:off x="4525963" y="3141772"/>
          <a:ext cx="480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2" name="Document" r:id="rId7" imgW="4800600" imgH="1041400" progId="Word.Document.8">
                  <p:embed/>
                </p:oleObj>
              </mc:Choice>
              <mc:Fallback>
                <p:oleObj name="Document" r:id="rId7" imgW="4800600" imgH="1041400" progId="Word.Document.8">
                  <p:embed/>
                  <p:pic>
                    <p:nvPicPr>
                      <p:cNvPr id="17414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141772"/>
                        <a:ext cx="480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540491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14883" y="190500"/>
            <a:ext cx="7772400" cy="11049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Union, Intersection, Set-Difference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7019" y="1397570"/>
            <a:ext cx="8436849" cy="4648200"/>
          </a:xfrm>
          <a:noFill/>
          <a:ln/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All of these operations take two input relations, which must be </a:t>
            </a:r>
            <a:r>
              <a:rPr lang="en-US" sz="2400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union-compatible</a:t>
            </a:r>
            <a:r>
              <a:rPr lang="en-US" sz="2400" dirty="0">
                <a:solidFill>
                  <a:schemeClr val="accent2"/>
                </a:solidFill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SzPct val="75000"/>
            </a:pPr>
            <a:r>
              <a:rPr lang="en-US" dirty="0">
                <a:latin typeface="Times New Roman"/>
                <a:cs typeface="Times New Roman"/>
              </a:rPr>
              <a:t>Same number of fields.</a:t>
            </a:r>
          </a:p>
          <a:p>
            <a:pPr lvl="1">
              <a:buSzPct val="75000"/>
            </a:pPr>
            <a:r>
              <a:rPr lang="en-US" dirty="0">
                <a:latin typeface="Times New Roman"/>
                <a:cs typeface="Times New Roman"/>
              </a:rPr>
              <a:t>`Corresponding</a:t>
            </a:r>
            <a:r>
              <a:rPr lang="ja-JP" altLang="en-US" dirty="0">
                <a:latin typeface="Times New Roman"/>
                <a:cs typeface="Times New Roman"/>
              </a:rPr>
              <a:t>’</a:t>
            </a:r>
            <a:r>
              <a:rPr lang="en-US" dirty="0">
                <a:latin typeface="Times New Roman"/>
                <a:cs typeface="Times New Roman"/>
              </a:rPr>
              <a:t> fields have the same type.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What is the </a:t>
            </a:r>
            <a:r>
              <a:rPr lang="en-US" sz="2400" i="1" dirty="0">
                <a:solidFill>
                  <a:schemeClr val="accent2"/>
                </a:solidFill>
                <a:latin typeface="Times New Roman"/>
                <a:cs typeface="Times New Roman"/>
              </a:rPr>
              <a:t>schema</a:t>
            </a:r>
            <a:r>
              <a:rPr lang="en-US" sz="2400" dirty="0">
                <a:latin typeface="Times New Roman"/>
                <a:cs typeface="Times New Roman"/>
              </a:rPr>
              <a:t> of result?</a:t>
            </a:r>
          </a:p>
        </p:txBody>
      </p:sp>
    </p:spTree>
    <p:extLst>
      <p:ext uri="{BB962C8B-B14F-4D97-AF65-F5344CB8AC3E}">
        <p14:creationId xmlns:p14="http://schemas.microsoft.com/office/powerpoint/2010/main" val="74390042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43805"/>
            <a:ext cx="7772400" cy="82211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Cross-Product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62885"/>
                <a:ext cx="8534400" cy="4356815"/>
              </a:xfrm>
              <a:noFill/>
              <a:ln/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Each row of S1 is paired with each row of R1.</a:t>
                </a:r>
              </a:p>
              <a:p>
                <a:r>
                  <a:rPr lang="en-US" sz="2400" i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Result schema </a:t>
                </a:r>
                <a:r>
                  <a:rPr lang="en-US" sz="2400" dirty="0">
                    <a:latin typeface="Times New Roman"/>
                    <a:cs typeface="Times New Roman"/>
                  </a:rPr>
                  <a:t>has one field per field of S1 and R1.</a:t>
                </a: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𝐶𝑜𝑓𝑓𝑒𝑒𝑆h𝑜𝑝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𝐹𝑟𝑒𝑞𝑢𝑒𝑛𝑡𝑠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150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62885"/>
                <a:ext cx="8534400" cy="4356815"/>
              </a:xfrm>
              <a:blipFill>
                <a:blip r:embed="rId4"/>
                <a:stretch>
                  <a:fillRect l="-892" t="-116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51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51971"/>
              </p:ext>
            </p:extLst>
          </p:nvPr>
        </p:nvGraphicFramePr>
        <p:xfrm>
          <a:off x="506413" y="3962914"/>
          <a:ext cx="7808912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5" name="Document" r:id="rId5" imgW="9867900" imgH="2895600" progId="Word.Document.8">
                  <p:embed/>
                </p:oleObj>
              </mc:Choice>
              <mc:Fallback>
                <p:oleObj name="Document" r:id="rId5" imgW="9867900" imgH="2895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3962914"/>
                        <a:ext cx="7808912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397452"/>
              </p:ext>
            </p:extLst>
          </p:nvPr>
        </p:nvGraphicFramePr>
        <p:xfrm>
          <a:off x="506414" y="1921578"/>
          <a:ext cx="6177722" cy="150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6" name="Document" r:id="rId7" imgW="9867900" imgH="1816100" progId="Word.Document.8">
                  <p:embed/>
                </p:oleObj>
              </mc:Choice>
              <mc:Fallback>
                <p:oleObj name="Document" r:id="rId7" imgW="9867900" imgH="1816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4" y="1921578"/>
                        <a:ext cx="6177722" cy="1507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447599"/>
              </p:ext>
            </p:extLst>
          </p:nvPr>
        </p:nvGraphicFramePr>
        <p:xfrm>
          <a:off x="4893257" y="1921578"/>
          <a:ext cx="5976512" cy="150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" name="Document" r:id="rId9" imgW="9867900" imgH="1816100" progId="Word.Document.8">
                  <p:embed/>
                </p:oleObj>
              </mc:Choice>
              <mc:Fallback>
                <p:oleObj name="Document" r:id="rId9" imgW="9867900" imgH="1816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3257" y="1921578"/>
                        <a:ext cx="5976512" cy="1507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14147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4438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Join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119673"/>
            <a:ext cx="7772400" cy="5475477"/>
          </a:xfrm>
          <a:noFill/>
          <a:ln/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i="1" dirty="0"/>
          </a:p>
        </p:txBody>
      </p:sp>
      <p:graphicFrame>
        <p:nvGraphicFramePr>
          <p:cNvPr id="23558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458820"/>
              </p:ext>
            </p:extLst>
          </p:nvPr>
        </p:nvGraphicFramePr>
        <p:xfrm>
          <a:off x="2283756" y="1119673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Microsoft Equation 3.0" r:id="rId4" imgW="4178160" imgH="701640" progId="Equation.3">
                  <p:embed/>
                </p:oleObj>
              </mc:Choice>
              <mc:Fallback>
                <p:oleObj name="Microsoft Equation 3.0" r:id="rId4" imgW="4178160" imgH="70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56" y="1119673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hlinkClick r:id="" action="ppaction://ole?verb=0"/>
            <a:extLst>
              <a:ext uri="{FF2B5EF4-FFF2-40B4-BE49-F238E27FC236}">
                <a16:creationId xmlns:a16="http://schemas.microsoft.com/office/drawing/2014/main" id="{9654FDA9-5B0B-D44D-AF27-04F67C746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85924"/>
              </p:ext>
            </p:extLst>
          </p:nvPr>
        </p:nvGraphicFramePr>
        <p:xfrm>
          <a:off x="648082" y="4032183"/>
          <a:ext cx="780891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Document" r:id="rId6" imgW="9867900" imgH="1816100" progId="Word.Document.8">
                  <p:embed/>
                </p:oleObj>
              </mc:Choice>
              <mc:Fallback>
                <p:oleObj name="Document" r:id="rId6" imgW="9867900" imgH="1816100" progId="Word.Document.8">
                  <p:embed/>
                  <p:pic>
                    <p:nvPicPr>
                      <p:cNvPr id="21511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82" y="4032183"/>
                        <a:ext cx="7808912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hlinkClick r:id="" action="ppaction://ole?verb=0"/>
            <a:extLst>
              <a:ext uri="{FF2B5EF4-FFF2-40B4-BE49-F238E27FC236}">
                <a16:creationId xmlns:a16="http://schemas.microsoft.com/office/drawing/2014/main" id="{FDA1DA8E-8778-F64E-B907-AAE6EFA74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431051"/>
              </p:ext>
            </p:extLst>
          </p:nvPr>
        </p:nvGraphicFramePr>
        <p:xfrm>
          <a:off x="677217" y="1767030"/>
          <a:ext cx="570865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Document" r:id="rId8" imgW="9867900" imgH="1816100" progId="Word.Document.8">
                  <p:embed/>
                </p:oleObj>
              </mc:Choice>
              <mc:Fallback>
                <p:oleObj name="Document" r:id="rId8" imgW="9867900" imgH="1816100" progId="Word.Document.8">
                  <p:embed/>
                  <p:pic>
                    <p:nvPicPr>
                      <p:cNvPr id="9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17" y="1767030"/>
                        <a:ext cx="570865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hlinkClick r:id="" action="ppaction://ole?verb=0"/>
            <a:extLst>
              <a:ext uri="{FF2B5EF4-FFF2-40B4-BE49-F238E27FC236}">
                <a16:creationId xmlns:a16="http://schemas.microsoft.com/office/drawing/2014/main" id="{03DEC8FB-EF84-C343-8906-B668C365BB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45695"/>
              </p:ext>
            </p:extLst>
          </p:nvPr>
        </p:nvGraphicFramePr>
        <p:xfrm>
          <a:off x="4902202" y="1741273"/>
          <a:ext cx="5207133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" name="Document" r:id="rId10" imgW="9867900" imgH="1816100" progId="Word.Document.8">
                  <p:embed/>
                </p:oleObj>
              </mc:Choice>
              <mc:Fallback>
                <p:oleObj name="Document" r:id="rId10" imgW="9867900" imgH="1816100" progId="Word.Document.8">
                  <p:embed/>
                  <p:pic>
                    <p:nvPicPr>
                      <p:cNvPr id="11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2" y="1741273"/>
                        <a:ext cx="5207133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44D24E-8674-4243-BDAB-325453D5E450}"/>
                  </a:ext>
                </a:extLst>
              </p:cNvPr>
              <p:cNvSpPr/>
              <p:nvPr/>
            </p:nvSpPr>
            <p:spPr>
              <a:xfrm>
                <a:off x="609600" y="3158095"/>
                <a:ext cx="8050537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/>
                        </a:rPr>
                        <m:t>𝐶𝑜𝑓𝑓𝑒𝑒𝑆h𝑜𝑝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𝐶𝑜𝑓𝑓𝑒𝑒𝑆h𝑜𝑝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𝑠𝑛𝑎𝑚𝑒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𝐹𝑟𝑒𝑞𝑢𝑒𝑛𝑡𝑠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𝑠𝑛𝑎𝑚𝑒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𝐹𝑟𝑒𝑞𝑢𝑒𝑛𝑡𝑠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44D24E-8674-4243-BDAB-325453D5E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58095"/>
                <a:ext cx="8050537" cy="491288"/>
              </a:xfrm>
              <a:prstGeom prst="rect">
                <a:avLst/>
              </a:prstGeom>
              <a:blipFill>
                <a:blip r:embed="rId1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057129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4438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Join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119673"/>
            <a:ext cx="7924800" cy="5475477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Times New Roman"/>
                <a:cs typeface="Times New Roman"/>
              </a:rPr>
              <a:t>Result schema </a:t>
            </a:r>
            <a:r>
              <a:rPr lang="en-US" dirty="0">
                <a:latin typeface="Times New Roman"/>
                <a:cs typeface="Times New Roman"/>
              </a:rPr>
              <a:t>same as that of cross-product.</a:t>
            </a:r>
          </a:p>
          <a:p>
            <a:r>
              <a:rPr lang="en-US" dirty="0">
                <a:latin typeface="Times New Roman"/>
                <a:cs typeface="Times New Roman"/>
              </a:rPr>
              <a:t>More meaningful and fewer tuples than cross-product.</a:t>
            </a:r>
          </a:p>
          <a:p>
            <a:r>
              <a:rPr lang="en-US" dirty="0">
                <a:latin typeface="Times New Roman"/>
                <a:cs typeface="Times New Roman"/>
              </a:rPr>
              <a:t>If the condition is equality, the join is called </a:t>
            </a:r>
            <a:r>
              <a:rPr lang="en-US" i="1" u="sng" dirty="0" err="1">
                <a:solidFill>
                  <a:schemeClr val="accent2"/>
                </a:solidFill>
                <a:latin typeface="Times New Roman"/>
                <a:cs typeface="Times New Roman"/>
              </a:rPr>
              <a:t>equi</a:t>
            </a:r>
            <a:r>
              <a:rPr lang="en-US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-join</a:t>
            </a:r>
            <a:r>
              <a:rPr lang="en-US" dirty="0">
                <a:latin typeface="Times New Roman"/>
                <a:cs typeface="Times New Roman"/>
              </a:rPr>
              <a:t>.  </a:t>
            </a:r>
          </a:p>
          <a:p>
            <a:r>
              <a:rPr lang="en-US" i="1" u="sng" dirty="0">
                <a:solidFill>
                  <a:schemeClr val="accent2"/>
                </a:solidFill>
                <a:latin typeface="Times New Roman"/>
                <a:cs typeface="Times New Roman"/>
              </a:rPr>
              <a:t>Natural Join</a:t>
            </a:r>
            <a:r>
              <a:rPr lang="en-US" dirty="0">
                <a:latin typeface="Times New Roman"/>
                <a:cs typeface="Times New Roman"/>
              </a:rPr>
              <a:t>:  Equijoin on </a:t>
            </a:r>
            <a:r>
              <a:rPr lang="en-US" i="1" dirty="0">
                <a:latin typeface="Times New Roman"/>
                <a:cs typeface="Times New Roman"/>
              </a:rPr>
              <a:t>all</a:t>
            </a:r>
            <a:r>
              <a:rPr lang="en-US" dirty="0">
                <a:latin typeface="Times New Roman"/>
                <a:cs typeface="Times New Roman"/>
              </a:rPr>
              <a:t> common fields.</a:t>
            </a:r>
          </a:p>
        </p:txBody>
      </p:sp>
    </p:spTree>
    <p:extLst>
      <p:ext uri="{BB962C8B-B14F-4D97-AF65-F5344CB8AC3E}">
        <p14:creationId xmlns:p14="http://schemas.microsoft.com/office/powerpoint/2010/main" val="360558580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229600" cy="78106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24777"/>
            <a:ext cx="8730532" cy="5896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Assignment 1 posted!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 assignments should be done in </a:t>
            </a:r>
            <a:r>
              <a:rPr lang="en-US" u="sng" dirty="0">
                <a:latin typeface="Times New Roman"/>
                <a:cs typeface="Times New Roman"/>
              </a:rPr>
              <a:t>groups of two </a:t>
            </a:r>
            <a:r>
              <a:rPr lang="en-US" u="sng">
                <a:latin typeface="Times New Roman"/>
                <a:cs typeface="Times New Roman"/>
              </a:rPr>
              <a:t>students</a:t>
            </a:r>
            <a:r>
              <a:rPr lang="en-US">
                <a:latin typeface="Times New Roman"/>
                <a:cs typeface="Times New Roman"/>
              </a:rPr>
              <a:t>.</a:t>
            </a:r>
          </a:p>
          <a:p>
            <a:pPr marL="457200" lvl="1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Sample problems on SQL posted.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declarative language for querying data stored in relational databases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implements relational algebra with slight modifications.</a:t>
            </a:r>
          </a:p>
          <a:p>
            <a:r>
              <a:rPr lang="en-US" dirty="0">
                <a:latin typeface="Times New Roman"/>
                <a:cs typeface="Times New Roman"/>
              </a:rPr>
              <a:t>Many standards: SQL92, SQL99, …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We focus on the core functionalities.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5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The Basic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SELECT  returned attribute(s)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FROM     relation(s)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WHERE  conditions on the tuples of  the table(s)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Apply the WHERE clause’s conditions on all relations in the tables in the FROM clause.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Return the values of the attributes in the SELECT clause.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528138" y="1951691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One or more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628734" y="2177405"/>
            <a:ext cx="2899402" cy="11546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5360630" y="1951690"/>
            <a:ext cx="1167507" cy="2257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Single Relation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What coffee brands are made by Baristas?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FROM Coffee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WHERE producer = </a:t>
            </a:r>
            <a:r>
              <a:rPr lang="ja-JP" altLang="en-US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dirty="0">
                <a:latin typeface="Courier New" charset="0"/>
                <a:ea typeface="ＭＳ Ｐゴシック" charset="0"/>
                <a:cs typeface="ＭＳ Ｐゴシック" charset="0"/>
              </a:rPr>
              <a:t>Baristas</a:t>
            </a:r>
            <a:r>
              <a:rPr lang="ja-JP" altLang="en-US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5912AA20-588B-FF42-A086-87B1DA712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788085"/>
              </p:ext>
            </p:extLst>
          </p:nvPr>
        </p:nvGraphicFramePr>
        <p:xfrm>
          <a:off x="579549" y="4040265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99" name="Document" r:id="rId4" imgW="4800600" imgH="1905000" progId="Word.Document.8">
                  <p:embed/>
                </p:oleObj>
              </mc:Choice>
              <mc:Fallback>
                <p:oleObj name="Document" r:id="rId4" imgW="4800600" imgH="1905000" progId="Word.Document.8">
                  <p:embed/>
                  <p:pic>
                    <p:nvPicPr>
                      <p:cNvPr id="9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44901E5-84CA-D24D-94BB-7DB2A08A7F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49" y="4040265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E7B027F6-D998-9340-AD13-9856C5A37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336218"/>
              </p:ext>
            </p:extLst>
          </p:nvPr>
        </p:nvGraphicFramePr>
        <p:xfrm>
          <a:off x="5397500" y="4040265"/>
          <a:ext cx="37465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0" name="Document" r:id="rId6" imgW="4800600" imgH="1041400" progId="Word.Document.8">
                  <p:embed/>
                </p:oleObj>
              </mc:Choice>
              <mc:Fallback>
                <p:oleObj name="Document" r:id="rId6" imgW="4800600" imgH="1041400" progId="Word.Document.8">
                  <p:embed/>
                  <p:pic>
                    <p:nvPicPr>
                      <p:cNvPr id="7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912AA20-588B-FF42-A086-87B1DA7126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4040265"/>
                        <a:ext cx="37465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65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Using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What coffee brands are produced by Baristas?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SELECT *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FROM Coffee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WHERE producer = </a:t>
            </a:r>
            <a:r>
              <a:rPr lang="ja-JP" altLang="en-US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dirty="0">
                <a:latin typeface="Courier New" charset="0"/>
                <a:ea typeface="ＭＳ Ｐゴシック" charset="0"/>
                <a:cs typeface="ＭＳ Ｐゴシック" charset="0"/>
              </a:rPr>
              <a:t>Baristas</a:t>
            </a:r>
            <a:r>
              <a:rPr lang="ja-JP" altLang="en-US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217BC4F2-2842-794B-BCB0-F4C72D095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751989"/>
              </p:ext>
            </p:extLst>
          </p:nvPr>
        </p:nvGraphicFramePr>
        <p:xfrm>
          <a:off x="553514" y="3739308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" name="Document" r:id="rId4" imgW="4800600" imgH="1905000" progId="Word.Document.8">
                  <p:embed/>
                </p:oleObj>
              </mc:Choice>
              <mc:Fallback>
                <p:oleObj name="Document" r:id="rId4" imgW="4800600" imgH="1905000" progId="Word.Document.8">
                  <p:embed/>
                  <p:pic>
                    <p:nvPicPr>
                      <p:cNvPr id="7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912AA20-588B-FF42-A086-87B1DA7126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14" y="3739308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3A039B9-54A2-6347-A67E-74003F70B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732050"/>
              </p:ext>
            </p:extLst>
          </p:nvPr>
        </p:nvGraphicFramePr>
        <p:xfrm>
          <a:off x="4844699" y="3739308"/>
          <a:ext cx="37449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" name="Document" r:id="rId6" imgW="4800600" imgH="1041400" progId="Word.Document.8">
                  <p:embed/>
                </p:oleObj>
              </mc:Choice>
              <mc:Fallback>
                <p:oleObj name="Document" r:id="rId6" imgW="4800600" imgH="10414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17BC4F2-2842-794B-BCB0-F4C72D095E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699" y="3739308"/>
                        <a:ext cx="37449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37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May have complex conditions</a:t>
            </a:r>
          </a:p>
          <a:p>
            <a:r>
              <a:rPr lang="en-US" dirty="0">
                <a:latin typeface="Times New Roman"/>
                <a:cs typeface="Times New Roman"/>
              </a:rPr>
              <a:t>Logical operators: OR, AND, NOT</a:t>
            </a:r>
          </a:p>
          <a:p>
            <a:r>
              <a:rPr lang="en-US" dirty="0">
                <a:latin typeface="Times New Roman"/>
                <a:cs typeface="Times New Roman"/>
              </a:rPr>
              <a:t>Comparison operators: &lt;, &gt;, =, &lt;&gt;,…</a:t>
            </a:r>
          </a:p>
          <a:p>
            <a:r>
              <a:rPr lang="en-US" dirty="0">
                <a:latin typeface="Times New Roman"/>
                <a:cs typeface="Times New Roman"/>
              </a:rPr>
              <a:t>Types specific operators: LIKE, …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Multi Relation Query: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Find relations between different types of entities.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Using relations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Likes(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Frequents(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find the coffee brands liked by at least one person who frequents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Culture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pPr>
              <a:buFontTx/>
              <a:buNone/>
            </a:pPr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FROM   Likes, Frequents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WHERE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Frequents.sname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ja-JP" altLang="en-US" sz="3000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3000" dirty="0">
                <a:latin typeface="Courier New" charset="0"/>
                <a:ea typeface="ＭＳ Ｐゴシック" charset="0"/>
                <a:cs typeface="ＭＳ Ｐゴシック" charset="0"/>
              </a:rPr>
              <a:t>Culture</a:t>
            </a:r>
            <a:r>
              <a:rPr lang="ja-JP" altLang="en-US" sz="3000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3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3000" dirty="0">
                <a:latin typeface="Courier New" charset="0"/>
                <a:ea typeface="ＭＳ Ｐゴシック" charset="0"/>
                <a:cs typeface="ＭＳ Ｐゴシック" charset="0"/>
              </a:rPr>
              <a:t>		  AND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Frequents.dname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Likes.dname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By default, a join returns only tuples that satisfy the join condition.</a:t>
            </a:r>
          </a:p>
          <a:p>
            <a:r>
              <a:rPr lang="en-US" sz="2200" b="1" dirty="0">
                <a:latin typeface="Times New Roman"/>
                <a:cs typeface="Times New Roman"/>
              </a:rPr>
              <a:t>Left outer join </a:t>
            </a:r>
            <a:r>
              <a:rPr lang="en-US" sz="2200" dirty="0">
                <a:latin typeface="Times New Roman"/>
                <a:cs typeface="Times New Roman"/>
              </a:rPr>
              <a:t>returns all tuples from the left relation.</a:t>
            </a:r>
          </a:p>
          <a:p>
            <a:pPr lvl="1"/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The left outer join of </a:t>
            </a:r>
            <a:r>
              <a:rPr lang="en-US" sz="2000" i="1" dirty="0" err="1">
                <a:latin typeface="Times New Roman"/>
                <a:ea typeface="ＭＳ Ｐゴシック" charset="0"/>
                <a:cs typeface="Times New Roman"/>
              </a:rPr>
              <a:t>CofffeeShop</a:t>
            </a:r>
            <a:r>
              <a:rPr lang="en-US" sz="2000" i="1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and </a:t>
            </a:r>
            <a:r>
              <a:rPr lang="en-US" sz="2000" i="1" dirty="0">
                <a:latin typeface="Times New Roman"/>
                <a:ea typeface="ＭＳ Ｐゴシック" charset="0"/>
                <a:cs typeface="Times New Roman"/>
              </a:rPr>
              <a:t>Frequents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on </a:t>
            </a:r>
            <a:r>
              <a:rPr lang="en-US" sz="2000" i="1" dirty="0" err="1">
                <a:latin typeface="Times New Roman"/>
                <a:ea typeface="ＭＳ Ｐゴシック" charset="0"/>
                <a:cs typeface="Times New Roman"/>
              </a:rPr>
              <a:t>sname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Each RDBMS may have a different syntax, MySQL: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				 SELECT * FROM </a:t>
            </a:r>
            <a:r>
              <a:rPr lang="en-US" sz="1800" dirty="0" err="1">
                <a:latin typeface="Courier New" charset="0"/>
                <a:ea typeface="ＭＳ Ｐゴシック" charset="0"/>
                <a:cs typeface="ＭＳ Ｐゴシック" charset="0"/>
              </a:rPr>
              <a:t>CoffeeShop</a:t>
            </a: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				  LEFT JOIN Frequents 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				  ON </a:t>
            </a:r>
            <a:r>
              <a:rPr lang="en-US" sz="1800" dirty="0" err="1">
                <a:latin typeface="Courier New" charset="0"/>
                <a:ea typeface="ＭＳ Ｐゴシック" charset="0"/>
                <a:cs typeface="ＭＳ Ｐゴシック" charset="0"/>
              </a:rPr>
              <a:t>CoffeeShop.sname</a:t>
            </a: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800" dirty="0" err="1">
                <a:latin typeface="Courier New" charset="0"/>
                <a:ea typeface="ＭＳ Ｐゴシック" charset="0"/>
                <a:cs typeface="ＭＳ Ｐゴシック" charset="0"/>
              </a:rPr>
              <a:t>Frequents.sname</a:t>
            </a: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2400" dirty="0">
                <a:latin typeface="Times New Roman"/>
                <a:cs typeface="Times New Roman"/>
              </a:rPr>
              <a:t>Right (full) outer join retains all tuples from the right (all) relation.</a:t>
            </a:r>
          </a:p>
          <a:p>
            <a:pPr lvl="1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7">
            <a:hlinkClick r:id="" action="ppaction://ole?verb=0"/>
            <a:extLst>
              <a:ext uri="{FF2B5EF4-FFF2-40B4-BE49-F238E27FC236}">
                <a16:creationId xmlns:a16="http://schemas.microsoft.com/office/drawing/2014/main" id="{AEDE80A3-11C0-B540-91D5-30B949C7CAE2}"/>
              </a:ext>
            </a:extLst>
          </p:cNvPr>
          <p:cNvGraphicFramePr>
            <a:graphicFrameLocks/>
          </p:cNvGraphicFramePr>
          <p:nvPr/>
        </p:nvGraphicFramePr>
        <p:xfrm>
          <a:off x="385108" y="3150674"/>
          <a:ext cx="49847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Document" r:id="rId4" imgW="9867900" imgH="1816100" progId="Word.Document.8">
                  <p:embed/>
                </p:oleObj>
              </mc:Choice>
              <mc:Fallback>
                <p:oleObj name="Document" r:id="rId4" imgW="9867900" imgH="1816100" progId="Word.Document.8">
                  <p:embed/>
                  <p:pic>
                    <p:nvPicPr>
                      <p:cNvPr id="5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EDE80A3-11C0-B540-91D5-30B949C7CA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08" y="3150674"/>
                        <a:ext cx="49847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hlinkClick r:id="" action="ppaction://ole?verb=0"/>
            <a:extLst>
              <a:ext uri="{FF2B5EF4-FFF2-40B4-BE49-F238E27FC236}">
                <a16:creationId xmlns:a16="http://schemas.microsoft.com/office/drawing/2014/main" id="{071EACD3-B0FC-274E-B708-C2A1A9574EAF}"/>
              </a:ext>
            </a:extLst>
          </p:cNvPr>
          <p:cNvGraphicFramePr>
            <a:graphicFrameLocks/>
          </p:cNvGraphicFramePr>
          <p:nvPr/>
        </p:nvGraphicFramePr>
        <p:xfrm>
          <a:off x="478764" y="2143641"/>
          <a:ext cx="4891094" cy="95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Document" r:id="rId6" imgW="9867900" imgH="1816100" progId="Word.Document.8">
                  <p:embed/>
                </p:oleObj>
              </mc:Choice>
              <mc:Fallback>
                <p:oleObj name="Document" r:id="rId6" imgW="9867900" imgH="1816100" progId="Word.Document.8">
                  <p:embed/>
                  <p:pic>
                    <p:nvPicPr>
                      <p:cNvPr id="6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71EACD3-B0FC-274E-B708-C2A1A9574E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64" y="2143641"/>
                        <a:ext cx="4891094" cy="956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0"/>
            <a:extLst>
              <a:ext uri="{FF2B5EF4-FFF2-40B4-BE49-F238E27FC236}">
                <a16:creationId xmlns:a16="http://schemas.microsoft.com/office/drawing/2014/main" id="{674FEA9E-5B98-1845-9204-F35AB5E23BA2}"/>
              </a:ext>
            </a:extLst>
          </p:cNvPr>
          <p:cNvGraphicFramePr>
            <a:graphicFrameLocks/>
          </p:cNvGraphicFramePr>
          <p:nvPr/>
        </p:nvGraphicFramePr>
        <p:xfrm>
          <a:off x="3774149" y="2143640"/>
          <a:ext cx="48910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Document" r:id="rId8" imgW="9867900" imgH="1270000" progId="Word.Document.8">
                  <p:embed/>
                </p:oleObj>
              </mc:Choice>
              <mc:Fallback>
                <p:oleObj name="Document" r:id="rId8" imgW="9867900" imgH="1270000" progId="Word.Document.8">
                  <p:embed/>
                  <p:pic>
                    <p:nvPicPr>
                      <p:cNvPr id="7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74FEA9E-5B98-1845-9204-F35AB5E23B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149" y="2143640"/>
                        <a:ext cx="48910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44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0090"/>
                </a:solidFill>
                <a:latin typeface="Times New Roman"/>
                <a:cs typeface="Times New Roman"/>
              </a:rPr>
              <a:t>Subqueries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SQL queries that appear in WHERE or FROM parts of another query.</a:t>
            </a:r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Sells(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 price)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find the coffee shops that serve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Costa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the same price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Culture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charges for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Figure out Culture’s price for Kenya =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Kenya-Price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Find shops that offer Costa at price = 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Kenya-Price</a:t>
            </a:r>
          </a:p>
          <a:p>
            <a:pPr marL="457200" lvl="1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7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0090"/>
                </a:solidFill>
                <a:latin typeface="Times New Roman"/>
                <a:cs typeface="Times New Roman"/>
              </a:rPr>
              <a:t>Subqueries</a:t>
            </a:r>
            <a:endParaRPr lang="en-US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8" y="907253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=‘Costa’ AND price=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  (SELECT price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  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   WHERE 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= ‘Culture’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   		AND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= ‘Kenya’);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28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60591" y="4664053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 err="1">
                <a:latin typeface="Times New Roman"/>
                <a:ea typeface="+mn-ea"/>
                <a:cs typeface="Times New Roman"/>
              </a:rPr>
              <a:t>Subquery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235661" y="3694988"/>
            <a:ext cx="463247" cy="9690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34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0090"/>
                </a:solidFill>
                <a:latin typeface="Times New Roman"/>
                <a:cs typeface="Times New Roman"/>
              </a:rPr>
              <a:t>Subqueries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: ALL, 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One may want to compare a value to a set of values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Sells(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 price)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find the coffee shops that serve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for a cheaper price than the price that all coffee shops charge for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Figure out the set of all prices for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=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CostaPrice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Find the coffee shops that offer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at a cheaper price than all values in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CostaPrice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b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0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38" y="304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Database Management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3394" y="2277755"/>
            <a:ext cx="2218800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Conceptual Design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69075" y="2269720"/>
            <a:ext cx="138555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Physical Layer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469556" y="2726920"/>
            <a:ext cx="11059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486806" y="2721720"/>
            <a:ext cx="13711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624376" y="2465080"/>
            <a:ext cx="186243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Schema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223314" y="3116997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3146" y="4279410"/>
            <a:ext cx="2918902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Entity Relationship(ER) Model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31898" y="4256347"/>
            <a:ext cx="291890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Relational Model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550998" y="29784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050800" y="4279410"/>
            <a:ext cx="291890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Files and Indexes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7523915" y="31308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2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0090"/>
                </a:solidFill>
                <a:latin typeface="Times New Roman"/>
                <a:cs typeface="Times New Roman"/>
              </a:rPr>
              <a:t>Subqueries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: ALL, 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WHERE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=‘Kenya’ AND 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price &lt; 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						(SELECT price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            	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            	 WHERE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=‘Costa’);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ANY instead of ALL: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Returns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coffee shops that serve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Kenya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a cheaper price than the price </a:t>
            </a: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at least one coffee shop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charges for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000090"/>
                </a:solidFill>
                <a:latin typeface="Times New Roman"/>
                <a:cs typeface="Times New Roman"/>
              </a:rPr>
              <a:t>Subqueries</a:t>
            </a:r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: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One may like to check if the result of a subquery contains a particular value.</a:t>
            </a:r>
            <a:endParaRPr lang="en-US" sz="2800" dirty="0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Coffee(</a:t>
            </a:r>
            <a:r>
              <a:rPr lang="en-US" sz="2700" i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, producer)</a:t>
            </a:r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Likes(</a:t>
            </a:r>
            <a:r>
              <a:rPr lang="en-US" sz="2700" i="1" dirty="0" err="1">
                <a:latin typeface="Times New Roman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i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find the producers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of the coffee brands 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John</a:t>
            </a:r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 likes.</a:t>
            </a:r>
            <a:endParaRPr lang="en-US" sz="2700" dirty="0">
              <a:latin typeface="Times New Roman"/>
              <a:cs typeface="Times New Roman"/>
            </a:endParaRPr>
          </a:p>
          <a:p>
            <a:pPr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SELECT producer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FROM Coffee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WHERE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    (SELECT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     FROM Likes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     WHERE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=‘John’);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31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62662" y="5164380"/>
            <a:ext cx="1862430" cy="83099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A set of coffee brands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425091" y="5014588"/>
            <a:ext cx="659333" cy="14979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Subqueries: Not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Negation of IN</a:t>
            </a:r>
          </a:p>
          <a:p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One may use it to check if a set does not contain a certain value.</a:t>
            </a:r>
          </a:p>
          <a:p>
            <a:r>
              <a:rPr lang="en-US" sz="2800" dirty="0">
                <a:latin typeface="Times New Roman"/>
                <a:ea typeface="ＭＳ Ｐゴシック" charset="0"/>
                <a:cs typeface="Times New Roman"/>
              </a:rPr>
              <a:t>Used similar to IN</a:t>
            </a: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0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Subqueries: Exists, Not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We may want to check if a subquery has any result.</a:t>
            </a:r>
            <a:endParaRPr lang="en-US" sz="2800" dirty="0">
              <a:latin typeface="Times New Roman"/>
              <a:ea typeface="ＭＳ Ｐゴシック" charset="0"/>
              <a:cs typeface="Times New Roman"/>
            </a:endParaRPr>
          </a:p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Coffee(</a:t>
            </a:r>
            <a:r>
              <a:rPr lang="en-US" sz="2800" i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, producer)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find the coffee brands that are the 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only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brand made by their producers.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buFontTx/>
              <a:buNone/>
            </a:pP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SELECT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 FROM Coffee c1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 WHERE NOT EXISTS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(SELECT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 FROM Coffee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 WHERE producer = c1.producer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					AND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&lt;&gt; c1.cname);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9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Bag versus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Duplicates are allowed in bags.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{a, a, b, b, b} vs. {a, b}</a:t>
            </a:r>
          </a:p>
          <a:p>
            <a:r>
              <a:rPr lang="en-US" dirty="0">
                <a:latin typeface="Times New Roman"/>
                <a:cs typeface="Times New Roman"/>
              </a:rPr>
              <a:t>Generally, the results of SQL queries are bags.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SELECT producer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	FROM Coffee;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              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9" name="Object 8">
            <a:hlinkClick r:id="" action="ppaction://ole?verb=0"/>
            <a:extLst>
              <a:ext uri="{FF2B5EF4-FFF2-40B4-BE49-F238E27FC236}">
                <a16:creationId xmlns:a16="http://schemas.microsoft.com/office/drawing/2014/main" id="{509E4F1C-7FA0-4740-98AF-59728AA015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100234"/>
              </p:ext>
            </p:extLst>
          </p:nvPr>
        </p:nvGraphicFramePr>
        <p:xfrm>
          <a:off x="713517" y="3814363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7" name="Document" r:id="rId4" imgW="4800600" imgH="1905000" progId="Word.Document.8">
                  <p:embed/>
                </p:oleObj>
              </mc:Choice>
              <mc:Fallback>
                <p:oleObj name="Document" r:id="rId4" imgW="4800600" imgH="1905000" progId="Word.Document.8">
                  <p:embed/>
                  <p:pic>
                    <p:nvPicPr>
                      <p:cNvPr id="7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912AA20-588B-FF42-A086-87B1DA7126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17" y="3814363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DF1E6F6F-4613-B14B-BAAD-9396DF630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31104"/>
              </p:ext>
            </p:extLst>
          </p:nvPr>
        </p:nvGraphicFramePr>
        <p:xfrm>
          <a:off x="4946650" y="3814763"/>
          <a:ext cx="3736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8" name="Document" r:id="rId6" imgW="4787900" imgH="1905000" progId="Word.Document.8">
                  <p:embed/>
                </p:oleObj>
              </mc:Choice>
              <mc:Fallback>
                <p:oleObj name="Document" r:id="rId6" imgW="4787900" imgH="1905000" progId="Word.Document.8">
                  <p:embed/>
                  <p:pic>
                    <p:nvPicPr>
                      <p:cNvPr id="9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09E4F1C-7FA0-4740-98AF-59728AA015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3814763"/>
                        <a:ext cx="37369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255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Removing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Use DISTINCT</a:t>
            </a:r>
          </a:p>
          <a:p>
            <a:pPr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SELECT DISTINCT producer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FROM Coffee;</a:t>
            </a:r>
          </a:p>
          <a:p>
            <a:pPr>
              <a:buFontTx/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DC4EBB00-3DC0-394A-A4B8-CC72805D0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781230"/>
              </p:ext>
            </p:extLst>
          </p:nvPr>
        </p:nvGraphicFramePr>
        <p:xfrm>
          <a:off x="571849" y="3170419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5" name="Document" r:id="rId4" imgW="4800600" imgH="1905000" progId="Word.Document.8">
                  <p:embed/>
                </p:oleObj>
              </mc:Choice>
              <mc:Fallback>
                <p:oleObj name="Document" r:id="rId4" imgW="4800600" imgH="1905000" progId="Word.Document.8">
                  <p:embed/>
                  <p:pic>
                    <p:nvPicPr>
                      <p:cNvPr id="9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09E4F1C-7FA0-4740-98AF-59728AA015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49" y="3170419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83AF734F-6E2D-AA42-81D9-4015E8B3BA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664088"/>
              </p:ext>
            </p:extLst>
          </p:nvPr>
        </p:nvGraphicFramePr>
        <p:xfrm>
          <a:off x="4826364" y="3170419"/>
          <a:ext cx="37369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6" name="Document" r:id="rId6" imgW="4787900" imgH="1473200" progId="Word.Document.8">
                  <p:embed/>
                </p:oleObj>
              </mc:Choice>
              <mc:Fallback>
                <p:oleObj name="Document" r:id="rId6" imgW="4787900" imgH="1473200" progId="Word.Document.8">
                  <p:embed/>
                  <p:pic>
                    <p:nvPicPr>
                      <p:cNvPr id="11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F1E6F6F-4613-B14B-BAAD-9396DF630E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364" y="3170419"/>
                        <a:ext cx="37369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903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 UNION 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Returns the union between tuples of relation R and tuples of relation S.</a:t>
            </a:r>
          </a:p>
          <a:p>
            <a:r>
              <a:rPr lang="en-US" dirty="0">
                <a:latin typeface="Times New Roman"/>
                <a:cs typeface="Times New Roman"/>
              </a:rPr>
              <a:t>R INTERSECT 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Returns the tuples common between relation R and relation S.</a:t>
            </a:r>
          </a:p>
          <a:p>
            <a:r>
              <a:rPr lang="en-US" dirty="0">
                <a:latin typeface="Times New Roman"/>
                <a:cs typeface="Times New Roman"/>
              </a:rPr>
              <a:t>R EXCEPT 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Returns the tuples found in relation R but not in relation S.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Can be expressed using NOT IN.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Set Operations: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relations </a:t>
            </a:r>
            <a:r>
              <a:rPr lang="en-US" sz="2800" i="1" dirty="0">
                <a:latin typeface="Times New Roman"/>
                <a:cs typeface="Times New Roman"/>
              </a:rPr>
              <a:t>Likes(</a:t>
            </a:r>
            <a:r>
              <a:rPr lang="en-US" sz="2800" i="1" dirty="0" err="1">
                <a:latin typeface="Times New Roman"/>
                <a:cs typeface="Times New Roman"/>
              </a:rPr>
              <a:t>dname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), </a:t>
            </a:r>
            <a:br>
              <a:rPr lang="en-US" sz="2800" i="1" dirty="0">
                <a:latin typeface="Times New Roman"/>
                <a:cs typeface="Times New Roman"/>
              </a:rPr>
            </a:br>
            <a:r>
              <a:rPr lang="en-US" sz="2800" i="1" dirty="0">
                <a:latin typeface="Times New Roman"/>
                <a:cs typeface="Times New Roman"/>
              </a:rPr>
              <a:t> Sells(</a:t>
            </a:r>
            <a:r>
              <a:rPr lang="en-US" sz="2800" i="1" dirty="0" err="1">
                <a:latin typeface="Times New Roman"/>
                <a:cs typeface="Times New Roman"/>
              </a:rPr>
              <a:t>sname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, price),</a:t>
            </a:r>
            <a:r>
              <a:rPr lang="en-US" sz="2800" dirty="0">
                <a:latin typeface="Times New Roman"/>
                <a:cs typeface="Times New Roman"/>
              </a:rPr>
              <a:t> and 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i="1" dirty="0">
                <a:latin typeface="Times New Roman"/>
                <a:cs typeface="Times New Roman"/>
              </a:rPr>
              <a:t>Frequents(</a:t>
            </a:r>
            <a:r>
              <a:rPr lang="en-US" sz="2800" i="1" dirty="0" err="1">
                <a:latin typeface="Times New Roman"/>
                <a:cs typeface="Times New Roman"/>
              </a:rPr>
              <a:t>dname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sname</a:t>
            </a:r>
            <a:r>
              <a:rPr lang="en-US" sz="2800" i="1" dirty="0">
                <a:latin typeface="Times New Roman"/>
                <a:cs typeface="Times New Roman"/>
              </a:rPr>
              <a:t>), </a:t>
            </a:r>
            <a:r>
              <a:rPr lang="en-US" sz="2800" dirty="0">
                <a:latin typeface="Times New Roman"/>
                <a:cs typeface="Times New Roman"/>
              </a:rPr>
              <a:t>find the coffee drinkers and  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 brands such that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 coffee drinker likes the brand, </a:t>
            </a:r>
            <a:r>
              <a:rPr lang="en-US" b="1" dirty="0">
                <a:latin typeface="Times New Roman"/>
                <a:cs typeface="Times New Roman"/>
              </a:rPr>
              <a:t>and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 coffee drinker frequents at least one coffee shop that sells the brand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“</a:t>
            </a:r>
            <a:r>
              <a:rPr lang="en-US" sz="2800" b="1" dirty="0">
                <a:latin typeface="Times New Roman"/>
                <a:cs typeface="Times New Roman"/>
              </a:rPr>
              <a:t>and</a:t>
            </a:r>
            <a:r>
              <a:rPr lang="en-US" sz="2800" dirty="0">
                <a:latin typeface="Times New Roman"/>
                <a:cs typeface="Times New Roman"/>
              </a:rPr>
              <a:t>” indicates that we should compute intersection.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Set operations: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(SELECT * FROM Likes)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INTERSECT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(SELECT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FROM Frequents, Sells 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 WHERE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Frequents.sname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Sells.sname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);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38</a:t>
            </a:fld>
            <a:endParaRPr lang="en-US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649425" y="4643488"/>
            <a:ext cx="4552413" cy="83099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The drinker frequents at the coffee shop that serves th</a:t>
            </a:r>
            <a:r>
              <a:rPr lang="en-US" sz="2400" dirty="0">
                <a:latin typeface="Times New Roman"/>
                <a:cs typeface="Times New Roman"/>
              </a:rPr>
              <a:t>e brand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628753" y="3608441"/>
            <a:ext cx="263887" cy="10350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250245" y="1573258"/>
            <a:ext cx="3711207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The drinker likes th</a:t>
            </a:r>
            <a:r>
              <a:rPr lang="en-US" sz="2400" dirty="0">
                <a:latin typeface="Times New Roman"/>
                <a:cs typeface="Times New Roman"/>
              </a:rPr>
              <a:t>e brand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 flipV="1">
            <a:off x="5690516" y="1253656"/>
            <a:ext cx="1242069" cy="31960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results of set operations in SQL do not have any duplicate tuples.</a:t>
            </a:r>
          </a:p>
          <a:p>
            <a:r>
              <a:rPr lang="en-US" dirty="0">
                <a:latin typeface="Times New Roman"/>
                <a:cs typeface="Times New Roman"/>
              </a:rPr>
              <a:t>We can force them not to remove duplicates by ALL.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… INTERSECT …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… INTERSECT ALL …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… UNION …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… UNION ALL …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… EXCEPT …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</a:t>
            </a:r>
            <a:r>
              <a:rPr lang="en-US">
                <a:latin typeface="Times New Roman"/>
                <a:cs typeface="Times New Roman"/>
                <a:sym typeface="Wingdings"/>
              </a:rPr>
              <a:t>… </a:t>
            </a:r>
            <a:r>
              <a:rPr lang="en-US">
                <a:latin typeface="Times New Roman"/>
                <a:cs typeface="Times New Roman"/>
              </a:rPr>
              <a:t>EXCEPT 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ALL …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6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38" y="304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Database Management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3394" y="2277755"/>
            <a:ext cx="2218800" cy="83099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Conceptual Design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69075" y="2269720"/>
            <a:ext cx="138555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Physical Layer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469556" y="2726920"/>
            <a:ext cx="11059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486806" y="2721720"/>
            <a:ext cx="13711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624376" y="2465080"/>
            <a:ext cx="186243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Schema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223314" y="3116997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3146" y="4279410"/>
            <a:ext cx="3211462" cy="83099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Entity Relationship(ER) Model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295758" y="4256347"/>
            <a:ext cx="291890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Relational Model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550998" y="29784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050800" y="4279410"/>
            <a:ext cx="291890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Files and Indexes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7523915" y="31308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6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49778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Compute some value based on the values of an attribute.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Example functions: </a:t>
            </a:r>
            <a:r>
              <a:rPr lang="en-US" sz="2400" b="1" dirty="0">
                <a:latin typeface="Times New Roman"/>
                <a:cs typeface="Times New Roman"/>
              </a:rPr>
              <a:t>Count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dirty="0">
                <a:latin typeface="Times New Roman"/>
                <a:cs typeface="Times New Roman"/>
              </a:rPr>
              <a:t>Sum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dirty="0" err="1">
                <a:latin typeface="Times New Roman"/>
                <a:cs typeface="Times New Roman"/>
              </a:rPr>
              <a:t>Avg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dirty="0">
                <a:latin typeface="Times New Roman"/>
                <a:cs typeface="Times New Roman"/>
              </a:rPr>
              <a:t>Min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b="1" dirty="0">
                <a:latin typeface="Times New Roman"/>
                <a:cs typeface="Times New Roman"/>
              </a:rPr>
              <a:t>Max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Each RDBMS may define additional functions.</a:t>
            </a:r>
            <a:endParaRPr lang="en-US" sz="2800" b="1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i="1" dirty="0">
                <a:latin typeface="Times New Roman"/>
                <a:cs typeface="Times New Roman"/>
              </a:rPr>
              <a:t>Coffee(</a:t>
            </a:r>
            <a:r>
              <a:rPr lang="en-US" sz="2800" i="1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, producer)</a:t>
            </a:r>
            <a:r>
              <a:rPr lang="en-US" sz="2800" dirty="0">
                <a:latin typeface="Times New Roman"/>
                <a:cs typeface="Times New Roman"/>
              </a:rPr>
              <a:t>, find the number of coffee brands in the database.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)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From Coffee;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9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49778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i="1" dirty="0">
                <a:latin typeface="Times New Roman"/>
                <a:cs typeface="Times New Roman"/>
              </a:rPr>
              <a:t>Distinct, </a:t>
            </a:r>
            <a:r>
              <a:rPr lang="en-US" sz="2800" dirty="0">
                <a:latin typeface="Times New Roman"/>
                <a:cs typeface="Times New Roman"/>
              </a:rPr>
              <a:t>aggregation functions ignore duplicates.</a:t>
            </a:r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i="1" dirty="0">
                <a:latin typeface="Times New Roman"/>
                <a:cs typeface="Times New Roman"/>
              </a:rPr>
              <a:t>Sell(</a:t>
            </a:r>
            <a:r>
              <a:rPr lang="en-US" sz="2800" i="1" dirty="0" err="1">
                <a:latin typeface="Times New Roman"/>
                <a:cs typeface="Times New Roman"/>
              </a:rPr>
              <a:t>sname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, find the number of coffee shops that serve Costa.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Select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)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From Sell</a:t>
            </a:r>
          </a:p>
          <a:p>
            <a:pPr>
              <a:buFontTx/>
              <a:buNone/>
            </a:pP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  Where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=</a:t>
            </a:r>
            <a:r>
              <a:rPr lang="ja-JP" altLang="en-US" sz="2400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Costa</a:t>
            </a:r>
            <a:r>
              <a:rPr lang="ja-JP" altLang="en-US" sz="2400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14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44909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   Generally, aggregation functions do </a:t>
            </a:r>
            <a:r>
              <a:rPr lang="en-US" sz="2800" b="1" dirty="0">
                <a:latin typeface="Times New Roman"/>
                <a:cs typeface="Times New Roman"/>
              </a:rPr>
              <a:t>not </a:t>
            </a:r>
            <a:r>
              <a:rPr lang="en-US" sz="2800" dirty="0">
                <a:latin typeface="Times New Roman"/>
                <a:cs typeface="Times New Roman"/>
              </a:rPr>
              <a:t>consider NULL values.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								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(price)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								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										</a:t>
            </a: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=‘Culture’;</a:t>
            </a:r>
          </a:p>
          <a:p>
            <a:pPr>
              <a:buFontTx/>
              <a:buNone/>
            </a:pP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 										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)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						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								  		</a:t>
            </a: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=‘Culture’;</a:t>
            </a:r>
          </a:p>
          <a:p>
            <a:pPr>
              <a:buFontTx/>
              <a:buNone/>
            </a:pP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                  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(*)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								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										</a:t>
            </a: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=‘Culture’;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42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09660" y="1839012"/>
            <a:ext cx="3523094" cy="76944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200" dirty="0">
                <a:latin typeface="Times New Roman"/>
                <a:ea typeface="+mn-ea"/>
                <a:cs typeface="Times New Roman"/>
              </a:rPr>
              <a:t>The number </a:t>
            </a:r>
            <a:r>
              <a:rPr lang="en-US" sz="2200" dirty="0">
                <a:latin typeface="Times New Roman"/>
                <a:cs typeface="Times New Roman"/>
              </a:rPr>
              <a:t>of </a:t>
            </a:r>
            <a:r>
              <a:rPr lang="en-US" sz="2200" b="1" dirty="0">
                <a:latin typeface="Times New Roman"/>
                <a:ea typeface="+mn-ea"/>
                <a:cs typeface="Times New Roman"/>
              </a:rPr>
              <a:t>priced brands </a:t>
            </a:r>
            <a:r>
              <a:rPr lang="en-US" sz="2200" dirty="0">
                <a:latin typeface="Times New Roman"/>
                <a:ea typeface="+mn-ea"/>
                <a:cs typeface="Times New Roman"/>
              </a:rPr>
              <a:t>sold by Culture.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57200" y="3286204"/>
            <a:ext cx="2902029" cy="76944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200" dirty="0">
                <a:latin typeface="Times New Roman"/>
                <a:ea typeface="+mn-ea"/>
                <a:cs typeface="Times New Roman"/>
              </a:rPr>
              <a:t>The number </a:t>
            </a:r>
            <a:r>
              <a:rPr lang="en-US" sz="2200" dirty="0">
                <a:latin typeface="Times New Roman"/>
                <a:cs typeface="Times New Roman"/>
              </a:rPr>
              <a:t>of </a:t>
            </a:r>
            <a:r>
              <a:rPr lang="en-US" sz="2200" b="1" dirty="0">
                <a:latin typeface="Times New Roman"/>
                <a:cs typeface="Times New Roman"/>
              </a:rPr>
              <a:t>coffee </a:t>
            </a:r>
            <a:r>
              <a:rPr lang="en-US" sz="2200" b="1" dirty="0">
                <a:latin typeface="Times New Roman"/>
                <a:ea typeface="+mn-ea"/>
                <a:cs typeface="Times New Roman"/>
              </a:rPr>
              <a:t>brands</a:t>
            </a:r>
            <a:r>
              <a:rPr lang="en-US" sz="2200" dirty="0">
                <a:latin typeface="Times New Roman"/>
                <a:ea typeface="+mn-ea"/>
                <a:cs typeface="Times New Roman"/>
              </a:rPr>
              <a:t> sold by Culture.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3" y="920908"/>
            <a:ext cx="442121" cy="417240"/>
          </a:xfrm>
          <a:prstGeom prst="rect">
            <a:avLst/>
          </a:prstGeom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09600" y="4776750"/>
            <a:ext cx="2902029" cy="76944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200" dirty="0">
                <a:latin typeface="Times New Roman"/>
                <a:ea typeface="+mn-ea"/>
                <a:cs typeface="Times New Roman"/>
              </a:rPr>
              <a:t>The number </a:t>
            </a:r>
            <a:r>
              <a:rPr lang="en-US" sz="2200" dirty="0">
                <a:latin typeface="Times New Roman"/>
                <a:cs typeface="Times New Roman"/>
              </a:rPr>
              <a:t>of </a:t>
            </a:r>
            <a:r>
              <a:rPr lang="en-US" sz="2200" b="1" dirty="0">
                <a:latin typeface="Times New Roman"/>
                <a:cs typeface="Times New Roman"/>
              </a:rPr>
              <a:t>coffee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ea typeface="+mn-ea"/>
                <a:cs typeface="Times New Roman"/>
              </a:rPr>
              <a:t>brands</a:t>
            </a:r>
            <a:r>
              <a:rPr lang="en-US" sz="2200" dirty="0">
                <a:latin typeface="Times New Roman"/>
                <a:ea typeface="+mn-ea"/>
                <a:cs typeface="Times New Roman"/>
              </a:rPr>
              <a:t> sold by Culture.</a:t>
            </a:r>
          </a:p>
        </p:txBody>
      </p:sp>
    </p:spTree>
    <p:extLst>
      <p:ext uri="{BB962C8B-B14F-4D97-AF65-F5344CB8AC3E}">
        <p14:creationId xmlns:p14="http://schemas.microsoft.com/office/powerpoint/2010/main" val="2761474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Aggregation functions over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One often likes to compute aggregation functions for groups of tuples.</a:t>
            </a:r>
          </a:p>
          <a:p>
            <a:r>
              <a:rPr lang="en-US" sz="2200" dirty="0">
                <a:latin typeface="Times New Roman"/>
                <a:cs typeface="Times New Roman"/>
              </a:rPr>
              <a:t>Using </a:t>
            </a:r>
            <a:r>
              <a:rPr lang="en-US" sz="2200" i="1" dirty="0">
                <a:latin typeface="Times New Roman"/>
                <a:cs typeface="Times New Roman"/>
              </a:rPr>
              <a:t>Sells(</a:t>
            </a:r>
            <a:r>
              <a:rPr lang="en-US" sz="2200" i="1" u="sng" dirty="0" err="1">
                <a:latin typeface="Times New Roman"/>
                <a:cs typeface="Times New Roman"/>
              </a:rPr>
              <a:t>sname</a:t>
            </a:r>
            <a:r>
              <a:rPr lang="en-US" sz="2200" i="1" dirty="0">
                <a:latin typeface="Times New Roman"/>
                <a:cs typeface="Times New Roman"/>
              </a:rPr>
              <a:t>, </a:t>
            </a:r>
            <a:r>
              <a:rPr lang="en-US" sz="2200" i="1" u="sng" dirty="0" err="1">
                <a:latin typeface="Times New Roman"/>
                <a:cs typeface="Times New Roman"/>
              </a:rPr>
              <a:t>cname</a:t>
            </a:r>
            <a:r>
              <a:rPr lang="en-US" sz="2200" i="1" dirty="0">
                <a:latin typeface="Times New Roman"/>
                <a:cs typeface="Times New Roman"/>
              </a:rPr>
              <a:t>, price)</a:t>
            </a:r>
            <a:r>
              <a:rPr lang="en-US" sz="2200" dirty="0">
                <a:latin typeface="Times New Roman"/>
                <a:cs typeface="Times New Roman"/>
              </a:rPr>
              <a:t> find the minimum price of each coffee brand.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</a:p>
          <a:p>
            <a:pPr lvl="1"/>
            <a:r>
              <a:rPr lang="en-US" sz="2100" dirty="0">
                <a:latin typeface="Times New Roman"/>
                <a:cs typeface="Times New Roman"/>
              </a:rPr>
              <a:t>Group tuples in </a:t>
            </a:r>
            <a:r>
              <a:rPr lang="en-US" sz="2100" i="1" dirty="0">
                <a:latin typeface="Times New Roman"/>
                <a:cs typeface="Times New Roman"/>
              </a:rPr>
              <a:t>Sells</a:t>
            </a:r>
            <a:r>
              <a:rPr lang="en-US" sz="2100" dirty="0">
                <a:latin typeface="Times New Roman"/>
                <a:cs typeface="Times New Roman"/>
              </a:rPr>
              <a:t> based on coffee brand.</a:t>
            </a:r>
          </a:p>
          <a:p>
            <a:pPr lvl="1"/>
            <a:r>
              <a:rPr lang="en-US" sz="2100" dirty="0">
                <a:latin typeface="Times New Roman"/>
                <a:cs typeface="Times New Roman"/>
              </a:rPr>
              <a:t>Compute </a:t>
            </a:r>
            <a:r>
              <a:rPr lang="en-US" sz="2100" i="1" dirty="0">
                <a:latin typeface="Times New Roman"/>
                <a:cs typeface="Times New Roman"/>
              </a:rPr>
              <a:t>Min</a:t>
            </a:r>
            <a:r>
              <a:rPr lang="en-US" sz="2100" dirty="0">
                <a:latin typeface="Times New Roman"/>
                <a:cs typeface="Times New Roman"/>
              </a:rPr>
              <a:t> over the prices in each group of tuples.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43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72364" y="3645082"/>
            <a:ext cx="594073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2035" y="3040510"/>
          <a:ext cx="4069965" cy="261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Document" r:id="rId4" imgW="4800600" imgH="3314700" progId="Word.Document.8">
                  <p:embed/>
                </p:oleObj>
              </mc:Choice>
              <mc:Fallback>
                <p:oleObj name="Document" r:id="rId4" imgW="4800600" imgH="3314700" progId="Word.Document.8">
                  <p:embed/>
                  <p:pic>
                    <p:nvPicPr>
                      <p:cNvPr id="9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35" y="3040510"/>
                        <a:ext cx="4069965" cy="2613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35600" y="3039067"/>
          <a:ext cx="3708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Document" r:id="rId6" imgW="4787900" imgH="1905000" progId="Word.Document.8">
                  <p:embed/>
                </p:oleObj>
              </mc:Choice>
              <mc:Fallback>
                <p:oleObj name="Document" r:id="rId6" imgW="4787900" imgH="1905000" progId="Word.Document.8">
                  <p:embed/>
                  <p:pic>
                    <p:nvPicPr>
                      <p:cNvPr id="10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039067"/>
                        <a:ext cx="37084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207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i="1" dirty="0">
                <a:latin typeface="Times New Roman"/>
                <a:cs typeface="Times New Roman"/>
              </a:rPr>
              <a:t>Sells(</a:t>
            </a:r>
            <a:r>
              <a:rPr lang="en-US" sz="2800" i="1" u="sng" dirty="0" err="1">
                <a:latin typeface="Times New Roman"/>
                <a:cs typeface="Times New Roman"/>
              </a:rPr>
              <a:t>sname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u="sng" dirty="0" err="1">
                <a:latin typeface="Times New Roman"/>
                <a:cs typeface="Times New Roman"/>
              </a:rPr>
              <a:t>cname</a:t>
            </a:r>
            <a:r>
              <a:rPr lang="en-US" sz="2800" i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 find the minimum price of each coffee brand.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Select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(price) As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From Sells</a:t>
            </a:r>
          </a:p>
          <a:p>
            <a:pPr>
              <a:buFontTx/>
              <a:buNone/>
            </a:pP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44</a:t>
            </a:fld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7387573" y="2116456"/>
            <a:ext cx="1474783" cy="696382"/>
          </a:xfrm>
          <a:prstGeom prst="wedgeEllipseCallout">
            <a:avLst>
              <a:gd name="adj1" fmla="val -123362"/>
              <a:gd name="adj2" fmla="val -35540"/>
            </a:avLst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optional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0291B95-7A9F-8547-8BB9-E70D3A257756}"/>
              </a:ext>
            </a:extLst>
          </p:cNvPr>
          <p:cNvSpPr/>
          <p:nvPr/>
        </p:nvSpPr>
        <p:spPr>
          <a:xfrm>
            <a:off x="4572364" y="3967054"/>
            <a:ext cx="594073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8ABA90F7-3384-194B-AA0B-B7DB3615AA63}"/>
              </a:ext>
            </a:extLst>
          </p:cNvPr>
          <p:cNvGraphicFramePr>
            <a:graphicFrameLocks/>
          </p:cNvGraphicFramePr>
          <p:nvPr/>
        </p:nvGraphicFramePr>
        <p:xfrm>
          <a:off x="502035" y="3362482"/>
          <a:ext cx="4069965" cy="261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Document" r:id="rId4" imgW="4800600" imgH="3314700" progId="Word.Document.8">
                  <p:embed/>
                </p:oleObj>
              </mc:Choice>
              <mc:Fallback>
                <p:oleObj name="Document" r:id="rId4" imgW="4800600" imgH="3314700" progId="Word.Document.8">
                  <p:embed/>
                  <p:pic>
                    <p:nvPicPr>
                      <p:cNvPr id="10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ABA90F7-3384-194B-AA0B-B7DB3615AA6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35" y="3362482"/>
                        <a:ext cx="4069965" cy="2613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CEC67174-7BC4-3A4E-95E6-B09615178CD0}"/>
              </a:ext>
            </a:extLst>
          </p:cNvPr>
          <p:cNvGraphicFramePr>
            <a:graphicFrameLocks/>
          </p:cNvGraphicFramePr>
          <p:nvPr/>
        </p:nvGraphicFramePr>
        <p:xfrm>
          <a:off x="5435600" y="3361039"/>
          <a:ext cx="3708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6" name="Document" r:id="rId6" imgW="4787900" imgH="1905000" progId="Word.Document.8">
                  <p:embed/>
                </p:oleObj>
              </mc:Choice>
              <mc:Fallback>
                <p:oleObj name="Document" r:id="rId6" imgW="4787900" imgH="1905000" progId="Word.Document.8">
                  <p:embed/>
                  <p:pic>
                    <p:nvPicPr>
                      <p:cNvPr id="11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EC67174-7BC4-3A4E-95E6-B09615178C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361039"/>
                        <a:ext cx="37084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527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We may use multiple attributes for grouping.</a:t>
            </a:r>
          </a:p>
          <a:p>
            <a:r>
              <a:rPr lang="en-US" sz="2600" dirty="0">
                <a:latin typeface="Times New Roman"/>
                <a:cs typeface="Times New Roman"/>
              </a:rPr>
              <a:t>The attributes in the </a:t>
            </a:r>
            <a:r>
              <a:rPr lang="en-US" sz="2600" i="1" dirty="0">
                <a:latin typeface="Times New Roman"/>
                <a:cs typeface="Times New Roman"/>
              </a:rPr>
              <a:t>Select </a:t>
            </a:r>
            <a:r>
              <a:rPr lang="en-US" sz="2600" dirty="0">
                <a:latin typeface="Times New Roman"/>
                <a:cs typeface="Times New Roman"/>
              </a:rPr>
              <a:t>clause are either </a:t>
            </a:r>
            <a:r>
              <a:rPr lang="en-US" sz="2600" i="1" dirty="0">
                <a:latin typeface="Times New Roman"/>
                <a:cs typeface="Times New Roman"/>
              </a:rPr>
              <a:t>aggregated values </a:t>
            </a:r>
            <a:r>
              <a:rPr lang="en-US" sz="2600" dirty="0">
                <a:latin typeface="Times New Roman"/>
                <a:cs typeface="Times New Roman"/>
              </a:rPr>
              <a:t>or</a:t>
            </a:r>
            <a:r>
              <a:rPr lang="en-US" sz="2600" b="1" i="1" dirty="0">
                <a:latin typeface="Times New Roman"/>
                <a:cs typeface="Times New Roman"/>
              </a:rPr>
              <a:t> </a:t>
            </a:r>
            <a:r>
              <a:rPr lang="en-US" sz="2600" i="1" dirty="0">
                <a:latin typeface="Times New Roman"/>
                <a:cs typeface="Times New Roman"/>
              </a:rPr>
              <a:t>attributes in the Group By clause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2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200" b="1" dirty="0">
                <a:latin typeface="Courier New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(price)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200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22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altLang="ja-JP" sz="2200" dirty="0">
                <a:latin typeface="Courier New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altLang="ja-JP" sz="22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altLang="ja-JP" sz="22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2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altLang="ja-JP" sz="22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Exceptions in some RDBMS, e.g., MySQL 5.7.</a:t>
            </a:r>
          </a:p>
          <a:p>
            <a:pPr marL="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  Generally, </a:t>
            </a:r>
            <a:r>
              <a:rPr lang="en-US" sz="2600" i="1" dirty="0">
                <a:latin typeface="Times New Roman"/>
                <a:cs typeface="Times New Roman"/>
              </a:rPr>
              <a:t>Group By</a:t>
            </a:r>
            <a:r>
              <a:rPr lang="en-US" sz="2600" dirty="0">
                <a:latin typeface="Times New Roman"/>
                <a:cs typeface="Times New Roman"/>
              </a:rPr>
              <a:t> does </a:t>
            </a:r>
            <a:r>
              <a:rPr lang="en-US" sz="2600" b="1" dirty="0">
                <a:latin typeface="Times New Roman"/>
                <a:cs typeface="Times New Roman"/>
              </a:rPr>
              <a:t>not</a:t>
            </a:r>
            <a:r>
              <a:rPr lang="en-US" sz="2600" dirty="0">
                <a:latin typeface="Times New Roman"/>
                <a:cs typeface="Times New Roman"/>
              </a:rPr>
              <a:t> sort the groups.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There are exceptions, e.g., older versions of MySQL, but do not trust them!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45</a:t>
            </a:fld>
            <a:endParaRPr lang="en-US"/>
          </a:p>
        </p:txBody>
      </p:sp>
      <p:sp>
        <p:nvSpPr>
          <p:cNvPr id="8" name="Explosion 2 7"/>
          <p:cNvSpPr/>
          <p:nvPr/>
        </p:nvSpPr>
        <p:spPr>
          <a:xfrm>
            <a:off x="6214115" y="2254563"/>
            <a:ext cx="2450212" cy="834323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FF0000"/>
                </a:solidFill>
              </a:rPr>
              <a:t>error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28" y="4396768"/>
            <a:ext cx="535344" cy="5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7"/>
            <a:ext cx="8504252" cy="966729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Grouping attributes from different 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88643"/>
            <a:ext cx="8730532" cy="583283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Using </a:t>
            </a:r>
            <a:r>
              <a:rPr lang="en-US" sz="2200" i="1" dirty="0">
                <a:latin typeface="Times New Roman"/>
                <a:cs typeface="Times New Roman"/>
              </a:rPr>
              <a:t>Likes(</a:t>
            </a:r>
            <a:r>
              <a:rPr lang="en-US" sz="2200" i="1" u="sng" dirty="0" err="1">
                <a:latin typeface="Times New Roman"/>
                <a:cs typeface="Times New Roman"/>
              </a:rPr>
              <a:t>dname</a:t>
            </a:r>
            <a:r>
              <a:rPr lang="en-US" sz="2200" i="1" dirty="0">
                <a:latin typeface="Times New Roman"/>
                <a:cs typeface="Times New Roman"/>
              </a:rPr>
              <a:t>, </a:t>
            </a:r>
            <a:r>
              <a:rPr lang="en-US" sz="2200" i="1" u="sng" dirty="0" err="1">
                <a:latin typeface="Times New Roman"/>
                <a:cs typeface="Times New Roman"/>
              </a:rPr>
              <a:t>cname</a:t>
            </a:r>
            <a:r>
              <a:rPr lang="en-US" sz="2200" i="1" dirty="0">
                <a:latin typeface="Times New Roman"/>
                <a:cs typeface="Times New Roman"/>
              </a:rPr>
              <a:t>) </a:t>
            </a:r>
            <a:r>
              <a:rPr lang="en-US" sz="2200" dirty="0">
                <a:latin typeface="Times New Roman"/>
                <a:cs typeface="Times New Roman"/>
              </a:rPr>
              <a:t>and</a:t>
            </a:r>
            <a:r>
              <a:rPr lang="en-US" sz="2200" i="1" dirty="0">
                <a:latin typeface="Times New Roman"/>
                <a:cs typeface="Times New Roman"/>
              </a:rPr>
              <a:t> Sells(</a:t>
            </a:r>
            <a:r>
              <a:rPr lang="en-US" sz="2200" i="1" u="sng" dirty="0" err="1">
                <a:latin typeface="Times New Roman"/>
                <a:cs typeface="Times New Roman"/>
              </a:rPr>
              <a:t>sname</a:t>
            </a:r>
            <a:r>
              <a:rPr lang="en-US" sz="2200" i="1" dirty="0">
                <a:latin typeface="Times New Roman"/>
                <a:cs typeface="Times New Roman"/>
              </a:rPr>
              <a:t>, </a:t>
            </a:r>
            <a:r>
              <a:rPr lang="en-US" sz="2200" i="1" u="sng" dirty="0" err="1">
                <a:latin typeface="Times New Roman"/>
                <a:cs typeface="Times New Roman"/>
              </a:rPr>
              <a:t>cname</a:t>
            </a:r>
            <a:r>
              <a:rPr lang="en-US" sz="2200" i="1" dirty="0">
                <a:latin typeface="Times New Roman"/>
                <a:cs typeface="Times New Roman"/>
              </a:rPr>
              <a:t>, price),</a:t>
            </a:r>
            <a:r>
              <a:rPr lang="en-US" sz="2200" dirty="0">
                <a:latin typeface="Times New Roman"/>
                <a:cs typeface="Times New Roman"/>
              </a:rPr>
              <a:t> for each coffee drinker find the minimum price of every brand he/she likes.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   Select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, Min(price) As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   From Likes, Sells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		  Where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Likes.cname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Sells.cname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altLang="ja-JP" sz="2000" dirty="0">
                <a:latin typeface="Courier New" charset="0"/>
                <a:ea typeface="ＭＳ Ｐゴシック" charset="0"/>
                <a:cs typeface="ＭＳ Ｐゴシック" charset="0"/>
              </a:rPr>
              <a:t>     Group By </a:t>
            </a:r>
            <a:r>
              <a:rPr lang="en-US" altLang="ja-JP" sz="2000" dirty="0" err="1">
                <a:latin typeface="Courier New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altLang="ja-JP" sz="20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altLang="ja-JP" sz="20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33640" y="3454756"/>
          <a:ext cx="3717925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Document" r:id="rId4" imgW="4800600" imgH="1879600" progId="Word.Document.8">
                  <p:embed/>
                </p:oleObj>
              </mc:Choice>
              <mc:Fallback>
                <p:oleObj name="Document" r:id="rId4" imgW="4800600" imgH="1879600" progId="Word.Document.8">
                  <p:embed/>
                  <p:pic>
                    <p:nvPicPr>
                      <p:cNvPr id="9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640" y="3454756"/>
                        <a:ext cx="3717925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6141678" y="3428999"/>
          <a:ext cx="3717925" cy="195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Document" r:id="rId6" imgW="4800600" imgH="2260600" progId="Word.Document.8">
                  <p:embed/>
                </p:oleObj>
              </mc:Choice>
              <mc:Fallback>
                <p:oleObj name="Document" r:id="rId6" imgW="4800600" imgH="2260600" progId="Word.Document.8">
                  <p:embed/>
                  <p:pic>
                    <p:nvPicPr>
                      <p:cNvPr id="11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678" y="3428999"/>
                        <a:ext cx="3717925" cy="1954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>
            <a:off x="5852230" y="3908807"/>
            <a:ext cx="276569" cy="3715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6041B1FE-F3CB-D542-8628-95DBF56E8551}"/>
              </a:ext>
            </a:extLst>
          </p:cNvPr>
          <p:cNvGraphicFramePr>
            <a:graphicFrameLocks/>
          </p:cNvGraphicFramePr>
          <p:nvPr/>
        </p:nvGraphicFramePr>
        <p:xfrm>
          <a:off x="354168" y="3428999"/>
          <a:ext cx="3479472" cy="251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Document" r:id="rId8" imgW="4800600" imgH="3314700" progId="Word.Document.8">
                  <p:embed/>
                </p:oleObj>
              </mc:Choice>
              <mc:Fallback>
                <p:oleObj name="Document" r:id="rId8" imgW="4800600" imgH="3314700" progId="Word.Document.8">
                  <p:embed/>
                  <p:pic>
                    <p:nvPicPr>
                      <p:cNvPr id="10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041B1FE-F3CB-D542-8628-95DBF56E85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68" y="3428999"/>
                        <a:ext cx="3479472" cy="2514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137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Filtering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We may filter out some groups using their attributes’ values.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Select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, Min(price) As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 From Sells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 Where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= ‘Interzone’ OR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= ‘Ava’ </a:t>
            </a:r>
            <a:r>
              <a:rPr lang="en-US" altLang="ja-JP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altLang="ja-JP" sz="2000" dirty="0">
                <a:latin typeface="Courier New" charset="0"/>
                <a:ea typeface="ＭＳ Ｐゴシック" charset="0"/>
                <a:cs typeface="ＭＳ Ｐゴシック" charset="0"/>
              </a:rPr>
              <a:t>	Group By </a:t>
            </a:r>
            <a:r>
              <a:rPr lang="en-US" altLang="ja-JP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altLang="ja-JP" sz="20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47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192921" y="3715242"/>
            <a:ext cx="513442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648126"/>
              </p:ext>
            </p:extLst>
          </p:nvPr>
        </p:nvGraphicFramePr>
        <p:xfrm>
          <a:off x="4978400" y="3251994"/>
          <a:ext cx="3708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" name="Document" r:id="rId4" imgW="4787900" imgH="1905000" progId="Word.Document.8">
                  <p:embed/>
                </p:oleObj>
              </mc:Choice>
              <mc:Fallback>
                <p:oleObj name="Document" r:id="rId4" imgW="4787900" imgH="19050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251994"/>
                        <a:ext cx="37084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  <a:extLst>
              <a:ext uri="{FF2B5EF4-FFF2-40B4-BE49-F238E27FC236}">
                <a16:creationId xmlns:a16="http://schemas.microsoft.com/office/drawing/2014/main" id="{E718D546-72BC-E345-80DB-1462E2BC46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930726"/>
              </p:ext>
            </p:extLst>
          </p:nvPr>
        </p:nvGraphicFramePr>
        <p:xfrm>
          <a:off x="341289" y="3251994"/>
          <a:ext cx="3708400" cy="269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" name="Document" r:id="rId6" imgW="4800600" imgH="3314700" progId="Word.Document.8">
                  <p:embed/>
                </p:oleObj>
              </mc:Choice>
              <mc:Fallback>
                <p:oleObj name="Document" r:id="rId6" imgW="4800600" imgH="3314700" progId="Word.Document.8">
                  <p:embed/>
                  <p:pic>
                    <p:nvPicPr>
                      <p:cNvPr id="10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041B1FE-F3CB-D542-8628-95DBF56E85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89" y="3251994"/>
                        <a:ext cx="3708400" cy="2698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200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Filtering groups based on aggregated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Using </a:t>
            </a:r>
            <a:r>
              <a:rPr lang="en-US" sz="2600" i="1" dirty="0">
                <a:latin typeface="Times New Roman"/>
                <a:cs typeface="Times New Roman"/>
              </a:rPr>
              <a:t>Sells(</a:t>
            </a:r>
            <a:r>
              <a:rPr lang="en-US" sz="2600" i="1" u="sng" dirty="0" err="1">
                <a:latin typeface="Times New Roman"/>
                <a:cs typeface="Times New Roman"/>
              </a:rPr>
              <a:t>sname</a:t>
            </a:r>
            <a:r>
              <a:rPr lang="en-US" sz="2600" i="1" dirty="0">
                <a:latin typeface="Times New Roman"/>
                <a:cs typeface="Times New Roman"/>
              </a:rPr>
              <a:t>, </a:t>
            </a:r>
            <a:r>
              <a:rPr lang="en-US" sz="2600" i="1" u="sng" dirty="0" err="1">
                <a:latin typeface="Times New Roman"/>
                <a:cs typeface="Times New Roman"/>
              </a:rPr>
              <a:t>cname</a:t>
            </a:r>
            <a:r>
              <a:rPr lang="en-US" sz="2600" i="1" dirty="0">
                <a:latin typeface="Times New Roman"/>
                <a:cs typeface="Times New Roman"/>
              </a:rPr>
              <a:t>, price)</a:t>
            </a:r>
            <a:r>
              <a:rPr lang="en-US" sz="2600" dirty="0">
                <a:latin typeface="Times New Roman"/>
                <a:cs typeface="Times New Roman"/>
              </a:rPr>
              <a:t>, find the </a:t>
            </a:r>
            <a:r>
              <a:rPr lang="en-US" sz="2600" b="1" dirty="0">
                <a:latin typeface="Times New Roman"/>
                <a:cs typeface="Times New Roman"/>
              </a:rPr>
              <a:t>minimum price</a:t>
            </a:r>
            <a:r>
              <a:rPr lang="en-US" sz="2600" dirty="0">
                <a:latin typeface="Times New Roman"/>
                <a:cs typeface="Times New Roman"/>
              </a:rPr>
              <a:t> of each brand whose </a:t>
            </a:r>
            <a:r>
              <a:rPr lang="en-US" sz="2600" b="1" dirty="0">
                <a:latin typeface="Times New Roman"/>
                <a:cs typeface="Times New Roman"/>
              </a:rPr>
              <a:t>maximum price</a:t>
            </a:r>
            <a:r>
              <a:rPr lang="en-US" sz="2600" dirty="0">
                <a:latin typeface="Times New Roman"/>
                <a:cs typeface="Times New Roman"/>
              </a:rPr>
              <a:t> is less than 11.</a:t>
            </a:r>
            <a:endParaRPr lang="en-US" sz="26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48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76712" y="2418206"/>
            <a:ext cx="543888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496478"/>
              </p:ext>
            </p:extLst>
          </p:nvPr>
        </p:nvGraphicFramePr>
        <p:xfrm>
          <a:off x="4839296" y="2079623"/>
          <a:ext cx="3708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1" name="Document" r:id="rId4" imgW="4787900" imgH="1041400" progId="Word.Document.8">
                  <p:embed/>
                </p:oleObj>
              </mc:Choice>
              <mc:Fallback>
                <p:oleObj name="Document" r:id="rId4" imgW="4787900" imgH="10414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296" y="2079623"/>
                        <a:ext cx="3708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841679" y="4786059"/>
            <a:ext cx="69674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2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, Min(price) As </a:t>
            </a:r>
            <a:r>
              <a:rPr lang="en-US" sz="22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From Sells</a:t>
            </a:r>
          </a:p>
          <a:p>
            <a:pPr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2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(price) &lt; 11</a:t>
            </a:r>
            <a:endParaRPr lang="en-US" altLang="ja-JP" sz="2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altLang="ja-JP" sz="22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altLang="ja-JP" sz="22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2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2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5996997" y="5326309"/>
            <a:ext cx="2022963" cy="70155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3B001F08-BA90-D34D-AF92-A4AFB1088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483348"/>
              </p:ext>
            </p:extLst>
          </p:nvPr>
        </p:nvGraphicFramePr>
        <p:xfrm>
          <a:off x="349616" y="2079623"/>
          <a:ext cx="3708400" cy="269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22" name="Document" r:id="rId6" imgW="4800600" imgH="3314700" progId="Word.Document.8">
                  <p:embed/>
                </p:oleObj>
              </mc:Choice>
              <mc:Fallback>
                <p:oleObj name="Document" r:id="rId6" imgW="4800600" imgH="3314700" progId="Word.Document.8">
                  <p:embed/>
                  <p:pic>
                    <p:nvPicPr>
                      <p:cNvPr id="9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718D546-72BC-E345-80DB-1462E2BC46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16" y="2079623"/>
                        <a:ext cx="3708400" cy="2698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i="1" dirty="0">
                <a:solidFill>
                  <a:srgbClr val="000090"/>
                </a:solidFill>
                <a:latin typeface="Times New Roman"/>
                <a:cs typeface="Times New Roman"/>
              </a:rPr>
              <a:t>Having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We use </a:t>
            </a:r>
            <a:r>
              <a:rPr lang="en-US" sz="2600" i="1" dirty="0">
                <a:latin typeface="Times New Roman"/>
                <a:cs typeface="Times New Roman"/>
              </a:rPr>
              <a:t>Having</a:t>
            </a:r>
            <a:r>
              <a:rPr lang="en-US" sz="2600" dirty="0">
                <a:latin typeface="Times New Roman"/>
                <a:cs typeface="Times New Roman"/>
              </a:rPr>
              <a:t> clauses to filter out groups based on their aggregated values.</a:t>
            </a:r>
          </a:p>
          <a:p>
            <a:pPr>
              <a:buFontTx/>
              <a:buNone/>
            </a:pP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9734" y="1864616"/>
            <a:ext cx="61301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2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, Min(price) 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From Sells</a:t>
            </a:r>
          </a:p>
          <a:p>
            <a:pPr>
              <a:buFontTx/>
              <a:buNone/>
            </a:pPr>
            <a:r>
              <a:rPr lang="en-US" altLang="ja-JP" sz="2200" dirty="0">
                <a:latin typeface="Courier New" charset="0"/>
                <a:ea typeface="ＭＳ Ｐゴシック" charset="0"/>
                <a:cs typeface="ＭＳ Ｐゴシック" charset="0"/>
              </a:rPr>
              <a:t>Group By </a:t>
            </a:r>
            <a:r>
              <a:rPr lang="en-US" altLang="ja-JP" sz="22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200" b="1" dirty="0">
                <a:latin typeface="Courier New" charset="0"/>
                <a:ea typeface="ＭＳ Ｐゴシック" charset="0"/>
                <a:cs typeface="ＭＳ Ｐゴシック" charset="0"/>
              </a:rPr>
              <a:t>Having Max(price) &lt; 11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891712" y="3797308"/>
            <a:ext cx="543888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2D824C50-BFE7-A343-8988-BFBF94472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003105"/>
              </p:ext>
            </p:extLst>
          </p:nvPr>
        </p:nvGraphicFramePr>
        <p:xfrm>
          <a:off x="5612036" y="3417079"/>
          <a:ext cx="3708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5" name="Document" r:id="rId4" imgW="4787900" imgH="1041400" progId="Word.Document.8">
                  <p:embed/>
                </p:oleObj>
              </mc:Choice>
              <mc:Fallback>
                <p:oleObj name="Document" r:id="rId4" imgW="4787900" imgH="1041400" progId="Word.Document.8">
                  <p:embed/>
                  <p:pic>
                    <p:nvPicPr>
                      <p:cNvPr id="11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036" y="3417079"/>
                        <a:ext cx="3708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282951DB-91CE-274D-A412-91A4CD6EB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722860"/>
              </p:ext>
            </p:extLst>
          </p:nvPr>
        </p:nvGraphicFramePr>
        <p:xfrm>
          <a:off x="1122356" y="3419039"/>
          <a:ext cx="3708400" cy="269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6" name="Document" r:id="rId6" imgW="4800600" imgH="3314700" progId="Word.Document.8">
                  <p:embed/>
                </p:oleObj>
              </mc:Choice>
              <mc:Fallback>
                <p:oleObj name="Document" r:id="rId6" imgW="4800600" imgH="3314700" progId="Word.Document.8">
                  <p:embed/>
                  <p:pic>
                    <p:nvPicPr>
                      <p:cNvPr id="12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B001F08-BA90-D34D-AF92-A4AFB10883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56" y="3419039"/>
                        <a:ext cx="3708400" cy="2698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36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38" y="304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Database Management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3394" y="2277755"/>
            <a:ext cx="2218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Conceptual Design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69075" y="2269720"/>
            <a:ext cx="138555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Physical Layer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469556" y="2726920"/>
            <a:ext cx="11059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486806" y="2721720"/>
            <a:ext cx="13711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624376" y="2465080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Schema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195464" y="3116997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3146" y="4279410"/>
            <a:ext cx="2918902" cy="83099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Entity Relationship(ER) Model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31898" y="4256347"/>
            <a:ext cx="2918902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Relational Model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550998" y="29784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050800" y="4279410"/>
            <a:ext cx="291890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Files and Indexes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7523915" y="31308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64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i="1" dirty="0">
                <a:solidFill>
                  <a:srgbClr val="000090"/>
                </a:solidFill>
                <a:latin typeface="Times New Roman"/>
                <a:cs typeface="Times New Roman"/>
              </a:rPr>
              <a:t>Having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We may use aggregated values over attributes other than the ones in the </a:t>
            </a:r>
            <a:r>
              <a:rPr lang="en-US" sz="2400" i="1" dirty="0">
                <a:latin typeface="Times New Roman"/>
                <a:cs typeface="Times New Roman"/>
              </a:rPr>
              <a:t>Group By</a:t>
            </a:r>
            <a:r>
              <a:rPr lang="en-US" sz="2400" dirty="0">
                <a:latin typeface="Times New Roman"/>
                <a:cs typeface="Times New Roman"/>
              </a:rPr>
              <a:t> clause.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Using </a:t>
            </a:r>
            <a:r>
              <a:rPr lang="en-US" sz="2400" i="1" dirty="0">
                <a:latin typeface="Times New Roman"/>
                <a:cs typeface="Times New Roman"/>
              </a:rPr>
              <a:t>Sells(</a:t>
            </a:r>
            <a:r>
              <a:rPr lang="en-US" sz="2400" i="1" u="sng" dirty="0" err="1">
                <a:latin typeface="Times New Roman"/>
                <a:cs typeface="Times New Roman"/>
              </a:rPr>
              <a:t>sname</a:t>
            </a:r>
            <a:r>
              <a:rPr lang="en-US" sz="2400" i="1" dirty="0">
                <a:latin typeface="Times New Roman"/>
                <a:cs typeface="Times New Roman"/>
              </a:rPr>
              <a:t>, </a:t>
            </a:r>
            <a:r>
              <a:rPr lang="en-US" sz="2400" i="1" u="sng" dirty="0" err="1">
                <a:latin typeface="Times New Roman"/>
                <a:cs typeface="Times New Roman"/>
              </a:rPr>
              <a:t>cname</a:t>
            </a:r>
            <a:r>
              <a:rPr lang="en-US" sz="2400" i="1" dirty="0">
                <a:latin typeface="Times New Roman"/>
                <a:cs typeface="Times New Roman"/>
              </a:rPr>
              <a:t>, price)</a:t>
            </a:r>
            <a:r>
              <a:rPr lang="en-US" sz="2400" dirty="0">
                <a:latin typeface="Times New Roman"/>
                <a:cs typeface="Times New Roman"/>
              </a:rPr>
              <a:t>, find the </a:t>
            </a:r>
            <a:r>
              <a:rPr lang="en-US" sz="2400" b="1" dirty="0">
                <a:latin typeface="Times New Roman"/>
                <a:cs typeface="Times New Roman"/>
              </a:rPr>
              <a:t>minimum price</a:t>
            </a:r>
            <a:r>
              <a:rPr lang="en-US" sz="2400" dirty="0">
                <a:latin typeface="Times New Roman"/>
                <a:cs typeface="Times New Roman"/>
              </a:rPr>
              <a:t> of each brand served in more than three coffee shops.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50772" y="5164323"/>
            <a:ext cx="66074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2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, Min(price) 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From Sells</a:t>
            </a:r>
          </a:p>
          <a:p>
            <a:pPr>
              <a:buFontTx/>
              <a:buNone/>
            </a:pPr>
            <a:r>
              <a:rPr lang="en-US" altLang="ja-JP" sz="2200" dirty="0">
                <a:latin typeface="Courier New" charset="0"/>
                <a:ea typeface="ＭＳ Ｐゴシック" charset="0"/>
                <a:cs typeface="ＭＳ Ｐゴシック" charset="0"/>
              </a:rPr>
              <a:t>Group By </a:t>
            </a:r>
            <a:r>
              <a:rPr lang="en-US" altLang="ja-JP" sz="22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2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200" b="1" dirty="0">
                <a:latin typeface="Courier New" charset="0"/>
                <a:ea typeface="ＭＳ Ｐゴシック" charset="0"/>
                <a:cs typeface="ＭＳ Ｐゴシック" charset="0"/>
              </a:rPr>
              <a:t>Having Count(</a:t>
            </a:r>
            <a:r>
              <a:rPr lang="en-US" sz="2200" b="1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200" b="1" dirty="0">
                <a:latin typeface="Courier New" charset="0"/>
                <a:ea typeface="ＭＳ Ｐゴシック" charset="0"/>
                <a:cs typeface="ＭＳ Ｐゴシック" charset="0"/>
              </a:rPr>
              <a:t>) &gt; 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75296" y="2779657"/>
            <a:ext cx="543888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C23D1A45-6334-204C-B07A-25C8C4AD5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858293"/>
              </p:ext>
            </p:extLst>
          </p:nvPr>
        </p:nvGraphicFramePr>
        <p:xfrm>
          <a:off x="466896" y="2618045"/>
          <a:ext cx="3708400" cy="269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9" name="Document" r:id="rId4" imgW="4800600" imgH="3314700" progId="Word.Document.8">
                  <p:embed/>
                </p:oleObj>
              </mc:Choice>
              <mc:Fallback>
                <p:oleObj name="Document" r:id="rId4" imgW="4800600" imgH="3314700" progId="Word.Document.8">
                  <p:embed/>
                  <p:pic>
                    <p:nvPicPr>
                      <p:cNvPr id="11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82951DB-91CE-274D-A412-91A4CD6EB95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96" y="2618045"/>
                        <a:ext cx="3708400" cy="2698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06897D31-2343-CB4C-8281-5911C5108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119845"/>
              </p:ext>
            </p:extLst>
          </p:nvPr>
        </p:nvGraphicFramePr>
        <p:xfrm>
          <a:off x="5049779" y="2618045"/>
          <a:ext cx="3708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0" name="Document" r:id="rId6" imgW="4787900" imgH="1041400" progId="Word.Document.8">
                  <p:embed/>
                </p:oleObj>
              </mc:Choice>
              <mc:Fallback>
                <p:oleObj name="Document" r:id="rId6" imgW="4787900" imgH="1041400" progId="Word.Document.8">
                  <p:embed/>
                  <p:pic>
                    <p:nvPicPr>
                      <p:cNvPr id="10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D824C50-BFE7-A343-8988-BFBF94472D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779" y="2618045"/>
                        <a:ext cx="3708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066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i="1" dirty="0">
                <a:solidFill>
                  <a:srgbClr val="000090"/>
                </a:solidFill>
                <a:latin typeface="Times New Roman"/>
                <a:cs typeface="Times New Roman"/>
              </a:rPr>
              <a:t>Having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 clause may act as a </a:t>
            </a:r>
            <a:r>
              <a:rPr lang="en-US" sz="3800" i="1" dirty="0">
                <a:solidFill>
                  <a:srgbClr val="000090"/>
                </a:solidFill>
                <a:latin typeface="Times New Roman"/>
                <a:cs typeface="Times New Roman"/>
              </a:rPr>
              <a:t>Where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Using </a:t>
            </a:r>
            <a:r>
              <a:rPr lang="en-US" sz="2400" i="1" dirty="0">
                <a:latin typeface="Times New Roman"/>
                <a:cs typeface="Times New Roman"/>
              </a:rPr>
              <a:t>Sells(</a:t>
            </a:r>
            <a:r>
              <a:rPr lang="en-US" sz="2400" i="1" u="sng" dirty="0" err="1">
                <a:latin typeface="Times New Roman"/>
                <a:cs typeface="Times New Roman"/>
              </a:rPr>
              <a:t>sname</a:t>
            </a:r>
            <a:r>
              <a:rPr lang="en-US" sz="2400" i="1" dirty="0">
                <a:latin typeface="Times New Roman"/>
                <a:cs typeface="Times New Roman"/>
              </a:rPr>
              <a:t>, </a:t>
            </a:r>
            <a:r>
              <a:rPr lang="en-US" sz="2400" i="1" u="sng" dirty="0" err="1">
                <a:latin typeface="Times New Roman"/>
                <a:cs typeface="Times New Roman"/>
              </a:rPr>
              <a:t>cname</a:t>
            </a:r>
            <a:r>
              <a:rPr lang="en-US" sz="2400" i="1" dirty="0">
                <a:latin typeface="Times New Roman"/>
                <a:cs typeface="Times New Roman"/>
              </a:rPr>
              <a:t>, price)</a:t>
            </a:r>
            <a:r>
              <a:rPr lang="en-US" sz="2400" dirty="0">
                <a:latin typeface="Times New Roman"/>
                <a:cs typeface="Times New Roman"/>
              </a:rPr>
              <a:t>, find the minimum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price of </a:t>
            </a:r>
            <a:r>
              <a:rPr lang="en-US" sz="2400" i="1" dirty="0">
                <a:latin typeface="Times New Roman"/>
                <a:cs typeface="Times New Roman"/>
              </a:rPr>
              <a:t>Kenya </a:t>
            </a:r>
            <a:r>
              <a:rPr lang="en-US" sz="2400" dirty="0">
                <a:latin typeface="Times New Roman"/>
                <a:cs typeface="Times New Roman"/>
              </a:rPr>
              <a:t>or brands whose maximum price is less than 11</a:t>
            </a:r>
            <a:r>
              <a:rPr lang="en-US" sz="2400" b="1" dirty="0">
                <a:latin typeface="Times New Roman"/>
                <a:cs typeface="Times New Roman"/>
              </a:rPr>
              <a:t>.</a:t>
            </a:r>
            <a:endParaRPr lang="en-US" sz="2400" b="1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	  Select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, Min(price) 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 	From Sells</a:t>
            </a:r>
          </a:p>
          <a:p>
            <a:pPr>
              <a:buFontTx/>
              <a:buNone/>
            </a:pPr>
            <a:r>
              <a:rPr lang="en-US" altLang="ja-JP" sz="2000" dirty="0">
                <a:latin typeface="Courier New" charset="0"/>
                <a:ea typeface="ＭＳ Ｐゴシック" charset="0"/>
                <a:cs typeface="ＭＳ Ｐゴシック" charset="0"/>
              </a:rPr>
              <a:t>   	Group By </a:t>
            </a:r>
            <a:r>
              <a:rPr lang="en-US" altLang="ja-JP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 	Having (Max(price) &lt; 11) Or (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=‘Kenya’)</a:t>
            </a:r>
          </a:p>
          <a:p>
            <a:pPr>
              <a:buFontTx/>
              <a:buNone/>
            </a:pPr>
            <a:r>
              <a:rPr lang="en-US" sz="2200" dirty="0">
                <a:latin typeface="Courier New" charset="0"/>
                <a:ea typeface="ＭＳ Ｐゴシック" charset="0"/>
                <a:cs typeface="ＭＳ Ｐゴシック" charset="0"/>
              </a:rPr>
              <a:t>          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cs typeface="Times New Roman"/>
              </a:rPr>
              <a:t> It works only for the attributes in the </a:t>
            </a:r>
            <a:r>
              <a:rPr lang="en-US" sz="2600" i="1" dirty="0">
                <a:latin typeface="Times New Roman"/>
                <a:cs typeface="Times New Roman"/>
              </a:rPr>
              <a:t>Group By </a:t>
            </a:r>
            <a:r>
              <a:rPr lang="en-US" sz="2600" dirty="0">
                <a:latin typeface="Times New Roman"/>
                <a:cs typeface="Times New Roman"/>
              </a:rPr>
              <a:t>clause.</a:t>
            </a:r>
          </a:p>
          <a:p>
            <a:pPr marL="0" indent="0">
              <a:buNone/>
            </a:pPr>
            <a:r>
              <a:rPr lang="en-US" sz="2000" b="1" dirty="0">
                <a:latin typeface="Courier New" charset="0"/>
                <a:ea typeface="ＭＳ Ｐゴシック" charset="0"/>
                <a:cs typeface="ＭＳ Ｐゴシック" charset="0"/>
              </a:rPr>
              <a:t>	  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, Min(price) </a:t>
            </a: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 	From Sells</a:t>
            </a:r>
          </a:p>
          <a:p>
            <a:pPr>
              <a:buFontTx/>
              <a:buNone/>
            </a:pPr>
            <a:r>
              <a:rPr lang="en-US" altLang="ja-JP" sz="2000" dirty="0">
                <a:latin typeface="Courier New" charset="0"/>
                <a:ea typeface="ＭＳ Ｐゴシック" charset="0"/>
                <a:cs typeface="ＭＳ Ｐゴシック" charset="0"/>
              </a:rPr>
              <a:t>   	Group By </a:t>
            </a:r>
            <a:r>
              <a:rPr lang="en-US" altLang="ja-JP" sz="2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  	Having (Max(price) &lt; 11) Or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=‘Red Lion’)</a:t>
            </a: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51</a:t>
            </a:fld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6066327" y="4404937"/>
            <a:ext cx="2274655" cy="64797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484236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693638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Sorting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737346"/>
            <a:ext cx="8730532" cy="598412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Using </a:t>
            </a:r>
            <a:r>
              <a:rPr lang="en-US" sz="2600" i="1" dirty="0">
                <a:latin typeface="Times New Roman"/>
                <a:cs typeface="Times New Roman"/>
              </a:rPr>
              <a:t>Sells(</a:t>
            </a:r>
            <a:r>
              <a:rPr lang="en-US" sz="2600" i="1" u="sng" dirty="0" err="1">
                <a:latin typeface="Times New Roman"/>
                <a:cs typeface="Times New Roman"/>
              </a:rPr>
              <a:t>sname</a:t>
            </a:r>
            <a:r>
              <a:rPr lang="en-US" sz="2600" i="1" dirty="0">
                <a:latin typeface="Times New Roman"/>
                <a:cs typeface="Times New Roman"/>
              </a:rPr>
              <a:t>, </a:t>
            </a:r>
            <a:r>
              <a:rPr lang="en-US" sz="2600" i="1" u="sng" dirty="0" err="1">
                <a:latin typeface="Times New Roman"/>
                <a:cs typeface="Times New Roman"/>
              </a:rPr>
              <a:t>cname</a:t>
            </a:r>
            <a:r>
              <a:rPr lang="en-US" sz="2600" i="1" dirty="0">
                <a:latin typeface="Times New Roman"/>
                <a:cs typeface="Times New Roman"/>
              </a:rPr>
              <a:t>, price)</a:t>
            </a:r>
            <a:r>
              <a:rPr lang="en-US" sz="2600" dirty="0">
                <a:latin typeface="Times New Roman"/>
                <a:cs typeface="Times New Roman"/>
              </a:rPr>
              <a:t>, find the </a:t>
            </a:r>
            <a:r>
              <a:rPr lang="en-US" sz="2600" b="1" dirty="0">
                <a:latin typeface="Times New Roman"/>
                <a:cs typeface="Times New Roman"/>
              </a:rPr>
              <a:t>minimum price</a:t>
            </a:r>
            <a:r>
              <a:rPr lang="en-US" sz="2600" dirty="0">
                <a:latin typeface="Times New Roman"/>
                <a:cs typeface="Times New Roman"/>
              </a:rPr>
              <a:t> of each brand whose </a:t>
            </a:r>
            <a:r>
              <a:rPr lang="en-US" sz="2600" b="1" dirty="0">
                <a:latin typeface="Times New Roman"/>
                <a:cs typeface="Times New Roman"/>
              </a:rPr>
              <a:t>maximum price</a:t>
            </a:r>
            <a:r>
              <a:rPr lang="en-US" sz="2600" dirty="0">
                <a:latin typeface="Times New Roman"/>
                <a:cs typeface="Times New Roman"/>
              </a:rPr>
              <a:t> is less than 11 and sort the results according to brands’ names.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None/>
            </a:pPr>
            <a:r>
              <a:rPr lang="en-US" sz="2100" dirty="0">
                <a:latin typeface="Courier New" charset="0"/>
                <a:ea typeface="ＭＳ Ｐゴシック" charset="0"/>
                <a:cs typeface="ＭＳ Ｐゴシック" charset="0"/>
              </a:rPr>
              <a:t>	Select </a:t>
            </a:r>
            <a:r>
              <a:rPr lang="en-US" sz="21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100" dirty="0">
                <a:latin typeface="Courier New" charset="0"/>
                <a:ea typeface="ＭＳ Ｐゴシック" charset="0"/>
                <a:cs typeface="ＭＳ Ｐゴシック" charset="0"/>
              </a:rPr>
              <a:t>, Min(price) As </a:t>
            </a:r>
            <a:r>
              <a:rPr lang="en-US" sz="21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endParaRPr lang="en-US" sz="21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100" dirty="0">
                <a:latin typeface="Courier New" charset="0"/>
                <a:ea typeface="ＭＳ Ｐゴシック" charset="0"/>
                <a:cs typeface="ＭＳ Ｐゴシック" charset="0"/>
              </a:rPr>
              <a:t>		From Sells</a:t>
            </a:r>
          </a:p>
          <a:p>
            <a:pPr>
              <a:buFontTx/>
              <a:buNone/>
            </a:pPr>
            <a:r>
              <a:rPr lang="en-US" altLang="ja-JP" sz="2100" dirty="0">
                <a:latin typeface="Courier New" charset="0"/>
                <a:ea typeface="ＭＳ Ｐゴシック" charset="0"/>
                <a:cs typeface="ＭＳ Ｐゴシック" charset="0"/>
              </a:rPr>
              <a:t>		Group By </a:t>
            </a:r>
            <a:r>
              <a:rPr lang="en-US" altLang="ja-JP" sz="21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1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altLang="ja-JP" sz="2100" dirty="0">
                <a:latin typeface="Courier New" charset="0"/>
                <a:ea typeface="ＭＳ Ｐゴシック" charset="0"/>
                <a:cs typeface="ＭＳ Ｐゴシック" charset="0"/>
              </a:rPr>
              <a:t>  		Having Max(price) &lt; 11 </a:t>
            </a:r>
          </a:p>
          <a:p>
            <a:pPr>
              <a:buFontTx/>
              <a:buNone/>
            </a:pPr>
            <a:r>
              <a:rPr lang="en-US" sz="2100" b="1" dirty="0">
                <a:latin typeface="Courier New" charset="0"/>
                <a:ea typeface="ＭＳ Ｐゴシック" charset="0"/>
                <a:cs typeface="ＭＳ Ｐゴシック" charset="0"/>
              </a:rPr>
              <a:t>  		Order By </a:t>
            </a:r>
            <a:r>
              <a:rPr lang="en-US" sz="2100" b="1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100" b="1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One may use </a:t>
            </a:r>
            <a:r>
              <a:rPr lang="en-US" sz="2400" i="1" dirty="0">
                <a:latin typeface="Times New Roman"/>
                <a:cs typeface="Times New Roman"/>
              </a:rPr>
              <a:t>Desc </a:t>
            </a:r>
            <a:r>
              <a:rPr lang="en-US" sz="2400" dirty="0">
                <a:latin typeface="Times New Roman"/>
                <a:cs typeface="Times New Roman"/>
              </a:rPr>
              <a:t>to change the sort order. </a:t>
            </a:r>
          </a:p>
          <a:p>
            <a:pPr marL="0" indent="0">
              <a:buNone/>
            </a:pPr>
            <a:r>
              <a:rPr lang="en-US" sz="2200" i="1" dirty="0">
                <a:latin typeface="Times New Roman"/>
                <a:cs typeface="Times New Roman"/>
              </a:rPr>
              <a:t>      </a:t>
            </a:r>
            <a:r>
              <a:rPr lang="en-US" sz="2200" b="1" dirty="0">
                <a:latin typeface="Courier New" charset="0"/>
                <a:ea typeface="ＭＳ Ｐゴシック" charset="0"/>
                <a:cs typeface="ＭＳ Ｐゴシック" charset="0"/>
              </a:rPr>
              <a:t>Order By </a:t>
            </a:r>
            <a:r>
              <a:rPr lang="en-US" sz="2200" b="1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200" b="1" dirty="0">
                <a:latin typeface="Courier New" charset="0"/>
                <a:ea typeface="ＭＳ Ｐゴシック" charset="0"/>
                <a:cs typeface="ＭＳ Ｐゴシック" charset="0"/>
              </a:rPr>
              <a:t> Desc;</a:t>
            </a:r>
            <a:r>
              <a:rPr lang="en-US" sz="2200" i="1" dirty="0">
                <a:latin typeface="Times New Roman"/>
                <a:cs typeface="Times New Roman"/>
              </a:rPr>
              <a:t>	</a:t>
            </a:r>
          </a:p>
          <a:p>
            <a:r>
              <a:rPr lang="en-US" sz="2400" dirty="0">
                <a:latin typeface="Times New Roman"/>
                <a:cs typeface="Times New Roman"/>
              </a:rPr>
              <a:t>You may use </a:t>
            </a:r>
            <a:r>
              <a:rPr lang="en-US" sz="2400" i="1" dirty="0">
                <a:latin typeface="Times New Roman"/>
                <a:cs typeface="Times New Roman"/>
              </a:rPr>
              <a:t>Order By </a:t>
            </a:r>
            <a:r>
              <a:rPr lang="en-US" sz="2400" dirty="0">
                <a:latin typeface="Times New Roman"/>
                <a:cs typeface="Times New Roman"/>
              </a:rPr>
              <a:t>without </a:t>
            </a:r>
            <a:r>
              <a:rPr lang="en-US" sz="2400" i="1" dirty="0">
                <a:latin typeface="Times New Roman"/>
                <a:cs typeface="Times New Roman"/>
              </a:rPr>
              <a:t>Group By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i="1" dirty="0">
                <a:latin typeface="Times New Roman"/>
                <a:cs typeface="Times New Roman"/>
              </a:rPr>
              <a:t>Having.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endParaRPr lang="en-US" sz="2400" i="1" dirty="0">
              <a:latin typeface="Times New Roman"/>
              <a:cs typeface="Times New Roman"/>
            </a:endParaRPr>
          </a:p>
          <a:p>
            <a:pPr>
              <a:buFontTx/>
              <a:buNone/>
            </a:pPr>
            <a:endParaRPr lang="en-US" sz="21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6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638" y="304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Database Management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23394" y="2277755"/>
            <a:ext cx="22188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Conceptual Design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69075" y="2269720"/>
            <a:ext cx="1385558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Physical Layer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2469556" y="2726920"/>
            <a:ext cx="11059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5486806" y="2721720"/>
            <a:ext cx="13711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624376" y="2465080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Schema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1140844" y="3116997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3146" y="4279410"/>
            <a:ext cx="2918902" cy="830997"/>
          </a:xfrm>
          <a:prstGeom prst="rect">
            <a:avLst/>
          </a:prstGeom>
          <a:noFill/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Entity Relationship(ER) Model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131898" y="4256347"/>
            <a:ext cx="2918902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Relational Model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4550998" y="29784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050800" y="4279410"/>
            <a:ext cx="291890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cs typeface="Times New Roman"/>
              </a:rPr>
              <a:t>Files and Indexes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7523915" y="3130869"/>
            <a:ext cx="0" cy="11624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143749" y="1358768"/>
            <a:ext cx="337995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Relational Model &amp; SQL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4592666" y="18864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229600" cy="78106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24777"/>
            <a:ext cx="8730532" cy="5896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Relational model defines: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way of organizing data: </a:t>
            </a:r>
            <a:r>
              <a:rPr lang="en-US" b="1" dirty="0">
                <a:latin typeface="Times New Roman"/>
                <a:cs typeface="Times New Roman"/>
              </a:rPr>
              <a:t>relations</a:t>
            </a: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operations</a:t>
            </a:r>
            <a:r>
              <a:rPr lang="en-US" dirty="0">
                <a:latin typeface="Times New Roman"/>
                <a:cs typeface="Times New Roman"/>
              </a:rPr>
              <a:t> to query and/or manipulate the data</a:t>
            </a:r>
          </a:p>
          <a:p>
            <a:r>
              <a:rPr lang="en-US" dirty="0">
                <a:latin typeface="Times New Roman"/>
                <a:cs typeface="Times New Roman"/>
              </a:rPr>
              <a:t>Much easier to use than procedural languages.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Say </a:t>
            </a:r>
            <a:r>
              <a:rPr lang="en-US" b="1" i="1" dirty="0">
                <a:latin typeface="Times New Roman"/>
                <a:cs typeface="Times New Roman"/>
              </a:rPr>
              <a:t>what you want  </a:t>
            </a:r>
            <a:r>
              <a:rPr lang="en-US" dirty="0">
                <a:latin typeface="Times New Roman"/>
                <a:cs typeface="Times New Roman"/>
              </a:rPr>
              <a:t>instead of </a:t>
            </a:r>
            <a:r>
              <a:rPr lang="en-US" b="1" i="1" dirty="0">
                <a:latin typeface="Times New Roman"/>
                <a:cs typeface="Times New Roman"/>
              </a:rPr>
              <a:t>how to do</a:t>
            </a:r>
          </a:p>
          <a:p>
            <a:r>
              <a:rPr lang="en-US" dirty="0">
                <a:latin typeface="Times New Roman"/>
                <a:cs typeface="Times New Roman"/>
              </a:rPr>
              <a:t>Everything is a relation.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Both data and query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2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699D67-9F37-F84A-8FBC-8CC58CE0C229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225" y="152400"/>
            <a:ext cx="77724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Relation: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98525" y="1793875"/>
            <a:ext cx="651232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Title                 Price              Category           Year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MySQL             $102.1            computer        2001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Cell biology      $201.69          biology           1954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French cinema  $53.99            art                   2002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NBA History    $63.65            sport                2010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838200" y="2286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765964" y="1905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50472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2672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220675" y="2407380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tuples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213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Attribute names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47800" y="1447800"/>
            <a:ext cx="5410200" cy="457200"/>
            <a:chOff x="1447800" y="1447800"/>
            <a:chExt cx="5410200" cy="457200"/>
          </a:xfrm>
        </p:grpSpPr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 flipH="1">
              <a:off x="1447800" y="1447800"/>
              <a:ext cx="449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 flipH="1">
              <a:off x="2895600" y="1447800"/>
              <a:ext cx="3048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4648200" y="1447800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5943600" y="1447800"/>
              <a:ext cx="914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228600" y="76200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Relation name</a:t>
            </a:r>
            <a:endParaRPr lang="en-US" dirty="0"/>
          </a:p>
        </p:txBody>
      </p:sp>
      <p:sp>
        <p:nvSpPr>
          <p:cNvPr id="21518" name="Text Box 20"/>
          <p:cNvSpPr txBox="1">
            <a:spLocks noChangeArrowheads="1"/>
          </p:cNvSpPr>
          <p:nvPr/>
        </p:nvSpPr>
        <p:spPr bwMode="auto">
          <a:xfrm>
            <a:off x="357225" y="1398910"/>
            <a:ext cx="851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Book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838200" y="121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26315" y="2905545"/>
            <a:ext cx="372209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3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229600" cy="78106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24777"/>
            <a:ext cx="8730532" cy="5896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Attributes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Atomic values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atomic types: string, integer, real, date, …</a:t>
            </a:r>
          </a:p>
          <a:p>
            <a:r>
              <a:rPr lang="en-US" dirty="0">
                <a:latin typeface="Times New Roman"/>
                <a:cs typeface="Times New Roman"/>
              </a:rPr>
              <a:t>Each relation must have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keys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Attributes without duplicate values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relation does not contain duplicate tuples.</a:t>
            </a:r>
          </a:p>
          <a:p>
            <a:r>
              <a:rPr lang="en-US" i="1" dirty="0">
                <a:latin typeface="Times New Roman"/>
                <a:cs typeface="Times New Roman"/>
              </a:rPr>
              <a:t>Reordering tuples </a:t>
            </a:r>
            <a:r>
              <a:rPr lang="en-US" dirty="0">
                <a:latin typeface="Times New Roman"/>
                <a:cs typeface="Times New Roman"/>
              </a:rPr>
              <a:t>does not change the relation.</a:t>
            </a:r>
          </a:p>
          <a:p>
            <a:r>
              <a:rPr lang="en-US" i="1" dirty="0">
                <a:latin typeface="Times New Roman"/>
                <a:cs typeface="Times New Roman"/>
              </a:rPr>
              <a:t>Reordering attributes</a:t>
            </a:r>
            <a:r>
              <a:rPr lang="en-US" dirty="0">
                <a:latin typeface="Times New Roman"/>
                <a:cs typeface="Times New Roman"/>
              </a:rPr>
              <a:t> does not change the relation.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2813</Words>
  <Application>Microsoft Macintosh PowerPoint</Application>
  <PresentationFormat>On-screen Show (4:3)</PresentationFormat>
  <Paragraphs>612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Equation</vt:lpstr>
      <vt:lpstr>Document</vt:lpstr>
      <vt:lpstr>Microsoft Equation 3.0</vt:lpstr>
      <vt:lpstr>CS 440  Database Management Systems</vt:lpstr>
      <vt:lpstr>Announcements</vt:lpstr>
      <vt:lpstr>Relational Database Management</vt:lpstr>
      <vt:lpstr>Relational Database Management</vt:lpstr>
      <vt:lpstr>Relational Database Management</vt:lpstr>
      <vt:lpstr>Relational Database Management</vt:lpstr>
      <vt:lpstr>Relational Model</vt:lpstr>
      <vt:lpstr>Relation: example</vt:lpstr>
      <vt:lpstr>Relation</vt:lpstr>
      <vt:lpstr>Database Schema vs. Database Instance</vt:lpstr>
      <vt:lpstr>Database Schema vs. Database Instance</vt:lpstr>
      <vt:lpstr>Relational algebra: operations on relations</vt:lpstr>
      <vt:lpstr>Example Schema</vt:lpstr>
      <vt:lpstr>Projection</vt:lpstr>
      <vt:lpstr>Selection</vt:lpstr>
      <vt:lpstr>Union, Intersection, Set-Difference</vt:lpstr>
      <vt:lpstr>Cross-Product</vt:lpstr>
      <vt:lpstr>Join</vt:lpstr>
      <vt:lpstr>Join</vt:lpstr>
      <vt:lpstr>SQL</vt:lpstr>
      <vt:lpstr>The Basic Form</vt:lpstr>
      <vt:lpstr>Single Relation Query</vt:lpstr>
      <vt:lpstr>Using *</vt:lpstr>
      <vt:lpstr>WHERE clause</vt:lpstr>
      <vt:lpstr>Multi Relation Query: Join</vt:lpstr>
      <vt:lpstr>Outer join</vt:lpstr>
      <vt:lpstr>Subqueries</vt:lpstr>
      <vt:lpstr>Subqueries</vt:lpstr>
      <vt:lpstr>Subqueries: ALL, ANY</vt:lpstr>
      <vt:lpstr>Subqueries: ALL, ANY</vt:lpstr>
      <vt:lpstr>Subqueries: IN</vt:lpstr>
      <vt:lpstr>Subqueries: Not IN</vt:lpstr>
      <vt:lpstr>Subqueries: Exists, Not Exists</vt:lpstr>
      <vt:lpstr>Bag versus Set</vt:lpstr>
      <vt:lpstr>Removing Duplicates</vt:lpstr>
      <vt:lpstr>Set Operations</vt:lpstr>
      <vt:lpstr>Set Operations: Example</vt:lpstr>
      <vt:lpstr>Set operations: Example</vt:lpstr>
      <vt:lpstr>Set Operations</vt:lpstr>
      <vt:lpstr>Aggregation functions</vt:lpstr>
      <vt:lpstr>Aggregation functions</vt:lpstr>
      <vt:lpstr>Aggregation functions</vt:lpstr>
      <vt:lpstr>Aggregation functions over groups</vt:lpstr>
      <vt:lpstr>Group by</vt:lpstr>
      <vt:lpstr>Group by</vt:lpstr>
      <vt:lpstr>Grouping attributes from different relations.</vt:lpstr>
      <vt:lpstr>Filtering groups</vt:lpstr>
      <vt:lpstr>Filtering groups based on aggregated values</vt:lpstr>
      <vt:lpstr>Having clause</vt:lpstr>
      <vt:lpstr>Having clause</vt:lpstr>
      <vt:lpstr>Having clause may act as a Where clause</vt:lpstr>
      <vt:lpstr>Sorting the output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Termehchy, Arash</cp:lastModifiedBy>
  <cp:revision>604</cp:revision>
  <dcterms:created xsi:type="dcterms:W3CDTF">2013-01-08T05:44:03Z</dcterms:created>
  <dcterms:modified xsi:type="dcterms:W3CDTF">2022-01-03T20:51:03Z</dcterms:modified>
</cp:coreProperties>
</file>