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1BxJ5ADiCtDV5xsoD33TN1J2F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B7048-3540-46EA-821C-8C24FF88F672}">
  <a:tblStyle styleId="{117B7048-3540-46EA-821C-8C24FF88F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8" descr="Vertical-cmyk_1.pdf"/>
          <p:cNvPicPr preferRelativeResize="0"/>
          <p:nvPr/>
        </p:nvPicPr>
        <p:blipFill rotWithShape="1">
          <a:blip r:embed="rId13">
            <a:alphaModFix/>
          </a:blip>
          <a:srcRect l="-44736" r="-44737"/>
          <a:stretch/>
        </p:blipFill>
        <p:spPr>
          <a:xfrm>
            <a:off x="24705" y="6059981"/>
            <a:ext cx="1357402" cy="6653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 440 </a:t>
            </a:r>
            <a:br>
              <a:rPr lang="en-US"/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Database Management Systems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Review of Relational Model and SQL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4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body" idx="1"/>
          </p:nvPr>
        </p:nvSpPr>
        <p:spPr>
          <a:xfrm>
            <a:off x="230920" y="907253"/>
            <a:ext cx="8730532" cy="581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each game, the number of people betting on  OSU to win and the number betting on OSU to lose.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game, outcome,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(who)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Bets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game, outcome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5</a:t>
            </a: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230920" y="751562"/>
            <a:ext cx="8730532" cy="59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Find the people who have made two or more bets on OSU to lose.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77" name="Google Shape;177;p11"/>
          <p:cNvGraphicFramePr/>
          <p:nvPr/>
        </p:nvGraphicFramePr>
        <p:xfrm>
          <a:off x="935191" y="4640646"/>
          <a:ext cx="1248350" cy="74170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24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8" name="Google Shape;178;p11"/>
          <p:cNvGraphicFramePr/>
          <p:nvPr/>
        </p:nvGraphicFramePr>
        <p:xfrm>
          <a:off x="235703" y="1997813"/>
          <a:ext cx="2843100" cy="182884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9" name="Google Shape;179;p11"/>
          <p:cNvGraphicFramePr/>
          <p:nvPr/>
        </p:nvGraphicFramePr>
        <p:xfrm>
          <a:off x="3777478" y="1984158"/>
          <a:ext cx="5100500" cy="320047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/>
          </a:p>
        </p:txBody>
      </p:sp>
      <p:sp>
        <p:nvSpPr>
          <p:cNvPr id="185" name="Google Shape;185;p12"/>
          <p:cNvSpPr txBox="1">
            <a:spLocks noGrp="1"/>
          </p:cNvSpPr>
          <p:nvPr>
            <p:ph type="body" idx="1"/>
          </p:nvPr>
        </p:nvSpPr>
        <p:spPr>
          <a:xfrm>
            <a:off x="230920" y="907253"/>
            <a:ext cx="8730532" cy="581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Find the people who have made two or more bets  on OSU to lose.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who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Bets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outcome = ‘L’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who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(outcome) &gt;= 2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780"/>
              <a:buFont typeface="Times New Roman"/>
              <a:buNone/>
            </a:pPr>
            <a:r>
              <a:rPr lang="en-US" sz="378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3959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1"/>
          </p:nvPr>
        </p:nvSpPr>
        <p:spPr>
          <a:xfrm>
            <a:off x="230920" y="751562"/>
            <a:ext cx="8730532" cy="59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Who bet the most money overall?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194" name="Google Shape;194;p13"/>
          <p:cNvGraphicFramePr/>
          <p:nvPr/>
        </p:nvGraphicFramePr>
        <p:xfrm>
          <a:off x="463414" y="4306121"/>
          <a:ext cx="2469600" cy="74170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2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sumAmt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5" name="Google Shape;195;p13"/>
          <p:cNvGraphicFramePr/>
          <p:nvPr/>
        </p:nvGraphicFramePr>
        <p:xfrm>
          <a:off x="235703" y="1997813"/>
          <a:ext cx="2843100" cy="182884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6" name="Google Shape;196;p13"/>
          <p:cNvGraphicFramePr/>
          <p:nvPr/>
        </p:nvGraphicFramePr>
        <p:xfrm>
          <a:off x="3777478" y="1984158"/>
          <a:ext cx="5100500" cy="320047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6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body" idx="1"/>
          </p:nvPr>
        </p:nvSpPr>
        <p:spPr>
          <a:xfrm>
            <a:off x="230920" y="907253"/>
            <a:ext cx="8730532" cy="581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Who bet the most money overall?</a:t>
            </a:r>
            <a:endParaRPr dirty="0"/>
          </a:p>
          <a:p>
            <a:pPr marL="457200" lvl="1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who,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(amt)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sumAmt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Bets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who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(amt) &gt;= 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endParaRPr lang="en-US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		(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(amt) </a:t>
            </a:r>
            <a:endParaRPr lang="en-US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Bets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who)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7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body" idx="1"/>
          </p:nvPr>
        </p:nvSpPr>
        <p:spPr>
          <a:xfrm>
            <a:off x="230920" y="751562"/>
            <a:ext cx="8730532" cy="59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Who has bet on every game?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11" name="Google Shape;211;p15"/>
          <p:cNvGraphicFramePr/>
          <p:nvPr/>
        </p:nvGraphicFramePr>
        <p:xfrm>
          <a:off x="466514" y="4707243"/>
          <a:ext cx="1248350" cy="36577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24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Google Shape;212;p15"/>
          <p:cNvGraphicFramePr/>
          <p:nvPr/>
        </p:nvGraphicFramePr>
        <p:xfrm>
          <a:off x="235703" y="1997813"/>
          <a:ext cx="2843100" cy="182884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3" name="Google Shape;213;p15"/>
          <p:cNvGraphicFramePr/>
          <p:nvPr/>
        </p:nvGraphicFramePr>
        <p:xfrm>
          <a:off x="3777478" y="1984158"/>
          <a:ext cx="5100500" cy="320047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7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30920" y="699730"/>
            <a:ext cx="8730532" cy="602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Who has bet on every game?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AllGames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game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Out)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game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Bets)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who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Bets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who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Distinct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game) =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game)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AllGames)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8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230920" y="751562"/>
            <a:ext cx="8730532" cy="59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What games have won the most money for the people who bet on OSU to win?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228" name="Google Shape;228;p17"/>
          <p:cNvGraphicFramePr/>
          <p:nvPr/>
        </p:nvGraphicFramePr>
        <p:xfrm>
          <a:off x="896019" y="4481154"/>
          <a:ext cx="1248350" cy="91442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24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9" name="Google Shape;229;p17"/>
          <p:cNvGraphicFramePr/>
          <p:nvPr/>
        </p:nvGraphicFramePr>
        <p:xfrm>
          <a:off x="235703" y="1997813"/>
          <a:ext cx="2843100" cy="182884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0" name="Google Shape;230;p17"/>
          <p:cNvGraphicFramePr/>
          <p:nvPr/>
        </p:nvGraphicFramePr>
        <p:xfrm>
          <a:off x="3777478" y="1984158"/>
          <a:ext cx="4402125" cy="356623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94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8</a:t>
            </a:r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1"/>
          </p:nvPr>
        </p:nvSpPr>
        <p:spPr>
          <a:xfrm>
            <a:off x="230920" y="699731"/>
            <a:ext cx="8730532" cy="525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dirty="0">
                <a:latin typeface="Times New Roman"/>
                <a:ea typeface="Times New Roman"/>
                <a:cs typeface="Times New Roman"/>
                <a:sym typeface="Times New Roman"/>
              </a:rPr>
              <a:t>What games have won the most money for the people  who bet on OSU to win?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Success-Win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dirty="0" err="1">
                <a:latin typeface="Courier New"/>
                <a:ea typeface="Courier New"/>
                <a:cs typeface="Courier New"/>
                <a:sym typeface="Courier New"/>
              </a:rPr>
              <a:t>Bets.game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70" dirty="0" err="1">
                <a:latin typeface="Courier New"/>
                <a:ea typeface="Courier New"/>
                <a:cs typeface="Courier New"/>
                <a:sym typeface="Courier New"/>
              </a:rPr>
              <a:t>Bets.amt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dirty="0" err="1">
                <a:latin typeface="Courier New"/>
                <a:ea typeface="Courier New"/>
                <a:cs typeface="Courier New"/>
                <a:sym typeface="Courier New"/>
              </a:rPr>
              <a:t>SumAmt</a:t>
            </a:r>
            <a:endParaRPr sz="217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Bets, Out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dirty="0" err="1">
                <a:latin typeface="Courier New"/>
                <a:ea typeface="Courier New"/>
                <a:cs typeface="Courier New"/>
                <a:sym typeface="Courier New"/>
              </a:rPr>
              <a:t>out.game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170" dirty="0" err="1">
                <a:latin typeface="Courier New"/>
                <a:ea typeface="Courier New"/>
                <a:cs typeface="Courier New"/>
                <a:sym typeface="Courier New"/>
              </a:rPr>
              <a:t>Bets.game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170" dirty="0" err="1">
                <a:latin typeface="Courier New"/>
                <a:ea typeface="Courier New"/>
                <a:cs typeface="Courier New"/>
                <a:sym typeface="Courier New"/>
              </a:rPr>
              <a:t>Bets.outcome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= ‘W’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dirty="0" err="1">
                <a:latin typeface="Courier New"/>
                <a:ea typeface="Courier New"/>
                <a:cs typeface="Courier New"/>
                <a:sym typeface="Courier New"/>
              </a:rPr>
              <a:t>Out.outcome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= ‘W’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Game)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Success-Win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dirty="0" err="1">
                <a:latin typeface="Courier New"/>
                <a:ea typeface="Courier New"/>
                <a:cs typeface="Courier New"/>
                <a:sym typeface="Courier New"/>
              </a:rPr>
              <a:t>SumAmt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			(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0" dirty="0" err="1">
                <a:latin typeface="Courier New"/>
                <a:ea typeface="Courier New"/>
                <a:cs typeface="Courier New"/>
                <a:sym typeface="Courier New"/>
              </a:rPr>
              <a:t>SumAmt</a:t>
            </a:r>
            <a:endParaRPr sz="217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			 </a:t>
            </a:r>
            <a:r>
              <a:rPr lang="en-US" sz="2170" b="1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170" dirty="0">
                <a:latin typeface="Courier New"/>
                <a:ea typeface="Courier New"/>
                <a:cs typeface="Courier New"/>
                <a:sym typeface="Courier New"/>
              </a:rPr>
              <a:t> Success-Win)</a:t>
            </a:r>
            <a:endParaRPr sz="248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9</a:t>
            </a:r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230920" y="751562"/>
            <a:ext cx="8730532" cy="59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List the people who won some money so far.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245" name="Google Shape;245;p19"/>
          <p:cNvGraphicFramePr/>
          <p:nvPr/>
        </p:nvGraphicFramePr>
        <p:xfrm>
          <a:off x="896018" y="4180753"/>
          <a:ext cx="1043050" cy="137163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0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6" name="Google Shape;246;p19"/>
          <p:cNvGraphicFramePr/>
          <p:nvPr/>
        </p:nvGraphicFramePr>
        <p:xfrm>
          <a:off x="235703" y="1997813"/>
          <a:ext cx="2843100" cy="182884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7" name="Google Shape;247;p19"/>
          <p:cNvGraphicFramePr/>
          <p:nvPr/>
        </p:nvGraphicFramePr>
        <p:xfrm>
          <a:off x="3777478" y="1984158"/>
          <a:ext cx="4402125" cy="356623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94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76299" y="111783"/>
            <a:ext cx="8816099" cy="86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problems: </a:t>
            </a:r>
            <a:br>
              <a:rPr lang="en-US" sz="3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betting on OSU football games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230920" y="1066800"/>
            <a:ext cx="8730532" cy="515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Out(</a:t>
            </a:r>
            <a:r>
              <a:rPr lang="en-US" sz="2600" u="sng">
                <a:latin typeface="Times New Roman"/>
                <a:ea typeface="Times New Roman"/>
                <a:cs typeface="Times New Roman"/>
                <a:sym typeface="Times New Roman"/>
              </a:rPr>
              <a:t>game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600" u="sng">
                <a:latin typeface="Times New Roman"/>
                <a:ea typeface="Times New Roman"/>
                <a:cs typeface="Times New Roman"/>
                <a:sym typeface="Times New Roman"/>
              </a:rPr>
              <a:t>outcome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)      Bets(</a:t>
            </a:r>
            <a:r>
              <a:rPr lang="en-US" sz="2600" u="sng"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600" u="sng">
                <a:latin typeface="Times New Roman"/>
                <a:ea typeface="Times New Roman"/>
                <a:cs typeface="Times New Roman"/>
                <a:sym typeface="Times New Roman"/>
              </a:rPr>
              <a:t>outcome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600" u="sng">
                <a:latin typeface="Times New Roman"/>
                <a:ea typeface="Times New Roman"/>
                <a:cs typeface="Times New Roman"/>
                <a:sym typeface="Times New Roman"/>
              </a:rPr>
              <a:t>game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amt)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Some games have not been played yet, e.g.,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Arizona. 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00" name="Google Shape;100;p2"/>
          <p:cNvGraphicFramePr/>
          <p:nvPr/>
        </p:nvGraphicFramePr>
        <p:xfrm>
          <a:off x="235703" y="19978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1" name="Google Shape;101;p2"/>
          <p:cNvGraphicFramePr/>
          <p:nvPr/>
        </p:nvGraphicFramePr>
        <p:xfrm>
          <a:off x="3311237" y="19978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9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body" idx="1"/>
          </p:nvPr>
        </p:nvSpPr>
        <p:spPr>
          <a:xfrm>
            <a:off x="230920" y="699731"/>
            <a:ext cx="8730532" cy="521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latin typeface="Times New Roman"/>
                <a:ea typeface="Times New Roman"/>
                <a:cs typeface="Times New Roman"/>
                <a:sym typeface="Times New Roman"/>
              </a:rPr>
              <a:t>List the people who won some money so far.</a:t>
            </a:r>
            <a:endParaRPr/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Success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who,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(amt)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pAmt</a:t>
            </a: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Bets, Out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Out.game = Bets.game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Bets.outcome = Out.outcome</a:t>
            </a: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who)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Create View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Failure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who,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(amt)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nAmt</a:t>
            </a: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Bets, Out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Out.game = Bets.game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Bets.outcome &lt;&gt; Out.outcome</a:t>
            </a: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who)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9</a:t>
            </a:r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230920" y="699730"/>
            <a:ext cx="8730532" cy="602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List the people who won some money so far.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Success.who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Success, Failure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Success.who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Failure.who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		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Success.pAmt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Failure.nAmt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who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From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Success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who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								(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who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Failure) )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1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230920" y="907253"/>
            <a:ext cx="8730532" cy="581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List the completed games that nobody bet on.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922934" y="43032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Google Shape;110;p3"/>
          <p:cNvGraphicFramePr/>
          <p:nvPr/>
        </p:nvGraphicFramePr>
        <p:xfrm>
          <a:off x="235703" y="19978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1" name="Google Shape;111;p3"/>
          <p:cNvGraphicFramePr/>
          <p:nvPr/>
        </p:nvGraphicFramePr>
        <p:xfrm>
          <a:off x="3311237" y="19978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1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230920" y="907253"/>
            <a:ext cx="8730532" cy="581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List the completed games that nobody bet on.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Game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Out)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Game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Bets)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2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230920" y="751562"/>
            <a:ext cx="8730532" cy="59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Who bet the most money on a single game?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407998" y="4361541"/>
          <a:ext cx="1640800" cy="74170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8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5"/>
          <p:cNvGraphicFramePr/>
          <p:nvPr/>
        </p:nvGraphicFramePr>
        <p:xfrm>
          <a:off x="235703" y="1997813"/>
          <a:ext cx="2843100" cy="182884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8" name="Google Shape;128;p5"/>
          <p:cNvGraphicFramePr/>
          <p:nvPr/>
        </p:nvGraphicFramePr>
        <p:xfrm>
          <a:off x="3311237" y="1997813"/>
          <a:ext cx="5100500" cy="320047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2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230920" y="907253"/>
            <a:ext cx="8730532" cy="581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Who bet the most money on a single game?</a:t>
            </a:r>
            <a:endParaRPr dirty="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Who, Amt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Bets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Amt &gt;=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	 (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Amt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Bets)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3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230920" y="751562"/>
            <a:ext cx="8730532" cy="59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List the games that all bettors agree on.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698655" y="4198759"/>
          <a:ext cx="1248350" cy="182885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24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4" name="Google Shape;144;p7"/>
          <p:cNvGraphicFramePr/>
          <p:nvPr/>
        </p:nvGraphicFramePr>
        <p:xfrm>
          <a:off x="235703" y="1997813"/>
          <a:ext cx="2843100" cy="182884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" name="Google Shape;145;p7"/>
          <p:cNvGraphicFramePr/>
          <p:nvPr/>
        </p:nvGraphicFramePr>
        <p:xfrm>
          <a:off x="3311237" y="1997813"/>
          <a:ext cx="5100500" cy="320047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3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204184" y="699730"/>
            <a:ext cx="8730532" cy="602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List the games that all bettors agree on.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game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Bets)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Bets1.game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Bets Bets1, Bets Bets2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(Bets1.game = Bets2.game)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(Bets1.outcome &lt;&gt; Bets2.outcome))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800"/>
              <a:buFont typeface="Times New Roman"/>
              <a:buNone/>
            </a:pPr>
            <a:r>
              <a:rPr lang="en-US" sz="38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4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230920" y="751562"/>
            <a:ext cx="8730532" cy="59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each game, the number of people betting on OSU to win and the number betting on OSU to lose.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60" name="Google Shape;160;p9"/>
          <p:cNvGraphicFramePr/>
          <p:nvPr/>
        </p:nvGraphicFramePr>
        <p:xfrm>
          <a:off x="399563" y="3732248"/>
          <a:ext cx="2889725" cy="226747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1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1" name="Google Shape;161;p9"/>
          <p:cNvGraphicFramePr/>
          <p:nvPr/>
        </p:nvGraphicFramePr>
        <p:xfrm>
          <a:off x="399563" y="1997813"/>
          <a:ext cx="2843100" cy="148340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2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2" name="Google Shape;162;p9"/>
          <p:cNvGraphicFramePr/>
          <p:nvPr/>
        </p:nvGraphicFramePr>
        <p:xfrm>
          <a:off x="3777478" y="1984158"/>
          <a:ext cx="5100500" cy="3200470"/>
        </p:xfrm>
        <a:graphic>
          <a:graphicData uri="http://schemas.openxmlformats.org/drawingml/2006/table">
            <a:tbl>
              <a:tblPr firstRow="1" bandRow="1">
                <a:noFill/>
                <a:tableStyleId>{117B7048-3540-46EA-821C-8C24FF88F672}</a:tableStyleId>
              </a:tblPr>
              <a:tblGrid>
                <a:gridCol w="1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amt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Arizona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Stanford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1194</Words>
  <Application>Microsoft Macintosh PowerPoint</Application>
  <PresentationFormat>On-screen Show (4:3)</PresentationFormat>
  <Paragraphs>616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CS 440  Database Management Systems</vt:lpstr>
      <vt:lpstr>Review problems:  people betting on OSU football games</vt:lpstr>
      <vt:lpstr>Problem 1</vt:lpstr>
      <vt:lpstr>Problem 1</vt:lpstr>
      <vt:lpstr>Problem 2</vt:lpstr>
      <vt:lpstr>Problem 2</vt:lpstr>
      <vt:lpstr>Problem 3</vt:lpstr>
      <vt:lpstr>Problem 3</vt:lpstr>
      <vt:lpstr>Problem 4</vt:lpstr>
      <vt:lpstr>Problem 4</vt:lpstr>
      <vt:lpstr>Problem 5</vt:lpstr>
      <vt:lpstr>Problem 5</vt:lpstr>
      <vt:lpstr>Problem 6</vt:lpstr>
      <vt:lpstr>Problem 6</vt:lpstr>
      <vt:lpstr>Problem 7</vt:lpstr>
      <vt:lpstr>Problem 7</vt:lpstr>
      <vt:lpstr>Problem 8</vt:lpstr>
      <vt:lpstr>Problem 8</vt:lpstr>
      <vt:lpstr>Problem 9</vt:lpstr>
      <vt:lpstr>Problem 9</vt:lpstr>
      <vt:lpstr>Problem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  Database Management Systems</dc:title>
  <dc:creator>Arash Termehchy</dc:creator>
  <cp:lastModifiedBy>Termehchy, Arash</cp:lastModifiedBy>
  <cp:revision>10</cp:revision>
  <dcterms:created xsi:type="dcterms:W3CDTF">2013-01-08T05:44:03Z</dcterms:created>
  <dcterms:modified xsi:type="dcterms:W3CDTF">2022-01-11T16:22:28Z</dcterms:modified>
</cp:coreProperties>
</file>