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96" r:id="rId3"/>
    <p:sldId id="461" r:id="rId4"/>
    <p:sldId id="470" r:id="rId5"/>
    <p:sldId id="460" r:id="rId6"/>
    <p:sldId id="459" r:id="rId7"/>
    <p:sldId id="462" r:id="rId8"/>
    <p:sldId id="463" r:id="rId9"/>
    <p:sldId id="472" r:id="rId10"/>
    <p:sldId id="473" r:id="rId11"/>
    <p:sldId id="474" r:id="rId12"/>
    <p:sldId id="476" r:id="rId13"/>
    <p:sldId id="478" r:id="rId14"/>
    <p:sldId id="479" r:id="rId15"/>
    <p:sldId id="490" r:id="rId16"/>
    <p:sldId id="482" r:id="rId17"/>
    <p:sldId id="484" r:id="rId18"/>
    <p:sldId id="475" r:id="rId19"/>
    <p:sldId id="477" r:id="rId20"/>
    <p:sldId id="480" r:id="rId21"/>
    <p:sldId id="481" r:id="rId22"/>
    <p:sldId id="483" r:id="rId23"/>
    <p:sldId id="485" r:id="rId24"/>
    <p:sldId id="486" r:id="rId25"/>
    <p:sldId id="487" r:id="rId26"/>
    <p:sldId id="488" r:id="rId27"/>
    <p:sldId id="4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8480" autoAdjust="0"/>
  </p:normalViewPr>
  <p:slideViewPr>
    <p:cSldViewPr snapToGrid="0" snapToObjects="1"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F5B8-2FB3-6D43-9BD8-0B8D41180C4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27DA-543D-974D-A58A-C39CAF987E6B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6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7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84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66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3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8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9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8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1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1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01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0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0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9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9FF7CC-CCD9-0E4F-8F23-A1EAC5346CDA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E600F4-E0A6-A749-85FB-7D3B67DDFCA1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E7FCD-3945-5743-BB15-825083641F7F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78AAC5-97A4-8544-889A-D0BA609B2E9F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2C036-2D00-954F-99C0-45F2F3522357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5AEEE-8452-5F45-B89E-0D954F25B189}" type="datetime1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A1C85-31EC-B44E-91CC-3127B4521E96}" type="datetime1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389719-01EA-CC4D-A5E7-D3CB0D103295}" type="datetime1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D1E21D-A584-B24C-96E2-425D1960C400}" type="datetime1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6EEB5-891B-514E-B26B-B9F0B734A3BC}" type="datetime1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1058A-AF81-694B-BB0A-2191C0CDBDDC}" type="datetime1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 540, Winter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7" descr="Vertical-cmyk_1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90829" y="6192493"/>
            <a:ext cx="1203681" cy="58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CS 440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199"/>
            <a:ext cx="6903575" cy="24073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Incomplete Data</a:t>
            </a:r>
          </a:p>
          <a:p>
            <a:r>
              <a:rPr lang="en-US" i="1" dirty="0">
                <a:latin typeface="Times New Roman"/>
                <a:cs typeface="Times New Roman"/>
              </a:rPr>
              <a:t>Some slides courtesy to Leonid </a:t>
            </a:r>
            <a:r>
              <a:rPr lang="en-US" i="1" dirty="0" err="1">
                <a:latin typeface="Times New Roman"/>
                <a:cs typeface="Times New Roman"/>
              </a:rPr>
              <a:t>Libkin</a:t>
            </a:r>
            <a:endParaRPr lang="en-US" i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					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in subqueries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this result is counterintuitive, it is correct.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</a:t>
            </a:r>
            <a:r>
              <a:rPr lang="en-US" dirty="0"/>
              <a:t> </a:t>
            </a:r>
            <a:r>
              <a:rPr lang="en-US" sz="2600" dirty="0"/>
              <a:t>3 NOT IN (SELECT R1.A FROM R1)?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urier" pitchFamily="2" charset="0"/>
              </a:rPr>
              <a:t>3 NOT IN {1,2,null}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= NOT (3 IN {1,2,null})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= NOT((3 = 1) OR (3=2) OR (3=null))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= NOT(false OR false OR unknown)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= NOT (unknown)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= unknown </a:t>
            </a:r>
          </a:p>
          <a:p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4 NOT IN {1,2,null}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1 and 2 NOT IN {1,2,null}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query returns empty set.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47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DB – orders, customers, payments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Unpaid orders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FROM Orders O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NOT IN (SELECT order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				   FROM Pay)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141818"/>
              </p:ext>
            </p:extLst>
          </p:nvPr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3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26" name="Object 2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928177"/>
              </p:ext>
            </p:extLst>
          </p:nvPr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4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27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428724"/>
              </p:ext>
            </p:extLst>
          </p:nvPr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5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28" name="Object 2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334914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DB – orders, customers, payments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Unpaid orders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FROM Orders O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NOT IN (SELECT order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				   FROM Pay)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Ord3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7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8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/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9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85833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 not know which order c2 paid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Unpaid orders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FROM Orders O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NOT IN (SELECT order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				   FROM Pay)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6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7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747906"/>
              </p:ext>
            </p:extLst>
          </p:nvPr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8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79195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Unpaid orders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FROM Orders O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NOT IN (SELECT order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				   FROM Pay)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trike="sngStrike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Ord3</a:t>
            </a:r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solidFill>
                  <a:srgbClr val="C0000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none!</a:t>
            </a:r>
          </a:p>
          <a:p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 we know that either Ord2 or Ord3 are not paid.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0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1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934873"/>
              </p:ext>
            </p:extLst>
          </p:nvPr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2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371426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Unpaid orders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FROM Orders O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NOT IN (SELECT order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				   FROM Pay)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trike="sngStrike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Ord3</a:t>
            </a:r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solidFill>
                  <a:srgbClr val="C0000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none!</a:t>
            </a:r>
          </a:p>
          <a:p>
            <a:r>
              <a:rPr lang="en-US" sz="2600" b="1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Correct result</a:t>
            </a:r>
            <a:r>
              <a:rPr lang="en-US" sz="2600" dirty="0">
                <a:solidFill>
                  <a:srgbClr val="C0000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that are valid not matter how we </a:t>
            </a:r>
            <a:r>
              <a:rPr lang="en-US" sz="2600" dirty="0">
                <a:solidFill>
                  <a:srgbClr val="0070C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interprets null values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Interpret null =&gt; replacing nulls with values</a:t>
            </a:r>
            <a:endParaRPr lang="en-US" sz="22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/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6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57581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Unpaid orders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FROM Orders O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NOT IN (SELECT order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				   FROM Pay)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trike="sngStrike" dirty="0">
                <a:effectLst>
                  <a:outerShdw dist="50800" sx="5000" sy="5000" algn="ctr" rotWithShape="0">
                    <a:srgbClr val="000000">
                      <a:alpha val="9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Ord3</a:t>
            </a:r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solidFill>
                  <a:srgbClr val="C0000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none! </a:t>
            </a:r>
          </a:p>
          <a:p>
            <a:r>
              <a:rPr lang="en-US" sz="2600" dirty="0">
                <a:solidFill>
                  <a:srgbClr val="C0000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</a:t>
            </a:r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missing the </a:t>
            </a:r>
            <a:r>
              <a:rPr lang="en-US" sz="2600" b="1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correct results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1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2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/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3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349808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Why SQL gives false negative?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difference using three-valued logic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Unpaid orders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FROM Orders O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NOT IN (SELECT order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				   FROM Pay)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of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unknown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unknown</a:t>
            </a:r>
          </a:p>
          <a:p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Processes each tuple separately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7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/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8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383522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DB – orders, customers, payments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without an order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from Customer C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NOT EXISTS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(SELECT * FROM order O, Pay P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 WHERE	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P.cid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and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P.order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6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7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/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38057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DB – orders, customers, payments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without an order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from Customer C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NOT EXISTS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(SELECT * FROM order O, Pay P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 WHERE	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P.cid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and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P.order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none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0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1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/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2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425527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Sometimes we don’t have all the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if we don’t have a value for a given attribute.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could null possibly mean?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exists but is unknown at the moment.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does not exist.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information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625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know c2’s order, but we know c2 has one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without an order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from Customer C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NOT EXISTS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(SELECT * FROM order O, Pay P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 WHERE	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P.cid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and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P.order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4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5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382781"/>
              </p:ext>
            </p:extLst>
          </p:nvPr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6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30743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without an order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from Customer C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NOT EXISTS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(SELECT * FROM order O, Pay P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 WHERE	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P.cid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and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P.order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trike="sngStrike" dirty="0">
                <a:effectLst>
                  <a:outerShdw dist="50800" sx="5000" sy="5000" algn="ctr" rotWithShape="0">
                    <a:srgbClr val="000000">
                      <a:alpha val="9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solidFill>
                  <a:srgbClr val="C0000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c2! </a:t>
            </a:r>
          </a:p>
          <a:p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 we know c2 has an order, although we do not know it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8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9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543663"/>
              </p:ext>
            </p:extLst>
          </p:nvPr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0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110655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could be dangerous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without an order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from Customer C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NOT EXISTS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(SELECT * FROM order O, Pay P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 WHERE	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P.cid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and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P.order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trike="sngStrike" dirty="0">
                <a:effectLst>
                  <a:outerShdw dist="50800" sx="5000" sy="5000" algn="ctr" rotWithShape="0">
                    <a:srgbClr val="000000">
                      <a:alpha val="99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solidFill>
                  <a:srgbClr val="C0000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c2! </a:t>
            </a:r>
          </a:p>
          <a:p>
            <a:r>
              <a:rPr lang="en-US" sz="2600" dirty="0">
                <a:solidFill>
                  <a:srgbClr val="C0000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</a:t>
            </a:r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incorrect results </a:t>
            </a:r>
          </a:p>
          <a:p>
            <a:r>
              <a:rPr lang="en-US" sz="2600" dirty="0"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Generally, more dangerous than false negative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0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1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/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2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145561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Why SQL gives false positive?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negation when the first one produces empty set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without an order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from Customer C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WHERE NOT EXISTS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(SELECT * FROM order O, Pay P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  WHERE	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C.cid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P.cid</a:t>
            </a:r>
            <a:b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					and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P.order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O.oid</a:t>
            </a:r>
            <a:r>
              <a:rPr lang="en-US" sz="2400" dirty="0">
                <a:solidFill>
                  <a:srgbClr val="002060"/>
                </a:solidFill>
                <a:latin typeface="Courier" pitchFamily="2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rgbClr val="C00000"/>
                </a:solidFill>
                <a:effectLst>
                  <a:outerShdw blurRad="1181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c2: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NOT EXISTS(empty set)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600" b="1" dirty="0"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true</a:t>
            </a:r>
            <a:endParaRPr lang="en-US" sz="2600" dirty="0">
              <a:solidFill>
                <a:srgbClr val="C00000"/>
              </a:solidFill>
              <a:effectLst>
                <a:outerShdw blurRad="1181100" dist="50800" dir="5400000" algn="ctr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63197E8-BA6D-F94B-9775-C3B90F6E8BAE}"/>
              </a:ext>
            </a:extLst>
          </p:cNvPr>
          <p:cNvGraphicFramePr>
            <a:graphicFrameLocks/>
          </p:cNvGraphicFramePr>
          <p:nvPr/>
        </p:nvGraphicFramePr>
        <p:xfrm>
          <a:off x="5637702" y="1771083"/>
          <a:ext cx="3964927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9" name="Document" r:id="rId4" imgW="4787900" imgH="1206500" progId="Word.Document.8">
                  <p:embed/>
                </p:oleObj>
              </mc:Choice>
              <mc:Fallback>
                <p:oleObj name="Document" r:id="rId4" imgW="4787900" imgH="1206500" progId="Word.Document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63197E8-BA6D-F94B-9775-C3B90F6E8B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702" y="1771083"/>
                        <a:ext cx="3964927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20C013E-191D-DC4F-82E2-F1F3520C4190}"/>
              </a:ext>
            </a:extLst>
          </p:cNvPr>
          <p:cNvGraphicFramePr>
            <a:graphicFrameLocks/>
          </p:cNvGraphicFramePr>
          <p:nvPr/>
        </p:nvGraphicFramePr>
        <p:xfrm>
          <a:off x="484188" y="1766887"/>
          <a:ext cx="4087812" cy="144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0" name="Document" r:id="rId6" imgW="4787900" imgH="1524000" progId="Word.Document.8">
                  <p:embed/>
                </p:oleObj>
              </mc:Choice>
              <mc:Fallback>
                <p:oleObj name="Document" r:id="rId6" imgW="4787900" imgH="1524000" progId="Word.Document.8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0C013E-191D-DC4F-82E2-F1F3520C41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66887"/>
                        <a:ext cx="4087812" cy="1447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23EAEDF-FE80-314F-9F88-D055F59E0A19}"/>
              </a:ext>
            </a:extLst>
          </p:cNvPr>
          <p:cNvGraphicFramePr>
            <a:graphicFrameLocks/>
          </p:cNvGraphicFramePr>
          <p:nvPr/>
        </p:nvGraphicFramePr>
        <p:xfrm>
          <a:off x="3562881" y="1769862"/>
          <a:ext cx="4349173" cy="12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1" name="Document" r:id="rId8" imgW="4787900" imgH="1206500" progId="Word.Document.8">
                  <p:embed/>
                </p:oleObj>
              </mc:Choice>
              <mc:Fallback>
                <p:oleObj name="Document" r:id="rId8" imgW="4787900" imgH="1206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23EAEDF-FE80-314F-9F88-D055F59E0A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881" y="1769862"/>
                        <a:ext cx="4349173" cy="121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D9200D-BE85-AF4E-92B5-2866449FA6F9}"/>
              </a:ext>
            </a:extLst>
          </p:cNvPr>
          <p:cNvSpPr/>
          <p:nvPr/>
        </p:nvSpPr>
        <p:spPr>
          <a:xfrm>
            <a:off x="5615623" y="140044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25CCA-F00D-0745-B682-7A46B52871C9}"/>
              </a:ext>
            </a:extLst>
          </p:cNvPr>
          <p:cNvSpPr/>
          <p:nvPr/>
        </p:nvSpPr>
        <p:spPr>
          <a:xfrm>
            <a:off x="497958" y="1404503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889A8-336D-4E44-BC0A-89671ADC2EC7}"/>
              </a:ext>
            </a:extLst>
          </p:cNvPr>
          <p:cNvSpPr/>
          <p:nvPr/>
        </p:nvSpPr>
        <p:spPr>
          <a:xfrm>
            <a:off x="3615187" y="1391259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69805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>
                <a:solidFill>
                  <a:srgbClr val="000090"/>
                </a:solidFill>
                <a:latin typeface="Times New Roman"/>
                <a:cs typeface="Times New Roman"/>
              </a:rPr>
              <a:t>Null: 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false negatives and positives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usually due to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Subquery (membership)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(your assignment)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usually due to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Exists (empty set due to Null comparison)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(empty set due to Null comparison)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or intersection, e.g.,  R – (R – S)</a:t>
            </a: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return true, where not supposed to so false positives creep in 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203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How to avoid false </a:t>
            </a:r>
            <a:r>
              <a:rPr lang="en-US" sz="3800">
                <a:solidFill>
                  <a:srgbClr val="000090"/>
                </a:solidFill>
                <a:latin typeface="Times New Roman"/>
                <a:cs typeface="Times New Roman"/>
              </a:rPr>
              <a:t>positives or 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negatives?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automatic &amp; efficient solution</a:t>
            </a:r>
          </a:p>
          <a:p>
            <a:endParaRPr lang="en-US" sz="28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your queries by considering Nulls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Beware of difference, subqueries, </a:t>
            </a:r>
            <a:r>
              <a:rPr lang="en-US" sz="2600" dirty="0">
                <a:solidFill>
                  <a:srgbClr val="C00000"/>
                </a:solidFill>
                <a:latin typeface="Times New Roman"/>
                <a:cs typeface="Times New Roman"/>
              </a:rPr>
              <a:t>Boolean connectives!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IS NOT NULL()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Nulls before comparisons</a:t>
            </a:r>
          </a:p>
          <a:p>
            <a:pPr lvl="1"/>
            <a:r>
              <a:rPr lang="en-US" sz="2600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IS NULL()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and take appropriate measure</a:t>
            </a:r>
          </a:p>
          <a:p>
            <a:endParaRPr lang="en-US" sz="28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more important to remove false positives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93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 quotes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sz="2600" dirty="0">
                <a:solidFill>
                  <a:srgbClr val="0070C0"/>
                </a:solidFill>
              </a:rPr>
              <a:t>“. . . this topic cannot be described in a manner that is simultaneously both comprehensive and comprehensible” 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“Those SQL features are . . . fundamentally at odds with the way the world behaves”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			  C. Date &amp; H. Darwen, ‘A Guide to SQL Standard’ 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354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in SQL: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counterintuitive and wrong answers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and negatives 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them: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600" dirty="0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not null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creating your relations</a:t>
            </a:r>
            <a:endParaRPr lang="en-US" sz="28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Recognize/ rewrite queries that may lead to false positives and negatives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If not possible to remove both, focus on false positives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Some proposals to get ride of both automatically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Still in research phases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Inefficient 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62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Incomplete Information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general-purpose Null for all cases of missing/inapplicable data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displayed as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null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sometimes as ’–’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immediately lead to comparison problems </a:t>
            </a:r>
          </a:p>
          <a:p>
            <a:pPr lvl="1"/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SELECT * FROM R WHERE R.A=1 or R.A&lt;&gt;1</a:t>
            </a:r>
            <a:br>
              <a:rPr lang="en-US" sz="2600" dirty="0"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the same as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SELECT * FROM R </a:t>
            </a: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888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Incomplete Information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general-purpose Null for all cases of missing data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displayed as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sometimes as ’–’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immediately lead to comparison problems </a:t>
            </a:r>
          </a:p>
          <a:p>
            <a:pPr lvl="1"/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SELECT * FROM R WHERE R.A=1 or R.A&lt;&gt;1</a:t>
            </a:r>
            <a:br>
              <a:rPr lang="en-US" sz="2600" dirty="0"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the same as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SELECT * FROM R </a:t>
            </a:r>
          </a:p>
          <a:p>
            <a:pPr lvl="1"/>
            <a:r>
              <a:rPr 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it is not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R.A is </a:t>
            </a:r>
            <a:r>
              <a:rPr 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neither R.A=1 nor R.A&lt;&gt;1 evaluates to true. </a:t>
            </a: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044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R.A has three values: 1,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2. </a:t>
            </a:r>
            <a:endParaRPr lang="en-US" sz="2600" dirty="0">
              <a:latin typeface="Courier" pitchFamily="2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Courier" pitchFamily="2" charset="0"/>
                <a:cs typeface="Times New Roman" panose="02020603050405020304" pitchFamily="18" charset="0"/>
              </a:rPr>
              <a:t>SELECT * FROM R WHERE R.A=1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(A:1) </a:t>
            </a:r>
            <a:endParaRPr lang="en-US" sz="2600" dirty="0">
              <a:latin typeface="Courier" pitchFamily="2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Courier" pitchFamily="2" charset="0"/>
                <a:cs typeface="Times New Roman" panose="02020603050405020304" pitchFamily="18" charset="0"/>
              </a:rPr>
              <a:t>SELECT * FROM R WHERE R.A&lt;&gt;1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(A:2)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check =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comparison: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NULL </a:t>
            </a:r>
          </a:p>
          <a:p>
            <a:pPr lvl="1"/>
            <a:r>
              <a:rPr lang="en-US" sz="2200" dirty="0">
                <a:latin typeface="Courier" pitchFamily="2" charset="0"/>
                <a:cs typeface="Times New Roman" panose="02020603050405020304" pitchFamily="18" charset="0"/>
              </a:rPr>
              <a:t>SELECT * FROM R WHERE R.A IS NULL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(A: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lvl="1" indent="0">
              <a:buNone/>
            </a:pPr>
            <a:endParaRPr lang="en-US" sz="2600" dirty="0">
              <a:latin typeface="Courier" pitchFamily="2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SELECT * FROM 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as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SELECT * FROM R </a:t>
            </a:r>
            <a:br>
              <a:rPr lang="en-US" sz="2600" dirty="0"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WHERE R.A=1 or R.A&lt;&gt;1 or R.A IS NULL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26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and other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 fontScale="925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500" dirty="0">
                <a:latin typeface="Courier" pitchFamily="2" charset="0"/>
                <a:cs typeface="Times New Roman" panose="02020603050405020304" pitchFamily="18" charset="0"/>
              </a:rPr>
              <a:t>1+null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What is the truth value of </a:t>
            </a:r>
            <a:r>
              <a:rPr lang="en-US" sz="2500" dirty="0">
                <a:latin typeface="Courier" pitchFamily="2" charset="0"/>
                <a:cs typeface="Times New Roman" panose="02020603050405020304" pitchFamily="18" charset="0"/>
              </a:rPr>
              <a:t>’3=null’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Nulls cannot be used explicitly in operations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Times New Roman" panose="02020603050405020304" pitchFamily="18" charset="0"/>
              </a:rPr>
              <a:t>WHERE R.A=NULL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  <a:cs typeface="Times New Roman" panose="02020603050405020304" pitchFamily="18" charset="0"/>
              </a:rPr>
              <a:t>SELECT 5-NULL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=&gt;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arithmetic, string, etc. operation, if one argument is </a:t>
            </a:r>
            <a:r>
              <a:rPr lang="en-US" sz="2500" dirty="0">
                <a:latin typeface="Courier" pitchFamily="2" charset="0"/>
                <a:cs typeface="Times New Roman" panose="02020603050405020304" pitchFamily="18" charset="0"/>
              </a:rPr>
              <a:t>null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result is </a:t>
            </a:r>
            <a:r>
              <a:rPr lang="en-US" sz="2500" dirty="0">
                <a:latin typeface="Courier" pitchFamily="2" charset="0"/>
                <a:cs typeface="Times New Roman" panose="02020603050405020304" pitchFamily="18" charset="0"/>
              </a:rPr>
              <a:t>null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R.A={1,null}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S.B={2}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SELECT R.A + S.B FROM R, 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{3, null}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values of R.A = S.B?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R.A=1, S.B=2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false.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R.A=null, S.B=2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58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The logic of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6"/>
            <a:ext cx="8399842" cy="574856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 with Boolean connectives? 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300" dirty="0">
                <a:latin typeface="Courier" pitchFamily="2" charset="0"/>
                <a:cs typeface="Times New Roman" panose="02020603050405020304" pitchFamily="18" charset="0"/>
              </a:rPr>
              <a:t>NOT unknown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300" dirty="0">
                <a:latin typeface="Courier" pitchFamily="2" charset="0"/>
                <a:cs typeface="Times New Roman" panose="02020603050405020304" pitchFamily="18" charset="0"/>
              </a:rPr>
              <a:t>unknown OR true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endParaRPr lang="en-US" dirty="0"/>
          </a:p>
          <a:p>
            <a:endParaRPr lang="en-US" dirty="0"/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rarely think in three-valued logic! 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10B709-2C4E-344B-B25E-0835A696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23298"/>
              </p:ext>
            </p:extLst>
          </p:nvPr>
        </p:nvGraphicFramePr>
        <p:xfrm>
          <a:off x="678877" y="2443247"/>
          <a:ext cx="22721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86">
                  <a:extLst>
                    <a:ext uri="{9D8B030D-6E8A-4147-A177-3AD203B41FA5}">
                      <a16:colId xmlns:a16="http://schemas.microsoft.com/office/drawing/2014/main" val="612885354"/>
                    </a:ext>
                  </a:extLst>
                </a:gridCol>
                <a:gridCol w="1068359">
                  <a:extLst>
                    <a:ext uri="{9D8B030D-6E8A-4147-A177-3AD203B41FA5}">
                      <a16:colId xmlns:a16="http://schemas.microsoft.com/office/drawing/2014/main" val="334948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7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8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7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453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19F5F0-BB6F-794A-8B01-796D66351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41053"/>
              </p:ext>
            </p:extLst>
          </p:nvPr>
        </p:nvGraphicFramePr>
        <p:xfrm>
          <a:off x="3521047" y="2447340"/>
          <a:ext cx="4666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63">
                  <a:extLst>
                    <a:ext uri="{9D8B030D-6E8A-4147-A177-3AD203B41FA5}">
                      <a16:colId xmlns:a16="http://schemas.microsoft.com/office/drawing/2014/main" val="612885354"/>
                    </a:ext>
                  </a:extLst>
                </a:gridCol>
                <a:gridCol w="1130909">
                  <a:extLst>
                    <a:ext uri="{9D8B030D-6E8A-4147-A177-3AD203B41FA5}">
                      <a16:colId xmlns:a16="http://schemas.microsoft.com/office/drawing/2014/main" val="3349488382"/>
                    </a:ext>
                  </a:extLst>
                </a:gridCol>
                <a:gridCol w="1130909">
                  <a:extLst>
                    <a:ext uri="{9D8B030D-6E8A-4147-A177-3AD203B41FA5}">
                      <a16:colId xmlns:a16="http://schemas.microsoft.com/office/drawing/2014/main" val="3029463560"/>
                    </a:ext>
                  </a:extLst>
                </a:gridCol>
                <a:gridCol w="1130909">
                  <a:extLst>
                    <a:ext uri="{9D8B030D-6E8A-4147-A177-3AD203B41FA5}">
                      <a16:colId xmlns:a16="http://schemas.microsoft.com/office/drawing/2014/main" val="208028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7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8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7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unknown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453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B2D070-AD16-6040-BD15-675637D17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56044"/>
              </p:ext>
            </p:extLst>
          </p:nvPr>
        </p:nvGraphicFramePr>
        <p:xfrm>
          <a:off x="1939646" y="4060451"/>
          <a:ext cx="4666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63">
                  <a:extLst>
                    <a:ext uri="{9D8B030D-6E8A-4147-A177-3AD203B41FA5}">
                      <a16:colId xmlns:a16="http://schemas.microsoft.com/office/drawing/2014/main" val="612885354"/>
                    </a:ext>
                  </a:extLst>
                </a:gridCol>
                <a:gridCol w="1130909">
                  <a:extLst>
                    <a:ext uri="{9D8B030D-6E8A-4147-A177-3AD203B41FA5}">
                      <a16:colId xmlns:a16="http://schemas.microsoft.com/office/drawing/2014/main" val="3349488382"/>
                    </a:ext>
                  </a:extLst>
                </a:gridCol>
                <a:gridCol w="1130909">
                  <a:extLst>
                    <a:ext uri="{9D8B030D-6E8A-4147-A177-3AD203B41FA5}">
                      <a16:colId xmlns:a16="http://schemas.microsoft.com/office/drawing/2014/main" val="3029463560"/>
                    </a:ext>
                  </a:extLst>
                </a:gridCol>
                <a:gridCol w="1130909">
                  <a:extLst>
                    <a:ext uri="{9D8B030D-6E8A-4147-A177-3AD203B41FA5}">
                      <a16:colId xmlns:a16="http://schemas.microsoft.com/office/drawing/2014/main" val="208028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7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8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7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unknown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4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13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and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expects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nulls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propagate through arithmetic exp</a:t>
            </a:r>
          </a:p>
          <a:p>
            <a:pPr lvl="1"/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SELECT SUM(R.A) FROM 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sum of all values in </a:t>
            </a: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is </a:t>
            </a: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result is </a:t>
            </a: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600" dirty="0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SELECT SUM(R.A) FROM R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1 if </a:t>
            </a:r>
            <a:r>
              <a:rPr lang="en-US" sz="2600" dirty="0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R.A={1,null}</a:t>
            </a:r>
          </a:p>
          <a:p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rule for aggregate functions: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first, ignore all nulls,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then compute the value.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exception: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COUNT(*)</a:t>
            </a:r>
            <a:r>
              <a:rPr lang="en-US" sz="2600" dirty="0"/>
              <a:t> 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477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Nulls in subqueries: more surprises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R1.A={1,2}</a:t>
            </a:r>
            <a:r>
              <a:rPr lang="en-US" sz="2600" dirty="0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R2.A={1,2,3,4} </a:t>
            </a:r>
          </a:p>
          <a:p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SELECT R2.A </a:t>
            </a:r>
            <a:br>
              <a:rPr lang="en-US" sz="2600" dirty="0"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FROM R2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WHERE R2.A NOT IN (SELECT R1.A</a:t>
            </a:r>
            <a:br>
              <a:rPr lang="en-US" sz="2600" dirty="0"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								 FROM R1)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US" sz="2400" dirty="0">
                <a:latin typeface="Courier" pitchFamily="2" charset="0"/>
                <a:cs typeface="Times New Roman" panose="02020603050405020304" pitchFamily="18" charset="0"/>
              </a:rPr>
              <a:t>{3,4}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insert a null into</a:t>
            </a:r>
            <a:r>
              <a:rPr lang="en-US" sz="2600" dirty="0">
                <a:latin typeface="Courier" pitchFamily="2" charset="0"/>
                <a:cs typeface="Times New Roman" panose="02020603050405020304" pitchFamily="18" charset="0"/>
              </a:rPr>
              <a:t> R1: R1.A={1,2,null}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the same query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empty!</a:t>
            </a:r>
            <a:r>
              <a:rPr lang="en-US" sz="2400" dirty="0"/>
              <a:t> 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271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10033</TotalTime>
  <Words>2032</Words>
  <Application>Microsoft Macintosh PowerPoint</Application>
  <PresentationFormat>On-screen Show (4:3)</PresentationFormat>
  <Paragraphs>417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</vt:lpstr>
      <vt:lpstr>Times New Roman</vt:lpstr>
      <vt:lpstr>Office Theme</vt:lpstr>
      <vt:lpstr>Document</vt:lpstr>
      <vt:lpstr>CS 440  Database Management Systems</vt:lpstr>
      <vt:lpstr>Sometimes we don’t have all the information</vt:lpstr>
      <vt:lpstr>Incomplete Information in SQL</vt:lpstr>
      <vt:lpstr>Incomplete Information in SQL</vt:lpstr>
      <vt:lpstr>Null cont’d</vt:lpstr>
      <vt:lpstr>Nulls and other operations</vt:lpstr>
      <vt:lpstr>The logic of Nulls</vt:lpstr>
      <vt:lpstr>Nulls and aggregation</vt:lpstr>
      <vt:lpstr>Nulls in subqueries: more surprises </vt:lpstr>
      <vt:lpstr>Nulls in subqueries cont’d</vt:lpstr>
      <vt:lpstr>Nulls could be dangerous</vt:lpstr>
      <vt:lpstr>Nulls could be dangerous</vt:lpstr>
      <vt:lpstr>Nulls could be dangerous</vt:lpstr>
      <vt:lpstr>Nulls could be dangerous</vt:lpstr>
      <vt:lpstr>Nulls could be dangerous</vt:lpstr>
      <vt:lpstr>Nulls could be dangerous</vt:lpstr>
      <vt:lpstr>Why SQL gives false negative?</vt:lpstr>
      <vt:lpstr>Nulls could be dangerous</vt:lpstr>
      <vt:lpstr>Nulls could be dangerous</vt:lpstr>
      <vt:lpstr>Nulls could be dangerous</vt:lpstr>
      <vt:lpstr>Nulls could be dangerous</vt:lpstr>
      <vt:lpstr>Nulls could be dangerous</vt:lpstr>
      <vt:lpstr>Why SQL gives false positive?</vt:lpstr>
      <vt:lpstr>Null: false negatives and positives</vt:lpstr>
      <vt:lpstr>How to avoid false positives or negatives?</vt:lpstr>
      <vt:lpstr>Null quotes </vt:lpstr>
      <vt:lpstr>Nulls in SQL: summary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Termehchy, Arash</cp:lastModifiedBy>
  <cp:revision>1588</cp:revision>
  <dcterms:created xsi:type="dcterms:W3CDTF">2013-01-08T05:44:03Z</dcterms:created>
  <dcterms:modified xsi:type="dcterms:W3CDTF">2022-01-13T04:26:37Z</dcterms:modified>
</cp:coreProperties>
</file>