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76" r:id="rId3"/>
    <p:sldId id="493" r:id="rId4"/>
    <p:sldId id="416" r:id="rId5"/>
    <p:sldId id="417" r:id="rId6"/>
    <p:sldId id="418" r:id="rId7"/>
    <p:sldId id="419" r:id="rId8"/>
    <p:sldId id="421" r:id="rId9"/>
    <p:sldId id="422" r:id="rId10"/>
    <p:sldId id="423" r:id="rId11"/>
    <p:sldId id="424" r:id="rId12"/>
    <p:sldId id="425" r:id="rId13"/>
    <p:sldId id="426" r:id="rId14"/>
    <p:sldId id="420" r:id="rId15"/>
    <p:sldId id="427" r:id="rId16"/>
    <p:sldId id="428" r:id="rId17"/>
    <p:sldId id="429" r:id="rId18"/>
    <p:sldId id="430" r:id="rId19"/>
    <p:sldId id="504" r:id="rId20"/>
    <p:sldId id="431" r:id="rId21"/>
    <p:sldId id="432" r:id="rId22"/>
    <p:sldId id="501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8" r:id="rId37"/>
    <p:sldId id="500" r:id="rId38"/>
    <p:sldId id="507" r:id="rId39"/>
    <p:sldId id="475" r:id="rId40"/>
    <p:sldId id="476" r:id="rId41"/>
    <p:sldId id="477" r:id="rId42"/>
    <p:sldId id="478" r:id="rId43"/>
    <p:sldId id="479" r:id="rId44"/>
    <p:sldId id="480" r:id="rId45"/>
    <p:sldId id="508" r:id="rId46"/>
    <p:sldId id="482" r:id="rId47"/>
    <p:sldId id="509" r:id="rId48"/>
    <p:sldId id="510" r:id="rId49"/>
    <p:sldId id="485" r:id="rId50"/>
    <p:sldId id="486" r:id="rId51"/>
    <p:sldId id="511" r:id="rId52"/>
    <p:sldId id="488" r:id="rId53"/>
    <p:sldId id="489" r:id="rId54"/>
    <p:sldId id="490" r:id="rId55"/>
    <p:sldId id="491" r:id="rId56"/>
    <p:sldId id="512" r:id="rId57"/>
    <p:sldId id="513" r:id="rId58"/>
    <p:sldId id="494" r:id="rId59"/>
    <p:sldId id="497" r:id="rId60"/>
    <p:sldId id="514" r:id="rId61"/>
    <p:sldId id="515" r:id="rId62"/>
    <p:sldId id="516" r:id="rId63"/>
    <p:sldId id="517" r:id="rId64"/>
    <p:sldId id="518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2FE8946-32A4-EB43-AB91-009A2A9E6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DABAF6E-B904-1D48-81E8-4CAA55EDE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9761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root is filled, we split the root and create a new root with one key for the tree. This is why the root does not follow the minimum d keys restriction.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File structures &amp; indexing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dense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62471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62278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11727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12463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75944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5" y="3543300"/>
            <a:ext cx="17938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4"/>
            <a:ext cx="1746250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4625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51876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14600" y="4416425"/>
            <a:ext cx="1736725" cy="148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Any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08692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29002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98932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980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80355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8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89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41930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Point to the lowest new search key in every block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6326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7556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5044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89870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5319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7999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5800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Unclustered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Dense / sparse?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32264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72306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9466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80683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779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>
            <a:off x="2438400" y="3276599"/>
            <a:ext cx="178117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505075" y="3476625"/>
            <a:ext cx="17145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4"/>
            <a:ext cx="1714500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365375" y="4419600"/>
            <a:ext cx="185420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74353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438400" y="3998913"/>
            <a:ext cx="178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6"/>
          <p:cNvSpPr>
            <a:spLocks noChangeShapeType="1"/>
          </p:cNvSpPr>
          <p:nvPr/>
        </p:nvSpPr>
        <p:spPr bwMode="auto">
          <a:xfrm flipV="1">
            <a:off x="2444750" y="3124199"/>
            <a:ext cx="182245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86"/>
          <p:cNvSpPr>
            <a:spLocks noChangeShapeType="1"/>
          </p:cNvSpPr>
          <p:nvPr/>
        </p:nvSpPr>
        <p:spPr bwMode="auto">
          <a:xfrm flipV="1">
            <a:off x="2438400" y="4229098"/>
            <a:ext cx="1758950" cy="755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86"/>
          <p:cNvSpPr>
            <a:spLocks noChangeShapeType="1"/>
          </p:cNvSpPr>
          <p:nvPr/>
        </p:nvSpPr>
        <p:spPr bwMode="auto">
          <a:xfrm>
            <a:off x="2590800" y="5184773"/>
            <a:ext cx="1606550" cy="784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Tree indexing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extends the idea of search trees in main memory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popular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most frequently used one is B+ tree 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Hash indexing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extends the idea of hash tables in main memory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less frequently used</a:t>
            </a:r>
          </a:p>
          <a:p>
            <a:r>
              <a:rPr lang="en-US" dirty="0">
                <a:latin typeface="Times New Roman"/>
                <a:cs typeface="Times New Roman"/>
              </a:rPr>
              <a:t>Other structures based on the type of data/ query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bitmap indexes, learned indexes, …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index of a very large data file gets too large.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How about building an </a:t>
            </a:r>
            <a:r>
              <a:rPr lang="en-US" i="1" dirty="0">
                <a:latin typeface="Times New Roman"/>
                <a:cs typeface="Times New Roman"/>
              </a:rPr>
              <a:t>index </a:t>
            </a:r>
            <a:r>
              <a:rPr lang="en-US" dirty="0">
                <a:latin typeface="Times New Roman"/>
                <a:cs typeface="Times New Roman"/>
              </a:rPr>
              <a:t>for the index file?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multi-level index, or a tree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 at log 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cost; keep tree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height-balanced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 = fanout, N = # leaf pages)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point (equality) and range queries efficiently.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72732"/>
            <a:ext cx="8730532" cy="59487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Degree (order) of the tree: d</a:t>
            </a:r>
          </a:p>
          <a:p>
            <a:r>
              <a:rPr lang="en-US" dirty="0">
                <a:latin typeface="Times New Roman"/>
                <a:cs typeface="Times New Roman"/>
              </a:rPr>
              <a:t>Each node (except root) stores [d, 2d] keys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50% occupancy (except for root).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4641"/>
              </p:ext>
            </p:extLst>
          </p:nvPr>
        </p:nvGraphicFramePr>
        <p:xfrm>
          <a:off x="3200400" y="27432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26670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4876800" y="3276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52600" y="362585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[A , 10)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432175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[10, 32)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495800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[32, 94)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248400" y="3625850"/>
            <a:ext cx="696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[94, B)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70670" y="2447925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Non-leaf nodes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4196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5211"/>
              </p:ext>
            </p:extLst>
          </p:nvPr>
        </p:nvGraphicFramePr>
        <p:xfrm>
          <a:off x="3276600" y="465137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2743200" y="51847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3962400" y="5184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4495800" y="51847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4953000" y="5184775"/>
            <a:ext cx="13716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2380484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36600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28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45744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32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19976"/>
              </p:ext>
            </p:extLst>
          </p:nvPr>
        </p:nvGraphicFramePr>
        <p:xfrm>
          <a:off x="6324600" y="464502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764320" y="4414192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Leaf nodes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8595" y="5489575"/>
            <a:ext cx="170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394168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0988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5565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408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6115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96239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3428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77960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41575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339923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596980"/>
            <a:ext cx="8730532" cy="51244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How to choose the value of d?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node should fit in a block.</a:t>
            </a:r>
          </a:p>
          <a:p>
            <a:r>
              <a:rPr lang="en-US" dirty="0">
                <a:latin typeface="Times New Roman"/>
                <a:cs typeface="Times New Roman"/>
              </a:rPr>
              <a:t>Example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key value: 8 bytes; record pointer: 16 bytes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block size: 4096 bytes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2d * 8 + (2d + 1) * 16 &lt;= 4096; d &lt;= 85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165786-EAEE-1946-8648-995B55B0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2A02B7-A1B1-A642-8343-FA651E3F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3245DD9-1864-5448-9ECF-5F49F2696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 in practice</a:t>
            </a:r>
            <a:endParaRPr lang="en-US" altLang="en-US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4DEFFF1-5C63-FD48-A7F0-ADE8103E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order: 100.  Typical fill-factor: 67%.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fanout = 133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capacities: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4: 133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312,900,700 records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3: 133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2,352,637 records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often hold top levels in buffer pool: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=           1 page  =     8 Kbytes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=      133 pages =     1 Mbyte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= 17,689 pages = 133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MBytes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8562556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methods that RDBMS uses to retrieve data.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Attribute value(s)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 Tuple(s)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Point query over </a:t>
            </a:r>
            <a:r>
              <a:rPr lang="en-US" sz="2800" i="1" dirty="0">
                <a:latin typeface="Times New Roman"/>
                <a:cs typeface="Times New Roman"/>
              </a:rPr>
              <a:t>Coffee(</a:t>
            </a:r>
            <a:r>
              <a:rPr lang="en-US" sz="2800" i="1" u="sng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producer)</a:t>
            </a:r>
          </a:p>
          <a:p>
            <a:pPr>
              <a:buFontTx/>
              <a:buNone/>
            </a:pPr>
            <a:r>
              <a:rPr lang="en-US" sz="2600" dirty="0">
                <a:latin typeface="Times New Roman"/>
                <a:cs typeface="Times New Roman"/>
              </a:rPr>
              <a:t>    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coffee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sz="260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600" dirty="0">
                <a:latin typeface="Courier New" charset="0"/>
                <a:ea typeface="ＭＳ Ｐゴシック" charset="0"/>
                <a:cs typeface="ＭＳ Ｐゴシック" charset="0"/>
              </a:rPr>
              <a:t>Costa</a:t>
            </a:r>
            <a:r>
              <a:rPr lang="ja-JP" altLang="en-US" sz="260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Range query over </a:t>
            </a:r>
            <a:r>
              <a:rPr lang="en-US" sz="2800" i="1" dirty="0">
                <a:latin typeface="Times New Roman"/>
                <a:cs typeface="Times New Roman"/>
              </a:rPr>
              <a:t>Sells(</a:t>
            </a:r>
            <a:r>
              <a:rPr lang="en-US" sz="2800" i="1" u="sng" dirty="0" err="1">
                <a:latin typeface="Times New Roman"/>
                <a:cs typeface="Times New Roman"/>
              </a:rPr>
              <a:t>sname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u="sng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price)</a:t>
            </a:r>
          </a:p>
          <a:p>
            <a:pPr>
              <a:buFontTx/>
              <a:buNone/>
            </a:pPr>
            <a:r>
              <a:rPr lang="en-US" sz="2600" dirty="0">
                <a:latin typeface="Times New Roman"/>
                <a:cs typeface="Times New Roman"/>
              </a:rPr>
              <a:t>    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price &gt; </a:t>
            </a:r>
            <a:r>
              <a:rPr lang="en-US" altLang="ja-JP" sz="2600" dirty="0">
                <a:latin typeface="Courier New" charset="0"/>
                <a:ea typeface="ＭＳ Ｐゴシック" charset="0"/>
                <a:cs typeface="ＭＳ Ｐゴシック" charset="0"/>
              </a:rPr>
              <a:t>2 AND price &lt; 10;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Retrieving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Point queries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start from the root and follow the links to the leaf.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Range queries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find the lowest point in the range; then, follow the links between the nodes.</a:t>
            </a:r>
          </a:p>
          <a:p>
            <a:pPr marL="514350" indent="-457200"/>
            <a:endParaRPr lang="en-US" dirty="0">
              <a:latin typeface="Times New Roman"/>
              <a:cs typeface="Times New Roman"/>
            </a:endParaRPr>
          </a:p>
          <a:p>
            <a:pPr marL="514350" indent="-457200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6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Inserting a new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Pick the proper leaf node and insert the key.</a:t>
            </a:r>
          </a:p>
          <a:p>
            <a:r>
              <a:rPr lang="en-US" dirty="0">
                <a:latin typeface="Times New Roman"/>
                <a:cs typeface="Times New Roman"/>
              </a:rPr>
              <a:t>If the node contains more than 2d keys, split the node and insert the extra node in the parent.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If  leaf level, add K3 to the right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3410"/>
              </p:ext>
            </p:extLst>
          </p:nvPr>
        </p:nvGraphicFramePr>
        <p:xfrm>
          <a:off x="307975" y="3581400"/>
          <a:ext cx="3124201" cy="685800"/>
        </p:xfrm>
        <a:graphic>
          <a:graphicData uri="http://schemas.openxmlformats.org/drawingml/2006/table">
            <a:tbl>
              <a:tblPr/>
              <a:tblGrid>
                <a:gridCol w="43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07635"/>
              </p:ext>
            </p:extLst>
          </p:nvPr>
        </p:nvGraphicFramePr>
        <p:xfrm>
          <a:off x="41941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13717"/>
              </p:ext>
            </p:extLst>
          </p:nvPr>
        </p:nvGraphicFramePr>
        <p:xfrm>
          <a:off x="66325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5946775" y="2895600"/>
            <a:ext cx="1601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(K3,    )  parent</a:t>
            </a:r>
          </a:p>
        </p:txBody>
      </p:sp>
      <p:sp>
        <p:nvSpPr>
          <p:cNvPr id="9" name="Line 75"/>
          <p:cNvSpPr>
            <a:spLocks noChangeShapeType="1"/>
          </p:cNvSpPr>
          <p:nvPr/>
        </p:nvSpPr>
        <p:spPr bwMode="auto">
          <a:xfrm>
            <a:off x="6556375" y="3124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6"/>
          <p:cNvSpPr>
            <a:spLocks noChangeShapeType="1"/>
          </p:cNvSpPr>
          <p:nvPr/>
        </p:nvSpPr>
        <p:spPr bwMode="auto">
          <a:xfrm>
            <a:off x="3432175" y="3962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8519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655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60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072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3755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0514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0780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 = 18  </a:t>
            </a:r>
          </a:p>
        </p:txBody>
      </p:sp>
    </p:spTree>
    <p:extLst>
      <p:ext uri="{BB962C8B-B14F-4D97-AF65-F5344CB8AC3E}">
        <p14:creationId xmlns:p14="http://schemas.microsoft.com/office/powerpoint/2010/main" val="253706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7343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41894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9503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8877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01754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88423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37208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627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7778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295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 = 18  </a:t>
            </a:r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1815334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50" name="Line 183"/>
          <p:cNvSpPr>
            <a:spLocks noChangeShapeType="1"/>
          </p:cNvSpPr>
          <p:nvPr/>
        </p:nvSpPr>
        <p:spPr bwMode="auto">
          <a:xfrm>
            <a:off x="1885950" y="511492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52701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8415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0528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7774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837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58040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18338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508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207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3619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762000" y="5073649"/>
            <a:ext cx="177800" cy="85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336675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742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K= 20 </a:t>
            </a:r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69257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77209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>
            <a:off x="1870075" y="51308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3552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7111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64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3577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61640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13901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31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667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52525" y="591185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984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898525" y="5105400"/>
            <a:ext cx="25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 flipH="1">
            <a:off x="1270000" y="5105400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289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Need to split the node</a:t>
            </a:r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9632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90675" y="59213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 flipH="1">
            <a:off x="1708150" y="5114925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214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124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2719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2004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68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883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939490" y="1028985"/>
            <a:ext cx="4295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Split and update the parent node.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need to split the root?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238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36681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191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3397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4641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21461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9666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62838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Delete K = 21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00435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74354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6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697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7855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1014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0079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4315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7878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08025" y="1206500"/>
            <a:ext cx="5913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Note: K = 21 may remain in the internal levels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38427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15335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3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0680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2889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166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2676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1651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71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Delete K = 20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8928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7461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05818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Types of 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Heap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there is not any order in the file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new blocks are inserted at the end of the file.</a:t>
            </a:r>
          </a:p>
          <a:p>
            <a:r>
              <a:rPr lang="en-US" dirty="0">
                <a:latin typeface="Times New Roman"/>
                <a:cs typeface="Times New Roman"/>
              </a:rPr>
              <a:t> Sorted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order blocks (and records) based on some key.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physically contiguous or using links</a:t>
            </a:r>
          </a:p>
          <a:p>
            <a:r>
              <a:rPr lang="en-US" dirty="0">
                <a:latin typeface="Times New Roman"/>
                <a:cs typeface="Times New Roman"/>
              </a:rPr>
              <a:t>Average cost of heap versus sorted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search?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insertion/update?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deletion?</a:t>
            </a:r>
          </a:p>
          <a:p>
            <a:r>
              <a:rPr lang="en-US" dirty="0">
                <a:latin typeface="Times New Roman"/>
                <a:cs typeface="Times New Roman"/>
              </a:rPr>
              <a:t>Middle ground?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12780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72716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56760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38953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2398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4360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 Borrow from siblings: 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44566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50387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5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668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04580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4518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55558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49871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5753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 Borrow from siblings: 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57520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17645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4082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2938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7341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83324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49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02640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 Borrow from siblings: 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29922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0215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6099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3764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4400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53439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4160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30615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Example: delete K = 30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74116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69836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085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1533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8045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20560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83586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28724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790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77824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Merge with a sibling.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509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3080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8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2220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4509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0404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3515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39382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4468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Merge siblings!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4555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4626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7763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19649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537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8687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0830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8518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to do with the dangling key and pointer? simply remove them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58919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6897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343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7044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8170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825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7811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421380" y="3689350"/>
            <a:ext cx="303771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1355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Final tree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253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4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Hash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Like main memory hash tables, but much larger </a:t>
            </a:r>
          </a:p>
          <a:p>
            <a:r>
              <a:rPr lang="en-US" dirty="0">
                <a:latin typeface="Times New Roman"/>
                <a:cs typeface="Times New Roman"/>
              </a:rPr>
              <a:t>n available blocks</a:t>
            </a:r>
          </a:p>
          <a:p>
            <a:r>
              <a:rPr lang="en-US" dirty="0">
                <a:latin typeface="Times New Roman"/>
                <a:cs typeface="Times New Roman"/>
              </a:rPr>
              <a:t>A hash function f(k) maps a key k to {0, …, n-1}</a:t>
            </a:r>
          </a:p>
          <a:p>
            <a:r>
              <a:rPr lang="en-US" dirty="0">
                <a:latin typeface="Times New Roman"/>
                <a:cs typeface="Times New Roman"/>
              </a:rPr>
              <a:t>Block f(k) stores the records with key k.</a:t>
            </a:r>
          </a:p>
          <a:p>
            <a:r>
              <a:rPr lang="en-US" dirty="0">
                <a:latin typeface="Times New Roman"/>
                <a:cs typeface="Times New Roman"/>
              </a:rPr>
              <a:t>Overflow blocks when needed.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0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0FC1D6-461A-5343-AA12-F2654C0EBA52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Assume 1 block stores 2 records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h(e)=0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h(b)=h(f)=1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h(g)=2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h(a)=h(c)=3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4532" name="Group 4"/>
          <p:cNvGraphicFramePr>
            <a:graphicFrameLocks noGrp="1"/>
          </p:cNvGraphicFramePr>
          <p:nvPr/>
        </p:nvGraphicFramePr>
        <p:xfrm>
          <a:off x="5486400" y="29718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36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4537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4538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4539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14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An old idea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book_index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46" y="1049075"/>
            <a:ext cx="5566707" cy="56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3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0251F2-9B19-9C4A-AF32-533122046431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 for a: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Compute h(a)=3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Read bucket 3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 disk access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Searching a Hash Index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5556" name="Group 4"/>
          <p:cNvGraphicFramePr>
            <a:graphicFrameLocks noGrp="1"/>
          </p:cNvGraphicFramePr>
          <p:nvPr/>
        </p:nvGraphicFramePr>
        <p:xfrm>
          <a:off x="5486400" y="29718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60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5561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5562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5563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426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8B3DD8E-3662-1946-A94D-6D20E0A79FF2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Place in right block, if space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E.g., h(d)=2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 in Hash Index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6580" name="Group 4"/>
          <p:cNvGraphicFramePr>
            <a:graphicFrameLocks noGrp="1"/>
          </p:cNvGraphicFramePr>
          <p:nvPr/>
        </p:nvGraphicFramePr>
        <p:xfrm>
          <a:off x="5486400" y="29718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584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6585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6586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6587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6944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F97AC88-6A20-5B45-86A9-07472803E353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03926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Create overflow block, if no space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E.g., h(k)=1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More over-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flow blocks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may be needed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 in Hash Index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7604" name="Group 4"/>
          <p:cNvGraphicFramePr>
            <a:graphicFrameLocks noGrp="1"/>
          </p:cNvGraphicFramePr>
          <p:nvPr/>
        </p:nvGraphicFramePr>
        <p:xfrm>
          <a:off x="3962400" y="30480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608" name="Text Box 26"/>
          <p:cNvSpPr txBox="1">
            <a:spLocks noChangeArrowheads="1"/>
          </p:cNvSpPr>
          <p:nvPr/>
        </p:nvSpPr>
        <p:spPr bwMode="auto">
          <a:xfrm>
            <a:off x="3184525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7609" name="Text Box 27"/>
          <p:cNvSpPr txBox="1">
            <a:spLocks noChangeArrowheads="1"/>
          </p:cNvSpPr>
          <p:nvPr/>
        </p:nvSpPr>
        <p:spPr bwMode="auto">
          <a:xfrm>
            <a:off x="3184525" y="392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7610" name="Text Box 28"/>
          <p:cNvSpPr txBox="1">
            <a:spLocks noChangeArrowheads="1"/>
          </p:cNvSpPr>
          <p:nvPr/>
        </p:nvSpPr>
        <p:spPr bwMode="auto">
          <a:xfrm>
            <a:off x="3184525" y="4649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7611" name="Text Box 29"/>
          <p:cNvSpPr txBox="1">
            <a:spLocks noChangeArrowheads="1"/>
          </p:cNvSpPr>
          <p:nvPr/>
        </p:nvSpPr>
        <p:spPr bwMode="auto">
          <a:xfrm>
            <a:off x="3184525" y="537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  <p:sp>
        <p:nvSpPr>
          <p:cNvPr id="67612" name="Rectangle 30"/>
          <p:cNvSpPr>
            <a:spLocks noChangeAspect="1" noChangeArrowheads="1"/>
          </p:cNvSpPr>
          <p:nvPr/>
        </p:nvSpPr>
        <p:spPr bwMode="auto">
          <a:xfrm>
            <a:off x="6019800" y="3810000"/>
            <a:ext cx="309563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7631" name="Group 31"/>
          <p:cNvGraphicFramePr>
            <a:graphicFrameLocks noGrp="1"/>
          </p:cNvGraphicFramePr>
          <p:nvPr/>
        </p:nvGraphicFramePr>
        <p:xfrm>
          <a:off x="67056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21" name="Line 41"/>
          <p:cNvSpPr>
            <a:spLocks noChangeShapeType="1"/>
          </p:cNvSpPr>
          <p:nvPr/>
        </p:nvSpPr>
        <p:spPr bwMode="auto">
          <a:xfrm>
            <a:off x="61722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1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7C5EA7B-698E-5844-943B-630ADF8E2EA8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Hash Index Performance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Excellent, if no overflow blocks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Degrades when #keys &gt; #blocks; many overflow blocks.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Closer to full scan.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07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2F6D491-B85E-0945-9ECA-2399897EA611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Extensible Hash Index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Allows hash index to grow, to avoid performance degradation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Assume a hash function h that returns numbers in {0, …, 2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– 1}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Start with n = 2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&lt;&lt; 2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, only look at first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most significant bits</a:t>
            </a:r>
          </a:p>
        </p:txBody>
      </p:sp>
    </p:spTree>
    <p:extLst>
      <p:ext uri="{BB962C8B-B14F-4D97-AF65-F5344CB8AC3E}">
        <p14:creationId xmlns:p14="http://schemas.microsoft.com/office/powerpoint/2010/main" val="11280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0F7CCD-143C-CD49-8C03-408BFBE40E6F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Extensible Hash Index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8"/>
            <a:ext cx="8229600" cy="53990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=1, n=2, k=4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 only look at the first bit (0 or 1).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Note: similar algorithm for the last bit.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1700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1710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1(011)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1720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1728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90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1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2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0693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0694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70695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70697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51448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ECE4B39-ECCC-4A4E-ACB8-ADAE4AE959FB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1110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2724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2734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1(011)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1(110)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2744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2752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14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5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6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1717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1718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71719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71721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422263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3BD9CE-6D54-2340-838A-4353A6D51E9E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514"/>
            <a:ext cx="8229600" cy="4819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1010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Split block and extend bucket array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Need more bits to address: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becomes 2</a:t>
            </a:r>
          </a:p>
        </p:txBody>
      </p:sp>
      <p:graphicFrame>
        <p:nvGraphicFramePr>
          <p:cNvPr id="3103748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3758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1(011)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1(110), 1(010)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3768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3776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38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9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2741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2742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72743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72745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262259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4C7F47-1B0E-F549-9E4C-7660EA4DCDB0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96361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1251"/>
            <a:ext cx="8229600" cy="4999038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1010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4772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4782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4792" name="Group 24"/>
          <p:cNvGraphicFramePr>
            <a:graphicFrameLocks noGrp="1"/>
          </p:cNvGraphicFramePr>
          <p:nvPr/>
        </p:nvGraphicFramePr>
        <p:xfrm>
          <a:off x="38100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04804" name="Group 36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766" name="Line 42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7" name="Line 43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8" name="Rectangle 44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3769" name="Rectangle 45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3770" name="Text Box 46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3771" name="Text Box 47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3772" name="Text Box 48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3773" name="Text Box 49"/>
          <p:cNvSpPr txBox="1">
            <a:spLocks noChangeArrowheads="1"/>
          </p:cNvSpPr>
          <p:nvPr/>
        </p:nvSpPr>
        <p:spPr bwMode="auto">
          <a:xfrm>
            <a:off x="3260725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graphicFrame>
        <p:nvGraphicFramePr>
          <p:cNvPr id="3104818" name="Group 50"/>
          <p:cNvGraphicFramePr>
            <a:graphicFrameLocks noGrp="1"/>
          </p:cNvGraphicFramePr>
          <p:nvPr/>
        </p:nvGraphicFramePr>
        <p:xfrm>
          <a:off x="57912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782" name="Rectangle 60"/>
          <p:cNvSpPr>
            <a:spLocks noChangeAspect="1" noChangeArrowheads="1"/>
          </p:cNvSpPr>
          <p:nvPr/>
        </p:nvSpPr>
        <p:spPr bwMode="auto">
          <a:xfrm>
            <a:off x="78486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3783" name="Line 61"/>
          <p:cNvSpPr>
            <a:spLocks noChangeShapeType="1"/>
          </p:cNvSpPr>
          <p:nvPr/>
        </p:nvSpPr>
        <p:spPr bwMode="auto">
          <a:xfrm>
            <a:off x="42672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4" name="Line 62"/>
          <p:cNvSpPr>
            <a:spLocks noChangeShapeType="1"/>
          </p:cNvSpPr>
          <p:nvPr/>
        </p:nvSpPr>
        <p:spPr bwMode="auto">
          <a:xfrm flipV="1">
            <a:off x="4343400" y="2895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6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633161" y="6110289"/>
            <a:ext cx="4053639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Update the number of bits.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 flipV="1">
            <a:off x="8016874" y="5333999"/>
            <a:ext cx="239931" cy="76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70"/>
          <p:cNvSpPr>
            <a:spLocks noChangeShapeType="1"/>
          </p:cNvSpPr>
          <p:nvPr/>
        </p:nvSpPr>
        <p:spPr bwMode="auto">
          <a:xfrm flipH="1" flipV="1">
            <a:off x="8153400" y="4308474"/>
            <a:ext cx="375770" cy="178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6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B67858-2C97-394C-B931-A0F51CC527B7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263"/>
            <a:ext cx="8229600" cy="96361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6"/>
            <a:ext cx="8229600" cy="549274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0000 and 0101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Split the block, re-use the bucket array.</a:t>
            </a:r>
          </a:p>
        </p:txBody>
      </p:sp>
      <p:graphicFrame>
        <p:nvGraphicFramePr>
          <p:cNvPr id="3105796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0(000), 0(101)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5806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5816" name="Group 24"/>
          <p:cNvGraphicFramePr>
            <a:graphicFrameLocks noGrp="1"/>
          </p:cNvGraphicFramePr>
          <p:nvPr/>
        </p:nvGraphicFramePr>
        <p:xfrm>
          <a:off x="38100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05828" name="Group 36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90" name="Line 42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1" name="Line 43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2" name="Rectangle 44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4793" name="Rectangle 45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4794" name="Text Box 46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4795" name="Text Box 47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4796" name="Text Box 48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4797" name="Text Box 49"/>
          <p:cNvSpPr txBox="1">
            <a:spLocks noChangeArrowheads="1"/>
          </p:cNvSpPr>
          <p:nvPr/>
        </p:nvSpPr>
        <p:spPr bwMode="auto">
          <a:xfrm>
            <a:off x="3260725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graphicFrame>
        <p:nvGraphicFramePr>
          <p:cNvPr id="3105842" name="Group 50"/>
          <p:cNvGraphicFramePr>
            <a:graphicFrameLocks noGrp="1"/>
          </p:cNvGraphicFramePr>
          <p:nvPr/>
        </p:nvGraphicFramePr>
        <p:xfrm>
          <a:off x="57912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06" name="Rectangle 60"/>
          <p:cNvSpPr>
            <a:spLocks noChangeAspect="1" noChangeArrowheads="1"/>
          </p:cNvSpPr>
          <p:nvPr/>
        </p:nvSpPr>
        <p:spPr bwMode="auto">
          <a:xfrm>
            <a:off x="78486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4807" name="Line 61"/>
          <p:cNvSpPr>
            <a:spLocks noChangeShapeType="1"/>
          </p:cNvSpPr>
          <p:nvPr/>
        </p:nvSpPr>
        <p:spPr bwMode="auto">
          <a:xfrm>
            <a:off x="42672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8" name="Line 62"/>
          <p:cNvSpPr>
            <a:spLocks noChangeShapeType="1"/>
          </p:cNvSpPr>
          <p:nvPr/>
        </p:nvSpPr>
        <p:spPr bwMode="auto">
          <a:xfrm flipV="1">
            <a:off x="4343400" y="2895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0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4701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data structure that speeds up selecting tuples in a relation based on some </a:t>
            </a:r>
            <a:r>
              <a:rPr lang="en-US" b="1" dirty="0">
                <a:latin typeface="Times New Roman"/>
                <a:cs typeface="Times New Roman"/>
              </a:rPr>
              <a:t>search keys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Search key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subset of the attributes in a relation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May not be the same as the (primary) key</a:t>
            </a:r>
          </a:p>
          <a:p>
            <a:r>
              <a:rPr lang="en-US" dirty="0">
                <a:latin typeface="Times New Roman"/>
                <a:cs typeface="Times New Roman"/>
              </a:rPr>
              <a:t>Entries in an index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(k, r)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k is the search key.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 is the pointer to a record (record id).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2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04425A-FD4A-8248-B584-FB88EB2C58A0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76"/>
            <a:ext cx="8229600" cy="4967288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After splitting the block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6820" name="Group 4"/>
          <p:cNvGraphicFramePr>
            <a:graphicFrameLocks noGrp="1"/>
          </p:cNvGraphicFramePr>
          <p:nvPr/>
        </p:nvGraphicFramePr>
        <p:xfrm>
          <a:off x="5791200" y="2362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00(00)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6830" name="Group 14"/>
          <p:cNvGraphicFramePr>
            <a:graphicFrameLocks noGrp="1"/>
          </p:cNvGraphicFramePr>
          <p:nvPr/>
        </p:nvGraphicFramePr>
        <p:xfrm>
          <a:off x="57912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6840" name="Group 24"/>
          <p:cNvGraphicFramePr>
            <a:graphicFrameLocks noGrp="1"/>
          </p:cNvGraphicFramePr>
          <p:nvPr/>
        </p:nvGraphicFramePr>
        <p:xfrm>
          <a:off x="38100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06852" name="Group 36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14" name="Line 42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5" name="Line 43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6" name="Rectangle 44"/>
          <p:cNvSpPr>
            <a:spLocks noChangeAspect="1" noChangeArrowheads="1"/>
          </p:cNvSpPr>
          <p:nvPr/>
        </p:nvSpPr>
        <p:spPr bwMode="auto">
          <a:xfrm>
            <a:off x="78486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17" name="Rectangle 45"/>
          <p:cNvSpPr>
            <a:spLocks noChangeAspect="1" noChangeArrowheads="1"/>
          </p:cNvSpPr>
          <p:nvPr/>
        </p:nvSpPr>
        <p:spPr bwMode="auto">
          <a:xfrm>
            <a:off x="78486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18" name="Text Box 46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5819" name="Text Box 47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5820" name="Text Box 48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5821" name="Text Box 49"/>
          <p:cNvSpPr txBox="1">
            <a:spLocks noChangeArrowheads="1"/>
          </p:cNvSpPr>
          <p:nvPr/>
        </p:nvSpPr>
        <p:spPr bwMode="auto">
          <a:xfrm>
            <a:off x="3260725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graphicFrame>
        <p:nvGraphicFramePr>
          <p:cNvPr id="3106866" name="Group 50"/>
          <p:cNvGraphicFramePr>
            <a:graphicFrameLocks noGrp="1"/>
          </p:cNvGraphicFramePr>
          <p:nvPr/>
        </p:nvGraphicFramePr>
        <p:xfrm>
          <a:off x="57912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30" name="Rectangle 60"/>
          <p:cNvSpPr>
            <a:spLocks noChangeAspect="1" noChangeArrowheads="1"/>
          </p:cNvSpPr>
          <p:nvPr/>
        </p:nvSpPr>
        <p:spPr bwMode="auto">
          <a:xfrm>
            <a:off x="78486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31" name="Line 61"/>
          <p:cNvSpPr>
            <a:spLocks noChangeShapeType="1"/>
          </p:cNvSpPr>
          <p:nvPr/>
        </p:nvSpPr>
        <p:spPr bwMode="auto">
          <a:xfrm>
            <a:off x="42672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2" name="Line 62"/>
          <p:cNvSpPr>
            <a:spLocks noChangeShapeType="1"/>
          </p:cNvSpPr>
          <p:nvPr/>
        </p:nvSpPr>
        <p:spPr bwMode="auto">
          <a:xfrm flipV="1">
            <a:off x="4343400" y="3352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06879" name="Group 63"/>
          <p:cNvGraphicFramePr>
            <a:graphicFrameLocks noGrp="1"/>
          </p:cNvGraphicFramePr>
          <p:nvPr/>
        </p:nvGraphicFramePr>
        <p:xfrm>
          <a:off x="57912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01(01)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41" name="Rectangle 73"/>
          <p:cNvSpPr>
            <a:spLocks noChangeAspect="1" noChangeArrowheads="1"/>
          </p:cNvSpPr>
          <p:nvPr/>
        </p:nvSpPr>
        <p:spPr bwMode="auto">
          <a:xfrm>
            <a:off x="78486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43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9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4855411" y="6110289"/>
            <a:ext cx="4053639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Update the number of bits</a:t>
            </a:r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 flipH="1" flipV="1">
            <a:off x="8153400" y="2666998"/>
            <a:ext cx="566270" cy="342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 flipH="1" flipV="1">
            <a:off x="8045450" y="3505199"/>
            <a:ext cx="641350" cy="2589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3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A47AF-BD3B-B74C-B3C9-3A05149C2654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Extensible Hash Index: Performance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 overflow blocks: always one read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 as good as it sounds: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Extensions are costly and disruptive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After an extension, the table may no longer fit in main memory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Example: three records whose keys share the first 30 bits. A block split would require setting </a:t>
            </a:r>
            <a:r>
              <a:rPr lang="en-US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 = 30, i.e., accommodating for 2^30 buckets!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Many useless blocks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EC0EBE-63DC-2847-A21F-D84C5445CFAD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Add only one block at a time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 n is no longer a power of 2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be #bits required to address n blocks.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2</a:t>
            </a:r>
            <a:r>
              <a:rPr lang="en-US" baseline="30000" dirty="0">
                <a:latin typeface="Times New Roman" charset="0"/>
                <a:ea typeface="ＭＳ Ｐゴシック" charset="0"/>
              </a:rPr>
              <a:t>i-1</a:t>
            </a:r>
            <a:r>
              <a:rPr lang="en-US" dirty="0">
                <a:latin typeface="Times New Roman" charset="0"/>
                <a:ea typeface="ＭＳ Ｐゴシック" charset="0"/>
              </a:rPr>
              <a:t> &lt; n &lt;= 2</a:t>
            </a:r>
            <a:r>
              <a:rPr lang="en-US" baseline="30000" dirty="0">
                <a:latin typeface="Times New Roman" charset="0"/>
                <a:ea typeface="ＭＳ Ｐゴシック" charset="0"/>
              </a:rPr>
              <a:t>i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After computing h(k), use last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bits: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If last </a:t>
            </a:r>
            <a:r>
              <a:rPr lang="en-US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 bits represent a number &gt;= n, change </a:t>
            </a:r>
            <a:r>
              <a:rPr lang="en-US" dirty="0" err="1">
                <a:latin typeface="Times New Roman" charset="0"/>
                <a:ea typeface="ＭＳ Ｐゴシック" charset="0"/>
              </a:rPr>
              <a:t>msb</a:t>
            </a:r>
            <a:r>
              <a:rPr lang="en-US" dirty="0">
                <a:latin typeface="Times New Roman" charset="0"/>
                <a:ea typeface="ＭＳ Ｐゴシック" charset="0"/>
              </a:rPr>
              <a:t> from 1 to 0 (get a number &lt; n)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Allow overflow blocks</a:t>
            </a:r>
          </a:p>
          <a:p>
            <a:pPr lvl="1"/>
            <a:endParaRPr lang="en-US" baseline="30000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B31183-1AED-9E4E-AC4C-24860DF1A502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N=3</a:t>
            </a:r>
          </a:p>
        </p:txBody>
      </p:sp>
      <p:graphicFrame>
        <p:nvGraphicFramePr>
          <p:cNvPr id="3109892" name="Group 4"/>
          <p:cNvGraphicFramePr>
            <a:graphicFrameLocks noGrp="1"/>
          </p:cNvGraphicFramePr>
          <p:nvPr/>
        </p:nvGraphicFramePr>
        <p:xfrm>
          <a:off x="5791200" y="2362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9902" name="Group 14"/>
          <p:cNvGraphicFramePr>
            <a:graphicFrameLocks noGrp="1"/>
          </p:cNvGraphicFramePr>
          <p:nvPr/>
        </p:nvGraphicFramePr>
        <p:xfrm>
          <a:off x="57912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9912" name="Group 24"/>
          <p:cNvGraphicFramePr>
            <a:graphicFrameLocks noGrp="1"/>
          </p:cNvGraphicFramePr>
          <p:nvPr/>
        </p:nvGraphicFramePr>
        <p:xfrm>
          <a:off x="3810000" y="35814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09922" name="Group 34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84" name="Line 40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5" name="Line 41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6" name="Rectangle 42"/>
          <p:cNvSpPr>
            <a:spLocks noChangeAspect="1" noChangeArrowheads="1"/>
          </p:cNvSpPr>
          <p:nvPr/>
        </p:nvSpPr>
        <p:spPr bwMode="auto">
          <a:xfrm>
            <a:off x="78486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8887" name="Rectangle 43"/>
          <p:cNvSpPr>
            <a:spLocks noChangeAspect="1" noChangeArrowheads="1"/>
          </p:cNvSpPr>
          <p:nvPr/>
        </p:nvSpPr>
        <p:spPr bwMode="auto">
          <a:xfrm>
            <a:off x="78486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8888" name="Text Box 44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8889" name="Text Box 45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8890" name="Text Box 46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8891" name="Line 47"/>
          <p:cNvSpPr>
            <a:spLocks noChangeShapeType="1"/>
          </p:cNvSpPr>
          <p:nvPr/>
        </p:nvSpPr>
        <p:spPr bwMode="auto">
          <a:xfrm flipV="1">
            <a:off x="4343400" y="3352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09936" name="Group 48"/>
          <p:cNvGraphicFramePr>
            <a:graphicFrameLocks noGrp="1"/>
          </p:cNvGraphicFramePr>
          <p:nvPr/>
        </p:nvGraphicFramePr>
        <p:xfrm>
          <a:off x="57912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BIT FLIP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900" name="Rectangle 58"/>
          <p:cNvSpPr>
            <a:spLocks noChangeAspect="1" noChangeArrowheads="1"/>
          </p:cNvSpPr>
          <p:nvPr/>
        </p:nvSpPr>
        <p:spPr bwMode="auto">
          <a:xfrm>
            <a:off x="78486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51037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47F47B-7812-3E42-BB28-304AFD4A2588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1000:</a:t>
            </a:r>
          </a:p>
        </p:txBody>
      </p:sp>
      <p:graphicFrame>
        <p:nvGraphicFramePr>
          <p:cNvPr id="3110916" name="Group 4"/>
          <p:cNvGraphicFramePr>
            <a:graphicFrameLocks noGrp="1"/>
          </p:cNvGraphicFramePr>
          <p:nvPr/>
        </p:nvGraphicFramePr>
        <p:xfrm>
          <a:off x="36576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26" name="Group 14"/>
          <p:cNvGraphicFramePr>
            <a:graphicFrameLocks noGrp="1"/>
          </p:cNvGraphicFramePr>
          <p:nvPr/>
        </p:nvGraphicFramePr>
        <p:xfrm>
          <a:off x="3657600" y="48768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36" name="Group 24"/>
          <p:cNvGraphicFramePr>
            <a:graphicFrameLocks noGrp="1"/>
          </p:cNvGraphicFramePr>
          <p:nvPr/>
        </p:nvGraphicFramePr>
        <p:xfrm>
          <a:off x="1676400" y="44196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0946" name="Group 34"/>
          <p:cNvGraphicFramePr>
            <a:graphicFrameLocks noGrp="1"/>
          </p:cNvGraphicFramePr>
          <p:nvPr/>
        </p:nvGraphicFramePr>
        <p:xfrm>
          <a:off x="1676400" y="35052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908" name="Line 40"/>
          <p:cNvSpPr>
            <a:spLocks noChangeShapeType="1"/>
          </p:cNvSpPr>
          <p:nvPr/>
        </p:nvSpPr>
        <p:spPr bwMode="auto">
          <a:xfrm flipV="1">
            <a:off x="2133600" y="36576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9" name="Line 41"/>
          <p:cNvSpPr>
            <a:spLocks noChangeShapeType="1"/>
          </p:cNvSpPr>
          <p:nvPr/>
        </p:nvSpPr>
        <p:spPr bwMode="auto">
          <a:xfrm>
            <a:off x="21336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0" name="Rectangle 42"/>
          <p:cNvSpPr>
            <a:spLocks noChangeAspect="1"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9911" name="Rectangle 43"/>
          <p:cNvSpPr>
            <a:spLocks noChangeAspect="1" noChangeArrowheads="1"/>
          </p:cNvSpPr>
          <p:nvPr/>
        </p:nvSpPr>
        <p:spPr bwMode="auto">
          <a:xfrm>
            <a:off x="5715000" y="4876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9912" name="Text Box 44"/>
          <p:cNvSpPr txBox="1">
            <a:spLocks noChangeArrowheads="1"/>
          </p:cNvSpPr>
          <p:nvPr/>
        </p:nvSpPr>
        <p:spPr bwMode="auto">
          <a:xfrm>
            <a:off x="1127125" y="4308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9913" name="Text Box 45"/>
          <p:cNvSpPr txBox="1">
            <a:spLocks noChangeArrowheads="1"/>
          </p:cNvSpPr>
          <p:nvPr/>
        </p:nvSpPr>
        <p:spPr bwMode="auto">
          <a:xfrm>
            <a:off x="1127125" y="4689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9914" name="Text Box 46"/>
          <p:cNvSpPr txBox="1">
            <a:spLocks noChangeArrowheads="1"/>
          </p:cNvSpPr>
          <p:nvPr/>
        </p:nvSpPr>
        <p:spPr bwMode="auto">
          <a:xfrm>
            <a:off x="1127125" y="5070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9915" name="Line 47"/>
          <p:cNvSpPr>
            <a:spLocks noChangeShapeType="1"/>
          </p:cNvSpPr>
          <p:nvPr/>
        </p:nvSpPr>
        <p:spPr bwMode="auto">
          <a:xfrm flipV="1">
            <a:off x="2209800" y="4191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0960" name="Group 48"/>
          <p:cNvGraphicFramePr>
            <a:graphicFrameLocks noGrp="1"/>
          </p:cNvGraphicFramePr>
          <p:nvPr/>
        </p:nvGraphicFramePr>
        <p:xfrm>
          <a:off x="36576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924" name="Rectangle 58"/>
          <p:cNvSpPr>
            <a:spLocks noChangeAspect="1" noChangeArrowheads="1"/>
          </p:cNvSpPr>
          <p:nvPr/>
        </p:nvSpPr>
        <p:spPr bwMode="auto">
          <a:xfrm>
            <a:off x="57150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6426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EA0F99-CCEE-874C-A3B2-5A60D7D92F7F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1000: overflow block</a:t>
            </a:r>
          </a:p>
        </p:txBody>
      </p:sp>
      <p:graphicFrame>
        <p:nvGraphicFramePr>
          <p:cNvPr id="3110916" name="Group 4"/>
          <p:cNvGraphicFramePr>
            <a:graphicFrameLocks noGrp="1"/>
          </p:cNvGraphicFramePr>
          <p:nvPr/>
        </p:nvGraphicFramePr>
        <p:xfrm>
          <a:off x="36576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26" name="Group 14"/>
          <p:cNvGraphicFramePr>
            <a:graphicFrameLocks noGrp="1"/>
          </p:cNvGraphicFramePr>
          <p:nvPr/>
        </p:nvGraphicFramePr>
        <p:xfrm>
          <a:off x="3657600" y="48768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36" name="Group 24"/>
          <p:cNvGraphicFramePr>
            <a:graphicFrameLocks noGrp="1"/>
          </p:cNvGraphicFramePr>
          <p:nvPr/>
        </p:nvGraphicFramePr>
        <p:xfrm>
          <a:off x="1676400" y="44196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0946" name="Group 34"/>
          <p:cNvGraphicFramePr>
            <a:graphicFrameLocks noGrp="1"/>
          </p:cNvGraphicFramePr>
          <p:nvPr/>
        </p:nvGraphicFramePr>
        <p:xfrm>
          <a:off x="1676400" y="35052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32" name="Line 40"/>
          <p:cNvSpPr>
            <a:spLocks noChangeShapeType="1"/>
          </p:cNvSpPr>
          <p:nvPr/>
        </p:nvSpPr>
        <p:spPr bwMode="auto">
          <a:xfrm flipV="1">
            <a:off x="2133600" y="36576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3" name="Line 41"/>
          <p:cNvSpPr>
            <a:spLocks noChangeShapeType="1"/>
          </p:cNvSpPr>
          <p:nvPr/>
        </p:nvSpPr>
        <p:spPr bwMode="auto">
          <a:xfrm>
            <a:off x="21336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4" name="Rectangle 42"/>
          <p:cNvSpPr>
            <a:spLocks noChangeAspect="1"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0935" name="Rectangle 43"/>
          <p:cNvSpPr>
            <a:spLocks noChangeAspect="1" noChangeArrowheads="1"/>
          </p:cNvSpPr>
          <p:nvPr/>
        </p:nvSpPr>
        <p:spPr bwMode="auto">
          <a:xfrm>
            <a:off x="5715000" y="4876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0936" name="Text Box 44"/>
          <p:cNvSpPr txBox="1">
            <a:spLocks noChangeArrowheads="1"/>
          </p:cNvSpPr>
          <p:nvPr/>
        </p:nvSpPr>
        <p:spPr bwMode="auto">
          <a:xfrm>
            <a:off x="1127125" y="4308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0937" name="Text Box 45"/>
          <p:cNvSpPr txBox="1">
            <a:spLocks noChangeArrowheads="1"/>
          </p:cNvSpPr>
          <p:nvPr/>
        </p:nvSpPr>
        <p:spPr bwMode="auto">
          <a:xfrm>
            <a:off x="1127125" y="4689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0938" name="Text Box 46"/>
          <p:cNvSpPr txBox="1">
            <a:spLocks noChangeArrowheads="1"/>
          </p:cNvSpPr>
          <p:nvPr/>
        </p:nvSpPr>
        <p:spPr bwMode="auto">
          <a:xfrm>
            <a:off x="1127125" y="5070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80939" name="Line 47"/>
          <p:cNvSpPr>
            <a:spLocks noChangeShapeType="1"/>
          </p:cNvSpPr>
          <p:nvPr/>
        </p:nvSpPr>
        <p:spPr bwMode="auto">
          <a:xfrm flipV="1">
            <a:off x="2209800" y="4191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0960" name="Group 48"/>
          <p:cNvGraphicFramePr>
            <a:graphicFrameLocks noGrp="1"/>
          </p:cNvGraphicFramePr>
          <p:nvPr/>
        </p:nvGraphicFramePr>
        <p:xfrm>
          <a:off x="36576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948" name="Rectangle 58"/>
          <p:cNvSpPr>
            <a:spLocks noChangeAspect="1" noChangeArrowheads="1"/>
          </p:cNvSpPr>
          <p:nvPr/>
        </p:nvSpPr>
        <p:spPr bwMode="auto">
          <a:xfrm>
            <a:off x="57150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0971" name="Group 59"/>
          <p:cNvGraphicFramePr>
            <a:graphicFrameLocks noGrp="1"/>
          </p:cNvGraphicFramePr>
          <p:nvPr/>
        </p:nvGraphicFramePr>
        <p:xfrm>
          <a:off x="64008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957" name="Rectangle 69"/>
          <p:cNvSpPr>
            <a:spLocks noChangeAspect="1" noChangeArrowheads="1"/>
          </p:cNvSpPr>
          <p:nvPr/>
        </p:nvSpPr>
        <p:spPr bwMode="auto">
          <a:xfrm>
            <a:off x="84582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0958" name="Line 70"/>
          <p:cNvSpPr>
            <a:spLocks noChangeShapeType="1"/>
          </p:cNvSpPr>
          <p:nvPr/>
        </p:nvSpPr>
        <p:spPr bwMode="auto">
          <a:xfrm>
            <a:off x="5867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7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67A560-89F5-ED42-A3AE-E2EC646D8B0E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Extension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Extend n:=n+1 when average number of records per block exceeds some number, e.g., 85%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532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3E23BF-42BE-6E45-953E-B48E75565204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Extension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From n=3 to n=4</a:t>
            </a: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</a:p>
        </p:txBody>
      </p:sp>
      <p:graphicFrame>
        <p:nvGraphicFramePr>
          <p:cNvPr id="3112964" name="Group 4"/>
          <p:cNvGraphicFramePr>
            <a:graphicFrameLocks noGrp="1"/>
          </p:cNvGraphicFramePr>
          <p:nvPr/>
        </p:nvGraphicFramePr>
        <p:xfrm>
          <a:off x="2530475" y="2743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2974" name="Group 14"/>
          <p:cNvGraphicFramePr>
            <a:graphicFrameLocks noGrp="1"/>
          </p:cNvGraphicFramePr>
          <p:nvPr/>
        </p:nvGraphicFramePr>
        <p:xfrm>
          <a:off x="2530475" y="4419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2984" name="Group 24"/>
          <p:cNvGraphicFramePr>
            <a:graphicFrameLocks noGrp="1"/>
          </p:cNvGraphicFramePr>
          <p:nvPr/>
        </p:nvGraphicFramePr>
        <p:xfrm>
          <a:off x="549275" y="39624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2994" name="Group 34"/>
          <p:cNvGraphicFramePr>
            <a:graphicFrameLocks noGrp="1"/>
          </p:cNvGraphicFramePr>
          <p:nvPr/>
        </p:nvGraphicFramePr>
        <p:xfrm>
          <a:off x="549275" y="3048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980" name="Line 40"/>
          <p:cNvSpPr>
            <a:spLocks noChangeShapeType="1"/>
          </p:cNvSpPr>
          <p:nvPr/>
        </p:nvSpPr>
        <p:spPr bwMode="auto">
          <a:xfrm flipV="1">
            <a:off x="1006475" y="3200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1" name="Line 41"/>
          <p:cNvSpPr>
            <a:spLocks noChangeShapeType="1"/>
          </p:cNvSpPr>
          <p:nvPr/>
        </p:nvSpPr>
        <p:spPr bwMode="auto">
          <a:xfrm>
            <a:off x="1006475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2" name="Rectangle 42"/>
          <p:cNvSpPr>
            <a:spLocks noChangeAspect="1" noChangeArrowheads="1"/>
          </p:cNvSpPr>
          <p:nvPr/>
        </p:nvSpPr>
        <p:spPr bwMode="auto">
          <a:xfrm>
            <a:off x="4587875" y="2743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2983" name="Rectangle 43"/>
          <p:cNvSpPr>
            <a:spLocks noChangeAspect="1"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2984" name="Text Box 44"/>
          <p:cNvSpPr txBox="1">
            <a:spLocks noChangeArrowheads="1"/>
          </p:cNvSpPr>
          <p:nvPr/>
        </p:nvSpPr>
        <p:spPr bwMode="auto">
          <a:xfrm>
            <a:off x="0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2985" name="Text Box 45"/>
          <p:cNvSpPr txBox="1">
            <a:spLocks noChangeArrowheads="1"/>
          </p:cNvSpPr>
          <p:nvPr/>
        </p:nvSpPr>
        <p:spPr bwMode="auto">
          <a:xfrm>
            <a:off x="0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2986" name="Text Box 46"/>
          <p:cNvSpPr txBox="1">
            <a:spLocks noChangeArrowheads="1"/>
          </p:cNvSpPr>
          <p:nvPr/>
        </p:nvSpPr>
        <p:spPr bwMode="auto">
          <a:xfrm>
            <a:off x="0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82987" name="Line 47"/>
          <p:cNvSpPr>
            <a:spLocks noChangeShapeType="1"/>
          </p:cNvSpPr>
          <p:nvPr/>
        </p:nvSpPr>
        <p:spPr bwMode="auto">
          <a:xfrm flipV="1">
            <a:off x="1082675" y="3733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3008" name="Group 48"/>
          <p:cNvGraphicFramePr>
            <a:graphicFrameLocks noGrp="1"/>
          </p:cNvGraphicFramePr>
          <p:nvPr/>
        </p:nvGraphicFramePr>
        <p:xfrm>
          <a:off x="2530475" y="3581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996" name="Rectangle 58"/>
          <p:cNvSpPr>
            <a:spLocks noChangeAspect="1" noChangeArrowheads="1"/>
          </p:cNvSpPr>
          <p:nvPr/>
        </p:nvSpPr>
        <p:spPr bwMode="auto">
          <a:xfrm>
            <a:off x="4587875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3019" name="Group 59"/>
          <p:cNvGraphicFramePr>
            <a:graphicFrameLocks noGrp="1"/>
          </p:cNvGraphicFramePr>
          <p:nvPr/>
        </p:nvGraphicFramePr>
        <p:xfrm>
          <a:off x="66294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029" name="Group 69"/>
          <p:cNvGraphicFramePr>
            <a:graphicFrameLocks noGrp="1"/>
          </p:cNvGraphicFramePr>
          <p:nvPr/>
        </p:nvGraphicFramePr>
        <p:xfrm>
          <a:off x="6629400" y="5486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039" name="Group 79"/>
          <p:cNvGraphicFramePr>
            <a:graphicFrameLocks noGrp="1"/>
          </p:cNvGraphicFramePr>
          <p:nvPr/>
        </p:nvGraphicFramePr>
        <p:xfrm>
          <a:off x="5257800" y="50292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13051" name="Group 91"/>
          <p:cNvGraphicFramePr>
            <a:graphicFrameLocks noGrp="1"/>
          </p:cNvGraphicFramePr>
          <p:nvPr/>
        </p:nvGraphicFramePr>
        <p:xfrm>
          <a:off x="5257800" y="41148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31" name="Rectangle 97"/>
          <p:cNvSpPr>
            <a:spLocks noChangeAspect="1" noChangeArrowheads="1"/>
          </p:cNvSpPr>
          <p:nvPr/>
        </p:nvSpPr>
        <p:spPr bwMode="auto">
          <a:xfrm>
            <a:off x="8686800" y="3810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3032" name="Rectangle 98"/>
          <p:cNvSpPr>
            <a:spLocks noChangeAspect="1" noChangeArrowheads="1"/>
          </p:cNvSpPr>
          <p:nvPr/>
        </p:nvSpPr>
        <p:spPr bwMode="auto">
          <a:xfrm>
            <a:off x="86868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3033" name="Text Box 99"/>
          <p:cNvSpPr txBox="1">
            <a:spLocks noChangeArrowheads="1"/>
          </p:cNvSpPr>
          <p:nvPr/>
        </p:nvSpPr>
        <p:spPr bwMode="auto">
          <a:xfrm>
            <a:off x="4708525" y="4918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3034" name="Text Box 100"/>
          <p:cNvSpPr txBox="1">
            <a:spLocks noChangeArrowheads="1"/>
          </p:cNvSpPr>
          <p:nvPr/>
        </p:nvSpPr>
        <p:spPr bwMode="auto">
          <a:xfrm>
            <a:off x="4708525" y="5299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3035" name="Text Box 101"/>
          <p:cNvSpPr txBox="1">
            <a:spLocks noChangeArrowheads="1"/>
          </p:cNvSpPr>
          <p:nvPr/>
        </p:nvSpPr>
        <p:spPr bwMode="auto">
          <a:xfrm>
            <a:off x="4708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graphicFrame>
        <p:nvGraphicFramePr>
          <p:cNvPr id="3113062" name="Group 102"/>
          <p:cNvGraphicFramePr>
            <a:graphicFrameLocks noGrp="1"/>
          </p:cNvGraphicFramePr>
          <p:nvPr/>
        </p:nvGraphicFramePr>
        <p:xfrm>
          <a:off x="6629400" y="4648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044" name="Rectangle 112"/>
          <p:cNvSpPr>
            <a:spLocks noChangeAspect="1" noChangeArrowheads="1"/>
          </p:cNvSpPr>
          <p:nvPr/>
        </p:nvSpPr>
        <p:spPr bwMode="auto">
          <a:xfrm>
            <a:off x="86868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3073" name="Group 113"/>
          <p:cNvGraphicFramePr>
            <a:graphicFrameLocks noGrp="1"/>
          </p:cNvGraphicFramePr>
          <p:nvPr/>
        </p:nvGraphicFramePr>
        <p:xfrm>
          <a:off x="6629400" y="2819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053" name="Rectangle 123"/>
          <p:cNvSpPr>
            <a:spLocks noChangeAspect="1" noChangeArrowheads="1"/>
          </p:cNvSpPr>
          <p:nvPr/>
        </p:nvSpPr>
        <p:spPr bwMode="auto">
          <a:xfrm>
            <a:off x="86868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3054" name="Text Box 124"/>
          <p:cNvSpPr txBox="1">
            <a:spLocks noChangeArrowheads="1"/>
          </p:cNvSpPr>
          <p:nvPr/>
        </p:nvSpPr>
        <p:spPr bwMode="auto">
          <a:xfrm>
            <a:off x="4724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83055" name="AutoShape 125"/>
          <p:cNvSpPr>
            <a:spLocks noChangeArrowheads="1"/>
          </p:cNvSpPr>
          <p:nvPr/>
        </p:nvSpPr>
        <p:spPr bwMode="auto">
          <a:xfrm rot="5400000">
            <a:off x="7003257" y="4426743"/>
            <a:ext cx="1828800" cy="900113"/>
          </a:xfrm>
          <a:custGeom>
            <a:avLst/>
            <a:gdLst>
              <a:gd name="T0" fmla="*/ 2147483647 w 21600"/>
              <a:gd name="T1" fmla="*/ 3038965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98" y="10571"/>
                </a:moveTo>
                <a:cubicBezTo>
                  <a:pt x="18774" y="6187"/>
                  <a:pt x="15185" y="2698"/>
                  <a:pt x="10800" y="2698"/>
                </a:cubicBezTo>
                <a:cubicBezTo>
                  <a:pt x="6325" y="2698"/>
                  <a:pt x="2698" y="6325"/>
                  <a:pt x="269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645" y="0"/>
                  <a:pt x="21430" y="4651"/>
                  <a:pt x="21595" y="10494"/>
                </a:cubicBezTo>
                <a:lnTo>
                  <a:pt x="24294" y="10418"/>
                </a:lnTo>
                <a:lnTo>
                  <a:pt x="20362" y="14580"/>
                </a:lnTo>
                <a:lnTo>
                  <a:pt x="16199" y="10647"/>
                </a:lnTo>
                <a:lnTo>
                  <a:pt x="18898" y="1057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56" name="Line 126"/>
          <p:cNvSpPr>
            <a:spLocks noChangeShapeType="1"/>
          </p:cNvSpPr>
          <p:nvPr/>
        </p:nvSpPr>
        <p:spPr bwMode="auto">
          <a:xfrm flipV="1">
            <a:off x="5715000" y="29718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7" name="Line 127"/>
          <p:cNvSpPr>
            <a:spLocks noChangeShapeType="1"/>
          </p:cNvSpPr>
          <p:nvPr/>
        </p:nvSpPr>
        <p:spPr bwMode="auto">
          <a:xfrm flipV="1">
            <a:off x="5715000" y="41148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8" name="Line 128"/>
          <p:cNvSpPr>
            <a:spLocks noChangeShapeType="1"/>
          </p:cNvSpPr>
          <p:nvPr/>
        </p:nvSpPr>
        <p:spPr bwMode="auto">
          <a:xfrm flipV="1">
            <a:off x="5715000" y="4800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9" name="Line 129"/>
          <p:cNvSpPr>
            <a:spLocks noChangeShapeType="1"/>
          </p:cNvSpPr>
          <p:nvPr/>
        </p:nvSpPr>
        <p:spPr bwMode="auto">
          <a:xfrm flipV="1">
            <a:off x="5791200" y="5791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2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05B747-D34A-0540-9C04-A77194E81F38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Extension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Extension from n=4 to n=5 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new bit: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= 3</a:t>
            </a:r>
          </a:p>
        </p:txBody>
      </p:sp>
      <p:graphicFrame>
        <p:nvGraphicFramePr>
          <p:cNvPr id="3113988" name="Group 4"/>
          <p:cNvGraphicFramePr>
            <a:graphicFrameLocks noGrp="1"/>
          </p:cNvGraphicFramePr>
          <p:nvPr/>
        </p:nvGraphicFramePr>
        <p:xfrm>
          <a:off x="66294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998" name="Group 14"/>
          <p:cNvGraphicFramePr>
            <a:graphicFrameLocks noGrp="1"/>
          </p:cNvGraphicFramePr>
          <p:nvPr/>
        </p:nvGraphicFramePr>
        <p:xfrm>
          <a:off x="6629400" y="5486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4008" name="Group 24"/>
          <p:cNvGraphicFramePr>
            <a:graphicFrameLocks noGrp="1"/>
          </p:cNvGraphicFramePr>
          <p:nvPr/>
        </p:nvGraphicFramePr>
        <p:xfrm>
          <a:off x="5257800" y="50292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14020" name="Group 36"/>
          <p:cNvGraphicFramePr>
            <a:graphicFrameLocks noGrp="1"/>
          </p:cNvGraphicFramePr>
          <p:nvPr/>
        </p:nvGraphicFramePr>
        <p:xfrm>
          <a:off x="5257800" y="41148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6" name="Rectangle 42"/>
          <p:cNvSpPr>
            <a:spLocks noChangeAspect="1" noChangeArrowheads="1"/>
          </p:cNvSpPr>
          <p:nvPr/>
        </p:nvSpPr>
        <p:spPr bwMode="auto">
          <a:xfrm>
            <a:off x="8686800" y="3810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4007" name="Rectangle 43"/>
          <p:cNvSpPr>
            <a:spLocks noChangeAspect="1" noChangeArrowheads="1"/>
          </p:cNvSpPr>
          <p:nvPr/>
        </p:nvSpPr>
        <p:spPr bwMode="auto">
          <a:xfrm>
            <a:off x="86868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4008" name="Text Box 44"/>
          <p:cNvSpPr txBox="1">
            <a:spLocks noChangeArrowheads="1"/>
          </p:cNvSpPr>
          <p:nvPr/>
        </p:nvSpPr>
        <p:spPr bwMode="auto">
          <a:xfrm>
            <a:off x="4708525" y="4918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4009" name="Text Box 45"/>
          <p:cNvSpPr txBox="1">
            <a:spLocks noChangeArrowheads="1"/>
          </p:cNvSpPr>
          <p:nvPr/>
        </p:nvSpPr>
        <p:spPr bwMode="auto">
          <a:xfrm>
            <a:off x="4708525" y="5299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4010" name="Text Box 46"/>
          <p:cNvSpPr txBox="1">
            <a:spLocks noChangeArrowheads="1"/>
          </p:cNvSpPr>
          <p:nvPr/>
        </p:nvSpPr>
        <p:spPr bwMode="auto">
          <a:xfrm>
            <a:off x="4708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graphicFrame>
        <p:nvGraphicFramePr>
          <p:cNvPr id="3114031" name="Group 47"/>
          <p:cNvGraphicFramePr>
            <a:graphicFrameLocks noGrp="1"/>
          </p:cNvGraphicFramePr>
          <p:nvPr/>
        </p:nvGraphicFramePr>
        <p:xfrm>
          <a:off x="6629400" y="4648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019" name="Rectangle 57"/>
          <p:cNvSpPr>
            <a:spLocks noChangeAspect="1" noChangeArrowheads="1"/>
          </p:cNvSpPr>
          <p:nvPr/>
        </p:nvSpPr>
        <p:spPr bwMode="auto">
          <a:xfrm>
            <a:off x="86868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4042" name="Group 58"/>
          <p:cNvGraphicFramePr>
            <a:graphicFrameLocks noGrp="1"/>
          </p:cNvGraphicFramePr>
          <p:nvPr/>
        </p:nvGraphicFramePr>
        <p:xfrm>
          <a:off x="6629400" y="2819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028" name="Rectangle 68"/>
          <p:cNvSpPr>
            <a:spLocks noChangeAspect="1" noChangeArrowheads="1"/>
          </p:cNvSpPr>
          <p:nvPr/>
        </p:nvSpPr>
        <p:spPr bwMode="auto">
          <a:xfrm>
            <a:off x="86868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4029" name="Text Box 69"/>
          <p:cNvSpPr txBox="1">
            <a:spLocks noChangeArrowheads="1"/>
          </p:cNvSpPr>
          <p:nvPr/>
        </p:nvSpPr>
        <p:spPr bwMode="auto">
          <a:xfrm>
            <a:off x="4724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84030" name="Line 70"/>
          <p:cNvSpPr>
            <a:spLocks noChangeShapeType="1"/>
          </p:cNvSpPr>
          <p:nvPr/>
        </p:nvSpPr>
        <p:spPr bwMode="auto">
          <a:xfrm flipV="1">
            <a:off x="5715000" y="29718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1" name="Line 71"/>
          <p:cNvSpPr>
            <a:spLocks noChangeShapeType="1"/>
          </p:cNvSpPr>
          <p:nvPr/>
        </p:nvSpPr>
        <p:spPr bwMode="auto">
          <a:xfrm flipV="1">
            <a:off x="5715000" y="41148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2" name="Line 72"/>
          <p:cNvSpPr>
            <a:spLocks noChangeShapeType="1"/>
          </p:cNvSpPr>
          <p:nvPr/>
        </p:nvSpPr>
        <p:spPr bwMode="auto">
          <a:xfrm flipV="1">
            <a:off x="5715000" y="4800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3" name="Line 73"/>
          <p:cNvSpPr>
            <a:spLocks noChangeShapeType="1"/>
          </p:cNvSpPr>
          <p:nvPr/>
        </p:nvSpPr>
        <p:spPr bwMode="auto">
          <a:xfrm flipV="1">
            <a:off x="5791200" y="5791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7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CREATE TABLE Person(Name </a:t>
            </a:r>
            <a:r>
              <a:rPr lang="en-US" dirty="0" err="1">
                <a:latin typeface="Abadi MT Condensed Light"/>
                <a:cs typeface="Abadi MT Condensed Light"/>
              </a:rPr>
              <a:t>varchar</a:t>
            </a:r>
            <a:r>
              <a:rPr lang="en-US" dirty="0">
                <a:latin typeface="Abadi MT Condensed Light"/>
                <a:cs typeface="Abadi MT Condensed Light"/>
              </a:rPr>
              <a:t>(50), </a:t>
            </a:r>
            <a:r>
              <a:rPr lang="en-US" dirty="0" err="1">
                <a:latin typeface="Abadi MT Condensed Light"/>
                <a:cs typeface="Abadi MT Condensed Light"/>
              </a:rPr>
              <a:t>Pos</a:t>
            </a:r>
            <a:r>
              <a:rPr lang="en-US" dirty="0">
                <a:latin typeface="Abadi MT Condensed Light"/>
                <a:cs typeface="Abadi MT Condensed Light"/>
              </a:rPr>
              <a:t> </a:t>
            </a:r>
            <a:r>
              <a:rPr lang="en-US" dirty="0" err="1">
                <a:latin typeface="Abadi MT Condensed Light"/>
                <a:cs typeface="Abadi MT Condensed Light"/>
              </a:rPr>
              <a:t>int</a:t>
            </a:r>
            <a:r>
              <a:rPr lang="en-US" dirty="0">
                <a:latin typeface="Abadi MT Condensed Light"/>
                <a:cs typeface="Abadi MT Condensed Light"/>
              </a:rPr>
              <a:t>, Age </a:t>
            </a:r>
            <a:r>
              <a:rPr lang="en-US" dirty="0" err="1">
                <a:latin typeface="Abadi MT Condensed Light"/>
                <a:cs typeface="Abadi MT Condensed Light"/>
              </a:rPr>
              <a:t>int</a:t>
            </a:r>
            <a:r>
              <a:rPr lang="en-US" dirty="0">
                <a:latin typeface="Abadi MT Condensed Light"/>
                <a:cs typeface="Abadi MT Condensed Light"/>
              </a:rPr>
              <a:t>);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CREATE INDEX </a:t>
            </a:r>
            <a:r>
              <a:rPr lang="en-US" dirty="0" err="1">
                <a:latin typeface="Abadi MT Condensed Light"/>
                <a:cs typeface="Abadi MT Condensed Light"/>
              </a:rPr>
              <a:t>Person_ID</a:t>
            </a:r>
            <a:r>
              <a:rPr lang="en-US" dirty="0">
                <a:latin typeface="Abadi MT Condensed Light"/>
                <a:cs typeface="Abadi MT Condensed Light"/>
              </a:rPr>
              <a:t> ON Person(ID);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CLUSTER Person USING ON </a:t>
            </a:r>
            <a:r>
              <a:rPr lang="en-US" dirty="0" err="1">
                <a:latin typeface="Abadi MT Condensed Light"/>
                <a:cs typeface="Abadi MT Condensed Light"/>
              </a:rPr>
              <a:t>Person_ID</a:t>
            </a:r>
            <a:r>
              <a:rPr lang="en-US" dirty="0">
                <a:latin typeface="Abadi MT Condensed Light"/>
                <a:cs typeface="Abadi MT Condensed Light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Abadi MT Condensed Light"/>
              <a:cs typeface="Abadi MT Condensed Light"/>
            </a:endParaRPr>
          </a:p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CREATE INDEX </a:t>
            </a:r>
            <a:r>
              <a:rPr lang="en-US" dirty="0" err="1">
                <a:latin typeface="Abadi MT Condensed Light"/>
                <a:cs typeface="Abadi MT Condensed Light"/>
              </a:rPr>
              <a:t>Pos_Age</a:t>
            </a:r>
            <a:r>
              <a:rPr lang="en-US" dirty="0">
                <a:latin typeface="Abadi MT Condensed Light"/>
                <a:cs typeface="Abadi MT Condensed Light"/>
              </a:rPr>
              <a:t> ON Person(</a:t>
            </a:r>
            <a:r>
              <a:rPr lang="en-US" dirty="0" err="1">
                <a:latin typeface="Abadi MT Condensed Light"/>
                <a:cs typeface="Abadi MT Condensed Light"/>
              </a:rPr>
              <a:t>Pos</a:t>
            </a:r>
            <a:r>
              <a:rPr lang="en-US" dirty="0">
                <a:latin typeface="Abadi MT Condensed Light"/>
                <a:cs typeface="Abadi MT Condensed Light"/>
              </a:rPr>
              <a:t>, Age);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4537075" y="2530177"/>
            <a:ext cx="4053464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Default is normally B-tree.</a:t>
            </a:r>
          </a:p>
        </p:txBody>
      </p:sp>
      <p:sp>
        <p:nvSpPr>
          <p:cNvPr id="6" name="Line 70"/>
          <p:cNvSpPr>
            <a:spLocks noChangeShapeType="1"/>
          </p:cNvSpPr>
          <p:nvPr/>
        </p:nvSpPr>
        <p:spPr bwMode="auto">
          <a:xfrm>
            <a:off x="2876549" y="2304751"/>
            <a:ext cx="1660526" cy="282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4721225" y="4206577"/>
            <a:ext cx="3736920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Cluster </a:t>
            </a:r>
            <a:r>
              <a:rPr lang="en-US" sz="2800" dirty="0" err="1">
                <a:latin typeface="Times New Roman"/>
                <a:cs typeface="Times New Roman"/>
              </a:rPr>
              <a:t>Person_ID</a:t>
            </a:r>
            <a:r>
              <a:rPr lang="en-US" sz="2800" dirty="0">
                <a:latin typeface="Times New Roman"/>
                <a:cs typeface="Times New Roman"/>
              </a:rPr>
              <a:t> index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3028949" y="3981151"/>
            <a:ext cx="1660526" cy="282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4819649" y="5987752"/>
            <a:ext cx="3186289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Multi-attribute index</a:t>
            </a:r>
          </a:p>
        </p:txBody>
      </p:sp>
      <p:sp>
        <p:nvSpPr>
          <p:cNvPr id="10" name="Line 70"/>
          <p:cNvSpPr>
            <a:spLocks noChangeShapeType="1"/>
          </p:cNvSpPr>
          <p:nvPr/>
        </p:nvSpPr>
        <p:spPr bwMode="auto">
          <a:xfrm>
            <a:off x="3413125" y="5778500"/>
            <a:ext cx="1406524" cy="288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Data file </a:t>
            </a:r>
            <a:r>
              <a:rPr lang="en-US" dirty="0">
                <a:latin typeface="Times New Roman"/>
                <a:cs typeface="Times New Roman"/>
              </a:rPr>
              <a:t>stores the table data. </a:t>
            </a:r>
          </a:p>
          <a:p>
            <a:r>
              <a:rPr lang="en-US" b="1" dirty="0">
                <a:latin typeface="Times New Roman"/>
                <a:cs typeface="Times New Roman"/>
              </a:rPr>
              <a:t>Index file</a:t>
            </a:r>
            <a:r>
              <a:rPr lang="en-US" dirty="0">
                <a:latin typeface="Times New Roman"/>
                <a:cs typeface="Times New Roman"/>
              </a:rPr>
              <a:t> stores the index data structure.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Index file is smaller than the data file. </a:t>
            </a:r>
          </a:p>
          <a:p>
            <a:r>
              <a:rPr lang="en-US" dirty="0">
                <a:latin typeface="Times New Roman"/>
                <a:cs typeface="Times New Roman"/>
              </a:rPr>
              <a:t>Ideally, the index should fit in the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1321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 File 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44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 File</a:t>
            </a:r>
          </a:p>
        </p:txBody>
      </p:sp>
    </p:spTree>
    <p:extLst>
      <p:ext uri="{BB962C8B-B14F-4D97-AF65-F5344CB8AC3E}">
        <p14:creationId xmlns:p14="http://schemas.microsoft.com/office/powerpoint/2010/main" val="2979187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Queries that benefit from an index over 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Point queries on A.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Range queries on 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Joins on A </a:t>
            </a:r>
          </a:p>
          <a:p>
            <a:r>
              <a:rPr lang="en-US" dirty="0">
                <a:latin typeface="Times New Roman"/>
                <a:cs typeface="Times New Roman"/>
              </a:rPr>
              <a:t>Some join algorithms are faster using hash indexes.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9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Let’s index every attribute on every table to speed up all queries!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Indexes slow down data manipulation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INSERT, DELETE, UPDATE.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Not all updates</a:t>
            </a:r>
          </a:p>
          <a:p>
            <a:pPr marL="457200" lvl="1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   UPDATE Person </a:t>
            </a:r>
          </a:p>
          <a:p>
            <a:pPr marL="457200" lvl="1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   SET Age = 34 </a:t>
            </a:r>
          </a:p>
          <a:p>
            <a:pPr marL="457200" lvl="1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   WHERE </a:t>
            </a:r>
            <a:r>
              <a:rPr lang="en-US" dirty="0" err="1">
                <a:latin typeface="Abadi MT Condensed Light"/>
                <a:cs typeface="Abadi MT Condensed Light"/>
              </a:rPr>
              <a:t>Pos</a:t>
            </a:r>
            <a:r>
              <a:rPr lang="en-US" dirty="0">
                <a:latin typeface="Abadi MT Condensed Light"/>
                <a:cs typeface="Abadi MT Condensed Light"/>
              </a:rPr>
              <a:t> = 2;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a </a:t>
            </a:r>
            <a:r>
              <a:rPr lang="en-US" b="1" i="1" dirty="0">
                <a:latin typeface="Times New Roman"/>
                <a:cs typeface="Times New Roman"/>
              </a:rPr>
              <a:t>query workload</a:t>
            </a:r>
            <a:r>
              <a:rPr lang="en-US" dirty="0">
                <a:latin typeface="Times New Roman"/>
                <a:cs typeface="Times New Roman"/>
              </a:rPr>
              <a:t> and a </a:t>
            </a:r>
            <a:r>
              <a:rPr lang="en-US" b="1" i="1" dirty="0">
                <a:latin typeface="Times New Roman"/>
                <a:cs typeface="Times New Roman"/>
              </a:rPr>
              <a:t>schema</a:t>
            </a:r>
            <a:r>
              <a:rPr lang="en-US" dirty="0">
                <a:latin typeface="Times New Roman"/>
                <a:cs typeface="Times New Roman"/>
              </a:rPr>
              <a:t>, find the set of indexes that optimize the execution.</a:t>
            </a:r>
          </a:p>
          <a:p>
            <a:r>
              <a:rPr lang="en-US" dirty="0">
                <a:latin typeface="Times New Roman"/>
                <a:cs typeface="Times New Roman"/>
              </a:rPr>
              <a:t>The query workload</a:t>
            </a:r>
            <a:r>
              <a:rPr lang="en-US" b="1" i="1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Queries and their frequencies.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Queries are both data retrieval (SELECT) and data manipulation (INSERT, UPDATE, DELETE).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63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 of </a:t>
            </a:r>
            <a:r>
              <a:rPr lang="en-US" b="1" dirty="0">
                <a:latin typeface="Times New Roman"/>
                <a:cs typeface="Times New Roman"/>
              </a:rPr>
              <a:t>physical database design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File structure, indexing, tuning queries,…</a:t>
            </a:r>
          </a:p>
          <a:p>
            <a:r>
              <a:rPr lang="en-US" dirty="0">
                <a:latin typeface="Times New Roman"/>
                <a:cs typeface="Times New Roman"/>
              </a:rPr>
              <a:t>Physical database design may affect logical design!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Change the schema to run the queries faster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We talk more on database tuning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51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Generally, a hard problem.</a:t>
            </a:r>
          </a:p>
          <a:p>
            <a:r>
              <a:rPr lang="en-US" dirty="0">
                <a:latin typeface="Times New Roman"/>
                <a:cs typeface="Times New Roman"/>
              </a:rPr>
              <a:t>RDBMS vendors provide wizards: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Started with </a:t>
            </a:r>
            <a:r>
              <a:rPr lang="en-US" dirty="0" err="1">
                <a:latin typeface="Times New Roman"/>
                <a:cs typeface="Times New Roman"/>
              </a:rPr>
              <a:t>AutoAdmin</a:t>
            </a:r>
            <a:r>
              <a:rPr lang="en-US" dirty="0">
                <a:latin typeface="Times New Roman"/>
                <a:cs typeface="Times New Roman"/>
              </a:rPr>
              <a:t> project for SQL Server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SQL Server/ Oracle Index Tuning Wizard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DB2 Index Advisor</a:t>
            </a:r>
          </a:p>
          <a:p>
            <a:r>
              <a:rPr lang="en-US" dirty="0">
                <a:latin typeface="Times New Roman"/>
                <a:cs typeface="Times New Roman"/>
              </a:rPr>
              <a:t>They try many configurations and pick the one that minimizes the time and overheads.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vs. </a:t>
            </a:r>
            <a:r>
              <a:rPr lang="en-US" dirty="0" err="1">
                <a:latin typeface="Times New Roman"/>
                <a:cs typeface="Times New Roman"/>
              </a:rPr>
              <a:t>unclustered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Records are stored according to the index order.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Records are stored in another order, or not any order.</a:t>
            </a:r>
          </a:p>
          <a:p>
            <a:r>
              <a:rPr lang="en-US" dirty="0">
                <a:latin typeface="Times New Roman"/>
                <a:cs typeface="Times New Roman"/>
              </a:rPr>
              <a:t>Dense vs. sparse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record is pointed by an entry in the index.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block has an entry in the index.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Size versus time tradeoff. </a:t>
            </a:r>
          </a:p>
          <a:p>
            <a:r>
              <a:rPr lang="en-US" dirty="0">
                <a:latin typeface="Times New Roman"/>
                <a:cs typeface="Times New Roman"/>
              </a:rPr>
              <a:t>Primary vs. secondary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Primary key is the search key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Other attributes.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dense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8"/>
          <p:cNvSpPr>
            <a:spLocks noChangeShapeType="1"/>
          </p:cNvSpPr>
          <p:nvPr/>
        </p:nvSpPr>
        <p:spPr bwMode="auto">
          <a:xfrm>
            <a:off x="2438400" y="49530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9"/>
          <p:cNvSpPr>
            <a:spLocks noChangeShapeType="1"/>
          </p:cNvSpPr>
          <p:nvPr/>
        </p:nvSpPr>
        <p:spPr bwMode="auto">
          <a:xfrm>
            <a:off x="2438400" y="5181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829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83327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69968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378075" y="35433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20950" y="3724275"/>
            <a:ext cx="1828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4625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14600" y="4495800"/>
            <a:ext cx="1752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10087</TotalTime>
  <Words>2789</Words>
  <Application>Microsoft Macintosh PowerPoint</Application>
  <PresentationFormat>On-screen Show (4:3)</PresentationFormat>
  <Paragraphs>1297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Abadi MT Condensed Light</vt:lpstr>
      <vt:lpstr>Arial</vt:lpstr>
      <vt:lpstr>Calibri</vt:lpstr>
      <vt:lpstr>Courier New</vt:lpstr>
      <vt:lpstr>Times New Roman</vt:lpstr>
      <vt:lpstr>Wingdings</vt:lpstr>
      <vt:lpstr>Office Theme</vt:lpstr>
      <vt:lpstr>CS 440  Database Management Systems</vt:lpstr>
      <vt:lpstr>Access paths</vt:lpstr>
      <vt:lpstr>Types of access paths</vt:lpstr>
      <vt:lpstr>Indexing</vt:lpstr>
      <vt:lpstr>Index</vt:lpstr>
      <vt:lpstr>Index</vt:lpstr>
      <vt:lpstr>Index categorizations</vt:lpstr>
      <vt:lpstr>Index categorizations</vt:lpstr>
      <vt:lpstr>Index categorizations</vt:lpstr>
      <vt:lpstr>Duplicate search keys </vt:lpstr>
      <vt:lpstr>Duplicate search keys </vt:lpstr>
      <vt:lpstr>Duplicate search keys </vt:lpstr>
      <vt:lpstr>Unclustered Index</vt:lpstr>
      <vt:lpstr>Index structures</vt:lpstr>
      <vt:lpstr>B+ trees</vt:lpstr>
      <vt:lpstr>B+ trees</vt:lpstr>
      <vt:lpstr>Example</vt:lpstr>
      <vt:lpstr>B+ tree tuning</vt:lpstr>
      <vt:lpstr>B+ trees in practice</vt:lpstr>
      <vt:lpstr>Retrieving tuples</vt:lpstr>
      <vt:lpstr>Inserting a new key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Hash Index</vt:lpstr>
      <vt:lpstr>Example</vt:lpstr>
      <vt:lpstr>Searching a Hash Index</vt:lpstr>
      <vt:lpstr>Insertion in Hash Index</vt:lpstr>
      <vt:lpstr>Insertion in Hash Index</vt:lpstr>
      <vt:lpstr>Hash Index Performance</vt:lpstr>
      <vt:lpstr>Extensible Hash Index</vt:lpstr>
      <vt:lpstr>Extensible Hash Index</vt:lpstr>
      <vt:lpstr>Insertion in Extensible Hash Index</vt:lpstr>
      <vt:lpstr>Insertion in Extensible Hash Index</vt:lpstr>
      <vt:lpstr>Insertion in Extensible Hash Index</vt:lpstr>
      <vt:lpstr>Insertion in Extensible Hash Index</vt:lpstr>
      <vt:lpstr>Insertion in Extensible Hash Index</vt:lpstr>
      <vt:lpstr>Extensible Hash Index: Performance</vt:lpstr>
      <vt:lpstr>Linear Hash Index</vt:lpstr>
      <vt:lpstr>Linear Hash Index Example</vt:lpstr>
      <vt:lpstr>Linear Hash Index Example</vt:lpstr>
      <vt:lpstr>Linear Hash Index Example</vt:lpstr>
      <vt:lpstr>Linear Hash Index Extension</vt:lpstr>
      <vt:lpstr>Linear Hash Index Extension</vt:lpstr>
      <vt:lpstr>Linear Hash Index Extension</vt:lpstr>
      <vt:lpstr>Index Creation</vt:lpstr>
      <vt:lpstr>Index Selection</vt:lpstr>
      <vt:lpstr>Index Selection</vt:lpstr>
      <vt:lpstr>Index Selection</vt:lpstr>
      <vt:lpstr>Index Selection</vt:lpstr>
      <vt:lpstr>Index Selection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1424</cp:revision>
  <dcterms:created xsi:type="dcterms:W3CDTF">2013-01-08T05:44:03Z</dcterms:created>
  <dcterms:modified xsi:type="dcterms:W3CDTF">2022-01-25T16:45:50Z</dcterms:modified>
</cp:coreProperties>
</file>