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459" r:id="rId3"/>
    <p:sldId id="471" r:id="rId4"/>
    <p:sldId id="461" r:id="rId5"/>
    <p:sldId id="399" r:id="rId6"/>
    <p:sldId id="457" r:id="rId7"/>
    <p:sldId id="403" r:id="rId8"/>
    <p:sldId id="458" r:id="rId9"/>
    <p:sldId id="404" r:id="rId10"/>
    <p:sldId id="406" r:id="rId11"/>
    <p:sldId id="440" r:id="rId12"/>
    <p:sldId id="426" r:id="rId13"/>
    <p:sldId id="407" r:id="rId14"/>
    <p:sldId id="472" r:id="rId15"/>
    <p:sldId id="408" r:id="rId16"/>
    <p:sldId id="409" r:id="rId17"/>
    <p:sldId id="473" r:id="rId18"/>
    <p:sldId id="410" r:id="rId19"/>
    <p:sldId id="412" r:id="rId20"/>
    <p:sldId id="462" r:id="rId21"/>
    <p:sldId id="416" r:id="rId22"/>
    <p:sldId id="441" r:id="rId23"/>
    <p:sldId id="442" r:id="rId24"/>
    <p:sldId id="443" r:id="rId25"/>
    <p:sldId id="444" r:id="rId26"/>
    <p:sldId id="445" r:id="rId27"/>
    <p:sldId id="466" r:id="rId28"/>
    <p:sldId id="448" r:id="rId29"/>
    <p:sldId id="469" r:id="rId30"/>
    <p:sldId id="450" r:id="rId31"/>
    <p:sldId id="455" r:id="rId32"/>
    <p:sldId id="456" r:id="rId33"/>
    <p:sldId id="451" r:id="rId34"/>
    <p:sldId id="467" r:id="rId35"/>
    <p:sldId id="452" r:id="rId36"/>
    <p:sldId id="418" r:id="rId37"/>
    <p:sldId id="468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8480" autoAdjust="0"/>
  </p:normalViewPr>
  <p:slideViewPr>
    <p:cSldViewPr snapToGrid="0" snapToObjects="1">
      <p:cViewPr varScale="1">
        <p:scale>
          <a:sx n="92" d="100"/>
          <a:sy n="92" d="100"/>
        </p:scale>
        <p:origin x="16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image" Target="../media/image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6F5B8-2FB3-6D43-9BD8-0B8D41180C47}" type="datetimeFigureOut">
              <a:rPr lang="en-US" smtClean="0"/>
              <a:t>1/17/22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FE14A-1074-A34B-800A-DE92F53AE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869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927DA-543D-974D-A58A-C39CAF987E6B}" type="datetimeFigureOut">
              <a:rPr lang="en-US" smtClean="0"/>
              <a:t>1/17/22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87C6C-B76E-2147-B0EC-0D204502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228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0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01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89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12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/>
                <a:cs typeface="Times New Roman"/>
              </a:rPr>
              <a:t>If a set of attributes determines another attribute, it determines all attributes.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Times New Roman"/>
                <a:cs typeface="Times New Roman"/>
              </a:rPr>
              <a:t>Ssn</a:t>
            </a:r>
            <a:r>
              <a:rPr lang="en-US" dirty="0">
                <a:latin typeface="Times New Roman"/>
                <a:cs typeface="Times New Roman"/>
              </a:rPr>
              <a:t> is a super-key</a:t>
            </a:r>
            <a:r>
              <a:rPr lang="en-US" baseline="0" dirty="0">
                <a:latin typeface="Times New Roman"/>
                <a:cs typeface="Times New Roman"/>
              </a:rPr>
              <a:t> of </a:t>
            </a:r>
            <a:r>
              <a:rPr lang="en-US" baseline="0" dirty="0" err="1">
                <a:latin typeface="Times New Roman"/>
                <a:cs typeface="Times New Roman"/>
              </a:rPr>
              <a:t>Emp</a:t>
            </a:r>
            <a:r>
              <a:rPr lang="en-US" baseline="0" dirty="0">
                <a:latin typeface="Times New Roman"/>
                <a:cs typeface="Times New Roman"/>
              </a:rPr>
              <a:t>-name.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latin typeface="Times New Roman"/>
                <a:cs typeface="Times New Roman"/>
              </a:rPr>
              <a:t>{</a:t>
            </a:r>
            <a:r>
              <a:rPr lang="en-US" baseline="0" dirty="0" err="1">
                <a:latin typeface="Times New Roman"/>
                <a:cs typeface="Times New Roman"/>
              </a:rPr>
              <a:t>ssn</a:t>
            </a:r>
            <a:r>
              <a:rPr lang="en-US" baseline="0" dirty="0">
                <a:latin typeface="Times New Roman"/>
                <a:cs typeface="Times New Roman"/>
              </a:rPr>
              <a:t>, address} is a </a:t>
            </a:r>
            <a:r>
              <a:rPr lang="en-US" dirty="0">
                <a:latin typeface="Times New Roman"/>
                <a:cs typeface="Times New Roman"/>
              </a:rPr>
              <a:t>super-key</a:t>
            </a:r>
            <a:r>
              <a:rPr lang="en-US" baseline="0" dirty="0">
                <a:latin typeface="Times New Roman"/>
                <a:cs typeface="Times New Roman"/>
              </a:rPr>
              <a:t> of </a:t>
            </a:r>
            <a:r>
              <a:rPr lang="en-US" baseline="0" dirty="0" err="1">
                <a:latin typeface="Times New Roman"/>
                <a:cs typeface="Times New Roman"/>
              </a:rPr>
              <a:t>Emp-addr</a:t>
            </a:r>
            <a:r>
              <a:rPr lang="en-US" baseline="0" dirty="0"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49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/>
                <a:cs typeface="Times New Roman"/>
              </a:rPr>
              <a:t>If a set of attributes determines another attribute, it determines all attributes.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Times New Roman"/>
                <a:cs typeface="Times New Roman"/>
              </a:rPr>
              <a:t>Ssn</a:t>
            </a:r>
            <a:r>
              <a:rPr lang="en-US" dirty="0">
                <a:latin typeface="Times New Roman"/>
                <a:cs typeface="Times New Roman"/>
              </a:rPr>
              <a:t> is a super-key</a:t>
            </a:r>
            <a:r>
              <a:rPr lang="en-US" baseline="0" dirty="0">
                <a:latin typeface="Times New Roman"/>
                <a:cs typeface="Times New Roman"/>
              </a:rPr>
              <a:t> of </a:t>
            </a:r>
            <a:r>
              <a:rPr lang="en-US" baseline="0" dirty="0" err="1">
                <a:latin typeface="Times New Roman"/>
                <a:cs typeface="Times New Roman"/>
              </a:rPr>
              <a:t>Emp</a:t>
            </a:r>
            <a:r>
              <a:rPr lang="en-US" baseline="0" dirty="0">
                <a:latin typeface="Times New Roman"/>
                <a:cs typeface="Times New Roman"/>
              </a:rPr>
              <a:t>-name.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latin typeface="Times New Roman"/>
                <a:cs typeface="Times New Roman"/>
              </a:rPr>
              <a:t>{</a:t>
            </a:r>
            <a:r>
              <a:rPr lang="en-US" baseline="0" dirty="0" err="1">
                <a:latin typeface="Times New Roman"/>
                <a:cs typeface="Times New Roman"/>
              </a:rPr>
              <a:t>ssn</a:t>
            </a:r>
            <a:r>
              <a:rPr lang="en-US" baseline="0" dirty="0">
                <a:latin typeface="Times New Roman"/>
                <a:cs typeface="Times New Roman"/>
              </a:rPr>
              <a:t>, address} is a </a:t>
            </a:r>
            <a:r>
              <a:rPr lang="en-US" dirty="0">
                <a:latin typeface="Times New Roman"/>
                <a:cs typeface="Times New Roman"/>
              </a:rPr>
              <a:t>super-key</a:t>
            </a:r>
            <a:r>
              <a:rPr lang="en-US" baseline="0" dirty="0">
                <a:latin typeface="Times New Roman"/>
                <a:cs typeface="Times New Roman"/>
              </a:rPr>
              <a:t> of </a:t>
            </a:r>
            <a:r>
              <a:rPr lang="en-US" baseline="0" dirty="0" err="1">
                <a:latin typeface="Times New Roman"/>
                <a:cs typeface="Times New Roman"/>
              </a:rPr>
              <a:t>Emp-addr</a:t>
            </a:r>
            <a:r>
              <a:rPr lang="en-US" baseline="0" dirty="0"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33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/>
                <a:cs typeface="Times New Roman"/>
              </a:rPr>
              <a:t>Every attribute depends on a key or is in a key.  </a:t>
            </a:r>
            <a:endParaRPr lang="en-US" i="1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42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/>
                <a:cs typeface="Times New Roman"/>
              </a:rPr>
              <a:t>Every attribute depends on a key or is in a key.  </a:t>
            </a:r>
            <a:endParaRPr lang="en-US" i="1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79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77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77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77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89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61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76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48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94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33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81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33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9FF7CC-CCD9-0E4F-8F23-A1EAC5346CDA}" type="datetime1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CS440, Winter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1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E600F4-E0A6-A749-85FB-7D3B67DDFCA1}" type="datetime1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CS440, Winter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8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FE7FCD-3945-5743-BB15-825083641F7F}" type="datetime1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CS440, Winter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6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678AAC5-97A4-8544-889A-D0BA609B2E9F}" type="datetime1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CS440, Winter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6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12C036-2D00-954F-99C0-45F2F3522357}" type="datetime1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CS440, Winter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1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05AEEE-8452-5F45-B89E-0D954F25B189}" type="datetime1">
              <a:rPr lang="en-US" smtClean="0"/>
              <a:t>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CS440, Winter 2013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6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BA1C85-31EC-B44E-91CC-3127B4521E96}" type="datetime1">
              <a:rPr lang="en-US" smtClean="0"/>
              <a:t>1/17/22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CS440, Winter 2013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389719-01EA-CC4D-A5E7-D3CB0D103295}" type="datetime1">
              <a:rPr lang="en-US" smtClean="0"/>
              <a:t>1/17/22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CS440, Winter 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D1E21D-A584-B24C-96E2-425D1960C400}" type="datetime1">
              <a:rPr lang="en-US" smtClean="0"/>
              <a:t>1/17/22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CS440, Winter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9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6EEB5-891B-514E-B26B-B9F0B734A3BC}" type="datetime1">
              <a:rPr lang="en-US" smtClean="0"/>
              <a:t>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CS440, Winter 2013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4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81058A-AF81-694B-BB0A-2191C0CDBDDC}" type="datetime1">
              <a:rPr lang="en-US" smtClean="0"/>
              <a:t>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CS440, Winter 2013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0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CS 540, Winter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086CF-A932-7A4C-A4BC-7167ABBCD66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Content Placeholder 7" descr="Vertical-cmyk_1.pd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737" r="-44737"/>
          <a:stretch>
            <a:fillRect/>
          </a:stretch>
        </p:blipFill>
        <p:spPr bwMode="auto">
          <a:xfrm>
            <a:off x="90829" y="6192493"/>
            <a:ext cx="1203681" cy="58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29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7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7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/>
                <a:cs typeface="Times New Roman"/>
              </a:rPr>
              <a:t>CS 440 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Database Management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3886199"/>
            <a:ext cx="6903575" cy="240735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Data Quality Constraints, 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Maintaining Data Quality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					</a:t>
            </a:r>
          </a:p>
          <a:p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8794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Computing the closure of a set of FDs (U)</a:t>
            </a:r>
            <a:endParaRPr lang="en-US" sz="3800" b="1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231080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/>
                <a:cs typeface="Times New Roman"/>
              </a:rPr>
              <a:t>U</a:t>
            </a:r>
            <a:r>
              <a:rPr lang="en-US" sz="3000" dirty="0">
                <a:latin typeface="Times New Roman"/>
                <a:cs typeface="Times New Roman"/>
              </a:rPr>
              <a:t>+ = </a:t>
            </a:r>
            <a:r>
              <a:rPr lang="en-US" sz="3000" b="1" dirty="0">
                <a:latin typeface="Times New Roman"/>
                <a:cs typeface="Times New Roman"/>
              </a:rPr>
              <a:t>U.</a:t>
            </a:r>
            <a:endParaRPr lang="en-US" sz="3000" dirty="0">
              <a:latin typeface="Times New Roman"/>
              <a:cs typeface="Times New Roman"/>
            </a:endParaRPr>
          </a:p>
          <a:p>
            <a:r>
              <a:rPr lang="en-US" sz="3000" dirty="0">
                <a:latin typeface="Times New Roman"/>
                <a:cs typeface="Times New Roman"/>
              </a:rPr>
              <a:t>Repeat</a:t>
            </a: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Apply </a:t>
            </a:r>
            <a:r>
              <a:rPr lang="en-US" sz="2600" b="1" dirty="0">
                <a:solidFill>
                  <a:srgbClr val="800000"/>
                </a:solidFill>
                <a:latin typeface="Times New Roman"/>
                <a:cs typeface="Times New Roman"/>
              </a:rPr>
              <a:t>reflexivity</a:t>
            </a:r>
            <a:r>
              <a:rPr lang="en-US" sz="260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imes New Roman"/>
                <a:cs typeface="Times New Roman"/>
              </a:rPr>
              <a:t>and </a:t>
            </a:r>
            <a:r>
              <a:rPr lang="en-US" sz="2600" b="1" dirty="0">
                <a:solidFill>
                  <a:srgbClr val="800000"/>
                </a:solidFill>
                <a:latin typeface="Times New Roman"/>
                <a:cs typeface="Times New Roman"/>
              </a:rPr>
              <a:t>augmentation</a:t>
            </a:r>
            <a:r>
              <a:rPr lang="en-US" sz="260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imes New Roman"/>
                <a:cs typeface="Times New Roman"/>
              </a:rPr>
              <a:t>to each FD in </a:t>
            </a:r>
            <a:r>
              <a:rPr lang="en-US" sz="2600" b="1" dirty="0">
                <a:latin typeface="Times New Roman"/>
                <a:cs typeface="Times New Roman"/>
              </a:rPr>
              <a:t>U+</a:t>
            </a:r>
          </a:p>
          <a:p>
            <a:pPr marL="457200" lvl="1" indent="0">
              <a:buNone/>
            </a:pPr>
            <a:r>
              <a:rPr lang="en-US" sz="2600" dirty="0">
                <a:latin typeface="Times New Roman"/>
                <a:ea typeface="ＭＳ Ｐゴシック" charset="0"/>
                <a:cs typeface="Times New Roman"/>
                <a:sym typeface="Wingdings"/>
              </a:rPr>
              <a:t>   and add the resulting FDs to </a:t>
            </a:r>
            <a:r>
              <a:rPr lang="en-US" sz="2600" b="1" dirty="0">
                <a:latin typeface="Times New Roman"/>
                <a:ea typeface="ＭＳ Ｐゴシック" charset="0"/>
                <a:cs typeface="Times New Roman"/>
                <a:sym typeface="Wingdings"/>
              </a:rPr>
              <a:t>U+</a:t>
            </a:r>
            <a:r>
              <a:rPr lang="en-US" sz="2600" dirty="0">
                <a:latin typeface="Times New Roman"/>
                <a:ea typeface="ＭＳ Ｐゴシック" charset="0"/>
                <a:cs typeface="Times New Roman"/>
                <a:sym typeface="Wingdings"/>
              </a:rPr>
              <a:t>.</a:t>
            </a:r>
          </a:p>
          <a:p>
            <a:pPr lvl="1"/>
            <a:r>
              <a:rPr lang="en-US" sz="2600" dirty="0">
                <a:latin typeface="Times New Roman"/>
                <a:ea typeface="ＭＳ Ｐゴシック" charset="0"/>
                <a:cs typeface="Times New Roman"/>
                <a:sym typeface="Wingdings"/>
              </a:rPr>
              <a:t>Apply </a:t>
            </a:r>
            <a:r>
              <a:rPr lang="en-US" sz="2600" b="1" dirty="0">
                <a:solidFill>
                  <a:srgbClr val="800000"/>
                </a:solidFill>
                <a:latin typeface="Times New Roman"/>
                <a:ea typeface="ＭＳ Ｐゴシック" charset="0"/>
                <a:cs typeface="Times New Roman"/>
                <a:sym typeface="Wingdings"/>
              </a:rPr>
              <a:t>transitivity</a:t>
            </a:r>
            <a:r>
              <a:rPr lang="en-US" sz="2600" dirty="0">
                <a:solidFill>
                  <a:srgbClr val="800000"/>
                </a:solidFill>
                <a:latin typeface="Times New Roman"/>
                <a:ea typeface="ＭＳ Ｐゴシック" charset="0"/>
                <a:cs typeface="Times New Roman"/>
                <a:sym typeface="Wingdings"/>
              </a:rPr>
              <a:t> </a:t>
            </a:r>
            <a:r>
              <a:rPr lang="en-US" sz="2600" dirty="0">
                <a:latin typeface="Times New Roman"/>
                <a:ea typeface="ＭＳ Ｐゴシック" charset="0"/>
                <a:cs typeface="Times New Roman"/>
                <a:sym typeface="Wingdings"/>
              </a:rPr>
              <a:t>to each pairs of FDs in </a:t>
            </a:r>
            <a:r>
              <a:rPr lang="en-US" sz="2600" b="1" dirty="0">
                <a:latin typeface="Times New Roman"/>
                <a:ea typeface="ＭＳ Ｐゴシック" charset="0"/>
                <a:cs typeface="Times New Roman"/>
                <a:sym typeface="Wingdings"/>
              </a:rPr>
              <a:t>U+</a:t>
            </a:r>
            <a:r>
              <a:rPr lang="en-US" sz="2600" dirty="0">
                <a:latin typeface="Times New Roman"/>
                <a:ea typeface="ＭＳ Ｐゴシック" charset="0"/>
                <a:cs typeface="Times New Roman"/>
                <a:sym typeface="Wingdings"/>
              </a:rPr>
              <a:t> and add the resulting FDs to </a:t>
            </a:r>
            <a:r>
              <a:rPr lang="en-US" sz="2600" b="1" dirty="0">
                <a:latin typeface="Times New Roman"/>
                <a:ea typeface="ＭＳ Ｐゴシック" charset="0"/>
                <a:cs typeface="Times New Roman"/>
                <a:sym typeface="Wingdings"/>
              </a:rPr>
              <a:t>U+</a:t>
            </a:r>
            <a:r>
              <a:rPr lang="en-US" sz="2600" dirty="0">
                <a:latin typeface="Times New Roman"/>
                <a:ea typeface="ＭＳ Ｐゴシック" charset="0"/>
                <a:cs typeface="Times New Roman"/>
                <a:sym typeface="Wingdings"/>
              </a:rPr>
              <a:t>.</a:t>
            </a:r>
          </a:p>
          <a:p>
            <a:r>
              <a:rPr lang="en-US" dirty="0">
                <a:latin typeface="Times New Roman"/>
                <a:ea typeface="ＭＳ Ｐゴシック" charset="0"/>
                <a:cs typeface="Times New Roman"/>
                <a:sym typeface="Wingdings"/>
              </a:rPr>
              <a:t>Until </a:t>
            </a:r>
            <a:r>
              <a:rPr lang="en-US" b="1" dirty="0">
                <a:latin typeface="Times New Roman"/>
                <a:ea typeface="ＭＳ Ｐゴシック" charset="0"/>
                <a:cs typeface="Times New Roman"/>
                <a:sym typeface="Wingdings"/>
              </a:rPr>
              <a:t>U+ </a:t>
            </a:r>
            <a:r>
              <a:rPr lang="en-US" dirty="0">
                <a:latin typeface="Times New Roman"/>
                <a:ea typeface="ＭＳ Ｐゴシック" charset="0"/>
                <a:cs typeface="Times New Roman"/>
                <a:sym typeface="Wingdings"/>
              </a:rPr>
              <a:t>does not change anymore.</a:t>
            </a:r>
          </a:p>
          <a:p>
            <a:pPr marL="0" indent="0">
              <a:buNone/>
            </a:pPr>
            <a:endParaRPr lang="en-US" dirty="0">
              <a:latin typeface="Times New Roman"/>
              <a:ea typeface="ＭＳ Ｐゴシック" charset="0"/>
              <a:cs typeface="Times New Roman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7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Useful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680" y="907252"/>
            <a:ext cx="8730532" cy="525930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They are derived from axioms</a:t>
            </a:r>
          </a:p>
          <a:p>
            <a:r>
              <a:rPr lang="en-US" sz="2800" dirty="0">
                <a:latin typeface="Times New Roman"/>
                <a:cs typeface="Times New Roman"/>
              </a:rPr>
              <a:t>Use them to infer FDs faster.</a:t>
            </a:r>
          </a:p>
          <a:p>
            <a:r>
              <a:rPr lang="en-US"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Decomposition</a:t>
            </a:r>
            <a:endParaRPr lang="en-US" sz="2800" dirty="0">
              <a:solidFill>
                <a:srgbClr val="80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800" dirty="0">
                <a:latin typeface="Times New Roman"/>
                <a:cs typeface="Times New Roman"/>
              </a:rPr>
              <a:t>     If A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dirty="0">
                <a:latin typeface="Times New Roman"/>
                <a:cs typeface="Times New Roman"/>
              </a:rPr>
              <a:t>,…, A</a:t>
            </a:r>
            <a:r>
              <a:rPr lang="en-US" sz="2800" baseline="-25000" dirty="0">
                <a:latin typeface="Times New Roman"/>
                <a:cs typeface="Times New Roman"/>
              </a:rPr>
              <a:t>n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>
                <a:latin typeface="Times New Roman"/>
                <a:cs typeface="Times New Roman"/>
              </a:rPr>
              <a:t>B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dirty="0">
                <a:latin typeface="Times New Roman"/>
                <a:cs typeface="Times New Roman"/>
              </a:rPr>
              <a:t>,…, </a:t>
            </a:r>
            <a:r>
              <a:rPr lang="en-US" sz="2800" dirty="0" err="1">
                <a:latin typeface="Times New Roman"/>
                <a:cs typeface="Times New Roman"/>
              </a:rPr>
              <a:t>B</a:t>
            </a:r>
            <a:r>
              <a:rPr lang="en-US" sz="2800" baseline="-25000" dirty="0" err="1">
                <a:latin typeface="Times New Roman"/>
                <a:cs typeface="Times New Roman"/>
              </a:rPr>
              <a:t>m</a:t>
            </a:r>
            <a:r>
              <a:rPr lang="en-US" sz="2800" dirty="0">
                <a:latin typeface="Times New Roman"/>
                <a:cs typeface="Times New Roman"/>
              </a:rPr>
              <a:t>  then A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dirty="0">
                <a:latin typeface="Times New Roman"/>
                <a:cs typeface="Times New Roman"/>
              </a:rPr>
              <a:t>,…, A</a:t>
            </a:r>
            <a:r>
              <a:rPr lang="en-US" sz="2800" baseline="-25000" dirty="0">
                <a:latin typeface="Times New Roman"/>
                <a:cs typeface="Times New Roman"/>
              </a:rPr>
              <a:t>n 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>
                <a:latin typeface="Times New Roman"/>
                <a:cs typeface="Times New Roman"/>
              </a:rPr>
              <a:t>B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</a:p>
          <a:p>
            <a:pPr marL="0" indent="0">
              <a:buNone/>
            </a:pPr>
            <a:r>
              <a:rPr lang="en-US" sz="2800" dirty="0">
                <a:latin typeface="Times New Roman"/>
                <a:cs typeface="Times New Roman"/>
              </a:rPr>
              <a:t>      A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dirty="0">
                <a:latin typeface="Times New Roman"/>
                <a:cs typeface="Times New Roman"/>
              </a:rPr>
              <a:t>,…, A</a:t>
            </a:r>
            <a:r>
              <a:rPr lang="en-US" sz="2800" baseline="-25000" dirty="0">
                <a:latin typeface="Times New Roman"/>
                <a:cs typeface="Times New Roman"/>
              </a:rPr>
              <a:t>n 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>
                <a:latin typeface="Times New Roman"/>
                <a:cs typeface="Times New Roman"/>
              </a:rPr>
              <a:t>B</a:t>
            </a:r>
            <a:r>
              <a:rPr lang="en-US" sz="2800" baseline="-25000" dirty="0">
                <a:latin typeface="Times New Roman"/>
                <a:cs typeface="Times New Roman"/>
              </a:rPr>
              <a:t>2</a:t>
            </a:r>
            <a:r>
              <a:rPr lang="en-US" sz="2800" dirty="0">
                <a:latin typeface="Times New Roman"/>
                <a:cs typeface="Times New Roman"/>
              </a:rPr>
              <a:t>, …, and A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dirty="0">
                <a:latin typeface="Times New Roman"/>
                <a:cs typeface="Times New Roman"/>
              </a:rPr>
              <a:t>,…, A</a:t>
            </a:r>
            <a:r>
              <a:rPr lang="en-US" sz="2800" baseline="-25000" dirty="0">
                <a:latin typeface="Times New Roman"/>
                <a:cs typeface="Times New Roman"/>
              </a:rPr>
              <a:t>n 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err="1">
                <a:latin typeface="Times New Roman"/>
                <a:cs typeface="Times New Roman"/>
              </a:rPr>
              <a:t>B</a:t>
            </a:r>
            <a:r>
              <a:rPr lang="en-US" sz="2800" baseline="-25000" dirty="0" err="1">
                <a:latin typeface="Times New Roman"/>
                <a:cs typeface="Times New Roman"/>
              </a:rPr>
              <a:t>m</a:t>
            </a:r>
            <a:r>
              <a:rPr lang="en-US" sz="2800" baseline="-2500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</a:p>
          <a:p>
            <a:pPr marL="0" indent="0">
              <a:buNone/>
            </a:pPr>
            <a:r>
              <a:rPr lang="en-US" sz="2800" dirty="0">
                <a:latin typeface="Times New Roman"/>
                <a:ea typeface="ＭＳ Ｐゴシック" charset="0"/>
                <a:cs typeface="Times New Roman"/>
              </a:rPr>
              <a:t>   </a:t>
            </a:r>
            <a:r>
              <a:rPr lang="en-US" sz="2800" b="1" dirty="0">
                <a:latin typeface="Times New Roman"/>
                <a:ea typeface="ＭＳ Ｐゴシック" charset="0"/>
                <a:cs typeface="Times New Roman"/>
              </a:rPr>
              <a:t>Proof: </a:t>
            </a:r>
            <a:r>
              <a:rPr lang="en-US" sz="2800" dirty="0">
                <a:latin typeface="Times New Roman"/>
                <a:ea typeface="ＭＳ Ｐゴシック" charset="0"/>
                <a:cs typeface="Times New Roman"/>
              </a:rPr>
              <a:t>?</a:t>
            </a:r>
          </a:p>
          <a:p>
            <a:r>
              <a:rPr lang="en-US" sz="2800" b="1" dirty="0">
                <a:solidFill>
                  <a:srgbClr val="800000"/>
                </a:solidFill>
                <a:latin typeface="Times New Roman"/>
                <a:ea typeface="ＭＳ Ｐゴシック" charset="0"/>
                <a:cs typeface="Times New Roman"/>
              </a:rPr>
              <a:t>Union</a:t>
            </a:r>
            <a:endParaRPr lang="en-US" sz="2800" dirty="0">
              <a:solidFill>
                <a:srgbClr val="800000"/>
              </a:solidFill>
              <a:latin typeface="Times New Roman"/>
              <a:ea typeface="ＭＳ Ｐゴシック" charset="0"/>
              <a:cs typeface="Times New Roman"/>
            </a:endParaRPr>
          </a:p>
          <a:p>
            <a:pPr marL="0" indent="0">
              <a:buNone/>
            </a:pPr>
            <a:r>
              <a:rPr lang="en-US" sz="2800" dirty="0">
                <a:latin typeface="Times New Roman"/>
                <a:ea typeface="ＭＳ Ｐゴシック" charset="0"/>
                <a:cs typeface="Times New Roman"/>
              </a:rPr>
              <a:t>   </a:t>
            </a:r>
            <a:r>
              <a:rPr lang="en-US" sz="2800" dirty="0">
                <a:latin typeface="Times New Roman"/>
                <a:cs typeface="Times New Roman"/>
              </a:rPr>
              <a:t>If A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dirty="0">
                <a:latin typeface="Times New Roman"/>
                <a:cs typeface="Times New Roman"/>
              </a:rPr>
              <a:t>,…, A</a:t>
            </a:r>
            <a:r>
              <a:rPr lang="en-US" sz="2800" baseline="-25000" dirty="0">
                <a:latin typeface="Times New Roman"/>
                <a:cs typeface="Times New Roman"/>
              </a:rPr>
              <a:t>n 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>
                <a:latin typeface="Times New Roman"/>
                <a:cs typeface="Times New Roman"/>
              </a:rPr>
              <a:t>B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dirty="0">
                <a:latin typeface="Times New Roman"/>
                <a:cs typeface="Times New Roman"/>
              </a:rPr>
              <a:t>, …, and A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dirty="0">
                <a:latin typeface="Times New Roman"/>
                <a:cs typeface="Times New Roman"/>
              </a:rPr>
              <a:t>,…, A</a:t>
            </a:r>
            <a:r>
              <a:rPr lang="en-US" sz="2800" baseline="-25000" dirty="0">
                <a:latin typeface="Times New Roman"/>
                <a:cs typeface="Times New Roman"/>
              </a:rPr>
              <a:t>n 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err="1">
                <a:latin typeface="Times New Roman"/>
                <a:cs typeface="Times New Roman"/>
              </a:rPr>
              <a:t>B</a:t>
            </a:r>
            <a:r>
              <a:rPr lang="en-US" sz="2800" baseline="-25000" dirty="0" err="1">
                <a:latin typeface="Times New Roman"/>
                <a:cs typeface="Times New Roman"/>
              </a:rPr>
              <a:t>m</a:t>
            </a:r>
            <a:r>
              <a:rPr lang="en-US" sz="2800" baseline="-2500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 then </a:t>
            </a:r>
          </a:p>
          <a:p>
            <a:pPr marL="0" indent="0">
              <a:buNone/>
            </a:pPr>
            <a:r>
              <a:rPr lang="en-US" sz="2800" dirty="0">
                <a:latin typeface="Times New Roman"/>
                <a:cs typeface="Times New Roman"/>
              </a:rPr>
              <a:t>      A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dirty="0">
                <a:latin typeface="Times New Roman"/>
                <a:cs typeface="Times New Roman"/>
              </a:rPr>
              <a:t>,…, A</a:t>
            </a:r>
            <a:r>
              <a:rPr lang="en-US" sz="2800" baseline="-25000" dirty="0">
                <a:latin typeface="Times New Roman"/>
                <a:cs typeface="Times New Roman"/>
              </a:rPr>
              <a:t>n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>
                <a:latin typeface="Times New Roman"/>
                <a:cs typeface="Times New Roman"/>
              </a:rPr>
              <a:t>B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dirty="0">
                <a:latin typeface="Times New Roman"/>
                <a:cs typeface="Times New Roman"/>
              </a:rPr>
              <a:t>,…,</a:t>
            </a:r>
            <a:r>
              <a:rPr lang="en-US" sz="2800" dirty="0" err="1">
                <a:latin typeface="Times New Roman"/>
                <a:cs typeface="Times New Roman"/>
              </a:rPr>
              <a:t>B</a:t>
            </a:r>
            <a:r>
              <a:rPr lang="en-US" sz="2800" baseline="-25000" dirty="0" err="1">
                <a:latin typeface="Times New Roman"/>
                <a:cs typeface="Times New Roman"/>
              </a:rPr>
              <a:t>m</a:t>
            </a:r>
            <a:r>
              <a:rPr lang="en-US" sz="2800" dirty="0">
                <a:latin typeface="Times New Roman"/>
                <a:cs typeface="Times New Roman"/>
              </a:rPr>
              <a:t> .</a:t>
            </a:r>
          </a:p>
          <a:p>
            <a:pPr marL="0" indent="0">
              <a:buNone/>
            </a:pPr>
            <a:r>
              <a:rPr lang="en-US" sz="2800" dirty="0">
                <a:latin typeface="Times New Roman"/>
                <a:ea typeface="ＭＳ Ｐゴシック" charset="0"/>
                <a:cs typeface="Times New Roman"/>
              </a:rPr>
              <a:t>     </a:t>
            </a:r>
            <a:r>
              <a:rPr lang="en-US" sz="2800" b="1" dirty="0">
                <a:latin typeface="Times New Roman"/>
                <a:ea typeface="ＭＳ Ｐゴシック" charset="0"/>
                <a:cs typeface="Times New Roman"/>
              </a:rPr>
              <a:t>Proof:</a:t>
            </a:r>
            <a:r>
              <a:rPr lang="en-US" sz="2800" dirty="0">
                <a:latin typeface="Times New Roman"/>
                <a:ea typeface="ＭＳ Ｐゴシック" charset="0"/>
                <a:cs typeface="Times New Roman"/>
              </a:rPr>
              <a:t> ?</a:t>
            </a:r>
          </a:p>
          <a:p>
            <a:pPr marL="0" indent="0">
              <a:buNone/>
            </a:pP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32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52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Computing the closure of a set of FDs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9758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movies</a:t>
            </a:r>
            <a:r>
              <a:rPr lang="en-US" sz="2000" dirty="0">
                <a:latin typeface="Courier"/>
                <a:cs typeface="Courier"/>
              </a:rPr>
              <a:t>(title, year, actor, cost, revenue, b-buster)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 dirty="0">
                <a:latin typeface="Times New Roman"/>
                <a:ea typeface="ＭＳ Ｐゴシック" charset="0"/>
                <a:cs typeface="Times New Roman"/>
              </a:rPr>
              <a:t>             FD</a:t>
            </a:r>
            <a:r>
              <a:rPr lang="en-US" sz="2400" baseline="-25000" dirty="0">
                <a:latin typeface="Times New Roman"/>
                <a:ea typeface="ＭＳ Ｐゴシック" charset="0"/>
                <a:cs typeface="Times New Roman"/>
              </a:rPr>
              <a:t>1</a:t>
            </a:r>
            <a:r>
              <a:rPr lang="en-US" sz="2400" dirty="0">
                <a:latin typeface="Times New Roman"/>
                <a:ea typeface="ＭＳ Ｐゴシック" charset="0"/>
                <a:cs typeface="Times New Roman"/>
              </a:rPr>
              <a:t>    </a:t>
            </a:r>
            <a:r>
              <a:rPr lang="en-US" sz="2400" dirty="0">
                <a:latin typeface="Courier"/>
                <a:ea typeface="ＭＳ Ｐゴシック" charset="0"/>
                <a:cs typeface="Courier"/>
              </a:rPr>
              <a:t>title, year, actor</a:t>
            </a:r>
            <a:r>
              <a:rPr lang="en-US" sz="2400" dirty="0">
                <a:latin typeface="Times New Roman"/>
                <a:ea typeface="Wingdings"/>
                <a:cs typeface="Times New Roman"/>
                <a:sym typeface="Wingdings"/>
              </a:rPr>
              <a:t></a:t>
            </a:r>
            <a:r>
              <a:rPr lang="en-US" sz="2400" dirty="0"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sz="2400" dirty="0">
                <a:latin typeface="Courier"/>
                <a:ea typeface="ＭＳ Ｐゴシック" charset="0"/>
                <a:cs typeface="Courier"/>
                <a:sym typeface="Wingdings"/>
              </a:rPr>
              <a:t>cost</a:t>
            </a:r>
            <a:endParaRPr lang="en-US" sz="2400" dirty="0">
              <a:latin typeface="Courier"/>
              <a:ea typeface="ＭＳ Ｐゴシック" charset="0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Times New Roman"/>
                <a:ea typeface="ＭＳ Ｐゴシック" charset="0"/>
                <a:cs typeface="Times New Roman"/>
              </a:rPr>
              <a:t>               </a:t>
            </a:r>
            <a:r>
              <a:rPr lang="en-US" sz="2400" dirty="0">
                <a:latin typeface="Times New Roman"/>
                <a:ea typeface="ＭＳ Ｐゴシック" charset="0"/>
                <a:cs typeface="Times New Roman"/>
              </a:rPr>
              <a:t>FD</a:t>
            </a:r>
            <a:r>
              <a:rPr lang="en-US" sz="2400" baseline="-25000" dirty="0">
                <a:latin typeface="Times New Roman"/>
                <a:ea typeface="ＭＳ Ｐゴシック" charset="0"/>
                <a:cs typeface="Times New Roman"/>
              </a:rPr>
              <a:t>2     </a:t>
            </a:r>
            <a:r>
              <a:rPr lang="en-US" sz="2400" dirty="0">
                <a:latin typeface="Courier"/>
                <a:ea typeface="ＭＳ Ｐゴシック" charset="0"/>
                <a:cs typeface="Courier"/>
              </a:rPr>
              <a:t>title, year, actor</a:t>
            </a:r>
            <a:r>
              <a:rPr lang="en-US" sz="24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sz="2400" dirty="0">
                <a:latin typeface="Courier"/>
                <a:ea typeface="ＭＳ Ｐゴシック" charset="0"/>
                <a:cs typeface="Courier"/>
                <a:sym typeface="Wingdings"/>
              </a:rPr>
              <a:t>revenue</a:t>
            </a:r>
          </a:p>
          <a:p>
            <a:pPr marL="0" indent="0">
              <a:buNone/>
            </a:pPr>
            <a:r>
              <a:rPr lang="en-US" sz="2000" dirty="0">
                <a:latin typeface="Times New Roman"/>
                <a:ea typeface="ＭＳ Ｐゴシック" charset="0"/>
                <a:cs typeface="Times New Roman"/>
              </a:rPr>
              <a:t> 		</a:t>
            </a:r>
            <a:r>
              <a:rPr lang="en-US" sz="2400" dirty="0">
                <a:latin typeface="Times New Roman"/>
                <a:ea typeface="ＭＳ Ｐゴシック" charset="0"/>
                <a:cs typeface="Times New Roman"/>
              </a:rPr>
              <a:t>FD</a:t>
            </a:r>
            <a:r>
              <a:rPr lang="en-US" sz="2400" baseline="-25000" dirty="0">
                <a:latin typeface="Times New Roman"/>
                <a:ea typeface="ＭＳ Ｐゴシック" charset="0"/>
                <a:cs typeface="Times New Roman"/>
              </a:rPr>
              <a:t>3     </a:t>
            </a:r>
            <a:r>
              <a:rPr lang="en-US" sz="2400" dirty="0">
                <a:latin typeface="Courier"/>
                <a:ea typeface="ＭＳ Ｐゴシック" charset="0"/>
                <a:cs typeface="Courier"/>
                <a:sym typeface="Wingdings"/>
              </a:rPr>
              <a:t>cost, revenue </a:t>
            </a:r>
            <a:r>
              <a:rPr lang="en-US" sz="24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>
                <a:latin typeface="Courier"/>
                <a:cs typeface="Courier"/>
              </a:rPr>
              <a:t>b-buster</a:t>
            </a:r>
            <a:endParaRPr lang="en-US" sz="2400" dirty="0">
              <a:latin typeface="Courier"/>
              <a:ea typeface="ＭＳ Ｐゴシック" charset="0"/>
              <a:cs typeface="Courier"/>
              <a:sym typeface="Wingdings"/>
            </a:endParaRPr>
          </a:p>
          <a:p>
            <a:pPr marL="0" indent="0">
              <a:buNone/>
            </a:pPr>
            <a:r>
              <a:rPr lang="en-US" sz="2000" dirty="0">
                <a:latin typeface="Times New Roman"/>
                <a:ea typeface="ＭＳ Ｐゴシック" charset="0"/>
                <a:cs typeface="Times New Roman"/>
                <a:sym typeface="Wingdings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Times New Roman"/>
                <a:ea typeface="ＭＳ Ｐゴシック" charset="0"/>
                <a:cs typeface="Times New Roman"/>
                <a:sym typeface="Wingdings"/>
              </a:rPr>
              <a:t>Apply union on </a:t>
            </a:r>
            <a:r>
              <a:rPr lang="en-US" sz="2400" dirty="0">
                <a:latin typeface="Times New Roman"/>
                <a:ea typeface="ＭＳ Ｐゴシック" charset="0"/>
                <a:cs typeface="Times New Roman"/>
              </a:rPr>
              <a:t>FD</a:t>
            </a:r>
            <a:r>
              <a:rPr lang="en-US" sz="2400" baseline="-25000" dirty="0">
                <a:latin typeface="Times New Roman"/>
                <a:ea typeface="ＭＳ Ｐゴシック" charset="0"/>
                <a:cs typeface="Times New Roman"/>
              </a:rPr>
              <a:t>1 </a:t>
            </a:r>
            <a:r>
              <a:rPr lang="en-US" sz="2400" dirty="0">
                <a:latin typeface="Times New Roman"/>
                <a:ea typeface="ＭＳ Ｐゴシック" charset="0"/>
                <a:cs typeface="Times New Roman"/>
              </a:rPr>
              <a:t>and FD</a:t>
            </a:r>
            <a:r>
              <a:rPr lang="en-US" sz="2400" baseline="-25000" dirty="0">
                <a:latin typeface="Times New Roman"/>
                <a:ea typeface="ＭＳ Ｐゴシック" charset="0"/>
                <a:cs typeface="Times New Roman"/>
              </a:rPr>
              <a:t>2</a:t>
            </a:r>
            <a:r>
              <a:rPr lang="en-US" sz="2400" dirty="0">
                <a:latin typeface="Times New Roman"/>
                <a:ea typeface="ＭＳ Ｐゴシック" charset="0"/>
                <a:cs typeface="Times New Roman"/>
                <a:sym typeface="Wingdings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Times New Roman"/>
                <a:ea typeface="ＭＳ Ｐゴシック" charset="0"/>
                <a:cs typeface="Times New Roman"/>
                <a:sym typeface="Wingdings"/>
              </a:rPr>
              <a:t>        FD</a:t>
            </a:r>
            <a:r>
              <a:rPr lang="en-US" sz="2400" baseline="-25000" dirty="0">
                <a:latin typeface="Times New Roman"/>
                <a:ea typeface="ＭＳ Ｐゴシック" charset="0"/>
                <a:cs typeface="Times New Roman"/>
                <a:sym typeface="Wingdings"/>
              </a:rPr>
              <a:t>4</a:t>
            </a:r>
            <a:r>
              <a:rPr lang="en-US" sz="2400" dirty="0">
                <a:latin typeface="Times New Roman"/>
                <a:ea typeface="ＭＳ Ｐゴシック" charset="0"/>
                <a:cs typeface="Times New Roman"/>
                <a:sym typeface="Wingdings"/>
              </a:rPr>
              <a:t>: </a:t>
            </a:r>
            <a:r>
              <a:rPr lang="en-US" sz="2400" dirty="0">
                <a:latin typeface="Courier"/>
                <a:ea typeface="ＭＳ Ｐゴシック" charset="0"/>
                <a:cs typeface="Courier"/>
                <a:sym typeface="Wingdings"/>
              </a:rPr>
              <a:t>title</a:t>
            </a:r>
            <a:r>
              <a:rPr lang="en-US" sz="2400" dirty="0">
                <a:latin typeface="Courier"/>
                <a:ea typeface="ＭＳ Ｐゴシック" charset="0"/>
                <a:cs typeface="Courier"/>
              </a:rPr>
              <a:t>, year, actor</a:t>
            </a:r>
            <a:r>
              <a:rPr lang="en-US" sz="24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>
                <a:latin typeface="Times New Roman"/>
                <a:ea typeface="ＭＳ Ｐゴシック" charset="0"/>
                <a:cs typeface="Times New Roman"/>
                <a:sym typeface="Wingdings"/>
              </a:rPr>
              <a:t> </a:t>
            </a:r>
            <a:r>
              <a:rPr lang="en-US" sz="2400" dirty="0">
                <a:latin typeface="Courier"/>
                <a:ea typeface="ＭＳ Ｐゴシック" charset="0"/>
                <a:cs typeface="Courier"/>
                <a:sym typeface="Wingdings"/>
              </a:rPr>
              <a:t>cost, revenue</a:t>
            </a:r>
            <a:endParaRPr lang="en-US" sz="2400" dirty="0">
              <a:latin typeface="Times New Roman"/>
              <a:ea typeface="ＭＳ Ｐゴシック" charset="0"/>
              <a:cs typeface="Times New Roman"/>
              <a:sym typeface="Wingdings"/>
            </a:endParaRPr>
          </a:p>
          <a:p>
            <a:pPr marL="0" indent="0">
              <a:buNone/>
            </a:pPr>
            <a:r>
              <a:rPr lang="en-US" sz="2400" dirty="0">
                <a:latin typeface="Times New Roman"/>
                <a:ea typeface="ＭＳ Ｐゴシック" charset="0"/>
                <a:cs typeface="Times New Roman"/>
                <a:sym typeface="Wingdings"/>
              </a:rPr>
              <a:t>Apply transitivity on </a:t>
            </a:r>
            <a:r>
              <a:rPr lang="en-US" sz="2400" dirty="0">
                <a:latin typeface="Times New Roman"/>
                <a:ea typeface="ＭＳ Ｐゴシック" charset="0"/>
                <a:cs typeface="Times New Roman"/>
              </a:rPr>
              <a:t>FD</a:t>
            </a:r>
            <a:r>
              <a:rPr lang="en-US" sz="2400" baseline="-25000" dirty="0">
                <a:latin typeface="Times New Roman"/>
                <a:ea typeface="ＭＳ Ｐゴシック" charset="0"/>
                <a:cs typeface="Times New Roman"/>
              </a:rPr>
              <a:t>4 </a:t>
            </a:r>
            <a:r>
              <a:rPr lang="en-US" sz="2400" dirty="0">
                <a:latin typeface="Times New Roman"/>
                <a:ea typeface="ＭＳ Ｐゴシック" charset="0"/>
                <a:cs typeface="Times New Roman"/>
              </a:rPr>
              <a:t>and FD</a:t>
            </a:r>
            <a:r>
              <a:rPr lang="en-US" sz="2400" baseline="-25000" dirty="0">
                <a:latin typeface="Times New Roman"/>
                <a:ea typeface="ＭＳ Ｐゴシック" charset="0"/>
                <a:cs typeface="Times New Roman"/>
              </a:rPr>
              <a:t>3</a:t>
            </a:r>
            <a:r>
              <a:rPr lang="en-US" sz="2400" dirty="0">
                <a:latin typeface="Times New Roman"/>
                <a:ea typeface="ＭＳ Ｐゴシック" charset="0"/>
                <a:cs typeface="Times New Roman"/>
                <a:sym typeface="Wingdings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Times New Roman"/>
                <a:ea typeface="ＭＳ Ｐゴシック" charset="0"/>
                <a:cs typeface="Times New Roman"/>
                <a:sym typeface="Wingdings"/>
              </a:rPr>
              <a:t>       FD</a:t>
            </a:r>
            <a:r>
              <a:rPr lang="en-US" sz="2400" baseline="-25000" dirty="0">
                <a:latin typeface="Times New Roman"/>
                <a:ea typeface="ＭＳ Ｐゴシック" charset="0"/>
                <a:cs typeface="Times New Roman"/>
                <a:sym typeface="Wingdings"/>
              </a:rPr>
              <a:t>5</a:t>
            </a:r>
            <a:r>
              <a:rPr lang="en-US" sz="2400" dirty="0">
                <a:latin typeface="Times New Roman"/>
                <a:ea typeface="ＭＳ Ｐゴシック" charset="0"/>
                <a:cs typeface="Times New Roman"/>
                <a:sym typeface="Wingdings"/>
              </a:rPr>
              <a:t>: </a:t>
            </a:r>
            <a:r>
              <a:rPr lang="en-US" sz="2400" dirty="0">
                <a:latin typeface="Courier"/>
                <a:ea typeface="ＭＳ Ｐゴシック" charset="0"/>
                <a:cs typeface="Courier"/>
                <a:sym typeface="Wingdings"/>
              </a:rPr>
              <a:t>title</a:t>
            </a:r>
            <a:r>
              <a:rPr lang="en-US" sz="2400" dirty="0">
                <a:latin typeface="Courier"/>
                <a:ea typeface="ＭＳ Ｐゴシック" charset="0"/>
                <a:cs typeface="Courier"/>
              </a:rPr>
              <a:t>, year, actor</a:t>
            </a:r>
            <a:r>
              <a:rPr lang="en-US" sz="24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>
                <a:latin typeface="Times New Roman"/>
                <a:ea typeface="ＭＳ Ｐゴシック" charset="0"/>
                <a:cs typeface="Times New Roman"/>
                <a:sym typeface="Wingdings"/>
              </a:rPr>
              <a:t> </a:t>
            </a:r>
            <a:r>
              <a:rPr lang="en-US" sz="2400" dirty="0">
                <a:latin typeface="Courier"/>
                <a:ea typeface="ＭＳ Ｐゴシック" charset="0"/>
                <a:cs typeface="Courier"/>
                <a:sym typeface="Wingdings"/>
              </a:rPr>
              <a:t>b-buster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Times New Roman"/>
                <a:ea typeface="ＭＳ Ｐゴシック" charset="0"/>
                <a:cs typeface="Times New Roman"/>
                <a:sym typeface="Wingdings"/>
              </a:rPr>
              <a:t>Apply union on </a:t>
            </a:r>
            <a:r>
              <a:rPr lang="en-US" sz="2400" dirty="0">
                <a:latin typeface="Times New Roman"/>
                <a:ea typeface="ＭＳ Ｐゴシック" charset="0"/>
                <a:cs typeface="Times New Roman"/>
              </a:rPr>
              <a:t>FD</a:t>
            </a:r>
            <a:r>
              <a:rPr lang="en-US" sz="2400" baseline="-25000" dirty="0">
                <a:latin typeface="Times New Roman"/>
                <a:ea typeface="ＭＳ Ｐゴシック" charset="0"/>
                <a:cs typeface="Times New Roman"/>
              </a:rPr>
              <a:t>4 </a:t>
            </a:r>
            <a:r>
              <a:rPr lang="en-US" sz="2400" dirty="0">
                <a:latin typeface="Times New Roman"/>
                <a:ea typeface="ＭＳ Ｐゴシック" charset="0"/>
                <a:cs typeface="Times New Roman"/>
              </a:rPr>
              <a:t>and FD</a:t>
            </a:r>
            <a:r>
              <a:rPr lang="en-US" sz="2400" baseline="-25000" dirty="0">
                <a:latin typeface="Times New Roman"/>
                <a:ea typeface="ＭＳ Ｐゴシック" charset="0"/>
                <a:cs typeface="Times New Roman"/>
              </a:rPr>
              <a:t>5</a:t>
            </a:r>
            <a:r>
              <a:rPr lang="en-US" sz="2400" dirty="0">
                <a:latin typeface="Times New Roman"/>
                <a:ea typeface="ＭＳ Ｐゴシック" charset="0"/>
                <a:cs typeface="Times New Roman"/>
                <a:sym typeface="Wingdings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Times New Roman"/>
                <a:ea typeface="ＭＳ Ｐゴシック" charset="0"/>
                <a:cs typeface="Times New Roman"/>
                <a:sym typeface="Wingdings"/>
              </a:rPr>
              <a:t>       FD</a:t>
            </a:r>
            <a:r>
              <a:rPr lang="en-US" sz="2400" baseline="-25000" dirty="0">
                <a:latin typeface="Times New Roman"/>
                <a:ea typeface="ＭＳ Ｐゴシック" charset="0"/>
                <a:cs typeface="Times New Roman"/>
                <a:sym typeface="Wingdings"/>
              </a:rPr>
              <a:t>6</a:t>
            </a:r>
            <a:r>
              <a:rPr lang="en-US" sz="2400" dirty="0">
                <a:latin typeface="Times New Roman"/>
                <a:ea typeface="ＭＳ Ｐゴシック" charset="0"/>
                <a:cs typeface="Times New Roman"/>
                <a:sym typeface="Wingdings"/>
              </a:rPr>
              <a:t>: </a:t>
            </a:r>
            <a:r>
              <a:rPr lang="en-US" sz="2400" dirty="0">
                <a:latin typeface="Courier"/>
                <a:ea typeface="ＭＳ Ｐゴシック" charset="0"/>
                <a:cs typeface="Courier"/>
                <a:sym typeface="Wingdings"/>
              </a:rPr>
              <a:t>title</a:t>
            </a:r>
            <a:r>
              <a:rPr lang="en-US" sz="2400" dirty="0">
                <a:latin typeface="Courier"/>
                <a:ea typeface="ＭＳ Ｐゴシック" charset="0"/>
                <a:cs typeface="Courier"/>
              </a:rPr>
              <a:t>, year, actor</a:t>
            </a:r>
            <a:r>
              <a:rPr lang="en-US" sz="24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>
                <a:latin typeface="Times New Roman"/>
                <a:ea typeface="ＭＳ Ｐゴシック" charset="0"/>
                <a:cs typeface="Times New Roman"/>
                <a:sym typeface="Wingdings"/>
              </a:rPr>
              <a:t> </a:t>
            </a:r>
            <a:r>
              <a:rPr lang="en-US" sz="2400" dirty="0" err="1">
                <a:latin typeface="Courier"/>
                <a:ea typeface="ＭＳ Ｐゴシック" charset="0"/>
                <a:cs typeface="Courier"/>
                <a:sym typeface="Wingdings"/>
              </a:rPr>
              <a:t>cost,revenue,b</a:t>
            </a:r>
            <a:r>
              <a:rPr lang="en-US" sz="2400" dirty="0">
                <a:latin typeface="Courier"/>
                <a:ea typeface="ＭＳ Ｐゴシック" charset="0"/>
                <a:cs typeface="Courier"/>
                <a:sym typeface="Wingdings"/>
              </a:rPr>
              <a:t>-buster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534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Keeping data consistent = enforcing FDs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Update ‘</a:t>
            </a:r>
            <a:r>
              <a:rPr lang="en-US" sz="2800" i="1" dirty="0">
                <a:latin typeface="Times New Roman"/>
                <a:cs typeface="Times New Roman"/>
              </a:rPr>
              <a:t>John</a:t>
            </a:r>
            <a:r>
              <a:rPr lang="en-US" sz="2800" dirty="0">
                <a:latin typeface="Times New Roman"/>
                <a:cs typeface="Times New Roman"/>
              </a:rPr>
              <a:t>’ to ‘</a:t>
            </a:r>
            <a:r>
              <a:rPr lang="en-US" sz="2800" i="1" dirty="0">
                <a:latin typeface="Times New Roman"/>
                <a:cs typeface="Times New Roman"/>
              </a:rPr>
              <a:t>Richard</a:t>
            </a:r>
            <a:r>
              <a:rPr lang="en-US" sz="2800" dirty="0">
                <a:latin typeface="Times New Roman"/>
                <a:cs typeface="Times New Roman"/>
              </a:rPr>
              <a:t>’ in the first tuple.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violates </a:t>
            </a:r>
            <a:r>
              <a:rPr lang="en-US" i="1" dirty="0" err="1">
                <a:latin typeface="Courier"/>
                <a:ea typeface="ＭＳ Ｐゴシック" charset="0"/>
                <a:cs typeface="Courier"/>
                <a:sym typeface="Wingdings"/>
              </a:rPr>
              <a:t>ssn</a:t>
            </a:r>
            <a:r>
              <a:rPr lang="en-US" dirty="0" err="1">
                <a:latin typeface="Courier"/>
                <a:ea typeface="Wingdings"/>
                <a:cs typeface="Courier"/>
                <a:sym typeface="Wingdings"/>
              </a:rPr>
              <a:t></a:t>
            </a:r>
            <a:r>
              <a:rPr lang="en-US" i="1" dirty="0" err="1">
                <a:latin typeface="Courier"/>
                <a:cs typeface="Courier"/>
                <a:sym typeface="Wingdings"/>
              </a:rPr>
              <a:t>name</a:t>
            </a:r>
            <a:r>
              <a:rPr lang="en-US" i="1" dirty="0">
                <a:latin typeface="Times New Roman"/>
                <a:cs typeface="Times New Roman"/>
                <a:sym typeface="Wingdings"/>
              </a:rPr>
              <a:t>.</a:t>
            </a:r>
            <a:endParaRPr lang="en-US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lvl="1"/>
            <a:r>
              <a:rPr lang="en-US" dirty="0">
                <a:solidFill>
                  <a:srgbClr val="800000"/>
                </a:solidFill>
                <a:latin typeface="Times New Roman"/>
                <a:cs typeface="Times New Roman"/>
              </a:rPr>
              <a:t>update anomaly.</a:t>
            </a:r>
            <a:r>
              <a:rPr lang="en-US" i="1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</a:p>
          <a:p>
            <a:endParaRPr lang="en-US" i="1" dirty="0">
              <a:latin typeface="Times New Roman"/>
              <a:cs typeface="Times New Roman"/>
            </a:endParaRPr>
          </a:p>
          <a:p>
            <a:endParaRPr lang="en-US" i="1" dirty="0">
              <a:latin typeface="Times New Roman"/>
              <a:cs typeface="Times New Roman"/>
            </a:endParaRPr>
          </a:p>
          <a:p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15" name="Object 1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209616"/>
              </p:ext>
            </p:extLst>
          </p:nvPr>
        </p:nvGraphicFramePr>
        <p:xfrm>
          <a:off x="4757761" y="1978361"/>
          <a:ext cx="4074196" cy="1771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8" name="Document" r:id="rId3" imgW="4800600" imgH="1803400" progId="Word.Document.8">
                  <p:embed/>
                </p:oleObj>
              </mc:Choice>
              <mc:Fallback>
                <p:oleObj name="Document" r:id="rId3" imgW="4800600" imgH="18034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7761" y="1978361"/>
                        <a:ext cx="4074196" cy="17711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4743650" y="1531391"/>
            <a:ext cx="7387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Emp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33368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Enforcing FDs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Update ‘</a:t>
            </a:r>
            <a:r>
              <a:rPr lang="en-US" sz="2800" i="1" dirty="0">
                <a:latin typeface="Times New Roman"/>
                <a:cs typeface="Times New Roman"/>
              </a:rPr>
              <a:t>John</a:t>
            </a:r>
            <a:r>
              <a:rPr lang="en-US" sz="2800" dirty="0">
                <a:latin typeface="Times New Roman"/>
                <a:cs typeface="Times New Roman"/>
              </a:rPr>
              <a:t>’ to ‘</a:t>
            </a:r>
            <a:r>
              <a:rPr lang="en-US" sz="2800" i="1" dirty="0">
                <a:latin typeface="Times New Roman"/>
                <a:cs typeface="Times New Roman"/>
              </a:rPr>
              <a:t>Richard</a:t>
            </a:r>
            <a:r>
              <a:rPr lang="en-US" sz="2800" dirty="0">
                <a:latin typeface="Times New Roman"/>
                <a:cs typeface="Times New Roman"/>
              </a:rPr>
              <a:t>’ in the first tuple.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violates </a:t>
            </a:r>
            <a:r>
              <a:rPr lang="en-US" i="1" dirty="0" err="1">
                <a:latin typeface="Courier"/>
                <a:ea typeface="ＭＳ Ｐゴシック" charset="0"/>
                <a:cs typeface="Courier"/>
                <a:sym typeface="Wingdings"/>
              </a:rPr>
              <a:t>ssn</a:t>
            </a:r>
            <a:r>
              <a:rPr lang="en-US" dirty="0" err="1">
                <a:latin typeface="Courier"/>
                <a:ea typeface="Wingdings"/>
                <a:cs typeface="Courier"/>
                <a:sym typeface="Wingdings"/>
              </a:rPr>
              <a:t></a:t>
            </a:r>
            <a:r>
              <a:rPr lang="en-US" i="1" dirty="0" err="1">
                <a:latin typeface="Courier"/>
                <a:cs typeface="Courier"/>
                <a:sym typeface="Wingdings"/>
              </a:rPr>
              <a:t>name</a:t>
            </a:r>
            <a:r>
              <a:rPr lang="en-US" i="1" dirty="0">
                <a:latin typeface="Times New Roman"/>
                <a:cs typeface="Times New Roman"/>
                <a:sym typeface="Wingdings"/>
              </a:rPr>
              <a:t>.</a:t>
            </a:r>
            <a:endParaRPr lang="en-US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lvl="1"/>
            <a:r>
              <a:rPr lang="en-US" dirty="0">
                <a:solidFill>
                  <a:srgbClr val="800000"/>
                </a:solidFill>
                <a:latin typeface="Times New Roman"/>
                <a:cs typeface="Times New Roman"/>
              </a:rPr>
              <a:t>update anomaly.</a:t>
            </a:r>
            <a:r>
              <a:rPr lang="en-US" i="1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</a:p>
          <a:p>
            <a:endParaRPr lang="en-US" i="1" dirty="0">
              <a:latin typeface="Times New Roman"/>
              <a:cs typeface="Times New Roman"/>
            </a:endParaRPr>
          </a:p>
          <a:p>
            <a:endParaRPr lang="en-US" i="1" dirty="0">
              <a:latin typeface="Times New Roman"/>
              <a:cs typeface="Times New Roman"/>
            </a:endParaRPr>
          </a:p>
          <a:p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Write a program that checks the database after each update for violations of all FDs.</a:t>
            </a:r>
          </a:p>
          <a:p>
            <a:pPr lvl="1"/>
            <a:r>
              <a:rPr lang="en-US" sz="2400" dirty="0">
                <a:latin typeface="Times New Roman"/>
                <a:cs typeface="Times New Roman"/>
              </a:rPr>
              <a:t>Large relations and many FDs =&gt; 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inefficient</a:t>
            </a:r>
            <a:r>
              <a:rPr lang="en-US" sz="2400" dirty="0">
                <a:latin typeface="Times New Roman"/>
                <a:cs typeface="Times New Roman"/>
              </a:rPr>
              <a:t>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15" name="Object 14">
            <a:hlinkClick r:id="" action="ppaction://ole?verb=0"/>
          </p:cNvPr>
          <p:cNvGraphicFramePr>
            <a:graphicFrameLocks/>
          </p:cNvGraphicFramePr>
          <p:nvPr/>
        </p:nvGraphicFramePr>
        <p:xfrm>
          <a:off x="4757761" y="1978361"/>
          <a:ext cx="4074196" cy="1771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4" name="Document" r:id="rId3" imgW="4800600" imgH="1803400" progId="Word.Document.8">
                  <p:embed/>
                </p:oleObj>
              </mc:Choice>
              <mc:Fallback>
                <p:oleObj name="Document" r:id="rId3" imgW="4800600" imgH="1803400" progId="Word.Document.8">
                  <p:embed/>
                  <p:pic>
                    <p:nvPicPr>
                      <p:cNvPr id="15" name="Object 1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7761" y="1978361"/>
                        <a:ext cx="4074196" cy="17711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4743650" y="1531391"/>
            <a:ext cx="7387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Emp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17619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More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30163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Delete John’s addresses =&gt; 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lose his </a:t>
            </a:r>
            <a:r>
              <a:rPr lang="en-US" sz="2800" dirty="0" err="1">
                <a:solidFill>
                  <a:srgbClr val="FF0000"/>
                </a:solidFill>
                <a:latin typeface="Times New Roman"/>
                <a:cs typeface="Times New Roman"/>
              </a:rPr>
              <a:t>ssn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 and name.</a:t>
            </a:r>
          </a:p>
          <a:p>
            <a:pPr lvl="1"/>
            <a:r>
              <a:rPr lang="en-US" sz="2600" b="1" dirty="0">
                <a:solidFill>
                  <a:srgbClr val="800000"/>
                </a:solidFill>
                <a:latin typeface="Times New Roman"/>
                <a:cs typeface="Times New Roman"/>
              </a:rPr>
              <a:t>deletion anomaly</a:t>
            </a:r>
            <a:r>
              <a:rPr lang="en-US" sz="2600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Insert a tuple with new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ssn</a:t>
            </a:r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 and name </a:t>
            </a:r>
            <a:r>
              <a:rPr lang="en-US" sz="2800" dirty="0">
                <a:solidFill>
                  <a:srgbClr val="3366FF"/>
                </a:solidFill>
                <a:latin typeface="Times New Roman"/>
                <a:cs typeface="Times New Roman"/>
              </a:rPr>
              <a:t>but no address</a:t>
            </a:r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</a:p>
          <a:p>
            <a:pPr lvl="1"/>
            <a:r>
              <a:rPr lang="en-US" sz="2600" b="1" dirty="0">
                <a:solidFill>
                  <a:srgbClr val="800000"/>
                </a:solidFill>
                <a:latin typeface="Times New Roman"/>
                <a:cs typeface="Times New Roman"/>
              </a:rPr>
              <a:t>insertion anomaly</a:t>
            </a:r>
            <a:r>
              <a:rPr lang="en-US" sz="2600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pPr lvl="1"/>
            <a:endParaRPr lang="en-US" sz="26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sz="26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One may use NULL values to solve these problems.</a:t>
            </a:r>
          </a:p>
          <a:p>
            <a:pPr lvl="1"/>
            <a:r>
              <a:rPr lang="en-US" sz="2600" dirty="0">
                <a:solidFill>
                  <a:srgbClr val="000000"/>
                </a:solidFill>
                <a:latin typeface="Times New Roman"/>
                <a:cs typeface="Times New Roman"/>
              </a:rPr>
              <a:t>Hard to write correct SQL queries over the database. </a:t>
            </a: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5" name="Object 1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1542694"/>
              </p:ext>
            </p:extLst>
          </p:nvPr>
        </p:nvGraphicFramePr>
        <p:xfrm>
          <a:off x="4830812" y="2673245"/>
          <a:ext cx="4074196" cy="1771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66" name="Document" r:id="rId3" imgW="4800600" imgH="1803400" progId="Word.Document.8">
                  <p:embed/>
                </p:oleObj>
              </mc:Choice>
              <mc:Fallback>
                <p:oleObj name="Document" r:id="rId3" imgW="4800600" imgH="18034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0812" y="2673245"/>
                        <a:ext cx="4074196" cy="17711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4814205" y="2285136"/>
            <a:ext cx="6464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Emp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04851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Schema decomposition/ normalization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24519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Transform the schema to a schema where the only FD is the key constraint</a:t>
            </a:r>
          </a:p>
          <a:p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So, the only FD to check is the FD from the key</a:t>
            </a:r>
          </a:p>
          <a:p>
            <a:pPr lvl="1"/>
            <a:r>
              <a:rPr lang="en-US" sz="2400" dirty="0">
                <a:latin typeface="Times New Roman"/>
                <a:ea typeface="Wingdings"/>
                <a:cs typeface="Times New Roman"/>
                <a:sym typeface="Wingdings"/>
              </a:rPr>
              <a:t>Checked efficiently</a:t>
            </a:r>
            <a:endParaRPr lang="en-US" sz="2400" dirty="0">
              <a:latin typeface="Wingdings"/>
              <a:ea typeface="Wingdings"/>
              <a:cs typeface="Wingdings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21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Schema decomposition/ normalization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2451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800" dirty="0">
                <a:latin typeface="Times New Roman"/>
                <a:cs typeface="Times New Roman"/>
              </a:rPr>
              <a:t>                                         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</a:p>
          <a:p>
            <a:pPr marL="0" indent="0">
              <a:buNone/>
            </a:pPr>
            <a:endParaRPr lang="en-US" sz="3900" dirty="0">
              <a:latin typeface="Wingdings"/>
              <a:ea typeface="Wingdings"/>
              <a:cs typeface="Wingdings"/>
              <a:sym typeface="Wingdings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update anomaly? </a:t>
            </a:r>
          </a:p>
          <a:p>
            <a:r>
              <a:rPr lang="en-US" sz="2800" dirty="0">
                <a:latin typeface="Times New Roman"/>
                <a:ea typeface="Wingdings"/>
                <a:cs typeface="Times New Roman"/>
                <a:sym typeface="Wingdings"/>
              </a:rPr>
              <a:t>deletion anomaly?</a:t>
            </a:r>
          </a:p>
          <a:p>
            <a:r>
              <a:rPr lang="en-US" sz="2800" dirty="0">
                <a:latin typeface="Times New Roman"/>
                <a:ea typeface="Wingdings"/>
                <a:cs typeface="Times New Roman"/>
                <a:sym typeface="Wingdings"/>
              </a:rPr>
              <a:t>insertion anomaly?</a:t>
            </a:r>
            <a:endParaRPr lang="en-US" sz="2800" dirty="0">
              <a:latin typeface="Wingdings"/>
              <a:ea typeface="Wingdings"/>
              <a:cs typeface="Wingdings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27" name="Object 2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286879" y="2247921"/>
          <a:ext cx="3742426" cy="995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8" name="Document" r:id="rId3" imgW="4800600" imgH="1193800" progId="Word.Document.8">
                  <p:embed/>
                </p:oleObj>
              </mc:Choice>
              <mc:Fallback>
                <p:oleObj name="Document" r:id="rId3" imgW="4800600" imgH="1193800" progId="Word.Document.8">
                  <p:embed/>
                  <p:pic>
                    <p:nvPicPr>
                      <p:cNvPr id="27" name="Object 2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879" y="2247921"/>
                        <a:ext cx="3742426" cy="9956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hlinkClick r:id="" action="ppaction://ole?verb=0"/>
          </p:cNvPr>
          <p:cNvGraphicFramePr>
            <a:graphicFrameLocks/>
          </p:cNvGraphicFramePr>
          <p:nvPr/>
        </p:nvGraphicFramePr>
        <p:xfrm>
          <a:off x="6278037" y="2204144"/>
          <a:ext cx="3446092" cy="1411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9" name="Document" r:id="rId5" imgW="4800600" imgH="1803400" progId="Word.Document.8">
                  <p:embed/>
                </p:oleObj>
              </mc:Choice>
              <mc:Fallback>
                <p:oleObj name="Document" r:id="rId5" imgW="4800600" imgH="1803400" progId="Word.Document.8">
                  <p:embed/>
                  <p:pic>
                    <p:nvPicPr>
                      <p:cNvPr id="28" name="Object 27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037" y="2204144"/>
                        <a:ext cx="3446092" cy="14111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hlinkClick r:id="" action="ppaction://ole?verb=0"/>
          </p:cNvPr>
          <p:cNvGraphicFramePr>
            <a:graphicFrameLocks/>
          </p:cNvGraphicFramePr>
          <p:nvPr/>
        </p:nvGraphicFramePr>
        <p:xfrm>
          <a:off x="381004" y="2247921"/>
          <a:ext cx="3563717" cy="1392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0" name="Document" r:id="rId7" imgW="4800600" imgH="1803400" progId="Word.Document.8">
                  <p:embed/>
                </p:oleObj>
              </mc:Choice>
              <mc:Fallback>
                <p:oleObj name="Document" r:id="rId7" imgW="4800600" imgH="1803400" progId="Word.Document.8">
                  <p:embed/>
                  <p:pic>
                    <p:nvPicPr>
                      <p:cNvPr id="29" name="Object 28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4" y="2247921"/>
                        <a:ext cx="3563717" cy="13927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457200" y="1819201"/>
            <a:ext cx="6464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Emp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29285" y="1819890"/>
            <a:ext cx="14159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Emp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-name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58459" y="1819890"/>
            <a:ext cx="14159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Emp-addr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41246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Normalization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24519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Given schema </a:t>
            </a:r>
            <a:r>
              <a:rPr lang="en-US" sz="2800" b="1" dirty="0">
                <a:latin typeface="Times New Roman"/>
                <a:cs typeface="Times New Roman"/>
              </a:rPr>
              <a:t>S</a:t>
            </a:r>
            <a:r>
              <a:rPr lang="en-US" sz="2800" b="1" baseline="-25000" dirty="0">
                <a:latin typeface="Times New Roman"/>
                <a:cs typeface="Times New Roman"/>
              </a:rPr>
              <a:t>1</a:t>
            </a:r>
            <a:r>
              <a:rPr lang="en-US" sz="2800" dirty="0">
                <a:latin typeface="Times New Roman"/>
                <a:cs typeface="Times New Roman"/>
              </a:rPr>
              <a:t>, find schema </a:t>
            </a:r>
            <a:r>
              <a:rPr lang="en-US" sz="2800" b="1" dirty="0">
                <a:latin typeface="Times New Roman"/>
                <a:cs typeface="Times New Roman"/>
              </a:rPr>
              <a:t>S</a:t>
            </a:r>
            <a:r>
              <a:rPr lang="en-US" sz="2800" b="1" baseline="-25000" dirty="0">
                <a:latin typeface="Times New Roman"/>
                <a:cs typeface="Times New Roman"/>
              </a:rPr>
              <a:t>2</a:t>
            </a:r>
            <a:r>
              <a:rPr lang="en-US" sz="2800" dirty="0">
                <a:latin typeface="Times New Roman"/>
                <a:cs typeface="Times New Roman"/>
              </a:rPr>
              <a:t> where the only FD is the key constraint</a:t>
            </a:r>
            <a:r>
              <a:rPr lang="en-US" sz="2600" dirty="0">
                <a:latin typeface="Times New Roman"/>
                <a:cs typeface="Times New Roman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800" dirty="0">
                <a:latin typeface="Times New Roman"/>
                <a:cs typeface="Times New Roman"/>
                <a:sym typeface="Wingdings"/>
              </a:rPr>
              <a:t>							    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</a:p>
          <a:p>
            <a:pPr marL="0" indent="0">
              <a:buNone/>
            </a:pPr>
            <a:endParaRPr lang="en-US" sz="2800" dirty="0">
              <a:latin typeface="Wingdings"/>
              <a:ea typeface="Wingdings"/>
              <a:cs typeface="Wingdings"/>
              <a:sym typeface="Wingdings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/>
                <a:cs typeface="Times New Roman"/>
              </a:rPr>
              <a:t>   </a:t>
            </a:r>
          </a:p>
          <a:p>
            <a:pPr marL="0" indent="0">
              <a:buNone/>
            </a:pPr>
            <a:r>
              <a:rPr lang="en-US" sz="2000" b="1" dirty="0">
                <a:latin typeface="Times New Roman"/>
                <a:cs typeface="Times New Roman"/>
              </a:rPr>
              <a:t>    S</a:t>
            </a:r>
            <a:r>
              <a:rPr lang="en-US" sz="2000" b="1" baseline="-25000" dirty="0">
                <a:latin typeface="Times New Roman"/>
                <a:cs typeface="Times New Roman"/>
              </a:rPr>
              <a:t>1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=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({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Emp</a:t>
            </a:r>
            <a:r>
              <a:rPr lang="en-US" sz="2000" dirty="0">
                <a:latin typeface="Times New Roman"/>
                <a:cs typeface="Times New Roman"/>
              </a:rPr>
              <a:t>}, {</a:t>
            </a:r>
            <a:r>
              <a:rPr lang="en-US" sz="2000" dirty="0" err="1">
                <a:latin typeface="Courier"/>
                <a:ea typeface="ＭＳ Ｐゴシック" charset="0"/>
                <a:cs typeface="Courier"/>
                <a:sym typeface="Wingdings"/>
              </a:rPr>
              <a:t>ssn</a:t>
            </a:r>
            <a:r>
              <a:rPr lang="en-US" sz="2000" dirty="0" err="1">
                <a:latin typeface="Courier"/>
                <a:ea typeface="Wingdings"/>
                <a:cs typeface="Courier"/>
                <a:sym typeface="Wingdings"/>
              </a:rPr>
              <a:t></a:t>
            </a:r>
            <a:r>
              <a:rPr lang="en-US" sz="2000" dirty="0" err="1">
                <a:latin typeface="Courier"/>
                <a:cs typeface="Courier"/>
                <a:sym typeface="Wingdings"/>
              </a:rPr>
              <a:t>name</a:t>
            </a:r>
            <a:r>
              <a:rPr lang="en-US" sz="2000" dirty="0">
                <a:latin typeface="Times New Roman"/>
                <a:cs typeface="Times New Roman"/>
              </a:rPr>
              <a:t>})</a:t>
            </a:r>
            <a:endParaRPr lang="en-US" sz="2000" dirty="0">
              <a:latin typeface="Wingdings"/>
              <a:ea typeface="Wingdings"/>
              <a:cs typeface="Wingdings"/>
              <a:sym typeface="Wingdings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/>
                <a:cs typeface="Times New Roman"/>
              </a:rPr>
              <a:t>    S</a:t>
            </a:r>
            <a:r>
              <a:rPr lang="en-US" sz="2000" b="1" baseline="-25000" dirty="0">
                <a:latin typeface="Times New Roman"/>
                <a:cs typeface="Times New Roman"/>
              </a:rPr>
              <a:t>2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=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({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Emp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-name</a:t>
            </a:r>
            <a:r>
              <a:rPr lang="en-US" sz="2000" dirty="0">
                <a:latin typeface="Times New Roman"/>
                <a:cs typeface="Times New Roman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Emp-addr</a:t>
            </a:r>
            <a:r>
              <a:rPr lang="en-US" sz="2000" dirty="0">
                <a:latin typeface="Times New Roman"/>
                <a:cs typeface="Times New Roman"/>
              </a:rPr>
              <a:t>}, {</a:t>
            </a:r>
            <a:r>
              <a:rPr lang="en-US" sz="2000" dirty="0" err="1">
                <a:latin typeface="Courier"/>
                <a:ea typeface="ＭＳ Ｐゴシック" charset="0"/>
                <a:cs typeface="Courier"/>
                <a:sym typeface="Wingdings"/>
              </a:rPr>
              <a:t>ssn</a:t>
            </a:r>
            <a:r>
              <a:rPr lang="en-US" sz="2000" dirty="0" err="1">
                <a:latin typeface="Courier"/>
                <a:ea typeface="Wingdings"/>
                <a:cs typeface="Courier"/>
                <a:sym typeface="Wingdings"/>
              </a:rPr>
              <a:t></a:t>
            </a:r>
            <a:r>
              <a:rPr lang="en-US" sz="2000" dirty="0" err="1">
                <a:latin typeface="Courier"/>
                <a:cs typeface="Courier"/>
                <a:sym typeface="Wingdings"/>
              </a:rPr>
              <a:t>name</a:t>
            </a:r>
            <a:r>
              <a:rPr lang="en-US" sz="2000" dirty="0">
                <a:latin typeface="Times New Roman"/>
                <a:cs typeface="Times New Roman"/>
              </a:rPr>
              <a:t>})</a:t>
            </a:r>
            <a:endParaRPr lang="en-US" sz="2000" dirty="0">
              <a:latin typeface="Wingdings"/>
              <a:ea typeface="Wingdings"/>
              <a:cs typeface="Wingdings"/>
              <a:sym typeface="Wingdings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Schema </a:t>
            </a:r>
            <a:r>
              <a:rPr lang="en-US" sz="2800" b="1" dirty="0">
                <a:latin typeface="Times New Roman"/>
                <a:cs typeface="Times New Roman"/>
              </a:rPr>
              <a:t>S</a:t>
            </a:r>
            <a:r>
              <a:rPr lang="en-US" sz="2800" b="1" baseline="-25000" dirty="0">
                <a:latin typeface="Times New Roman"/>
                <a:cs typeface="Times New Roman"/>
              </a:rPr>
              <a:t>2 </a:t>
            </a:r>
            <a:r>
              <a:rPr lang="en-US" sz="2800" dirty="0">
                <a:latin typeface="Times New Roman"/>
                <a:cs typeface="Times New Roman"/>
              </a:rPr>
              <a:t>is in a</a:t>
            </a:r>
            <a:r>
              <a:rPr lang="en-US" sz="2800" b="1" dirty="0">
                <a:latin typeface="Times New Roman"/>
                <a:cs typeface="Times New Roman"/>
              </a:rPr>
              <a:t> normal form.</a:t>
            </a:r>
            <a:endParaRPr lang="en-US" sz="2800" dirty="0">
              <a:latin typeface="Wingdings"/>
              <a:ea typeface="Wingdings"/>
              <a:cs typeface="Wingdings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27" name="Object 2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6840515"/>
              </p:ext>
            </p:extLst>
          </p:nvPr>
        </p:nvGraphicFramePr>
        <p:xfrm>
          <a:off x="4329212" y="2209525"/>
          <a:ext cx="3742426" cy="995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4" name="Document" r:id="rId4" imgW="4800600" imgH="1193800" progId="Word.Document.8">
                  <p:embed/>
                </p:oleObj>
              </mc:Choice>
              <mc:Fallback>
                <p:oleObj name="Document" r:id="rId4" imgW="4800600" imgH="11938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212" y="2209525"/>
                        <a:ext cx="3742426" cy="9956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7426659"/>
              </p:ext>
            </p:extLst>
          </p:nvPr>
        </p:nvGraphicFramePr>
        <p:xfrm>
          <a:off x="6348592" y="2199347"/>
          <a:ext cx="3446092" cy="1411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5" name="Document" r:id="rId6" imgW="4800600" imgH="1803400" progId="Word.Document.8">
                  <p:embed/>
                </p:oleObj>
              </mc:Choice>
              <mc:Fallback>
                <p:oleObj name="Document" r:id="rId6" imgW="4800600" imgH="18034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8592" y="2199347"/>
                        <a:ext cx="3446092" cy="14111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8295914"/>
              </p:ext>
            </p:extLst>
          </p:nvPr>
        </p:nvGraphicFramePr>
        <p:xfrm>
          <a:off x="357919" y="2213458"/>
          <a:ext cx="3563717" cy="1392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6" name="Document" r:id="rId8" imgW="4800600" imgH="1803400" progId="Word.Document.8">
                  <p:embed/>
                </p:oleObj>
              </mc:Choice>
              <mc:Fallback>
                <p:oleObj name="Document" r:id="rId8" imgW="4800600" imgH="18034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19" y="2213458"/>
                        <a:ext cx="3563717" cy="13927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4329285" y="1819890"/>
            <a:ext cx="153910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  <a:latin typeface="Courier"/>
                <a:cs typeface="Courier"/>
              </a:rPr>
              <a:t>Emp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-name</a:t>
            </a:r>
          </a:p>
        </p:txBody>
      </p:sp>
      <p:sp>
        <p:nvSpPr>
          <p:cNvPr id="9" name="Rectangle 8"/>
          <p:cNvSpPr/>
          <p:nvPr/>
        </p:nvSpPr>
        <p:spPr>
          <a:xfrm>
            <a:off x="6358459" y="1819890"/>
            <a:ext cx="153910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  <a:latin typeface="Courier"/>
                <a:cs typeface="Courier"/>
              </a:rPr>
              <a:t>Emp-addr</a:t>
            </a:r>
            <a:endParaRPr lang="en-US" sz="22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1819201"/>
            <a:ext cx="69258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  <a:latin typeface="Courier"/>
                <a:cs typeface="Courier"/>
              </a:rPr>
              <a:t>Emp</a:t>
            </a:r>
            <a:endParaRPr lang="en-US" sz="22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75254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955359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Boyce-</a:t>
            </a:r>
            <a:r>
              <a:rPr lang="en-US" sz="3800" dirty="0" err="1">
                <a:solidFill>
                  <a:srgbClr val="000090"/>
                </a:solidFill>
                <a:latin typeface="Times New Roman"/>
                <a:cs typeface="Times New Roman"/>
              </a:rPr>
              <a:t>Codd</a:t>
            </a:r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 normal form (BCNF)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99068"/>
            <a:ext cx="8730532" cy="523804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Relation R is in </a:t>
            </a:r>
            <a:r>
              <a:rPr lang="en-US" sz="2800" b="1" dirty="0">
                <a:latin typeface="Times New Roman"/>
                <a:cs typeface="Times New Roman"/>
              </a:rPr>
              <a:t>BCNF</a:t>
            </a:r>
            <a:r>
              <a:rPr lang="en-US" sz="2800" dirty="0">
                <a:latin typeface="Times New Roman"/>
                <a:cs typeface="Times New Roman"/>
              </a:rPr>
              <a:t>, if and only if: </a:t>
            </a: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For each non-trivial FD X </a:t>
            </a:r>
            <a:r>
              <a:rPr lang="en-US" sz="24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600" dirty="0">
                <a:latin typeface="Times New Roman"/>
                <a:cs typeface="Times New Roman"/>
                <a:sym typeface="Wingdings"/>
              </a:rPr>
              <a:t>Y, X is </a:t>
            </a:r>
            <a:r>
              <a:rPr lang="en-US" sz="2600" dirty="0">
                <a:latin typeface="Times New Roman"/>
                <a:cs typeface="Times New Roman"/>
              </a:rPr>
              <a:t>a super-key of R.</a:t>
            </a:r>
          </a:p>
          <a:p>
            <a:r>
              <a:rPr lang="en-US" sz="2800" dirty="0">
                <a:latin typeface="Times New Roman"/>
                <a:cs typeface="Times New Roman"/>
              </a:rPr>
              <a:t>Every attribute depends only on super-keys.</a:t>
            </a:r>
          </a:p>
          <a:p>
            <a:endParaRPr lang="en-US" sz="1400" b="1" dirty="0">
              <a:latin typeface="Times New Roman"/>
              <a:cs typeface="Times New Roman"/>
            </a:endParaRPr>
          </a:p>
          <a:p>
            <a:endParaRPr lang="en-US" sz="2600" b="1" dirty="0">
              <a:latin typeface="Times New Roman"/>
              <a:cs typeface="Times New Roman"/>
            </a:endParaRPr>
          </a:p>
          <a:p>
            <a:endParaRPr lang="en-US" sz="2600" b="1" dirty="0">
              <a:latin typeface="Times New Roman"/>
              <a:cs typeface="Times New Roman"/>
            </a:endParaRPr>
          </a:p>
          <a:p>
            <a:r>
              <a:rPr lang="en-US" sz="2600" b="1" dirty="0">
                <a:latin typeface="Times New Roman"/>
                <a:cs typeface="Times New Roman"/>
              </a:rPr>
              <a:t>Example</a:t>
            </a:r>
            <a:r>
              <a:rPr lang="en-US" sz="2600" b="1" i="1" dirty="0">
                <a:latin typeface="Times New Roman"/>
                <a:cs typeface="Times New Roman"/>
              </a:rPr>
              <a:t>: </a:t>
            </a:r>
            <a:r>
              <a:rPr lang="en-US" sz="2600" dirty="0" err="1">
                <a:latin typeface="Courier"/>
                <a:ea typeface="ＭＳ Ｐゴシック" charset="0"/>
                <a:cs typeface="Courier"/>
                <a:sym typeface="Wingdings"/>
              </a:rPr>
              <a:t>ssn</a:t>
            </a:r>
            <a:r>
              <a:rPr lang="en-US" sz="2600" dirty="0" err="1">
                <a:latin typeface="Courier"/>
                <a:ea typeface="Wingdings"/>
                <a:cs typeface="Courier"/>
                <a:sym typeface="Wingdings"/>
              </a:rPr>
              <a:t></a:t>
            </a:r>
            <a:r>
              <a:rPr lang="en-US" sz="2600" dirty="0" err="1">
                <a:latin typeface="Courier"/>
                <a:cs typeface="Courier"/>
                <a:sym typeface="Wingdings"/>
              </a:rPr>
              <a:t>name</a:t>
            </a:r>
            <a:endParaRPr lang="en-US" sz="2600" dirty="0">
              <a:latin typeface="Courier"/>
              <a:cs typeface="Courier"/>
              <a:sym typeface="Wingdings"/>
            </a:endParaRPr>
          </a:p>
          <a:p>
            <a:pPr lvl="1"/>
            <a:r>
              <a:rPr lang="en-US" sz="2400" dirty="0" err="1">
                <a:latin typeface="Times New Roman"/>
                <a:cs typeface="Times New Roman"/>
                <a:sym typeface="Wingdings"/>
              </a:rPr>
              <a:t>ssn</a:t>
            </a:r>
            <a:r>
              <a:rPr lang="en-US" sz="2400" dirty="0">
                <a:latin typeface="Times New Roman"/>
                <a:cs typeface="Times New Roman"/>
                <a:sym typeface="Wingdings"/>
              </a:rPr>
              <a:t> is 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not</a:t>
            </a:r>
            <a:r>
              <a:rPr lang="en-US" sz="2400" dirty="0">
                <a:latin typeface="Times New Roman"/>
                <a:cs typeface="Times New Roman"/>
                <a:sym typeface="Wingdings"/>
              </a:rPr>
              <a:t> a super-key. </a:t>
            </a:r>
          </a:p>
          <a:p>
            <a:pPr lvl="1"/>
            <a:r>
              <a:rPr lang="en-US" sz="2400" i="1" dirty="0">
                <a:latin typeface="Times New Roman"/>
                <a:cs typeface="Times New Roman"/>
                <a:sym typeface="Wingdings"/>
              </a:rPr>
              <a:t>Employee </a:t>
            </a:r>
            <a:r>
              <a:rPr lang="en-US" sz="2400" dirty="0">
                <a:latin typeface="Times New Roman"/>
                <a:cs typeface="Times New Roman"/>
                <a:sym typeface="Wingdings"/>
              </a:rPr>
              <a:t>is 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not </a:t>
            </a:r>
            <a:r>
              <a:rPr lang="en-US" sz="2400" dirty="0">
                <a:latin typeface="Times New Roman"/>
                <a:cs typeface="Times New Roman"/>
                <a:sym typeface="Wingdings"/>
              </a:rPr>
              <a:t>in BCNF.</a:t>
            </a:r>
          </a:p>
          <a:p>
            <a:pPr lvl="1"/>
            <a:endParaRPr lang="en-US" sz="1000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7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5056417"/>
              </p:ext>
            </p:extLst>
          </p:nvPr>
        </p:nvGraphicFramePr>
        <p:xfrm>
          <a:off x="5480252" y="3830782"/>
          <a:ext cx="3563717" cy="1392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92" name="Document" r:id="rId4" imgW="4800600" imgH="1803400" progId="Word.Document.8">
                  <p:embed/>
                </p:oleObj>
              </mc:Choice>
              <mc:Fallback>
                <p:oleObj name="Document" r:id="rId4" imgW="4800600" imgH="18034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0252" y="3830782"/>
                        <a:ext cx="3563717" cy="13927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5480252" y="3402969"/>
            <a:ext cx="6464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Emp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4278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318"/>
            <a:ext cx="8229600" cy="960411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Not every data item should be in a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7117"/>
            <a:ext cx="8399842" cy="523821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Data must be </a:t>
            </a:r>
            <a:r>
              <a:rPr lang="en-US" sz="2800" b="1" dirty="0">
                <a:latin typeface="Times New Roman"/>
                <a:cs typeface="Times New Roman"/>
              </a:rPr>
              <a:t>consistent</a:t>
            </a:r>
          </a:p>
          <a:p>
            <a:r>
              <a:rPr lang="en-US" sz="2800" dirty="0">
                <a:latin typeface="Times New Roman"/>
                <a:cs typeface="Times New Roman"/>
              </a:rPr>
              <a:t>Inserting arbitrary data may result in a useless DB </a:t>
            </a:r>
          </a:p>
          <a:p>
            <a:pPr lvl="1"/>
            <a:r>
              <a:rPr lang="en-US"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Inconsistent DB</a:t>
            </a:r>
          </a:p>
          <a:p>
            <a:endParaRPr lang="en-US" sz="2600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sz="22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</p:txBody>
      </p:sp>
      <p:graphicFrame>
        <p:nvGraphicFramePr>
          <p:cNvPr id="5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0298114"/>
              </p:ext>
            </p:extLst>
          </p:nvPr>
        </p:nvGraphicFramePr>
        <p:xfrm>
          <a:off x="2344679" y="3415078"/>
          <a:ext cx="4057827" cy="1763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4" name="Document" r:id="rId4" imgW="4800600" imgH="1803400" progId="Word.Document.8">
                  <p:embed/>
                </p:oleObj>
              </mc:Choice>
              <mc:Fallback>
                <p:oleObj name="Document" r:id="rId4" imgW="4800600" imgH="1803400" progId="Word.Document.8">
                  <p:embed/>
                  <p:pic>
                    <p:nvPicPr>
                      <p:cNvPr id="5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679" y="3415078"/>
                        <a:ext cx="4057827" cy="17638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2344679" y="2890559"/>
            <a:ext cx="7387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Emp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75769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955359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Boyce-</a:t>
            </a:r>
            <a:r>
              <a:rPr lang="en-US" sz="3800" dirty="0" err="1">
                <a:solidFill>
                  <a:srgbClr val="000090"/>
                </a:solidFill>
                <a:latin typeface="Times New Roman"/>
                <a:cs typeface="Times New Roman"/>
              </a:rPr>
              <a:t>Codd</a:t>
            </a:r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 normal form (BCNF)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99068"/>
            <a:ext cx="8730532" cy="5238044"/>
          </a:xfrm>
        </p:spPr>
        <p:txBody>
          <a:bodyPr>
            <a:normAutofit/>
          </a:bodyPr>
          <a:lstStyle/>
          <a:p>
            <a:endParaRPr lang="en-US" sz="1400" b="1" dirty="0">
              <a:latin typeface="Times New Roman"/>
              <a:cs typeface="Times New Roman"/>
            </a:endParaRPr>
          </a:p>
          <a:p>
            <a:r>
              <a:rPr lang="en-US" sz="2600" b="1" dirty="0">
                <a:latin typeface="Times New Roman"/>
                <a:cs typeface="Times New Roman"/>
              </a:rPr>
              <a:t>Example</a:t>
            </a:r>
            <a:r>
              <a:rPr lang="en-US" sz="2600" b="1" i="1" dirty="0">
                <a:latin typeface="Times New Roman"/>
                <a:cs typeface="Times New Roman"/>
              </a:rPr>
              <a:t>: </a:t>
            </a:r>
            <a:r>
              <a:rPr lang="en-US" sz="2600" dirty="0" err="1">
                <a:latin typeface="Courier"/>
                <a:ea typeface="ＭＳ Ｐゴシック" charset="0"/>
                <a:cs typeface="Courier"/>
                <a:sym typeface="Wingdings"/>
              </a:rPr>
              <a:t>ssn</a:t>
            </a:r>
            <a:r>
              <a:rPr lang="en-US" sz="2600" dirty="0" err="1">
                <a:latin typeface="Courier"/>
                <a:ea typeface="Wingdings"/>
                <a:cs typeface="Courier"/>
                <a:sym typeface="Wingdings"/>
              </a:rPr>
              <a:t></a:t>
            </a:r>
            <a:r>
              <a:rPr lang="en-US" sz="2600" dirty="0" err="1">
                <a:latin typeface="Courier"/>
                <a:cs typeface="Courier"/>
                <a:sym typeface="Wingdings"/>
              </a:rPr>
              <a:t>name</a:t>
            </a:r>
            <a:endParaRPr lang="en-US" sz="2600" dirty="0">
              <a:latin typeface="Courier"/>
              <a:cs typeface="Courier"/>
              <a:sym typeface="Wingdings"/>
            </a:endParaRPr>
          </a:p>
          <a:p>
            <a:pPr lvl="1"/>
            <a:r>
              <a:rPr lang="en-US" sz="2400" dirty="0" err="1">
                <a:latin typeface="Times New Roman"/>
                <a:cs typeface="Times New Roman"/>
                <a:sym typeface="Wingdings"/>
              </a:rPr>
              <a:t>ssn</a:t>
            </a:r>
            <a:r>
              <a:rPr lang="en-US" sz="2400" dirty="0">
                <a:latin typeface="Times New Roman"/>
                <a:cs typeface="Times New Roman"/>
                <a:sym typeface="Wingdings"/>
              </a:rPr>
              <a:t> is 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not</a:t>
            </a:r>
            <a:r>
              <a:rPr lang="en-US" sz="2400" dirty="0">
                <a:latin typeface="Times New Roman"/>
                <a:cs typeface="Times New Roman"/>
                <a:sym typeface="Wingdings"/>
              </a:rPr>
              <a:t> a super-key. </a:t>
            </a:r>
          </a:p>
          <a:p>
            <a:pPr lvl="1"/>
            <a:r>
              <a:rPr lang="en-US" sz="2400" i="1" dirty="0">
                <a:latin typeface="Times New Roman"/>
                <a:cs typeface="Times New Roman"/>
                <a:sym typeface="Wingdings"/>
              </a:rPr>
              <a:t>Employee </a:t>
            </a:r>
            <a:r>
              <a:rPr lang="en-US" sz="2400" dirty="0">
                <a:latin typeface="Times New Roman"/>
                <a:cs typeface="Times New Roman"/>
                <a:sym typeface="Wingdings"/>
              </a:rPr>
              <a:t>is 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not </a:t>
            </a:r>
            <a:r>
              <a:rPr lang="en-US" sz="2400" dirty="0">
                <a:latin typeface="Times New Roman"/>
                <a:cs typeface="Times New Roman"/>
                <a:sym typeface="Wingdings"/>
              </a:rPr>
              <a:t>in BCNF.</a:t>
            </a:r>
          </a:p>
          <a:p>
            <a:pPr lvl="1"/>
            <a:endParaRPr lang="en-US" sz="10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Decompose </a:t>
            </a:r>
            <a:r>
              <a:rPr lang="en-US" sz="2600" i="1" dirty="0">
                <a:solidFill>
                  <a:srgbClr val="0000FF"/>
                </a:solidFill>
                <a:latin typeface="Times New Roman"/>
                <a:cs typeface="Times New Roman"/>
              </a:rPr>
              <a:t>Emp</a:t>
            </a:r>
            <a:r>
              <a:rPr lang="en-US" sz="2600" i="1" dirty="0">
                <a:latin typeface="Times New Roman"/>
                <a:cs typeface="Times New Roman"/>
              </a:rPr>
              <a:t>.</a:t>
            </a:r>
          </a:p>
          <a:p>
            <a:pPr lvl="1"/>
            <a:r>
              <a:rPr lang="en-US" sz="2400" dirty="0">
                <a:latin typeface="Times New Roman"/>
                <a:cs typeface="Times New Roman"/>
                <a:sym typeface="Wingdings"/>
              </a:rPr>
              <a:t>super-key of </a:t>
            </a:r>
            <a:r>
              <a:rPr lang="en-US" sz="2400" i="1" dirty="0" err="1">
                <a:solidFill>
                  <a:srgbClr val="0000FF"/>
                </a:solidFill>
                <a:latin typeface="Times New Roman"/>
                <a:cs typeface="Times New Roman"/>
                <a:sym typeface="Wingdings"/>
              </a:rPr>
              <a:t>Emp</a:t>
            </a:r>
            <a:r>
              <a:rPr lang="en-US" sz="2400" i="1" dirty="0">
                <a:solidFill>
                  <a:srgbClr val="0000FF"/>
                </a:solidFill>
                <a:latin typeface="Times New Roman"/>
                <a:cs typeface="Times New Roman"/>
                <a:sym typeface="Wingdings"/>
              </a:rPr>
              <a:t>-name</a:t>
            </a:r>
            <a:r>
              <a:rPr lang="en-US" sz="2400" dirty="0">
                <a:latin typeface="Times New Roman"/>
                <a:cs typeface="Times New Roman"/>
                <a:sym typeface="Wingdings"/>
              </a:rPr>
              <a:t>?</a:t>
            </a:r>
          </a:p>
          <a:p>
            <a:pPr lvl="1"/>
            <a:r>
              <a:rPr lang="en-US" sz="2400" dirty="0">
                <a:latin typeface="Times New Roman"/>
                <a:cs typeface="Times New Roman"/>
                <a:sym typeface="Wingdings"/>
              </a:rPr>
              <a:t>super-key of </a:t>
            </a:r>
            <a:r>
              <a:rPr lang="en-US" sz="2400" i="1" dirty="0" err="1">
                <a:solidFill>
                  <a:srgbClr val="0000FF"/>
                </a:solidFill>
                <a:latin typeface="Times New Roman"/>
                <a:cs typeface="Times New Roman"/>
                <a:sym typeface="Wingdings"/>
              </a:rPr>
              <a:t>Emp-addr</a:t>
            </a:r>
            <a:r>
              <a:rPr lang="en-US" sz="2400" i="1" dirty="0">
                <a:latin typeface="Times New Roman"/>
                <a:cs typeface="Times New Roman"/>
                <a:sym typeface="Wingdings"/>
              </a:rPr>
              <a:t>?</a:t>
            </a:r>
          </a:p>
          <a:p>
            <a:pPr lvl="1"/>
            <a:r>
              <a:rPr lang="en-US" sz="2400" dirty="0">
                <a:latin typeface="Times New Roman"/>
                <a:cs typeface="Times New Roman"/>
                <a:sym typeface="Wingdings"/>
              </a:rPr>
              <a:t>Schema is in BCNF.</a:t>
            </a:r>
          </a:p>
          <a:p>
            <a:pPr lvl="1"/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7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7010761"/>
              </p:ext>
            </p:extLst>
          </p:nvPr>
        </p:nvGraphicFramePr>
        <p:xfrm>
          <a:off x="5480252" y="1476856"/>
          <a:ext cx="3563717" cy="1392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5" name="Document" r:id="rId4" imgW="4800600" imgH="1803400" progId="Word.Document.8">
                  <p:embed/>
                </p:oleObj>
              </mc:Choice>
              <mc:Fallback>
                <p:oleObj name="Document" r:id="rId4" imgW="4800600" imgH="1803400" progId="Word.Document.8">
                  <p:embed/>
                  <p:pic>
                    <p:nvPicPr>
                      <p:cNvPr id="7" name="Object 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0252" y="1476856"/>
                        <a:ext cx="3563717" cy="13927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2847723"/>
              </p:ext>
            </p:extLst>
          </p:nvPr>
        </p:nvGraphicFramePr>
        <p:xfrm>
          <a:off x="6263924" y="3800054"/>
          <a:ext cx="3446092" cy="1411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6" name="Document" r:id="rId6" imgW="4800600" imgH="1803400" progId="Word.Document.8">
                  <p:embed/>
                </p:oleObj>
              </mc:Choice>
              <mc:Fallback>
                <p:oleObj name="Document" r:id="rId6" imgW="4800600" imgH="1803400" progId="Word.Document.8">
                  <p:embed/>
                  <p:pic>
                    <p:nvPicPr>
                      <p:cNvPr id="8" name="Object 7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3924" y="3800054"/>
                        <a:ext cx="3446092" cy="14111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7402351"/>
              </p:ext>
            </p:extLst>
          </p:nvPr>
        </p:nvGraphicFramePr>
        <p:xfrm>
          <a:off x="4300987" y="3785943"/>
          <a:ext cx="3742426" cy="995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7" name="Document" r:id="rId8" imgW="4800600" imgH="1193800" progId="Word.Document.8">
                  <p:embed/>
                </p:oleObj>
              </mc:Choice>
              <mc:Fallback>
                <p:oleObj name="Document" r:id="rId8" imgW="4800600" imgH="1193800" progId="Word.Document.8">
                  <p:embed/>
                  <p:pic>
                    <p:nvPicPr>
                      <p:cNvPr id="9" name="Object 8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0987" y="3785943"/>
                        <a:ext cx="3742426" cy="9956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5480252" y="1090857"/>
            <a:ext cx="6464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Emp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29285" y="3385833"/>
            <a:ext cx="14159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Emp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-name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58459" y="3385390"/>
            <a:ext cx="14159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Emp-addr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60850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955359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BCNF decomposition of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/>
                <a:cs typeface="Times New Roman"/>
              </a:rPr>
              <a:t>Find the closure of FDs in R.</a:t>
            </a:r>
          </a:p>
          <a:p>
            <a:r>
              <a:rPr lang="en-US" sz="2600" dirty="0">
                <a:latin typeface="Times New Roman"/>
                <a:cs typeface="Times New Roman"/>
              </a:rPr>
              <a:t>Find the keys for R.</a:t>
            </a:r>
          </a:p>
          <a:p>
            <a:r>
              <a:rPr lang="en-US" sz="2600" dirty="0">
                <a:latin typeface="Times New Roman"/>
                <a:cs typeface="Times New Roman"/>
              </a:rPr>
              <a:t>Pick an FD A</a:t>
            </a:r>
            <a:r>
              <a:rPr lang="en-US" sz="26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600" dirty="0">
                <a:latin typeface="Times New Roman"/>
                <a:cs typeface="Times New Roman"/>
              </a:rPr>
              <a:t>B that violates the BCNF condition in R. </a:t>
            </a: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select the largest possible B.</a:t>
            </a:r>
          </a:p>
          <a:p>
            <a:r>
              <a:rPr lang="en-US" sz="2600" dirty="0">
                <a:latin typeface="Times New Roman"/>
                <a:cs typeface="Times New Roman"/>
              </a:rPr>
              <a:t>Decompose relation R to relational R1 and R2. 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Repeat until there is no BCNF violation left.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319338" y="4638006"/>
            <a:ext cx="4031593" cy="523220"/>
          </a:xfrm>
          <a:prstGeom prst="rect">
            <a:avLst/>
          </a:prstGeom>
          <a:noFill/>
          <a:ln w="9525">
            <a:solidFill>
              <a:srgbClr val="000000">
                <a:alpha val="28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Times New Roman"/>
                <a:cs typeface="Times New Roman"/>
              </a:rPr>
              <a:t>Other attributes</a:t>
            </a:r>
            <a:r>
              <a:rPr lang="en-US" sz="2800" dirty="0">
                <a:solidFill>
                  <a:schemeClr val="accent2"/>
                </a:solidFill>
              </a:rPr>
              <a:t>            </a:t>
            </a:r>
            <a:r>
              <a:rPr lang="en-US" sz="2800" dirty="0">
                <a:latin typeface="Times New Roman"/>
                <a:cs typeface="Times New Roman"/>
              </a:rPr>
              <a:t>A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186314" y="4666228"/>
            <a:ext cx="1600200" cy="523220"/>
          </a:xfrm>
          <a:prstGeom prst="rect">
            <a:avLst/>
          </a:prstGeom>
          <a:noFill/>
          <a:ln w="9525">
            <a:solidFill>
              <a:srgbClr val="000000">
                <a:alpha val="48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Times New Roman"/>
                <a:cs typeface="Times New Roman"/>
              </a:rPr>
              <a:t>A</a:t>
            </a:r>
            <a:r>
              <a:rPr lang="en-US" sz="2800" dirty="0">
                <a:latin typeface="Matura MT Script Capitals"/>
                <a:cs typeface="Times New Roman"/>
              </a:rPr>
              <a:t>      </a:t>
            </a:r>
            <a:r>
              <a:rPr lang="en-US" sz="2800" dirty="0">
                <a:latin typeface="Times New Roman"/>
                <a:cs typeface="Times New Roman"/>
              </a:rPr>
              <a:t>B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07071" y="4652117"/>
            <a:ext cx="6037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R1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574047" y="4680339"/>
            <a:ext cx="57377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600" dirty="0">
                <a:solidFill>
                  <a:schemeClr val="accent2"/>
                </a:solidFill>
              </a:rPr>
              <a:t>R2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319338" y="3918173"/>
            <a:ext cx="4807701" cy="523220"/>
          </a:xfrm>
          <a:prstGeom prst="rect">
            <a:avLst/>
          </a:prstGeom>
          <a:noFill/>
          <a:ln w="9525">
            <a:solidFill>
              <a:srgbClr val="000000">
                <a:alpha val="28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Times New Roman"/>
                <a:cs typeface="Times New Roman"/>
              </a:rPr>
              <a:t>Other attributes</a:t>
            </a:r>
            <a:r>
              <a:rPr lang="en-US" sz="2800" dirty="0">
                <a:solidFill>
                  <a:schemeClr val="accent2"/>
                </a:solidFill>
              </a:rPr>
              <a:t>            </a:t>
            </a:r>
            <a:r>
              <a:rPr lang="en-US" sz="2800" dirty="0">
                <a:latin typeface="Times New Roman"/>
                <a:cs typeface="Times New Roman"/>
              </a:rPr>
              <a:t>A        B  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735293" y="3900497"/>
            <a:ext cx="4283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755848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955359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BCNF decomposition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1"/>
            <a:ext cx="8730532" cy="5105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Emp2</a:t>
            </a:r>
            <a:r>
              <a:rPr lang="en-US" sz="2800" dirty="0">
                <a:latin typeface="Courier"/>
                <a:cs typeface="Courier"/>
              </a:rPr>
              <a:t>(</a:t>
            </a:r>
            <a:r>
              <a:rPr lang="en-US" sz="2800" dirty="0" err="1">
                <a:latin typeface="Courier"/>
                <a:cs typeface="Courier"/>
              </a:rPr>
              <a:t>ssn</a:t>
            </a:r>
            <a:r>
              <a:rPr lang="en-US" sz="2800" dirty="0">
                <a:latin typeface="Courier"/>
                <a:cs typeface="Courier"/>
              </a:rPr>
              <a:t>, name, street, city, state, zip)</a:t>
            </a:r>
            <a:endParaRPr lang="en-US" sz="2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800" dirty="0">
                <a:latin typeface="Times New Roman"/>
                <a:ea typeface="ＭＳ Ｐゴシック" charset="0"/>
                <a:cs typeface="Times New Roman"/>
              </a:rPr>
              <a:t>     FD</a:t>
            </a:r>
            <a:r>
              <a:rPr lang="en-US" sz="2800" baseline="-25000" dirty="0">
                <a:latin typeface="Times New Roman"/>
                <a:ea typeface="ＭＳ Ｐゴシック" charset="0"/>
                <a:cs typeface="Times New Roman"/>
              </a:rPr>
              <a:t>1</a:t>
            </a:r>
            <a:r>
              <a:rPr lang="en-US" sz="2800" dirty="0">
                <a:latin typeface="Courier"/>
                <a:ea typeface="ＭＳ Ｐゴシック" charset="0"/>
                <a:cs typeface="Courier"/>
              </a:rPr>
              <a:t> </a:t>
            </a:r>
            <a:r>
              <a:rPr lang="en-US" sz="2800" dirty="0" err="1">
                <a:latin typeface="Courier"/>
                <a:ea typeface="ＭＳ Ｐゴシック" charset="0"/>
                <a:cs typeface="Courier"/>
              </a:rPr>
              <a:t>ssn</a:t>
            </a:r>
            <a:r>
              <a:rPr lang="en-US" sz="2800" dirty="0">
                <a:latin typeface="Times New Roman"/>
                <a:ea typeface="Wingdings"/>
                <a:cs typeface="Times New Roman"/>
                <a:sym typeface="Wingdings"/>
              </a:rPr>
              <a:t></a:t>
            </a:r>
            <a:r>
              <a:rPr lang="en-US" sz="2800" dirty="0"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sz="2800" dirty="0">
                <a:latin typeface="Courier"/>
                <a:ea typeface="ＭＳ Ｐゴシック" charset="0"/>
                <a:cs typeface="Courier"/>
                <a:sym typeface="Wingdings"/>
              </a:rPr>
              <a:t>name</a:t>
            </a:r>
            <a:endParaRPr lang="en-US" sz="2800" dirty="0">
              <a:latin typeface="Courier"/>
              <a:ea typeface="ＭＳ Ｐゴシック" charset="0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latin typeface="Times New Roman"/>
                <a:ea typeface="ＭＳ Ｐゴシック" charset="0"/>
                <a:cs typeface="Times New Roman"/>
              </a:rPr>
              <a:t>     FD</a:t>
            </a:r>
            <a:r>
              <a:rPr lang="en-US" sz="2800" baseline="-25000" dirty="0">
                <a:latin typeface="Times New Roman"/>
                <a:ea typeface="ＭＳ Ｐゴシック" charset="0"/>
                <a:cs typeface="Times New Roman"/>
              </a:rPr>
              <a:t>2     </a:t>
            </a:r>
            <a:r>
              <a:rPr lang="en-US" sz="2800" dirty="0">
                <a:latin typeface="Courier"/>
                <a:ea typeface="ＭＳ Ｐゴシック" charset="0"/>
                <a:cs typeface="Courier"/>
              </a:rPr>
              <a:t>zip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sz="2800" dirty="0">
                <a:latin typeface="Courier"/>
                <a:ea typeface="ＭＳ Ｐゴシック" charset="0"/>
                <a:cs typeface="Courier"/>
                <a:sym typeface="Wingdings"/>
              </a:rPr>
              <a:t>state</a:t>
            </a:r>
          </a:p>
          <a:p>
            <a:pPr marL="0" indent="0">
              <a:buNone/>
            </a:pPr>
            <a:endParaRPr lang="en-US" sz="2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800" dirty="0">
                <a:latin typeface="Times New Roman"/>
                <a:cs typeface="Times New Roman"/>
              </a:rPr>
              <a:t>Key:  </a:t>
            </a:r>
            <a:r>
              <a:rPr lang="en-US" sz="2800" dirty="0">
                <a:latin typeface="Courier"/>
                <a:cs typeface="Courier"/>
              </a:rPr>
              <a:t>{</a:t>
            </a:r>
            <a:r>
              <a:rPr lang="en-US" sz="2800" dirty="0" err="1">
                <a:latin typeface="Courier"/>
                <a:cs typeface="Courier"/>
              </a:rPr>
              <a:t>ssn</a:t>
            </a:r>
            <a:r>
              <a:rPr lang="en-US" sz="2800" dirty="0">
                <a:latin typeface="Courier"/>
                <a:cs typeface="Courier"/>
              </a:rPr>
              <a:t>, street, city, zip}</a:t>
            </a:r>
          </a:p>
          <a:p>
            <a:pPr marL="0" indent="0">
              <a:buNone/>
            </a:pPr>
            <a:r>
              <a:rPr lang="en-US" sz="2800" dirty="0">
                <a:latin typeface="Times New Roman"/>
                <a:ea typeface="ＭＳ Ｐゴシック" charset="0"/>
                <a:cs typeface="Times New Roman"/>
              </a:rPr>
              <a:t>FD</a:t>
            </a:r>
            <a:r>
              <a:rPr lang="en-US" sz="2800" baseline="-25000" dirty="0">
                <a:latin typeface="Times New Roman"/>
                <a:ea typeface="ＭＳ Ｐゴシック" charset="0"/>
                <a:cs typeface="Times New Roman"/>
              </a:rPr>
              <a:t>1</a:t>
            </a:r>
            <a:r>
              <a:rPr lang="en-US" sz="2800" dirty="0">
                <a:latin typeface="Times New Roman"/>
                <a:cs typeface="Times New Roman"/>
              </a:rPr>
              <a:t> violates BCNF.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 Emp2</a:t>
            </a:r>
            <a:r>
              <a:rPr lang="en-US" sz="2800" dirty="0">
                <a:latin typeface="Courier"/>
                <a:cs typeface="Courier"/>
              </a:rPr>
              <a:t>(</a:t>
            </a:r>
            <a:r>
              <a:rPr lang="en-US" sz="2800" dirty="0" err="1">
                <a:latin typeface="Courier"/>
                <a:cs typeface="Courier"/>
              </a:rPr>
              <a:t>ssn</a:t>
            </a:r>
            <a:r>
              <a:rPr lang="en-US" sz="2800" dirty="0">
                <a:latin typeface="Courier"/>
                <a:cs typeface="Courier"/>
              </a:rPr>
              <a:t>, name)</a:t>
            </a:r>
            <a:endParaRPr lang="en-US" sz="2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800" dirty="0">
                <a:latin typeface="Times New Roman"/>
                <a:cs typeface="Times New Roman"/>
                <a:sym typeface="Wingdings"/>
              </a:rPr>
              <a:t>    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  <a:sym typeface="Wingdings"/>
              </a:rPr>
              <a:t>Emp-addr</a:t>
            </a:r>
            <a:r>
              <a:rPr lang="en-US" sz="2800" dirty="0">
                <a:latin typeface="Courier"/>
                <a:cs typeface="Courier"/>
                <a:sym typeface="Wingdings"/>
              </a:rPr>
              <a:t>(</a:t>
            </a:r>
            <a:r>
              <a:rPr lang="en-US" sz="2800" dirty="0" err="1">
                <a:latin typeface="Courier"/>
                <a:cs typeface="Courier"/>
                <a:sym typeface="Wingdings"/>
              </a:rPr>
              <a:t>ssn</a:t>
            </a:r>
            <a:r>
              <a:rPr lang="en-US" sz="2800" dirty="0">
                <a:latin typeface="Courier"/>
                <a:cs typeface="Courier"/>
                <a:sym typeface="Wingdings"/>
              </a:rPr>
              <a:t>, street, city, state, zip)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  <a:sym typeface="Wingdings"/>
            </a:endParaRPr>
          </a:p>
          <a:p>
            <a:pPr marL="0" indent="0">
              <a:buNone/>
            </a:pPr>
            <a:r>
              <a:rPr lang="en-US" sz="2800" dirty="0">
                <a:latin typeface="Times New Roman"/>
                <a:ea typeface="ＭＳ Ｐゴシック" charset="0"/>
                <a:cs typeface="Times New Roman"/>
              </a:rPr>
              <a:t>FD</a:t>
            </a:r>
            <a:r>
              <a:rPr lang="en-US" sz="2800" baseline="-25000" dirty="0">
                <a:latin typeface="Times New Roman"/>
                <a:ea typeface="ＭＳ Ｐゴシック" charset="0"/>
                <a:cs typeface="Times New Roman"/>
              </a:rPr>
              <a:t>2</a:t>
            </a:r>
            <a:r>
              <a:rPr lang="en-US" sz="2800" dirty="0">
                <a:latin typeface="Times New Roman"/>
                <a:cs typeface="Times New Roman"/>
              </a:rPr>
              <a:t> violates BCNF.</a:t>
            </a:r>
          </a:p>
          <a:p>
            <a:pPr marL="0" indent="0">
              <a:buNone/>
            </a:pPr>
            <a:r>
              <a:rPr lang="en-US" sz="2800" dirty="0">
                <a:latin typeface="Times New Roman"/>
                <a:cs typeface="Times New Roman"/>
                <a:sym typeface="Wingdings"/>
              </a:rPr>
              <a:t>      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Emp2</a:t>
            </a:r>
            <a:r>
              <a:rPr lang="en-US" sz="2800" dirty="0">
                <a:latin typeface="Courier"/>
                <a:cs typeface="Courier"/>
              </a:rPr>
              <a:t>(</a:t>
            </a:r>
            <a:r>
              <a:rPr lang="en-US" sz="2800" dirty="0" err="1">
                <a:latin typeface="Courier"/>
                <a:cs typeface="Courier"/>
              </a:rPr>
              <a:t>ssn</a:t>
            </a:r>
            <a:r>
              <a:rPr lang="en-US" sz="2800" dirty="0">
                <a:latin typeface="Courier"/>
                <a:cs typeface="Courier"/>
              </a:rPr>
              <a:t>, name)</a:t>
            </a:r>
            <a:endParaRPr lang="en-US" sz="2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800" dirty="0">
                <a:latin typeface="Times New Roman"/>
                <a:cs typeface="Times New Roman"/>
                <a:sym typeface="Wingdings"/>
              </a:rPr>
              <a:t>     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  <a:sym typeface="Wingdings"/>
              </a:rPr>
              <a:t>Emp-addr</a:t>
            </a:r>
            <a:r>
              <a:rPr lang="en-US" sz="2800" dirty="0">
                <a:latin typeface="Courier"/>
                <a:cs typeface="Courier"/>
                <a:sym typeface="Wingdings"/>
              </a:rPr>
              <a:t>(</a:t>
            </a:r>
            <a:r>
              <a:rPr lang="en-US" sz="2800" dirty="0" err="1">
                <a:latin typeface="Courier"/>
                <a:cs typeface="Courier"/>
                <a:sym typeface="Wingdings"/>
              </a:rPr>
              <a:t>ssn</a:t>
            </a:r>
            <a:r>
              <a:rPr lang="en-US" sz="2800" dirty="0">
                <a:latin typeface="Courier"/>
                <a:cs typeface="Courier"/>
                <a:sym typeface="Wingdings"/>
              </a:rPr>
              <a:t>, street, city, zip)</a:t>
            </a:r>
          </a:p>
          <a:p>
            <a:pPr marL="0" indent="0">
              <a:buNone/>
            </a:pPr>
            <a:r>
              <a:rPr lang="en-US" sz="2800" dirty="0">
                <a:latin typeface="Times New Roman"/>
                <a:cs typeface="Times New Roman"/>
                <a:sym typeface="Wingdings"/>
              </a:rPr>
              <a:t>      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  <a:sym typeface="Wingdings"/>
              </a:rPr>
              <a:t>Location</a:t>
            </a:r>
            <a:r>
              <a:rPr lang="en-US" sz="2800" dirty="0">
                <a:latin typeface="Courier"/>
                <a:cs typeface="Courier"/>
                <a:sym typeface="Wingdings"/>
              </a:rPr>
              <a:t>(zip, state)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  <a:sym typeface="Wingdings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01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031" y="114264"/>
            <a:ext cx="8730532" cy="944070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The danger of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337732"/>
            <a:ext cx="8730532" cy="538374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Losing information.</a:t>
            </a:r>
          </a:p>
          <a:p>
            <a:r>
              <a:rPr lang="en-US" sz="2800" dirty="0">
                <a:latin typeface="Times New Roman"/>
                <a:cs typeface="Times New Roman"/>
              </a:rPr>
              <a:t>We like to preserve the information stored in R.</a:t>
            </a: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Recover the tuples in R from R’s BCNF decomposition:  </a:t>
            </a:r>
            <a:r>
              <a:rPr lang="en-US" sz="2600" dirty="0">
                <a:solidFill>
                  <a:srgbClr val="000090"/>
                </a:solidFill>
                <a:latin typeface="Times New Roman"/>
                <a:cs typeface="Times New Roman"/>
              </a:rPr>
              <a:t>Lossless decomposition</a:t>
            </a:r>
            <a:endParaRPr lang="en-US" sz="2600" dirty="0">
              <a:latin typeface="Times New Roman"/>
              <a:cs typeface="Times New Roman"/>
            </a:endParaRPr>
          </a:p>
          <a:p>
            <a:pPr lvl="1"/>
            <a:endParaRPr lang="en-US" sz="2600" dirty="0">
              <a:latin typeface="Times New Roman"/>
              <a:cs typeface="Times New Roman"/>
            </a:endParaRP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Recover all FDs in R from its BCNF decomposition:  </a:t>
            </a:r>
            <a:r>
              <a:rPr lang="en-US" sz="2600" dirty="0">
                <a:solidFill>
                  <a:srgbClr val="000090"/>
                </a:solidFill>
                <a:latin typeface="Times New Roman"/>
                <a:cs typeface="Times New Roman"/>
              </a:rPr>
              <a:t>Dependency preserving</a:t>
            </a:r>
            <a:endParaRPr lang="en-US" sz="2600" dirty="0">
              <a:latin typeface="Times New Roman"/>
              <a:cs typeface="Times New Roman"/>
            </a:endParaRPr>
          </a:p>
          <a:p>
            <a:endParaRPr lang="en-US" sz="2800" dirty="0">
              <a:latin typeface="Times New Roman"/>
              <a:cs typeface="Times New Roman"/>
              <a:sym typeface="Wingdings"/>
            </a:endParaRPr>
          </a:p>
          <a:p>
            <a:r>
              <a:rPr lang="en-US" sz="2800" dirty="0">
                <a:latin typeface="Times New Roman"/>
                <a:cs typeface="Times New Roman"/>
                <a:sym typeface="Wingdings"/>
              </a:rPr>
              <a:t>Check these conditions after normalizing a relation.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51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04559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Lossless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48267"/>
            <a:ext cx="8730532" cy="528884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If (R1, R2) is a decomposition of R, then </a:t>
            </a:r>
          </a:p>
          <a:p>
            <a:pPr marL="0" indent="0">
              <a:buNone/>
            </a:pPr>
            <a:r>
              <a:rPr lang="en-US" sz="2800" b="1" dirty="0">
                <a:latin typeface="Times New Roman"/>
                <a:cs typeface="Times New Roman"/>
              </a:rPr>
              <a:t>   Natural Join (R1, R2) = R</a:t>
            </a:r>
            <a:r>
              <a:rPr lang="en-US" sz="2800" i="1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for all instances of R, R1, R2.</a:t>
            </a:r>
            <a:endParaRPr lang="en-US" sz="2800" i="1" dirty="0">
              <a:latin typeface="Times New Roman"/>
              <a:cs typeface="Times New Roman"/>
            </a:endParaRPr>
          </a:p>
          <a:p>
            <a:r>
              <a:rPr lang="en-US" sz="2800" b="1" dirty="0">
                <a:solidFill>
                  <a:srgbClr val="000090"/>
                </a:solidFill>
                <a:latin typeface="Times New Roman"/>
                <a:cs typeface="Times New Roman"/>
              </a:rPr>
              <a:t>Example</a:t>
            </a:r>
            <a:r>
              <a:rPr lang="en-US" sz="2800" b="1" dirty="0">
                <a:latin typeface="Times New Roman"/>
                <a:cs typeface="Times New Roman"/>
              </a:rPr>
              <a:t>:</a:t>
            </a:r>
            <a:r>
              <a:rPr lang="en-US" sz="2800" dirty="0">
                <a:latin typeface="Times New Roman"/>
                <a:cs typeface="Times New Roman"/>
              </a:rPr>
              <a:t> R( A, B, C) 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>
                <a:latin typeface="Times New Roman"/>
                <a:cs typeface="Times New Roman"/>
              </a:rPr>
              <a:t> R1(A, B), R2(A, C)  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  <a:sym typeface="Wingdings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  <a:sym typeface="Wingdings"/>
              </a:rPr>
              <a:t>                         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en-US" dirty="0">
              <a:latin typeface="Times New Roman"/>
              <a:cs typeface="Times New Roman"/>
              <a:sym typeface="Wingdings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  <a:sym typeface="Wingdings"/>
            </a:endParaRPr>
          </a:p>
          <a:p>
            <a:pPr marL="0" indent="0">
              <a:buNone/>
            </a:pPr>
            <a:r>
              <a:rPr lang="en-US" sz="2400" dirty="0">
                <a:latin typeface="Times New Roman"/>
                <a:cs typeface="Times New Roman"/>
                <a:sym typeface="Wingdings"/>
              </a:rPr>
              <a:t>                               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ea typeface="Wingdings"/>
                <a:cs typeface="Times New Roman"/>
                <a:sym typeface="Wingdings"/>
              </a:rPr>
              <a:t>						  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latin typeface="Times New Roman"/>
                <a:cs typeface="Times New Roman"/>
                <a:sym typeface="Wingdings"/>
              </a:rPr>
              <a:t>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426292"/>
              </p:ext>
            </p:extLst>
          </p:nvPr>
        </p:nvGraphicFramePr>
        <p:xfrm>
          <a:off x="552647" y="2610569"/>
          <a:ext cx="2241354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7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7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7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7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021121"/>
              </p:ext>
            </p:extLst>
          </p:nvPr>
        </p:nvGraphicFramePr>
        <p:xfrm>
          <a:off x="3849021" y="4030727"/>
          <a:ext cx="2153856" cy="2094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24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07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07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07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07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081899" y="4473237"/>
            <a:ext cx="287771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</a:rPr>
              <a:t>we get bogus tuples, not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</a:rPr>
              <a:t>lossless decomposition.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482449"/>
              </p:ext>
            </p:extLst>
          </p:nvPr>
        </p:nvGraphicFramePr>
        <p:xfrm>
          <a:off x="3645551" y="2624680"/>
          <a:ext cx="132156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5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5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5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940419"/>
              </p:ext>
            </p:extLst>
          </p:nvPr>
        </p:nvGraphicFramePr>
        <p:xfrm>
          <a:off x="5204115" y="2610569"/>
          <a:ext cx="124467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5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5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5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046052"/>
              </p:ext>
            </p:extLst>
          </p:nvPr>
        </p:nvGraphicFramePr>
        <p:xfrm>
          <a:off x="552647" y="4205128"/>
          <a:ext cx="124467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5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5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5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364289"/>
              </p:ext>
            </p:extLst>
          </p:nvPr>
        </p:nvGraphicFramePr>
        <p:xfrm>
          <a:off x="1991728" y="4205128"/>
          <a:ext cx="132156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5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5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5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32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04559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BCNF decomposition is lossless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48267"/>
            <a:ext cx="8730532" cy="577320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90"/>
                </a:solidFill>
                <a:latin typeface="Times New Roman"/>
                <a:cs typeface="Times New Roman"/>
              </a:rPr>
              <a:t>Example</a:t>
            </a:r>
            <a:r>
              <a:rPr lang="en-US" sz="2400" b="1" dirty="0">
                <a:latin typeface="Times New Roman"/>
                <a:cs typeface="Times New Roman"/>
              </a:rPr>
              <a:t>:</a:t>
            </a:r>
            <a:r>
              <a:rPr lang="en-US" sz="2400" dirty="0">
                <a:latin typeface="Times New Roman"/>
                <a:cs typeface="Times New Roman"/>
              </a:rPr>
              <a:t> {R( A, B, C),  A</a:t>
            </a:r>
            <a:r>
              <a:rPr lang="en-US" sz="24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>
                <a:latin typeface="Times New Roman"/>
                <a:cs typeface="Times New Roman"/>
              </a:rPr>
              <a:t>B}   {R1 (A, B), R2 (A, C), A</a:t>
            </a:r>
            <a:r>
              <a:rPr lang="en-US" sz="24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>
                <a:latin typeface="Times New Roman"/>
                <a:cs typeface="Times New Roman"/>
              </a:rPr>
              <a:t>B}  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  <a:sym typeface="Wingdings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  <a:sym typeface="Wingdings"/>
              </a:rPr>
              <a:t>                      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en-US" dirty="0">
              <a:latin typeface="Times New Roman"/>
              <a:cs typeface="Times New Roman"/>
              <a:sym typeface="Wingdings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  <a:sym typeface="Wingdings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  <a:sym typeface="Wingdings"/>
              </a:rPr>
              <a:t>						 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en-US" dirty="0">
              <a:latin typeface="Times New Roman"/>
              <a:cs typeface="Times New Roman"/>
              <a:sym typeface="Wingdings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  <a:sym typeface="Wingdings"/>
              </a:rPr>
              <a:t>          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091" y="1766721"/>
          <a:ext cx="1888575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05181" y="4804719"/>
            <a:ext cx="789093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The join does </a:t>
            </a:r>
            <a:r>
              <a:rPr lang="en-US" sz="2800" i="1" dirty="0">
                <a:latin typeface="Times New Roman"/>
                <a:cs typeface="Times New Roman"/>
              </a:rPr>
              <a:t>not </a:t>
            </a:r>
            <a:r>
              <a:rPr lang="en-US" sz="2800" dirty="0">
                <a:latin typeface="Times New Roman"/>
                <a:cs typeface="Times New Roman"/>
              </a:rPr>
              <a:t>produce bogus tuples.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Generally, if the join attribute is a key, we are OK.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It is </a:t>
            </a:r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true for all BCNF decompositions.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174490" y="1825997"/>
          <a:ext cx="1242286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578796" y="1842940"/>
          <a:ext cx="119021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75992" y="3203972"/>
          <a:ext cx="119021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876523" y="3217983"/>
          <a:ext cx="1242286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880431" y="3203972"/>
          <a:ext cx="1888575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255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BCNF is </a:t>
            </a:r>
            <a:r>
              <a:rPr lang="en-US" sz="3800" b="1" dirty="0">
                <a:solidFill>
                  <a:srgbClr val="000090"/>
                </a:solidFill>
                <a:latin typeface="Times New Roman"/>
                <a:cs typeface="Times New Roman"/>
              </a:rPr>
              <a:t>not</a:t>
            </a:r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 dependency preserving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40594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Emp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ssn</a:t>
            </a:r>
            <a:r>
              <a:rPr lang="en-US" sz="2000" dirty="0">
                <a:latin typeface="Courier"/>
                <a:cs typeface="Courier"/>
              </a:rPr>
              <a:t>, name, address),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Courier"/>
                <a:ea typeface="ＭＳ Ｐゴシック" charset="0"/>
                <a:cs typeface="Courier"/>
                <a:sym typeface="Wingdings"/>
              </a:rPr>
              <a:t>ssn</a:t>
            </a:r>
            <a:r>
              <a:rPr lang="en-US" sz="2000" dirty="0" err="1">
                <a:latin typeface="Courier"/>
                <a:ea typeface="Wingdings"/>
                <a:cs typeface="Courier"/>
                <a:sym typeface="Wingdings"/>
              </a:rPr>
              <a:t></a:t>
            </a:r>
            <a:r>
              <a:rPr lang="en-US" sz="2000" dirty="0" err="1">
                <a:latin typeface="Courier"/>
                <a:ea typeface="ＭＳ Ｐゴシック" charset="0"/>
                <a:cs typeface="Courier"/>
                <a:sym typeface="Wingdings"/>
              </a:rPr>
              <a:t>name</a:t>
            </a:r>
            <a:r>
              <a:rPr lang="en-US" sz="2000" dirty="0">
                <a:latin typeface="Courier"/>
                <a:ea typeface="ＭＳ Ｐゴシック" charset="0"/>
                <a:cs typeface="Courier"/>
                <a:sym typeface="Wingdings"/>
              </a:rPr>
              <a:t>, </a:t>
            </a:r>
            <a:r>
              <a:rPr lang="en-US" sz="2000" dirty="0" err="1">
                <a:latin typeface="Courier"/>
                <a:ea typeface="ＭＳ Ｐゴシック" charset="0"/>
                <a:cs typeface="Courier"/>
                <a:sym typeface="Wingdings"/>
              </a:rPr>
              <a:t>name,address</a:t>
            </a:r>
            <a:r>
              <a:rPr lang="en-US" sz="2000" dirty="0" err="1">
                <a:latin typeface="Courier"/>
                <a:ea typeface="Wingdings"/>
                <a:cs typeface="Courier"/>
                <a:sym typeface="Wingdings"/>
              </a:rPr>
              <a:t></a:t>
            </a:r>
            <a:r>
              <a:rPr lang="en-US" sz="2000" dirty="0" err="1">
                <a:latin typeface="Courier"/>
                <a:ea typeface="ＭＳ Ｐゴシック" charset="0"/>
                <a:cs typeface="Courier"/>
              </a:rPr>
              <a:t>ssn</a:t>
            </a:r>
            <a:endParaRPr lang="en-US" sz="2000" dirty="0">
              <a:latin typeface="Times New Roman"/>
              <a:ea typeface="ＭＳ Ｐゴシック" charset="0"/>
              <a:cs typeface="Times New Roman"/>
            </a:endParaRPr>
          </a:p>
          <a:p>
            <a:pPr marL="0" indent="0">
              <a:buNone/>
            </a:pPr>
            <a:r>
              <a:rPr lang="en-US" sz="2200" dirty="0">
                <a:latin typeface="Times New Roman"/>
                <a:ea typeface="ＭＳ Ｐゴシック" charset="0"/>
                <a:cs typeface="Times New Roman"/>
              </a:rPr>
              <a:t>   BCNF decomposition: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Emp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-name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ssn</a:t>
            </a:r>
            <a:r>
              <a:rPr lang="en-US" sz="2000" dirty="0">
                <a:latin typeface="Courier"/>
                <a:cs typeface="Courier"/>
              </a:rPr>
              <a:t>, name) </a:t>
            </a:r>
            <a:r>
              <a:rPr lang="en-US" sz="2000" dirty="0" err="1">
                <a:latin typeface="Courier"/>
                <a:ea typeface="ＭＳ Ｐゴシック" charset="0"/>
                <a:cs typeface="Courier"/>
              </a:rPr>
              <a:t>ssn</a:t>
            </a:r>
            <a:r>
              <a:rPr lang="en-US" sz="2000" dirty="0" err="1">
                <a:latin typeface="Courier"/>
                <a:ea typeface="Wingdings"/>
                <a:cs typeface="Courier"/>
                <a:sym typeface="Wingdings"/>
              </a:rPr>
              <a:t></a:t>
            </a:r>
            <a:r>
              <a:rPr lang="en-US" sz="2000" dirty="0" err="1">
                <a:latin typeface="Courier"/>
                <a:ea typeface="ＭＳ Ｐゴシック" charset="0"/>
                <a:cs typeface="Courier"/>
                <a:sym typeface="Wingdings"/>
              </a:rPr>
              <a:t>name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  Emp-</a:t>
            </a:r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addr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ssn</a:t>
            </a:r>
            <a:r>
              <a:rPr lang="en-US" sz="2000" dirty="0">
                <a:latin typeface="Courier"/>
                <a:cs typeface="Courier"/>
              </a:rPr>
              <a:t>, address)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ea typeface="ＭＳ Ｐゴシック" charset="0"/>
              <a:cs typeface="Times New Roman"/>
            </a:endParaRPr>
          </a:p>
          <a:p>
            <a:r>
              <a:rPr lang="en-US" sz="2600" dirty="0">
                <a:latin typeface="Times New Roman"/>
                <a:ea typeface="ＭＳ Ｐゴシック" charset="0"/>
                <a:cs typeface="Times New Roman"/>
              </a:rPr>
              <a:t>What will happen if we lose dependency?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                                         </a:t>
            </a:r>
            <a:r>
              <a:rPr lang="en-US" sz="2600" dirty="0">
                <a:latin typeface="Courier"/>
                <a:ea typeface="Wingdings"/>
                <a:cs typeface="Courier"/>
                <a:sym typeface="Wingdings"/>
              </a:rPr>
              <a:t></a:t>
            </a:r>
            <a:endParaRPr lang="en-US" sz="26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26</a:t>
            </a:fld>
            <a:endParaRPr lang="en-US"/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4020588" y="2118606"/>
            <a:ext cx="133599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200" dirty="0"/>
              <a:t>No FD!</a:t>
            </a: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5356579" y="2113033"/>
            <a:ext cx="333676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200" b="1" dirty="0">
                <a:solidFill>
                  <a:srgbClr val="800000"/>
                </a:solidFill>
              </a:rPr>
              <a:t>not</a:t>
            </a:r>
            <a:r>
              <a:rPr lang="en-US" sz="2200" dirty="0">
                <a:solidFill>
                  <a:srgbClr val="800000"/>
                </a:solidFill>
              </a:rPr>
              <a:t> dependency preserving </a:t>
            </a:r>
          </a:p>
        </p:txBody>
      </p:sp>
      <p:graphicFrame>
        <p:nvGraphicFramePr>
          <p:cNvPr id="26" name="Object 2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022497" y="3775373"/>
          <a:ext cx="3563717" cy="1392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8" name="Document" r:id="rId3" imgW="4800600" imgH="1803400" progId="Word.Document.8">
                  <p:embed/>
                </p:oleObj>
              </mc:Choice>
              <mc:Fallback>
                <p:oleObj name="Document" r:id="rId3" imgW="4800600" imgH="1803400" progId="Word.Document.8">
                  <p:embed/>
                  <p:pic>
                    <p:nvPicPr>
                      <p:cNvPr id="26" name="Object 25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2497" y="3775373"/>
                        <a:ext cx="3563717" cy="13927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79797" y="3801607"/>
          <a:ext cx="3742426" cy="995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9" name="Document" r:id="rId5" imgW="4800600" imgH="1193800" progId="Word.Document.8">
                  <p:embed/>
                </p:oleObj>
              </mc:Choice>
              <mc:Fallback>
                <p:oleObj name="Document" r:id="rId5" imgW="4800600" imgH="1193800" progId="Word.Document.8">
                  <p:embed/>
                  <p:pic>
                    <p:nvPicPr>
                      <p:cNvPr id="27" name="Object 2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97" y="3801607"/>
                        <a:ext cx="3742426" cy="9956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hlinkClick r:id="" action="ppaction://ole?verb=0"/>
          </p:cNvPr>
          <p:cNvGraphicFramePr>
            <a:graphicFrameLocks/>
          </p:cNvGraphicFramePr>
          <p:nvPr/>
        </p:nvGraphicFramePr>
        <p:xfrm>
          <a:off x="2358067" y="3792631"/>
          <a:ext cx="3446092" cy="1411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0" name="Document" r:id="rId7" imgW="4800600" imgH="1803400" progId="Word.Document.8">
                  <p:embed/>
                </p:oleObj>
              </mc:Choice>
              <mc:Fallback>
                <p:oleObj name="Document" r:id="rId7" imgW="4800600" imgH="1803400" progId="Word.Document.8">
                  <p:embed/>
                  <p:pic>
                    <p:nvPicPr>
                      <p:cNvPr id="28" name="Object 27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8067" y="3792631"/>
                        <a:ext cx="3446092" cy="14111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/>
          <p:cNvSpPr/>
          <p:nvPr/>
        </p:nvSpPr>
        <p:spPr>
          <a:xfrm>
            <a:off x="5022497" y="3392521"/>
            <a:ext cx="6464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Emp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79797" y="3400801"/>
            <a:ext cx="14159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Emp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-name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358067" y="3375263"/>
            <a:ext cx="14159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Emp-addr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452087" y="4879806"/>
            <a:ext cx="374242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200" dirty="0"/>
          </a:p>
          <a:p>
            <a:pPr>
              <a:buNone/>
            </a:pPr>
            <a:r>
              <a:rPr lang="en-US" sz="2000" dirty="0"/>
              <a:t>Looks OK to the system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4397094" y="4893658"/>
            <a:ext cx="456435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200" dirty="0">
              <a:solidFill>
                <a:srgbClr val="8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800000"/>
                </a:solidFill>
              </a:rPr>
              <a:t>Does </a:t>
            </a:r>
            <a:r>
              <a:rPr lang="en-US" sz="2000" b="1" dirty="0">
                <a:solidFill>
                  <a:srgbClr val="800000"/>
                </a:solidFill>
              </a:rPr>
              <a:t>not</a:t>
            </a:r>
            <a:r>
              <a:rPr lang="en-US" sz="2000" dirty="0">
                <a:solidFill>
                  <a:srgbClr val="800000"/>
                </a:solidFill>
              </a:rPr>
              <a:t> satisfy </a:t>
            </a:r>
            <a:r>
              <a:rPr lang="en-US" sz="2000" dirty="0" err="1">
                <a:latin typeface="Courier"/>
                <a:cs typeface="Courier"/>
                <a:sym typeface="Wingdings"/>
              </a:rPr>
              <a:t>name,address</a:t>
            </a:r>
            <a:r>
              <a:rPr lang="en-US" sz="2000" dirty="0" err="1">
                <a:latin typeface="Courier"/>
                <a:ea typeface="Wingdings"/>
                <a:cs typeface="Courier"/>
                <a:sym typeface="Wingdings"/>
              </a:rPr>
              <a:t></a:t>
            </a:r>
            <a:r>
              <a:rPr lang="en-US" sz="2000" dirty="0" err="1">
                <a:latin typeface="Courier"/>
                <a:cs typeface="Courier"/>
              </a:rPr>
              <a:t>ssn</a:t>
            </a:r>
            <a:endParaRPr lang="en-US" sz="20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463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BCNF is </a:t>
            </a:r>
            <a:r>
              <a:rPr lang="en-US" sz="3800" b="1" dirty="0">
                <a:solidFill>
                  <a:srgbClr val="000090"/>
                </a:solidFill>
                <a:latin typeface="Times New Roman"/>
                <a:cs typeface="Times New Roman"/>
              </a:rPr>
              <a:t>not</a:t>
            </a:r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 dependency preserving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405947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/>
                <a:ea typeface="ＭＳ Ｐゴシック" charset="0"/>
                <a:cs typeface="Times New Roman"/>
              </a:rPr>
              <a:t>What will happen if we lose a dependency?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                                         </a:t>
            </a:r>
            <a:r>
              <a:rPr lang="en-US" sz="2600" dirty="0">
                <a:latin typeface="Courier"/>
                <a:ea typeface="Wingdings"/>
                <a:cs typeface="Courier"/>
                <a:sym typeface="Wingdings"/>
              </a:rPr>
              <a:t></a:t>
            </a:r>
            <a:endParaRPr lang="en-US" sz="26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26" name="Object 2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9834897"/>
              </p:ext>
            </p:extLst>
          </p:nvPr>
        </p:nvGraphicFramePr>
        <p:xfrm>
          <a:off x="5022497" y="1904995"/>
          <a:ext cx="3563717" cy="1392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2" name="Document" r:id="rId3" imgW="4800600" imgH="1803400" progId="Word.Document.8">
                  <p:embed/>
                </p:oleObj>
              </mc:Choice>
              <mc:Fallback>
                <p:oleObj name="Document" r:id="rId3" imgW="4800600" imgH="1803400" progId="Word.Document.8">
                  <p:embed/>
                  <p:pic>
                    <p:nvPicPr>
                      <p:cNvPr id="26" name="Object 25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2497" y="1904995"/>
                        <a:ext cx="3563717" cy="13927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7777398"/>
              </p:ext>
            </p:extLst>
          </p:nvPr>
        </p:nvGraphicFramePr>
        <p:xfrm>
          <a:off x="479797" y="1931229"/>
          <a:ext cx="3742426" cy="995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3" name="Document" r:id="rId5" imgW="4800600" imgH="1193800" progId="Word.Document.8">
                  <p:embed/>
                </p:oleObj>
              </mc:Choice>
              <mc:Fallback>
                <p:oleObj name="Document" r:id="rId5" imgW="4800600" imgH="1193800" progId="Word.Document.8">
                  <p:embed/>
                  <p:pic>
                    <p:nvPicPr>
                      <p:cNvPr id="27" name="Object 2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97" y="1931229"/>
                        <a:ext cx="3742426" cy="9956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752833"/>
              </p:ext>
            </p:extLst>
          </p:nvPr>
        </p:nvGraphicFramePr>
        <p:xfrm>
          <a:off x="2358067" y="1922253"/>
          <a:ext cx="3446092" cy="1411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4" name="Document" r:id="rId7" imgW="4800600" imgH="1803400" progId="Word.Document.8">
                  <p:embed/>
                </p:oleObj>
              </mc:Choice>
              <mc:Fallback>
                <p:oleObj name="Document" r:id="rId7" imgW="4800600" imgH="1803400" progId="Word.Document.8">
                  <p:embed/>
                  <p:pic>
                    <p:nvPicPr>
                      <p:cNvPr id="28" name="Object 27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8067" y="1922253"/>
                        <a:ext cx="3446092" cy="14111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/>
          <p:cNvSpPr/>
          <p:nvPr/>
        </p:nvSpPr>
        <p:spPr>
          <a:xfrm>
            <a:off x="5022497" y="1522143"/>
            <a:ext cx="6464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Emp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79797" y="1530423"/>
            <a:ext cx="14159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Emp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-name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358067" y="1504885"/>
            <a:ext cx="14159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urier"/>
                <a:cs typeface="Courier"/>
              </a:rPr>
              <a:t>Emp-addr</a:t>
            </a:r>
            <a:endParaRPr lang="en-US" sz="20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5994" y="4477472"/>
            <a:ext cx="7950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Given FD A </a:t>
            </a:r>
            <a:r>
              <a:rPr lang="en-US" sz="2400" dirty="0">
                <a:latin typeface="Courier"/>
                <a:ea typeface="Wingdings"/>
                <a:cs typeface="Courier"/>
                <a:sym typeface="Wingdings"/>
              </a:rPr>
              <a:t></a:t>
            </a:r>
            <a:r>
              <a:rPr lang="en-US" sz="2400" dirty="0">
                <a:latin typeface="Times New Roman"/>
                <a:cs typeface="Times New Roman"/>
              </a:rPr>
              <a:t>B, If normalization puts A and B in different relations, it is not dependency preserving.</a:t>
            </a: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6E7C349D-8F77-B645-82D4-72F7586A2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87" y="3203397"/>
            <a:ext cx="374242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200" dirty="0"/>
          </a:p>
          <a:p>
            <a:pPr>
              <a:buNone/>
            </a:pPr>
            <a:r>
              <a:rPr lang="en-US" sz="2000" dirty="0"/>
              <a:t>Looks OK to the system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FA95BC54-0624-6A4C-82AC-F90850C67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094" y="3244958"/>
            <a:ext cx="456435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200" dirty="0">
              <a:solidFill>
                <a:srgbClr val="8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800000"/>
                </a:solidFill>
              </a:rPr>
              <a:t>Does </a:t>
            </a:r>
            <a:r>
              <a:rPr lang="en-US" sz="2000" b="1" dirty="0">
                <a:solidFill>
                  <a:srgbClr val="800000"/>
                </a:solidFill>
              </a:rPr>
              <a:t>not</a:t>
            </a:r>
            <a:r>
              <a:rPr lang="en-US" sz="2000" dirty="0">
                <a:solidFill>
                  <a:srgbClr val="800000"/>
                </a:solidFill>
              </a:rPr>
              <a:t> satisfy </a:t>
            </a:r>
            <a:r>
              <a:rPr lang="en-US" sz="2000" dirty="0" err="1">
                <a:latin typeface="Courier"/>
                <a:cs typeface="Courier"/>
                <a:sym typeface="Wingdings"/>
              </a:rPr>
              <a:t>name,address</a:t>
            </a:r>
            <a:r>
              <a:rPr lang="en-US" sz="2000" dirty="0" err="1">
                <a:latin typeface="Courier"/>
                <a:ea typeface="Wingdings"/>
                <a:cs typeface="Courier"/>
                <a:sym typeface="Wingdings"/>
              </a:rPr>
              <a:t></a:t>
            </a:r>
            <a:r>
              <a:rPr lang="en-US" sz="2000" dirty="0" err="1">
                <a:latin typeface="Courier"/>
                <a:cs typeface="Courier"/>
              </a:rPr>
              <a:t>ssn</a:t>
            </a:r>
            <a:endParaRPr lang="en-US" sz="20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579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474" y="93131"/>
            <a:ext cx="8730532" cy="863603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Dependency preserving normal form: 3NF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99068"/>
            <a:ext cx="8730532" cy="572240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Relation R is in 3</a:t>
            </a:r>
            <a:r>
              <a:rPr lang="en-US" sz="2800" baseline="30000" dirty="0">
                <a:latin typeface="Times New Roman"/>
                <a:cs typeface="Times New Roman"/>
              </a:rPr>
              <a:t>rd</a:t>
            </a:r>
            <a:r>
              <a:rPr lang="en-US" sz="2800" dirty="0">
                <a:latin typeface="Times New Roman"/>
                <a:cs typeface="Times New Roman"/>
              </a:rPr>
              <a:t> normal form if for each non-trivial FD X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>
                <a:latin typeface="Times New Roman"/>
                <a:cs typeface="Times New Roman"/>
                <a:sym typeface="Wingdings"/>
              </a:rPr>
              <a:t>Y</a:t>
            </a:r>
            <a:r>
              <a:rPr lang="en-US" sz="2800" dirty="0">
                <a:latin typeface="Times New Roman"/>
                <a:cs typeface="Times New Roman"/>
              </a:rPr>
              <a:t> in R 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X is a super-key or 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Times New Roman"/>
                <a:cs typeface="Times New Roman"/>
              </a:rPr>
              <a:t>Y is a part of a key</a:t>
            </a:r>
            <a:r>
              <a:rPr lang="en-US" dirty="0">
                <a:latin typeface="Times New Roman"/>
                <a:cs typeface="Times New Roman"/>
              </a:rPr>
              <a:t>. </a:t>
            </a:r>
          </a:p>
          <a:p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Every non-key attribute must depend on a key, the whole key, and nothing but the key!</a:t>
            </a:r>
          </a:p>
          <a:p>
            <a:endParaRPr lang="en-US" sz="2400" dirty="0">
              <a:latin typeface="Times New Roman"/>
              <a:cs typeface="Times New Roman"/>
              <a:sym typeface="Wingdings"/>
            </a:endParaRPr>
          </a:p>
          <a:p>
            <a:pPr marL="0" indent="0">
              <a:buNone/>
            </a:pPr>
            <a:r>
              <a:rPr lang="en-US" sz="2600" dirty="0">
                <a:latin typeface="Courier"/>
                <a:ea typeface="ＭＳ Ｐゴシック" charset="0"/>
                <a:cs typeface="Courier"/>
                <a:sym typeface="Wingdings"/>
              </a:rPr>
              <a:t>  </a:t>
            </a:r>
            <a:endParaRPr lang="en-US" sz="2600" dirty="0">
              <a:latin typeface="Times New Roman"/>
              <a:ea typeface="ＭＳ Ｐゴシック" charset="0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  <a:sym typeface="Wingdings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  <a:sym typeface="Wingdings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86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474" y="93131"/>
            <a:ext cx="8730532" cy="863603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Dependency preserving normal form: 3NF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99068"/>
            <a:ext cx="8730532" cy="5722408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/>
                <a:cs typeface="Times New Roman"/>
              </a:rPr>
              <a:t>Relation R is in 3</a:t>
            </a:r>
            <a:r>
              <a:rPr lang="en-US" sz="2600" baseline="30000" dirty="0">
                <a:latin typeface="Times New Roman"/>
                <a:cs typeface="Times New Roman"/>
              </a:rPr>
              <a:t>rd</a:t>
            </a:r>
            <a:r>
              <a:rPr lang="en-US" sz="2600" dirty="0">
                <a:latin typeface="Times New Roman"/>
                <a:cs typeface="Times New Roman"/>
              </a:rPr>
              <a:t> normal form if for each non-trivial FD X</a:t>
            </a:r>
            <a:r>
              <a:rPr lang="en-US" sz="26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600" dirty="0">
                <a:latin typeface="Times New Roman"/>
                <a:cs typeface="Times New Roman"/>
                <a:sym typeface="Wingdings"/>
              </a:rPr>
              <a:t>Y</a:t>
            </a:r>
            <a:r>
              <a:rPr lang="en-US" sz="2600" dirty="0">
                <a:latin typeface="Times New Roman"/>
                <a:cs typeface="Times New Roman"/>
              </a:rPr>
              <a:t> in R </a:t>
            </a: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X is a super-key or </a:t>
            </a:r>
          </a:p>
          <a:p>
            <a:pPr lvl="1"/>
            <a:r>
              <a:rPr lang="en-US" sz="2600" dirty="0">
                <a:solidFill>
                  <a:schemeClr val="accent2"/>
                </a:solidFill>
                <a:latin typeface="Times New Roman"/>
                <a:cs typeface="Times New Roman"/>
              </a:rPr>
              <a:t>Y is a part of a key</a:t>
            </a:r>
            <a:r>
              <a:rPr lang="en-US" sz="2600" dirty="0">
                <a:latin typeface="Times New Roman"/>
                <a:cs typeface="Times New Roman"/>
              </a:rPr>
              <a:t>. </a:t>
            </a:r>
            <a:endParaRPr lang="en-US" sz="2600" b="1" dirty="0">
              <a:latin typeface="Times New Roman"/>
              <a:cs typeface="Times New Roman"/>
            </a:endParaRPr>
          </a:p>
          <a:p>
            <a:r>
              <a:rPr lang="en-US" sz="2600" b="1" dirty="0">
                <a:latin typeface="Times New Roman"/>
                <a:cs typeface="Times New Roman"/>
              </a:rPr>
              <a:t>Example: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Emp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ssn</a:t>
            </a:r>
            <a:r>
              <a:rPr lang="en-US" sz="2400" dirty="0">
                <a:latin typeface="Courier"/>
                <a:cs typeface="Courier"/>
              </a:rPr>
              <a:t>, name, address)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Times New Roman"/>
                <a:ea typeface="ＭＳ Ｐゴシック" charset="0"/>
                <a:cs typeface="Times New Roman"/>
              </a:rPr>
              <a:t>          </a:t>
            </a:r>
            <a:r>
              <a:rPr lang="en-US" sz="2400" dirty="0" err="1">
                <a:latin typeface="Courier"/>
                <a:ea typeface="ＭＳ Ｐゴシック" charset="0"/>
                <a:cs typeface="Courier"/>
              </a:rPr>
              <a:t>ssn</a:t>
            </a:r>
            <a:r>
              <a:rPr lang="en-US" sz="2400" dirty="0" err="1">
                <a:latin typeface="Courier"/>
                <a:ea typeface="Wingdings"/>
                <a:cs typeface="Courier"/>
                <a:sym typeface="Wingdings"/>
              </a:rPr>
              <a:t></a:t>
            </a:r>
            <a:r>
              <a:rPr lang="en-US" sz="2400" dirty="0" err="1">
                <a:latin typeface="Courier"/>
                <a:ea typeface="ＭＳ Ｐゴシック" charset="0"/>
                <a:cs typeface="Courier"/>
                <a:sym typeface="Wingdings"/>
              </a:rPr>
              <a:t>name</a:t>
            </a:r>
            <a:r>
              <a:rPr lang="en-US" sz="2400" dirty="0">
                <a:latin typeface="Courier"/>
                <a:ea typeface="ＭＳ Ｐゴシック" charset="0"/>
                <a:cs typeface="Courier"/>
                <a:sym typeface="Wingdings"/>
              </a:rPr>
              <a:t>, </a:t>
            </a:r>
            <a:r>
              <a:rPr lang="en-US" sz="2400" dirty="0" err="1">
                <a:latin typeface="Courier"/>
                <a:ea typeface="ＭＳ Ｐゴシック" charset="0"/>
                <a:cs typeface="Courier"/>
                <a:sym typeface="Wingdings"/>
              </a:rPr>
              <a:t>address,name</a:t>
            </a:r>
            <a:r>
              <a:rPr lang="en-US" sz="2400" dirty="0" err="1">
                <a:latin typeface="Courier"/>
                <a:ea typeface="Wingdings"/>
                <a:cs typeface="Courier"/>
                <a:sym typeface="Wingdings"/>
              </a:rPr>
              <a:t></a:t>
            </a:r>
            <a:r>
              <a:rPr lang="en-US" sz="2400" dirty="0" err="1">
                <a:latin typeface="Courier"/>
                <a:ea typeface="ＭＳ Ｐゴシック" charset="0"/>
                <a:cs typeface="Courier"/>
                <a:sym typeface="Wingdings"/>
              </a:rPr>
              <a:t>ssn</a:t>
            </a:r>
            <a:endParaRPr lang="en-US" sz="2400" dirty="0">
              <a:latin typeface="Courier"/>
              <a:ea typeface="ＭＳ Ｐゴシック" charset="0"/>
              <a:cs typeface="Courier"/>
              <a:sym typeface="Wingdings"/>
            </a:endParaRPr>
          </a:p>
          <a:p>
            <a:pPr marL="457200" lvl="1" indent="0">
              <a:buNone/>
            </a:pPr>
            <a:r>
              <a:rPr lang="en-US" sz="2400" dirty="0">
                <a:latin typeface="Times New Roman"/>
                <a:cs typeface="Times New Roman"/>
                <a:sym typeface="Wingdings"/>
              </a:rPr>
              <a:t>   3NF but not BCNF.</a:t>
            </a:r>
          </a:p>
          <a:p>
            <a:pPr marL="457200" lvl="1" indent="0">
              <a:buNone/>
            </a:pPr>
            <a:endParaRPr lang="en-US" sz="2400" dirty="0">
              <a:latin typeface="Times New Roman"/>
              <a:cs typeface="Times New Roman"/>
              <a:sym typeface="Wingdings"/>
            </a:endParaRPr>
          </a:p>
          <a:p>
            <a:pPr marL="514350" indent="-457200"/>
            <a:r>
              <a:rPr lang="en-US" sz="2800" dirty="0">
                <a:latin typeface="Times New Roman"/>
                <a:cs typeface="Times New Roman"/>
                <a:sym typeface="Wingdings"/>
              </a:rPr>
              <a:t>3NF is a lossless decomposition and preserves dependencies.</a:t>
            </a:r>
          </a:p>
          <a:p>
            <a:pPr marL="0" indent="0">
              <a:buNone/>
            </a:pPr>
            <a:r>
              <a:rPr lang="en-US" sz="2600" dirty="0">
                <a:latin typeface="Courier"/>
                <a:ea typeface="ＭＳ Ｐゴシック" charset="0"/>
                <a:cs typeface="Courier"/>
                <a:sym typeface="Wingdings"/>
              </a:rPr>
              <a:t>  </a:t>
            </a:r>
            <a:endParaRPr lang="en-US" sz="2600" dirty="0">
              <a:latin typeface="Times New Roman"/>
              <a:ea typeface="ＭＳ Ｐゴシック" charset="0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  <a:sym typeface="Wingdings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  <a:sym typeface="Wingdings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84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318"/>
            <a:ext cx="8229600" cy="960411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Data Quality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7117"/>
            <a:ext cx="8399842" cy="523821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Express the desired properties of data</a:t>
            </a:r>
          </a:p>
          <a:p>
            <a:r>
              <a:rPr lang="en-US" sz="2800" dirty="0">
                <a:latin typeface="Times New Roman"/>
                <a:cs typeface="Times New Roman"/>
              </a:rPr>
              <a:t>Ensure quality of data</a:t>
            </a:r>
          </a:p>
          <a:p>
            <a:r>
              <a:rPr lang="en-US" sz="2800" dirty="0">
                <a:latin typeface="Times New Roman"/>
                <a:cs typeface="Times New Roman"/>
              </a:rPr>
              <a:t>Restrict the data stored in the database.</a:t>
            </a:r>
          </a:p>
          <a:p>
            <a:pPr lvl="1"/>
            <a:r>
              <a:rPr lang="en-US" sz="2600" b="1" dirty="0">
                <a:latin typeface="Times New Roman"/>
                <a:cs typeface="Times New Roman"/>
              </a:rPr>
              <a:t>C1: </a:t>
            </a:r>
            <a:r>
              <a:rPr lang="en-US" sz="2600" dirty="0" err="1">
                <a:latin typeface="Times New Roman"/>
                <a:cs typeface="Times New Roman"/>
              </a:rPr>
              <a:t>ssn</a:t>
            </a:r>
            <a:r>
              <a:rPr lang="en-US" sz="2600" dirty="0">
                <a:latin typeface="Times New Roman"/>
                <a:cs typeface="Times New Roman"/>
              </a:rPr>
              <a:t> contains only numerical symbols.</a:t>
            </a:r>
          </a:p>
          <a:p>
            <a:pPr lvl="1"/>
            <a:r>
              <a:rPr lang="en-US" sz="2600" b="1" dirty="0">
                <a:latin typeface="Times New Roman"/>
                <a:cs typeface="Times New Roman"/>
              </a:rPr>
              <a:t>C2: </a:t>
            </a:r>
            <a:r>
              <a:rPr lang="en-US" sz="2600" dirty="0">
                <a:latin typeface="Times New Roman"/>
                <a:cs typeface="Times New Roman"/>
              </a:rPr>
              <a:t>People with same </a:t>
            </a:r>
            <a:r>
              <a:rPr lang="en-US" sz="2600" dirty="0" err="1">
                <a:latin typeface="Times New Roman"/>
                <a:cs typeface="Times New Roman"/>
              </a:rPr>
              <a:t>ssn</a:t>
            </a:r>
            <a:r>
              <a:rPr lang="en-US" sz="2600" dirty="0">
                <a:latin typeface="Times New Roman"/>
                <a:cs typeface="Times New Roman"/>
              </a:rPr>
              <a:t> have same name.</a:t>
            </a:r>
          </a:p>
          <a:p>
            <a:endParaRPr lang="en-US" sz="2600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sz="22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</p:txBody>
      </p:sp>
      <p:graphicFrame>
        <p:nvGraphicFramePr>
          <p:cNvPr id="5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931508" y="4190918"/>
          <a:ext cx="4057827" cy="1763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5" name="Document" r:id="rId4" imgW="4800600" imgH="1803400" progId="Word.Document.8">
                  <p:embed/>
                </p:oleObj>
              </mc:Choice>
              <mc:Fallback>
                <p:oleObj name="Document" r:id="rId4" imgW="4800600" imgH="1803400" progId="Word.Document.8">
                  <p:embed/>
                  <p:pic>
                    <p:nvPicPr>
                      <p:cNvPr id="5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508" y="4190918"/>
                        <a:ext cx="4057827" cy="17638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931508" y="3666399"/>
            <a:ext cx="7387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Emp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76287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135464"/>
            <a:ext cx="8730532" cy="863603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Minimal basis (minimal cover)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99068"/>
            <a:ext cx="8730532" cy="5026376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/>
                <a:cs typeface="Times New Roman"/>
                <a:sym typeface="Wingdings"/>
              </a:rPr>
              <a:t>The FD sets </a:t>
            </a:r>
            <a:r>
              <a:rPr lang="en-US" sz="2600" b="1" dirty="0">
                <a:latin typeface="Times New Roman"/>
                <a:cs typeface="Times New Roman"/>
                <a:sym typeface="Wingdings"/>
              </a:rPr>
              <a:t>U1</a:t>
            </a:r>
            <a:r>
              <a:rPr lang="en-US" sz="2600" dirty="0">
                <a:latin typeface="Times New Roman"/>
                <a:cs typeface="Times New Roman"/>
                <a:sym typeface="Wingdings"/>
              </a:rPr>
              <a:t> and </a:t>
            </a:r>
            <a:r>
              <a:rPr lang="en-US" sz="2600" b="1" dirty="0">
                <a:latin typeface="Times New Roman"/>
                <a:cs typeface="Times New Roman"/>
                <a:sym typeface="Wingdings"/>
              </a:rPr>
              <a:t>U2</a:t>
            </a:r>
            <a:r>
              <a:rPr lang="en-US" sz="2600" dirty="0">
                <a:latin typeface="Times New Roman"/>
                <a:cs typeface="Times New Roman"/>
                <a:sym typeface="Wingdings"/>
              </a:rPr>
              <a:t> are </a:t>
            </a:r>
            <a:r>
              <a:rPr lang="en-US" sz="2600" i="1" dirty="0">
                <a:latin typeface="Times New Roman"/>
                <a:cs typeface="Times New Roman"/>
                <a:sym typeface="Wingdings"/>
              </a:rPr>
              <a:t>equivalent </a:t>
            </a:r>
            <a:r>
              <a:rPr lang="en-US" sz="2600" dirty="0">
                <a:latin typeface="Times New Roman"/>
                <a:cs typeface="Times New Roman"/>
                <a:sym typeface="Wingdings"/>
              </a:rPr>
              <a:t>if and only if </a:t>
            </a:r>
          </a:p>
          <a:p>
            <a:pPr marL="0" indent="0">
              <a:buNone/>
            </a:pPr>
            <a:r>
              <a:rPr lang="en-US" sz="2600" b="1" dirty="0">
                <a:latin typeface="Times New Roman"/>
                <a:cs typeface="Times New Roman"/>
                <a:sym typeface="Wingdings"/>
              </a:rPr>
              <a:t>     U1+  = </a:t>
            </a:r>
            <a:r>
              <a:rPr lang="en-US" sz="2600" dirty="0">
                <a:latin typeface="Times New Roman"/>
                <a:cs typeface="Times New Roman"/>
                <a:sym typeface="Wingdings"/>
              </a:rPr>
              <a:t> </a:t>
            </a:r>
            <a:r>
              <a:rPr lang="en-US" sz="2600" b="1" dirty="0">
                <a:latin typeface="Times New Roman"/>
                <a:cs typeface="Times New Roman"/>
                <a:sym typeface="Wingdings"/>
              </a:rPr>
              <a:t>U2+</a:t>
            </a:r>
            <a:r>
              <a:rPr lang="en-US" sz="2600" dirty="0">
                <a:latin typeface="Times New Roman"/>
                <a:cs typeface="Times New Roman"/>
                <a:sym typeface="Wingdings"/>
              </a:rPr>
              <a:t>.</a:t>
            </a:r>
          </a:p>
          <a:p>
            <a:r>
              <a:rPr lang="en-US" sz="2600" b="1" dirty="0">
                <a:latin typeface="Times New Roman"/>
                <a:cs typeface="Times New Roman"/>
                <a:sym typeface="Wingdings"/>
              </a:rPr>
              <a:t>U2 </a:t>
            </a:r>
            <a:r>
              <a:rPr lang="en-US" sz="2600" dirty="0">
                <a:latin typeface="Times New Roman"/>
                <a:cs typeface="Times New Roman"/>
                <a:sym typeface="Wingdings"/>
              </a:rPr>
              <a:t>is a </a:t>
            </a:r>
            <a:r>
              <a:rPr lang="en-US" sz="2600" i="1" dirty="0">
                <a:solidFill>
                  <a:srgbClr val="000090"/>
                </a:solidFill>
                <a:latin typeface="Times New Roman"/>
                <a:cs typeface="Times New Roman"/>
                <a:sym typeface="Wingdings"/>
              </a:rPr>
              <a:t>minimal basis</a:t>
            </a:r>
            <a:r>
              <a:rPr lang="en-US" sz="2600" i="1" dirty="0">
                <a:latin typeface="Times New Roman"/>
                <a:cs typeface="Times New Roman"/>
                <a:sym typeface="Wingdings"/>
              </a:rPr>
              <a:t> </a:t>
            </a:r>
            <a:r>
              <a:rPr lang="en-US" sz="2600" dirty="0">
                <a:latin typeface="Times New Roman"/>
                <a:cs typeface="Times New Roman"/>
                <a:sym typeface="Wingdings"/>
              </a:rPr>
              <a:t>for </a:t>
            </a:r>
            <a:r>
              <a:rPr lang="en-US" sz="2600" b="1" dirty="0">
                <a:latin typeface="Times New Roman"/>
                <a:cs typeface="Times New Roman"/>
                <a:sym typeface="Wingdings"/>
              </a:rPr>
              <a:t>U1 </a:t>
            </a:r>
            <a:r>
              <a:rPr lang="en-US" sz="2600" dirty="0" err="1">
                <a:latin typeface="Times New Roman"/>
                <a:cs typeface="Times New Roman"/>
                <a:sym typeface="Wingdings"/>
              </a:rPr>
              <a:t>iff</a:t>
            </a:r>
            <a:r>
              <a:rPr lang="en-US" sz="2600" dirty="0">
                <a:latin typeface="Times New Roman"/>
                <a:cs typeface="Times New Roman"/>
                <a:sym typeface="Wingdings"/>
              </a:rPr>
              <a:t>: </a:t>
            </a:r>
          </a:p>
          <a:p>
            <a:pPr lvl="1"/>
            <a:r>
              <a:rPr lang="en-US" sz="2400" b="1" dirty="0">
                <a:latin typeface="Times New Roman"/>
                <a:cs typeface="Times New Roman"/>
                <a:sym typeface="Wingdings"/>
              </a:rPr>
              <a:t>U2</a:t>
            </a:r>
            <a:r>
              <a:rPr lang="en-US" sz="2400" dirty="0">
                <a:latin typeface="Times New Roman"/>
                <a:cs typeface="Times New Roman"/>
                <a:sym typeface="Wingdings"/>
              </a:rPr>
              <a:t> and </a:t>
            </a:r>
            <a:r>
              <a:rPr lang="en-US" sz="2400" b="1" dirty="0">
                <a:latin typeface="Times New Roman"/>
                <a:cs typeface="Times New Roman"/>
                <a:sym typeface="Wingdings"/>
              </a:rPr>
              <a:t>U1</a:t>
            </a:r>
            <a:r>
              <a:rPr lang="en-US" sz="2400" dirty="0">
                <a:latin typeface="Times New Roman"/>
                <a:cs typeface="Times New Roman"/>
                <a:sym typeface="Wingdings"/>
              </a:rPr>
              <a:t> are equivalent.</a:t>
            </a:r>
          </a:p>
          <a:p>
            <a:pPr lvl="1"/>
            <a:r>
              <a:rPr lang="en-US" sz="2400" dirty="0">
                <a:latin typeface="Times New Roman"/>
                <a:cs typeface="Times New Roman"/>
                <a:sym typeface="Wingdings"/>
              </a:rPr>
              <a:t>The FDs in </a:t>
            </a:r>
            <a:r>
              <a:rPr lang="en-US" sz="2400" b="1" dirty="0">
                <a:latin typeface="Times New Roman"/>
                <a:cs typeface="Times New Roman"/>
                <a:sym typeface="Wingdings"/>
              </a:rPr>
              <a:t>U2</a:t>
            </a:r>
            <a:r>
              <a:rPr lang="en-US" sz="2400" dirty="0">
                <a:latin typeface="Times New Roman"/>
                <a:cs typeface="Times New Roman"/>
                <a:sym typeface="Wingdings"/>
              </a:rPr>
              <a:t> have only one attribute in their right-hand side.</a:t>
            </a:r>
          </a:p>
          <a:p>
            <a:pPr lvl="1"/>
            <a:r>
              <a:rPr lang="en-US" sz="2400" dirty="0">
                <a:latin typeface="Times New Roman"/>
                <a:cs typeface="Times New Roman"/>
                <a:sym typeface="Wingdings"/>
              </a:rPr>
              <a:t>If we remove an FD from </a:t>
            </a:r>
            <a:r>
              <a:rPr lang="en-US" sz="2400" b="1" dirty="0">
                <a:latin typeface="Times New Roman"/>
                <a:cs typeface="Times New Roman"/>
                <a:sym typeface="Wingdings"/>
              </a:rPr>
              <a:t>U2</a:t>
            </a:r>
            <a:r>
              <a:rPr lang="en-US" sz="2400" dirty="0">
                <a:latin typeface="Times New Roman"/>
                <a:cs typeface="Times New Roman"/>
                <a:sym typeface="Wingdings"/>
              </a:rPr>
              <a:t> or an attribute from an FD in </a:t>
            </a:r>
            <a:r>
              <a:rPr lang="en-US" sz="2400" b="1" dirty="0">
                <a:latin typeface="Times New Roman"/>
                <a:cs typeface="Times New Roman"/>
                <a:sym typeface="Wingdings"/>
              </a:rPr>
              <a:t>U2</a:t>
            </a:r>
            <a:r>
              <a:rPr lang="en-US" sz="2400" dirty="0">
                <a:latin typeface="Times New Roman"/>
                <a:cs typeface="Times New Roman"/>
                <a:sym typeface="Wingdings"/>
              </a:rPr>
              <a:t>, </a:t>
            </a:r>
            <a:r>
              <a:rPr lang="en-US" sz="2400" b="1" dirty="0">
                <a:latin typeface="Times New Roman"/>
                <a:cs typeface="Times New Roman"/>
                <a:sym typeface="Wingdings"/>
              </a:rPr>
              <a:t>U2 </a:t>
            </a:r>
            <a:r>
              <a:rPr lang="en-US" sz="2400" dirty="0">
                <a:latin typeface="Times New Roman"/>
                <a:cs typeface="Times New Roman"/>
                <a:sym typeface="Wingdings"/>
              </a:rPr>
              <a:t>will not be equivalent to </a:t>
            </a:r>
            <a:r>
              <a:rPr lang="en-US" sz="2400" b="1" dirty="0">
                <a:latin typeface="Times New Roman"/>
                <a:cs typeface="Times New Roman"/>
                <a:sym typeface="Wingdings"/>
              </a:rPr>
              <a:t>U1</a:t>
            </a:r>
            <a:r>
              <a:rPr lang="en-US" sz="2400" dirty="0">
                <a:latin typeface="Times New Roman"/>
                <a:cs typeface="Times New Roman"/>
                <a:sym typeface="Wingdings"/>
              </a:rPr>
              <a:t>.</a:t>
            </a:r>
          </a:p>
          <a:p>
            <a:endParaRPr lang="en-US" sz="2600" dirty="0">
              <a:latin typeface="Times New Roman"/>
              <a:cs typeface="Times New Roman"/>
              <a:sym typeface="Wingdings"/>
            </a:endParaRPr>
          </a:p>
          <a:p>
            <a:r>
              <a:rPr lang="en-US" sz="2600" b="1" dirty="0">
                <a:latin typeface="Times New Roman"/>
                <a:cs typeface="Times New Roman"/>
                <a:sym typeface="Wingdings"/>
              </a:rPr>
              <a:t>Intuition:</a:t>
            </a:r>
            <a:r>
              <a:rPr lang="en-US" sz="2600" dirty="0">
                <a:latin typeface="Times New Roman"/>
                <a:cs typeface="Times New Roman"/>
                <a:sym typeface="Wingdings"/>
              </a:rPr>
              <a:t> a minimal set of FDs with fewer attributes that implies </a:t>
            </a:r>
            <a:r>
              <a:rPr lang="en-US" sz="2600" b="1" dirty="0">
                <a:latin typeface="Times New Roman"/>
                <a:cs typeface="Times New Roman"/>
                <a:sym typeface="Wingdings"/>
              </a:rPr>
              <a:t>U+.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  <a:sym typeface="Wingdings"/>
            </a:endParaRPr>
          </a:p>
          <a:p>
            <a:pPr lvl="1"/>
            <a:endParaRPr lang="en-US" dirty="0">
              <a:latin typeface="Times New Roman"/>
              <a:cs typeface="Times New Roman"/>
              <a:sym typeface="Wingdings"/>
            </a:endParaRPr>
          </a:p>
          <a:p>
            <a:pPr lvl="1"/>
            <a:endParaRPr lang="en-US" dirty="0">
              <a:latin typeface="Times New Roman"/>
              <a:cs typeface="Times New Roman"/>
              <a:sym typeface="Wingdings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  <a:sym typeface="Wingdings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  <a:sym typeface="Wingdings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491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135464"/>
            <a:ext cx="8730532" cy="863603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Finding minimal basis of </a:t>
            </a:r>
            <a:r>
              <a:rPr lang="en-US" sz="3800" b="1" dirty="0">
                <a:solidFill>
                  <a:srgbClr val="000090"/>
                </a:solidFill>
                <a:latin typeface="Times New Roman"/>
                <a:cs typeface="Times New Roman"/>
              </a:rPr>
              <a:t>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99068"/>
            <a:ext cx="8730532" cy="502637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latin typeface="Times New Roman"/>
                <a:cs typeface="Times New Roman"/>
                <a:sym typeface="Wingdings"/>
              </a:rPr>
              <a:t>Standard form</a:t>
            </a:r>
            <a:r>
              <a:rPr lang="en-US" sz="2600" dirty="0">
                <a:latin typeface="Times New Roman"/>
                <a:cs typeface="Times New Roman"/>
                <a:sym typeface="Wingdings"/>
              </a:rPr>
              <a:t>: replace each FD </a:t>
            </a:r>
            <a:r>
              <a:rPr lang="en-US" sz="2600" b="1" dirty="0">
                <a:solidFill>
                  <a:srgbClr val="3366FF"/>
                </a:solidFill>
                <a:latin typeface="Times New Roman"/>
                <a:cs typeface="Times New Roman"/>
                <a:sym typeface="Wingdings"/>
              </a:rPr>
              <a:t>A</a:t>
            </a:r>
            <a:r>
              <a:rPr lang="en-US" sz="2600" b="1" baseline="-25000" dirty="0">
                <a:solidFill>
                  <a:srgbClr val="3366FF"/>
                </a:solidFill>
                <a:latin typeface="Times New Roman"/>
                <a:cs typeface="Times New Roman"/>
                <a:sym typeface="Wingdings"/>
              </a:rPr>
              <a:t>1</a:t>
            </a:r>
            <a:r>
              <a:rPr lang="en-US" sz="2600" b="1" dirty="0">
                <a:solidFill>
                  <a:srgbClr val="3366FF"/>
                </a:solidFill>
                <a:latin typeface="Times New Roman"/>
                <a:cs typeface="Times New Roman"/>
                <a:sym typeface="Wingdings"/>
              </a:rPr>
              <a:t>,…,A</a:t>
            </a:r>
            <a:r>
              <a:rPr lang="en-US" sz="2600" b="1" baseline="-25000" dirty="0">
                <a:solidFill>
                  <a:srgbClr val="3366FF"/>
                </a:solidFill>
                <a:latin typeface="Times New Roman"/>
                <a:cs typeface="Times New Roman"/>
                <a:sym typeface="Wingdings"/>
              </a:rPr>
              <a:t>n</a:t>
            </a:r>
            <a:r>
              <a:rPr lang="en-US" sz="26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600" b="1" dirty="0">
                <a:solidFill>
                  <a:srgbClr val="3366FF"/>
                </a:solidFill>
                <a:latin typeface="Times New Roman"/>
                <a:cs typeface="Times New Roman"/>
                <a:sym typeface="Wingdings"/>
              </a:rPr>
              <a:t>B</a:t>
            </a:r>
            <a:r>
              <a:rPr lang="en-US" sz="2600" b="1" baseline="-25000" dirty="0">
                <a:solidFill>
                  <a:srgbClr val="3366FF"/>
                </a:solidFill>
                <a:latin typeface="Times New Roman"/>
                <a:cs typeface="Times New Roman"/>
                <a:sym typeface="Wingdings"/>
              </a:rPr>
              <a:t>1</a:t>
            </a:r>
            <a:r>
              <a:rPr lang="en-US" sz="2600" b="1" dirty="0">
                <a:solidFill>
                  <a:srgbClr val="3366FF"/>
                </a:solidFill>
                <a:latin typeface="Times New Roman"/>
                <a:cs typeface="Times New Roman"/>
                <a:sym typeface="Wingdings"/>
              </a:rPr>
              <a:t>, ..., B</a:t>
            </a:r>
            <a:r>
              <a:rPr lang="en-US" sz="2600" b="1" baseline="-25000" dirty="0">
                <a:solidFill>
                  <a:srgbClr val="3366FF"/>
                </a:solidFill>
                <a:latin typeface="Times New Roman"/>
                <a:cs typeface="Times New Roman"/>
                <a:sym typeface="Wingdings"/>
              </a:rPr>
              <a:t>m</a:t>
            </a:r>
            <a:r>
              <a:rPr lang="en-US" sz="2600" b="1" dirty="0">
                <a:solidFill>
                  <a:srgbClr val="3366FF"/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Times New Roman"/>
                <a:cs typeface="Times New Roman"/>
                <a:sym typeface="Wingdings"/>
              </a:rPr>
              <a:t>by</a:t>
            </a:r>
            <a:r>
              <a:rPr lang="en-US" sz="2600" b="1" dirty="0">
                <a:solidFill>
                  <a:srgbClr val="000000"/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sz="2600" b="1" dirty="0">
                <a:solidFill>
                  <a:srgbClr val="3366FF"/>
                </a:solidFill>
                <a:latin typeface="Times New Roman"/>
                <a:cs typeface="Times New Roman"/>
                <a:sym typeface="Wingdings"/>
              </a:rPr>
              <a:t>A</a:t>
            </a:r>
            <a:r>
              <a:rPr lang="en-US" sz="2600" b="1" baseline="-25000" dirty="0">
                <a:solidFill>
                  <a:srgbClr val="3366FF"/>
                </a:solidFill>
                <a:latin typeface="Times New Roman"/>
                <a:cs typeface="Times New Roman"/>
                <a:sym typeface="Wingdings"/>
              </a:rPr>
              <a:t>1</a:t>
            </a:r>
            <a:r>
              <a:rPr lang="en-US" sz="2600" b="1" dirty="0">
                <a:solidFill>
                  <a:srgbClr val="3366FF"/>
                </a:solidFill>
                <a:latin typeface="Times New Roman"/>
                <a:cs typeface="Times New Roman"/>
                <a:sym typeface="Wingdings"/>
              </a:rPr>
              <a:t>,…,A</a:t>
            </a:r>
            <a:r>
              <a:rPr lang="en-US" sz="2600" b="1" baseline="-25000" dirty="0">
                <a:solidFill>
                  <a:srgbClr val="3366FF"/>
                </a:solidFill>
                <a:latin typeface="Times New Roman"/>
                <a:cs typeface="Times New Roman"/>
                <a:sym typeface="Wingdings"/>
              </a:rPr>
              <a:t>n</a:t>
            </a:r>
            <a:r>
              <a:rPr lang="en-US" sz="26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600" b="1" dirty="0">
                <a:solidFill>
                  <a:srgbClr val="3366FF"/>
                </a:solidFill>
                <a:latin typeface="Times New Roman"/>
                <a:cs typeface="Times New Roman"/>
                <a:sym typeface="Wingdings"/>
              </a:rPr>
              <a:t>B</a:t>
            </a:r>
            <a:r>
              <a:rPr lang="en-US" sz="2600" b="1" baseline="-25000" dirty="0">
                <a:solidFill>
                  <a:srgbClr val="3366FF"/>
                </a:solidFill>
                <a:latin typeface="Times New Roman"/>
                <a:cs typeface="Times New Roman"/>
                <a:sym typeface="Wingdings"/>
              </a:rPr>
              <a:t>1</a:t>
            </a:r>
            <a:r>
              <a:rPr lang="en-US" sz="2600" b="1" dirty="0">
                <a:solidFill>
                  <a:srgbClr val="000000"/>
                </a:solidFill>
                <a:latin typeface="Times New Roman"/>
                <a:cs typeface="Times New Roman"/>
                <a:sym typeface="Wingdings"/>
              </a:rPr>
              <a:t>, ...,</a:t>
            </a:r>
            <a:r>
              <a:rPr lang="en-US" sz="2600" b="1" dirty="0">
                <a:solidFill>
                  <a:srgbClr val="3366FF"/>
                </a:solidFill>
                <a:latin typeface="Times New Roman"/>
                <a:cs typeface="Times New Roman"/>
                <a:sym typeface="Wingdings"/>
              </a:rPr>
              <a:t> A</a:t>
            </a:r>
            <a:r>
              <a:rPr lang="en-US" sz="2600" b="1" baseline="-25000" dirty="0">
                <a:solidFill>
                  <a:srgbClr val="3366FF"/>
                </a:solidFill>
                <a:latin typeface="Times New Roman"/>
                <a:cs typeface="Times New Roman"/>
                <a:sym typeface="Wingdings"/>
              </a:rPr>
              <a:t>1</a:t>
            </a:r>
            <a:r>
              <a:rPr lang="en-US" sz="2600" b="1" dirty="0">
                <a:solidFill>
                  <a:srgbClr val="3366FF"/>
                </a:solidFill>
                <a:latin typeface="Times New Roman"/>
                <a:cs typeface="Times New Roman"/>
                <a:sym typeface="Wingdings"/>
              </a:rPr>
              <a:t>,…,</a:t>
            </a:r>
            <a:r>
              <a:rPr lang="en-US" sz="2600" b="1" dirty="0" err="1">
                <a:solidFill>
                  <a:srgbClr val="3366FF"/>
                </a:solidFill>
                <a:latin typeface="Times New Roman"/>
                <a:cs typeface="Times New Roman"/>
                <a:sym typeface="Wingdings"/>
              </a:rPr>
              <a:t>A</a:t>
            </a:r>
            <a:r>
              <a:rPr lang="en-US" sz="2600" b="1" baseline="-25000" dirty="0" err="1">
                <a:solidFill>
                  <a:srgbClr val="3366FF"/>
                </a:solidFill>
                <a:latin typeface="Times New Roman"/>
                <a:cs typeface="Times New Roman"/>
                <a:sym typeface="Wingdings"/>
              </a:rPr>
              <a:t>n</a:t>
            </a:r>
            <a:r>
              <a:rPr lang="en-US" sz="2600" dirty="0" err="1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600" b="1" dirty="0" err="1">
                <a:solidFill>
                  <a:srgbClr val="3366FF"/>
                </a:solidFill>
                <a:latin typeface="Times New Roman"/>
                <a:cs typeface="Times New Roman"/>
                <a:sym typeface="Wingdings"/>
              </a:rPr>
              <a:t>B</a:t>
            </a:r>
            <a:r>
              <a:rPr lang="en-US" sz="2600" b="1" baseline="-25000" dirty="0" err="1">
                <a:solidFill>
                  <a:srgbClr val="3366FF"/>
                </a:solidFill>
                <a:latin typeface="Times New Roman"/>
                <a:cs typeface="Times New Roman"/>
                <a:sym typeface="Wingdings"/>
              </a:rPr>
              <a:t>m</a:t>
            </a:r>
            <a:endParaRPr lang="en-US" sz="2600" b="1" baseline="-25000" dirty="0">
              <a:solidFill>
                <a:srgbClr val="3366FF"/>
              </a:solidFill>
              <a:latin typeface="Times New Roman"/>
              <a:cs typeface="Times New Roman"/>
              <a:sym typeface="Wingdings"/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baseline="-25000" dirty="0">
              <a:solidFill>
                <a:srgbClr val="3366FF"/>
              </a:solidFill>
              <a:latin typeface="Times New Roman"/>
              <a:cs typeface="Times New Roman"/>
              <a:sym typeface="Wingding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latin typeface="Times New Roman"/>
                <a:cs typeface="Times New Roman"/>
                <a:sym typeface="Wingdings"/>
              </a:rPr>
              <a:t>Minimize left hand side</a:t>
            </a:r>
            <a:r>
              <a:rPr lang="en-US" sz="2600" dirty="0">
                <a:latin typeface="Times New Roman"/>
                <a:cs typeface="Times New Roman"/>
                <a:sym typeface="Wingdings"/>
              </a:rPr>
              <a:t>: for each attribute </a:t>
            </a:r>
            <a:r>
              <a:rPr lang="en-US" sz="2600" b="1" dirty="0" err="1">
                <a:solidFill>
                  <a:srgbClr val="3366FF"/>
                </a:solidFill>
                <a:latin typeface="Times New Roman"/>
                <a:cs typeface="Times New Roman"/>
                <a:sym typeface="Wingdings"/>
              </a:rPr>
              <a:t>A</a:t>
            </a:r>
            <a:r>
              <a:rPr lang="en-US" sz="2600" b="1" baseline="-25000" dirty="0" err="1">
                <a:solidFill>
                  <a:srgbClr val="3366FF"/>
                </a:solidFill>
                <a:latin typeface="Times New Roman"/>
                <a:cs typeface="Times New Roman"/>
                <a:sym typeface="Wingdings"/>
              </a:rPr>
              <a:t>j</a:t>
            </a:r>
            <a:r>
              <a:rPr lang="en-US" sz="2600" b="1" baseline="-25000" dirty="0">
                <a:solidFill>
                  <a:srgbClr val="3366FF"/>
                </a:solidFill>
                <a:latin typeface="Times New Roman"/>
                <a:cs typeface="Times New Roman"/>
                <a:sym typeface="Wingdings"/>
              </a:rPr>
              <a:t>  </a:t>
            </a:r>
            <a:r>
              <a:rPr lang="en-US" sz="2600" dirty="0">
                <a:solidFill>
                  <a:srgbClr val="000000"/>
                </a:solidFill>
                <a:latin typeface="Times New Roman"/>
                <a:cs typeface="Times New Roman"/>
                <a:sym typeface="Wingdings"/>
              </a:rPr>
              <a:t>and </a:t>
            </a:r>
            <a:r>
              <a:rPr lang="en-US" sz="2600" dirty="0">
                <a:latin typeface="Times New Roman"/>
                <a:cs typeface="Times New Roman"/>
                <a:sym typeface="Wingdings"/>
              </a:rPr>
              <a:t>each FD </a:t>
            </a:r>
            <a:r>
              <a:rPr lang="en-US" sz="2600" b="1" dirty="0">
                <a:solidFill>
                  <a:srgbClr val="3366FF"/>
                </a:solidFill>
                <a:latin typeface="Times New Roman"/>
                <a:cs typeface="Times New Roman"/>
                <a:sym typeface="Wingdings"/>
              </a:rPr>
              <a:t>A</a:t>
            </a:r>
            <a:r>
              <a:rPr lang="en-US" sz="2600" b="1" baseline="-25000" dirty="0">
                <a:solidFill>
                  <a:srgbClr val="3366FF"/>
                </a:solidFill>
                <a:latin typeface="Times New Roman"/>
                <a:cs typeface="Times New Roman"/>
                <a:sym typeface="Wingdings"/>
              </a:rPr>
              <a:t>1</a:t>
            </a:r>
            <a:r>
              <a:rPr lang="en-US" sz="2600" b="1" dirty="0">
                <a:solidFill>
                  <a:srgbClr val="3366FF"/>
                </a:solidFill>
                <a:latin typeface="Times New Roman"/>
                <a:cs typeface="Times New Roman"/>
                <a:sym typeface="Wingdings"/>
              </a:rPr>
              <a:t>,…, </a:t>
            </a:r>
            <a:r>
              <a:rPr lang="en-US" sz="2600" b="1" dirty="0" err="1">
                <a:solidFill>
                  <a:srgbClr val="3366FF"/>
                </a:solidFill>
                <a:latin typeface="Times New Roman"/>
                <a:cs typeface="Times New Roman"/>
                <a:sym typeface="Wingdings"/>
              </a:rPr>
              <a:t>A</a:t>
            </a:r>
            <a:r>
              <a:rPr lang="en-US" sz="2600" b="1" baseline="-25000" dirty="0" err="1">
                <a:solidFill>
                  <a:srgbClr val="3366FF"/>
                </a:solidFill>
                <a:latin typeface="Times New Roman"/>
                <a:cs typeface="Times New Roman"/>
                <a:sym typeface="Wingdings"/>
              </a:rPr>
              <a:t>j</a:t>
            </a:r>
            <a:r>
              <a:rPr lang="en-US" sz="2600" b="1" dirty="0">
                <a:solidFill>
                  <a:srgbClr val="3366FF"/>
                </a:solidFill>
                <a:latin typeface="Times New Roman"/>
                <a:cs typeface="Times New Roman"/>
                <a:sym typeface="Wingdings"/>
              </a:rPr>
              <a:t>,…, </a:t>
            </a:r>
            <a:r>
              <a:rPr lang="en-US" sz="2600" b="1" dirty="0" err="1">
                <a:solidFill>
                  <a:srgbClr val="3366FF"/>
                </a:solidFill>
                <a:latin typeface="Times New Roman"/>
                <a:cs typeface="Times New Roman"/>
                <a:sym typeface="Wingdings"/>
              </a:rPr>
              <a:t>A</a:t>
            </a:r>
            <a:r>
              <a:rPr lang="en-US" sz="2600" b="1" baseline="-25000" dirty="0" err="1">
                <a:solidFill>
                  <a:srgbClr val="3366FF"/>
                </a:solidFill>
                <a:latin typeface="Times New Roman"/>
                <a:cs typeface="Times New Roman"/>
                <a:sym typeface="Wingdings"/>
              </a:rPr>
              <a:t>n</a:t>
            </a:r>
            <a:r>
              <a:rPr lang="en-US" sz="2600" dirty="0" err="1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600" b="1" dirty="0" err="1">
                <a:solidFill>
                  <a:srgbClr val="3366FF"/>
                </a:solidFill>
                <a:latin typeface="Times New Roman"/>
                <a:cs typeface="Times New Roman"/>
                <a:sym typeface="Wingdings"/>
              </a:rPr>
              <a:t>B</a:t>
            </a:r>
            <a:r>
              <a:rPr lang="en-US" sz="2600" b="1" baseline="-25000" dirty="0" err="1">
                <a:solidFill>
                  <a:srgbClr val="3366FF"/>
                </a:solidFill>
                <a:latin typeface="Times New Roman"/>
                <a:cs typeface="Times New Roman"/>
                <a:sym typeface="Wingdings"/>
              </a:rPr>
              <a:t>i</a:t>
            </a:r>
            <a:r>
              <a:rPr lang="en-US" sz="2600" dirty="0">
                <a:latin typeface="Times New Roman"/>
                <a:cs typeface="Times New Roman"/>
                <a:sym typeface="Wingdings"/>
              </a:rPr>
              <a:t> , check if you can remove </a:t>
            </a:r>
            <a:r>
              <a:rPr lang="en-US" sz="2600" b="1" dirty="0" err="1">
                <a:solidFill>
                  <a:srgbClr val="3366FF"/>
                </a:solidFill>
                <a:latin typeface="Times New Roman"/>
                <a:cs typeface="Times New Roman"/>
                <a:sym typeface="Wingdings"/>
              </a:rPr>
              <a:t>A</a:t>
            </a:r>
            <a:r>
              <a:rPr lang="en-US" sz="2600" b="1" baseline="-25000" dirty="0" err="1">
                <a:solidFill>
                  <a:srgbClr val="3366FF"/>
                </a:solidFill>
                <a:latin typeface="Times New Roman"/>
                <a:cs typeface="Times New Roman"/>
                <a:sym typeface="Wingdings"/>
              </a:rPr>
              <a:t>j</a:t>
            </a:r>
            <a:r>
              <a:rPr lang="en-US" sz="2600" b="1" baseline="-25000" dirty="0">
                <a:solidFill>
                  <a:srgbClr val="3366FF"/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Times New Roman"/>
                <a:cs typeface="Times New Roman"/>
                <a:sym typeface="Wingdings"/>
              </a:rPr>
              <a:t>from the FD while preserving </a:t>
            </a:r>
            <a:r>
              <a:rPr lang="en-US" sz="2600" b="1" dirty="0">
                <a:solidFill>
                  <a:srgbClr val="000000"/>
                </a:solidFill>
                <a:latin typeface="Times New Roman"/>
                <a:cs typeface="Times New Roman"/>
                <a:sym typeface="Wingdings"/>
              </a:rPr>
              <a:t>U</a:t>
            </a:r>
            <a:r>
              <a:rPr lang="en-US" sz="2600" dirty="0">
                <a:solidFill>
                  <a:srgbClr val="000000"/>
                </a:solidFill>
                <a:latin typeface="Times New Roman"/>
                <a:cs typeface="Times New Roman"/>
                <a:sym typeface="Wingdings"/>
              </a:rPr>
              <a:t>+.</a:t>
            </a:r>
          </a:p>
          <a:p>
            <a:pPr marL="457200" indent="-457200">
              <a:buFont typeface="+mj-lt"/>
              <a:buAutoNum type="arabicPeriod"/>
            </a:pPr>
            <a:endParaRPr lang="en-US" sz="2600" b="1" dirty="0">
              <a:latin typeface="Times New Roman"/>
              <a:cs typeface="Times New Roman"/>
              <a:sym typeface="Wingding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latin typeface="Times New Roman"/>
                <a:cs typeface="Times New Roman"/>
                <a:sym typeface="Wingdings"/>
              </a:rPr>
              <a:t>Delete redundant FDs: </a:t>
            </a:r>
            <a:r>
              <a:rPr lang="en-US" sz="2600" dirty="0">
                <a:latin typeface="Times New Roman"/>
                <a:cs typeface="Times New Roman"/>
                <a:sym typeface="Wingdings"/>
              </a:rPr>
              <a:t>check each remaining FD to see if you can remove it while preserving </a:t>
            </a:r>
            <a:r>
              <a:rPr lang="en-US" sz="2600" b="1" dirty="0">
                <a:latin typeface="Times New Roman"/>
                <a:cs typeface="Times New Roman"/>
                <a:sym typeface="Wingdings"/>
              </a:rPr>
              <a:t>U+.</a:t>
            </a:r>
          </a:p>
          <a:p>
            <a:endParaRPr lang="en-US" sz="2400" dirty="0">
              <a:latin typeface="Times New Roman"/>
              <a:cs typeface="Times New Roman"/>
              <a:sym typeface="Wingdings"/>
            </a:endParaRPr>
          </a:p>
          <a:p>
            <a:r>
              <a:rPr lang="en-US" sz="2600" dirty="0">
                <a:latin typeface="Times New Roman"/>
                <a:cs typeface="Times New Roman"/>
                <a:sym typeface="Wingdings"/>
              </a:rPr>
              <a:t>The minimal basis for </a:t>
            </a:r>
            <a:r>
              <a:rPr lang="en-US" sz="2600" b="1" dirty="0">
                <a:latin typeface="Times New Roman"/>
                <a:cs typeface="Times New Roman"/>
                <a:sym typeface="Wingdings"/>
              </a:rPr>
              <a:t>U </a:t>
            </a:r>
            <a:r>
              <a:rPr lang="en-US" sz="2600" dirty="0">
                <a:latin typeface="Times New Roman"/>
                <a:cs typeface="Times New Roman"/>
                <a:sym typeface="Wingdings"/>
              </a:rPr>
              <a:t>is not necessarily unique.</a:t>
            </a:r>
          </a:p>
          <a:p>
            <a:endParaRPr lang="en-US" sz="2400" dirty="0">
              <a:latin typeface="Times New Roman"/>
              <a:cs typeface="Times New Roman"/>
              <a:sym typeface="Wingdings"/>
            </a:endParaRPr>
          </a:p>
          <a:p>
            <a:endParaRPr lang="en-US" sz="2400" dirty="0">
              <a:latin typeface="Times New Roman"/>
              <a:cs typeface="Times New Roman"/>
              <a:sym typeface="Wingdings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  <a:sym typeface="Wingdings"/>
            </a:endParaRPr>
          </a:p>
          <a:p>
            <a:pPr lvl="1"/>
            <a:endParaRPr lang="en-US" dirty="0">
              <a:latin typeface="Times New Roman"/>
              <a:cs typeface="Times New Roman"/>
              <a:sym typeface="Wingdings"/>
            </a:endParaRPr>
          </a:p>
          <a:p>
            <a:pPr lvl="1"/>
            <a:endParaRPr lang="en-US" dirty="0">
              <a:latin typeface="Times New Roman"/>
              <a:cs typeface="Times New Roman"/>
              <a:sym typeface="Wingdings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  <a:sym typeface="Wingdings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  <a:sym typeface="Wingdings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8546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135464"/>
            <a:ext cx="8730532" cy="863603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Finding minimal basis of </a:t>
            </a:r>
            <a:r>
              <a:rPr lang="en-US" sz="3800" b="1" dirty="0">
                <a:solidFill>
                  <a:srgbClr val="000090"/>
                </a:solidFill>
                <a:latin typeface="Times New Roman"/>
                <a:cs typeface="Times New Roman"/>
              </a:rPr>
              <a:t>U</a:t>
            </a:r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99068"/>
            <a:ext cx="8730532" cy="5026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Times New Roman"/>
                <a:ea typeface="ＭＳ Ｐゴシック" charset="0"/>
                <a:cs typeface="Times New Roman"/>
              </a:rPr>
              <a:t>U = </a:t>
            </a:r>
            <a:r>
              <a:rPr lang="en-US" sz="2600" dirty="0">
                <a:latin typeface="Times New Roman"/>
                <a:ea typeface="ＭＳ Ｐゴシック" charset="0"/>
                <a:cs typeface="Times New Roman"/>
              </a:rPr>
              <a:t>{B</a:t>
            </a:r>
            <a:r>
              <a:rPr lang="en-US" sz="2600" dirty="0">
                <a:latin typeface="Times New Roman"/>
                <a:ea typeface="Wingdings"/>
                <a:cs typeface="Times New Roman"/>
                <a:sym typeface="Wingdings"/>
              </a:rPr>
              <a:t></a:t>
            </a:r>
            <a:r>
              <a:rPr lang="en-US" sz="2600" dirty="0">
                <a:latin typeface="Times New Roman"/>
                <a:ea typeface="ＭＳ Ｐゴシック" charset="0"/>
                <a:cs typeface="Times New Roman"/>
                <a:sym typeface="Wingdings"/>
              </a:rPr>
              <a:t>A, D</a:t>
            </a:r>
            <a:r>
              <a:rPr lang="en-US" sz="2600" dirty="0">
                <a:latin typeface="Times New Roman"/>
                <a:ea typeface="Wingdings"/>
                <a:cs typeface="Times New Roman"/>
                <a:sym typeface="Wingdings"/>
              </a:rPr>
              <a:t></a:t>
            </a:r>
            <a:r>
              <a:rPr lang="en-US" sz="2600" dirty="0">
                <a:latin typeface="Times New Roman"/>
                <a:ea typeface="ＭＳ Ｐゴシック" charset="0"/>
                <a:cs typeface="Times New Roman"/>
                <a:sym typeface="Wingdings"/>
              </a:rPr>
              <a:t>A,  AB</a:t>
            </a:r>
            <a:r>
              <a:rPr lang="en-US" sz="2600" dirty="0">
                <a:latin typeface="Times New Roman"/>
                <a:ea typeface="Wingdings"/>
                <a:cs typeface="Times New Roman"/>
                <a:sym typeface="Wingdings"/>
              </a:rPr>
              <a:t>D}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>
              <a:latin typeface="Times New Roman"/>
              <a:ea typeface="ＭＳ Ｐゴシック" charset="0"/>
              <a:cs typeface="Times New Roman"/>
              <a:sym typeface="Wingdings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Times New Roman"/>
                <a:ea typeface="ＭＳ Ｐゴシック" charset="0"/>
                <a:cs typeface="Times New Roman"/>
                <a:sym typeface="Wingdings"/>
              </a:rPr>
              <a:t>It is already in standard form.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>
              <a:latin typeface="Times New Roman"/>
              <a:ea typeface="ＭＳ Ｐゴシック" charset="0"/>
              <a:cs typeface="Times New Roman"/>
              <a:sym typeface="Wingdings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Times New Roman"/>
                <a:ea typeface="ＭＳ Ｐゴシック" charset="0"/>
                <a:cs typeface="Times New Roman"/>
                <a:sym typeface="Wingdings"/>
              </a:rPr>
              <a:t>We can remove A from {AB </a:t>
            </a:r>
            <a:r>
              <a:rPr lang="en-US" sz="2600" dirty="0">
                <a:latin typeface="Times New Roman"/>
                <a:ea typeface="Wingdings"/>
                <a:cs typeface="Times New Roman"/>
                <a:sym typeface="Wingdings"/>
              </a:rPr>
              <a:t>D} to get </a:t>
            </a:r>
          </a:p>
          <a:p>
            <a:pPr marL="400050" lvl="1" indent="0">
              <a:buNone/>
            </a:pPr>
            <a:r>
              <a:rPr lang="en-US" sz="2200" dirty="0">
                <a:latin typeface="Times New Roman"/>
                <a:ea typeface="Wingdings"/>
                <a:cs typeface="Times New Roman"/>
                <a:sym typeface="Wingdings"/>
              </a:rPr>
              <a:t>  </a:t>
            </a:r>
            <a:r>
              <a:rPr lang="en-US" sz="2400" b="1" dirty="0">
                <a:latin typeface="Times New Roman"/>
                <a:ea typeface="ＭＳ Ｐゴシック" charset="0"/>
                <a:cs typeface="Times New Roman"/>
              </a:rPr>
              <a:t>U = </a:t>
            </a:r>
            <a:r>
              <a:rPr lang="en-US" sz="2400" dirty="0">
                <a:latin typeface="Times New Roman"/>
                <a:ea typeface="ＭＳ Ｐゴシック" charset="0"/>
                <a:cs typeface="Times New Roman"/>
              </a:rPr>
              <a:t>{B</a:t>
            </a:r>
            <a:r>
              <a:rPr lang="en-US" sz="2400" dirty="0">
                <a:latin typeface="Times New Roman"/>
                <a:ea typeface="Wingdings"/>
                <a:cs typeface="Times New Roman"/>
                <a:sym typeface="Wingdings"/>
              </a:rPr>
              <a:t></a:t>
            </a:r>
            <a:r>
              <a:rPr lang="en-US" sz="2400" dirty="0">
                <a:latin typeface="Times New Roman"/>
                <a:ea typeface="ＭＳ Ｐゴシック" charset="0"/>
                <a:cs typeface="Times New Roman"/>
                <a:sym typeface="Wingdings"/>
              </a:rPr>
              <a:t>A, D</a:t>
            </a:r>
            <a:r>
              <a:rPr lang="en-US" sz="2400" dirty="0">
                <a:latin typeface="Times New Roman"/>
                <a:ea typeface="Wingdings"/>
                <a:cs typeface="Times New Roman"/>
                <a:sym typeface="Wingdings"/>
              </a:rPr>
              <a:t></a:t>
            </a:r>
            <a:r>
              <a:rPr lang="en-US" sz="2400" dirty="0">
                <a:latin typeface="Times New Roman"/>
                <a:ea typeface="ＭＳ Ｐゴシック" charset="0"/>
                <a:cs typeface="Times New Roman"/>
                <a:sym typeface="Wingdings"/>
              </a:rPr>
              <a:t>A, B</a:t>
            </a:r>
            <a:r>
              <a:rPr lang="en-US" sz="2400" dirty="0">
                <a:latin typeface="Times New Roman"/>
                <a:ea typeface="Wingdings"/>
                <a:cs typeface="Times New Roman"/>
                <a:sym typeface="Wingdings"/>
              </a:rPr>
              <a:t>D}</a:t>
            </a:r>
            <a:endParaRPr lang="en-US" sz="2600" dirty="0">
              <a:latin typeface="Times New Roman"/>
              <a:ea typeface="Wingdings"/>
              <a:cs typeface="Times New Roman"/>
              <a:sym typeface="Wingdings"/>
            </a:endParaRPr>
          </a:p>
          <a:p>
            <a:pPr marL="514350" indent="-514350">
              <a:buFont typeface="+mj-lt"/>
              <a:buAutoNum type="arabicPeriod"/>
            </a:pPr>
            <a:endParaRPr lang="en-US" sz="2600" dirty="0">
              <a:latin typeface="Times New Roman"/>
              <a:ea typeface="Wingdings"/>
              <a:cs typeface="Times New Roman"/>
              <a:sym typeface="Wingdings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Times New Roman"/>
                <a:ea typeface="Wingdings"/>
                <a:cs typeface="Times New Roman"/>
                <a:sym typeface="Wingdings"/>
              </a:rPr>
              <a:t>We can remove </a:t>
            </a:r>
            <a:r>
              <a:rPr lang="en-US" sz="2800" dirty="0">
                <a:latin typeface="Times New Roman"/>
                <a:ea typeface="ＭＳ Ｐゴシック" charset="0"/>
                <a:cs typeface="Times New Roman"/>
              </a:rPr>
              <a:t>B</a:t>
            </a:r>
            <a:r>
              <a:rPr lang="en-US" sz="2800" dirty="0">
                <a:latin typeface="Times New Roman"/>
                <a:ea typeface="Wingdings"/>
                <a:cs typeface="Times New Roman"/>
                <a:sym typeface="Wingdings"/>
              </a:rPr>
              <a:t></a:t>
            </a:r>
            <a:r>
              <a:rPr lang="en-US" sz="2800" dirty="0">
                <a:latin typeface="Times New Roman"/>
                <a:ea typeface="ＭＳ Ｐゴシック" charset="0"/>
                <a:cs typeface="Times New Roman"/>
                <a:sym typeface="Wingdings"/>
              </a:rPr>
              <a:t>A as it is implied by transitivity from others.</a:t>
            </a:r>
            <a:endParaRPr lang="en-US" sz="2600" dirty="0">
              <a:latin typeface="Times New Roman"/>
              <a:ea typeface="Wingdings"/>
              <a:cs typeface="Times New Roman"/>
              <a:sym typeface="Wingdings"/>
            </a:endParaRPr>
          </a:p>
          <a:p>
            <a:pPr marL="514350" indent="-514350">
              <a:buFont typeface="+mj-lt"/>
              <a:buAutoNum type="arabicPeriod"/>
            </a:pPr>
            <a:endParaRPr lang="en-US" sz="2800" b="1" baseline="-25000" dirty="0">
              <a:solidFill>
                <a:srgbClr val="000000"/>
              </a:solidFill>
              <a:latin typeface="Times New Roman"/>
              <a:cs typeface="Times New Roman"/>
              <a:sym typeface="Wingdings"/>
            </a:endParaRPr>
          </a:p>
          <a:p>
            <a:endParaRPr lang="en-US" sz="2400" dirty="0">
              <a:latin typeface="Times New Roman"/>
              <a:cs typeface="Times New Roman"/>
              <a:sym typeface="Wingdings"/>
            </a:endParaRPr>
          </a:p>
          <a:p>
            <a:endParaRPr lang="en-US" sz="2400" dirty="0">
              <a:latin typeface="Times New Roman"/>
              <a:cs typeface="Times New Roman"/>
              <a:sym typeface="Wingdings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  <a:sym typeface="Wingdings"/>
            </a:endParaRPr>
          </a:p>
          <a:p>
            <a:pPr lvl="1"/>
            <a:endParaRPr lang="en-US" dirty="0">
              <a:latin typeface="Times New Roman"/>
              <a:cs typeface="Times New Roman"/>
              <a:sym typeface="Wingdings"/>
            </a:endParaRPr>
          </a:p>
          <a:p>
            <a:pPr lvl="1"/>
            <a:endParaRPr lang="en-US" dirty="0">
              <a:latin typeface="Times New Roman"/>
              <a:cs typeface="Times New Roman"/>
              <a:sym typeface="Wingdings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  <a:sym typeface="Wingdings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  <a:sym typeface="Wingdings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5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135464"/>
            <a:ext cx="8730532" cy="863603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3NF synthesizing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99068"/>
            <a:ext cx="8730532" cy="5209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Times New Roman"/>
                <a:cs typeface="Times New Roman"/>
                <a:sym typeface="Wingdings"/>
              </a:rPr>
              <a:t>Input</a:t>
            </a:r>
            <a:r>
              <a:rPr lang="en-US" sz="2600" dirty="0">
                <a:latin typeface="Times New Roman"/>
                <a:cs typeface="Times New Roman"/>
                <a:sym typeface="Wingdings"/>
              </a:rPr>
              <a:t>: Relation R and set of FDs </a:t>
            </a:r>
            <a:r>
              <a:rPr lang="en-US" sz="2600" b="1" dirty="0">
                <a:latin typeface="Times New Roman"/>
                <a:cs typeface="Times New Roman"/>
                <a:sym typeface="Wingdings"/>
              </a:rPr>
              <a:t>U.</a:t>
            </a:r>
          </a:p>
          <a:p>
            <a:pPr marL="0" indent="0">
              <a:buNone/>
            </a:pPr>
            <a:r>
              <a:rPr lang="en-US" sz="2600" b="1" dirty="0">
                <a:latin typeface="Times New Roman"/>
                <a:cs typeface="Times New Roman"/>
                <a:sym typeface="Wingdings"/>
              </a:rPr>
              <a:t>Output</a:t>
            </a:r>
            <a:r>
              <a:rPr lang="en-US" sz="2600" dirty="0">
                <a:latin typeface="Times New Roman"/>
                <a:cs typeface="Times New Roman"/>
                <a:sym typeface="Wingdings"/>
              </a:rPr>
              <a:t>: Normalized schema S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>
              <a:latin typeface="Times New Roman"/>
              <a:cs typeface="Times New Roman"/>
              <a:sym typeface="Wingdings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Times New Roman"/>
                <a:cs typeface="Times New Roman"/>
                <a:sym typeface="Wingdings"/>
              </a:rPr>
              <a:t>Find a minimal basis </a:t>
            </a:r>
            <a:r>
              <a:rPr lang="en-US" sz="2600" b="1" dirty="0">
                <a:latin typeface="Times New Roman"/>
                <a:cs typeface="Times New Roman"/>
                <a:sym typeface="Wingdings"/>
              </a:rPr>
              <a:t>M</a:t>
            </a:r>
            <a:r>
              <a:rPr lang="en-US" sz="2600" dirty="0">
                <a:latin typeface="Times New Roman"/>
                <a:cs typeface="Times New Roman"/>
                <a:sym typeface="Wingdings"/>
              </a:rPr>
              <a:t> for </a:t>
            </a:r>
            <a:r>
              <a:rPr lang="en-US" sz="2600" b="1" dirty="0">
                <a:latin typeface="Times New Roman"/>
                <a:cs typeface="Times New Roman"/>
                <a:sym typeface="Wingdings"/>
              </a:rPr>
              <a:t>U.</a:t>
            </a:r>
            <a:r>
              <a:rPr lang="en-US" sz="2600" dirty="0">
                <a:latin typeface="Times New Roman"/>
                <a:cs typeface="Times New Roman"/>
                <a:sym typeface="Wingdings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>
              <a:latin typeface="Times New Roman"/>
              <a:cs typeface="Times New Roman"/>
              <a:sym typeface="Wingdings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Times New Roman"/>
                <a:cs typeface="Times New Roman"/>
                <a:sym typeface="Wingdings"/>
              </a:rPr>
              <a:t>For each FD A</a:t>
            </a:r>
            <a:r>
              <a:rPr lang="en-US" sz="26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600" dirty="0">
                <a:latin typeface="Times New Roman"/>
                <a:cs typeface="Times New Roman"/>
                <a:sym typeface="Wingdings"/>
              </a:rPr>
              <a:t>B in </a:t>
            </a:r>
            <a:r>
              <a:rPr lang="en-US" sz="2600" b="1" dirty="0">
                <a:latin typeface="Times New Roman"/>
                <a:cs typeface="Times New Roman"/>
                <a:sym typeface="Wingdings"/>
              </a:rPr>
              <a:t>M</a:t>
            </a:r>
            <a:r>
              <a:rPr lang="en-US" sz="2600" dirty="0">
                <a:latin typeface="Times New Roman"/>
                <a:cs typeface="Times New Roman"/>
                <a:sym typeface="Wingdings"/>
              </a:rPr>
              <a:t>, if AB is not covered by any relation in S, add T = (A,B) to S. 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>
              <a:latin typeface="Times New Roman"/>
              <a:cs typeface="Times New Roman"/>
              <a:sym typeface="Wingdings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Times New Roman"/>
                <a:cs typeface="Times New Roman"/>
                <a:sym typeface="Wingdings"/>
              </a:rPr>
              <a:t> If no relation in S contains a key for R, add a relation to S whose attributes form a key for R.</a:t>
            </a: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489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135464"/>
            <a:ext cx="8730532" cy="863603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3NF synthesizing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99068"/>
            <a:ext cx="8730532" cy="520982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/>
                <a:cs typeface="Times New Roman"/>
                <a:sym typeface="Wingdings"/>
              </a:rPr>
              <a:t>Why step 3? </a:t>
            </a:r>
          </a:p>
          <a:p>
            <a:pPr lvl="1"/>
            <a:r>
              <a:rPr lang="en-US" dirty="0">
                <a:latin typeface="Times New Roman"/>
                <a:cs typeface="Times New Roman"/>
                <a:sym typeface="Wingdings"/>
              </a:rPr>
              <a:t>Consider relation R(A,B,C) with </a:t>
            </a:r>
            <a:r>
              <a:rPr lang="en-US" b="1" dirty="0">
                <a:latin typeface="Times New Roman"/>
                <a:cs typeface="Times New Roman"/>
                <a:sym typeface="Wingdings"/>
              </a:rPr>
              <a:t>U</a:t>
            </a:r>
            <a:r>
              <a:rPr lang="en-US" dirty="0">
                <a:latin typeface="Times New Roman"/>
                <a:cs typeface="Times New Roman"/>
                <a:sym typeface="Wingdings"/>
              </a:rPr>
              <a:t>={A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latin typeface="Times New Roman"/>
                <a:cs typeface="Times New Roman"/>
                <a:sym typeface="Wingdings"/>
              </a:rPr>
              <a:t>B, C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latin typeface="Times New Roman"/>
                <a:cs typeface="Times New Roman"/>
                <a:sym typeface="Wingdings"/>
              </a:rPr>
              <a:t>B}. </a:t>
            </a:r>
          </a:p>
          <a:p>
            <a:pPr lvl="1"/>
            <a:r>
              <a:rPr lang="en-US" sz="2800" dirty="0">
                <a:latin typeface="Times New Roman"/>
                <a:cs typeface="Times New Roman"/>
                <a:sym typeface="Wingdings"/>
              </a:rPr>
              <a:t>Minimal basis of </a:t>
            </a:r>
            <a:r>
              <a:rPr lang="en-US" sz="2800" b="1" dirty="0">
                <a:latin typeface="Times New Roman"/>
                <a:cs typeface="Times New Roman"/>
                <a:sym typeface="Wingdings"/>
              </a:rPr>
              <a:t>U </a:t>
            </a:r>
            <a:r>
              <a:rPr lang="en-US" sz="2800" dirty="0">
                <a:latin typeface="Times New Roman"/>
                <a:cs typeface="Times New Roman"/>
                <a:sym typeface="Wingdings"/>
              </a:rPr>
              <a:t>is </a:t>
            </a:r>
            <a:r>
              <a:rPr lang="en-US" sz="2800" b="1" dirty="0">
                <a:latin typeface="Times New Roman"/>
                <a:cs typeface="Times New Roman"/>
                <a:sym typeface="Wingdings"/>
              </a:rPr>
              <a:t>U</a:t>
            </a:r>
            <a:r>
              <a:rPr lang="en-US" sz="2800" dirty="0">
                <a:latin typeface="Times New Roman"/>
                <a:cs typeface="Times New Roman"/>
                <a:sym typeface="Wingdings"/>
              </a:rPr>
              <a:t> 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/>
                <a:cs typeface="Times New Roman"/>
                <a:sym typeface="Wingdings"/>
              </a:rPr>
              <a:t>    3NF using only steps 1, 2 = R</a:t>
            </a:r>
            <a:r>
              <a:rPr lang="en-US" sz="2800" baseline="-25000" dirty="0">
                <a:latin typeface="Times New Roman"/>
                <a:cs typeface="Times New Roman"/>
                <a:sym typeface="Wingdings"/>
              </a:rPr>
              <a:t>1</a:t>
            </a:r>
            <a:r>
              <a:rPr lang="en-US" sz="2800" dirty="0">
                <a:latin typeface="Times New Roman"/>
                <a:cs typeface="Times New Roman"/>
                <a:sym typeface="Wingdings"/>
              </a:rPr>
              <a:t>(</a:t>
            </a:r>
            <a:r>
              <a:rPr lang="en-US" sz="2800" u="sng" dirty="0">
                <a:latin typeface="Times New Roman"/>
                <a:cs typeface="Times New Roman"/>
                <a:sym typeface="Wingdings"/>
              </a:rPr>
              <a:t>A</a:t>
            </a:r>
            <a:r>
              <a:rPr lang="en-US" sz="2800" dirty="0">
                <a:latin typeface="Times New Roman"/>
                <a:cs typeface="Times New Roman"/>
                <a:sym typeface="Wingdings"/>
              </a:rPr>
              <a:t>,B) R</a:t>
            </a:r>
            <a:r>
              <a:rPr lang="en-US" sz="2800" baseline="-25000" dirty="0">
                <a:latin typeface="Times New Roman"/>
                <a:cs typeface="Times New Roman"/>
                <a:sym typeface="Wingdings"/>
              </a:rPr>
              <a:t>2</a:t>
            </a:r>
            <a:r>
              <a:rPr lang="en-US" sz="2800" dirty="0">
                <a:latin typeface="Times New Roman"/>
                <a:cs typeface="Times New Roman"/>
                <a:sym typeface="Wingdings"/>
              </a:rPr>
              <a:t>(</a:t>
            </a:r>
            <a:r>
              <a:rPr lang="en-US" sz="2800" u="sng" dirty="0">
                <a:latin typeface="Times New Roman"/>
                <a:cs typeface="Times New Roman"/>
                <a:sym typeface="Wingdings"/>
              </a:rPr>
              <a:t>C</a:t>
            </a:r>
            <a:r>
              <a:rPr lang="en-US" sz="2800" dirty="0">
                <a:latin typeface="Times New Roman"/>
                <a:cs typeface="Times New Roman"/>
                <a:sym typeface="Wingdings"/>
              </a:rPr>
              <a:t>,B)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    Lossless join property?</a:t>
            </a:r>
            <a:endParaRPr lang="en-US" dirty="0">
              <a:solidFill>
                <a:srgbClr val="FF0000"/>
              </a:solidFill>
              <a:latin typeface="Times New Roman"/>
              <a:cs typeface="Times New Roman"/>
              <a:sym typeface="Wingdings"/>
            </a:endParaRPr>
          </a:p>
          <a:p>
            <a:pPr lvl="1"/>
            <a:endParaRPr lang="en-US" sz="2800" dirty="0">
              <a:latin typeface="Times New Roman"/>
              <a:cs typeface="Times New Roman"/>
              <a:sym typeface="Wingdings"/>
            </a:endParaRPr>
          </a:p>
          <a:p>
            <a:pPr lvl="1"/>
            <a:r>
              <a:rPr lang="en-US" sz="2800" dirty="0">
                <a:latin typeface="Times New Roman"/>
                <a:cs typeface="Times New Roman"/>
                <a:sym typeface="Wingdings"/>
              </a:rPr>
              <a:t>Using all steps of the algorithm: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/>
                <a:cs typeface="Times New Roman"/>
                <a:sym typeface="Wingdings"/>
              </a:rPr>
              <a:t>    3NF = R</a:t>
            </a:r>
            <a:r>
              <a:rPr lang="en-US" sz="2800" baseline="-25000" dirty="0">
                <a:latin typeface="Times New Roman"/>
                <a:cs typeface="Times New Roman"/>
                <a:sym typeface="Wingdings"/>
              </a:rPr>
              <a:t>1</a:t>
            </a:r>
            <a:r>
              <a:rPr lang="en-US" sz="2800" dirty="0">
                <a:latin typeface="Times New Roman"/>
                <a:cs typeface="Times New Roman"/>
                <a:sym typeface="Wingdings"/>
              </a:rPr>
              <a:t>(</a:t>
            </a:r>
            <a:r>
              <a:rPr lang="en-US" sz="2800" u="sng" dirty="0">
                <a:latin typeface="Times New Roman"/>
                <a:cs typeface="Times New Roman"/>
                <a:sym typeface="Wingdings"/>
              </a:rPr>
              <a:t>A</a:t>
            </a:r>
            <a:r>
              <a:rPr lang="en-US" sz="2800" dirty="0">
                <a:latin typeface="Times New Roman"/>
                <a:cs typeface="Times New Roman"/>
                <a:sym typeface="Wingdings"/>
              </a:rPr>
              <a:t>,B) R</a:t>
            </a:r>
            <a:r>
              <a:rPr lang="en-US" sz="2800" baseline="-25000" dirty="0">
                <a:latin typeface="Times New Roman"/>
                <a:cs typeface="Times New Roman"/>
                <a:sym typeface="Wingdings"/>
              </a:rPr>
              <a:t>2</a:t>
            </a:r>
            <a:r>
              <a:rPr lang="en-US" sz="2800" dirty="0">
                <a:latin typeface="Times New Roman"/>
                <a:cs typeface="Times New Roman"/>
                <a:sym typeface="Wingdings"/>
              </a:rPr>
              <a:t>(</a:t>
            </a:r>
            <a:r>
              <a:rPr lang="en-US" sz="2800" u="sng" dirty="0">
                <a:latin typeface="Times New Roman"/>
                <a:cs typeface="Times New Roman"/>
                <a:sym typeface="Wingdings"/>
              </a:rPr>
              <a:t>C</a:t>
            </a:r>
            <a:r>
              <a:rPr lang="en-US" sz="2800" dirty="0">
                <a:latin typeface="Times New Roman"/>
                <a:cs typeface="Times New Roman"/>
                <a:sym typeface="Wingdings"/>
              </a:rPr>
              <a:t>,B) R</a:t>
            </a:r>
            <a:r>
              <a:rPr lang="en-US" sz="2800" baseline="-25000" dirty="0">
                <a:latin typeface="Times New Roman"/>
                <a:cs typeface="Times New Roman"/>
                <a:sym typeface="Wingdings"/>
              </a:rPr>
              <a:t>3</a:t>
            </a:r>
            <a:r>
              <a:rPr lang="en-US" sz="2800" dirty="0">
                <a:latin typeface="Times New Roman"/>
                <a:cs typeface="Times New Roman"/>
                <a:sym typeface="Wingdings"/>
              </a:rPr>
              <a:t>(</a:t>
            </a:r>
            <a:r>
              <a:rPr lang="en-US" sz="2800" u="sng" dirty="0">
                <a:latin typeface="Times New Roman"/>
                <a:cs typeface="Times New Roman"/>
                <a:sym typeface="Wingdings"/>
              </a:rPr>
              <a:t>A</a:t>
            </a:r>
            <a:r>
              <a:rPr lang="en-US" sz="2800" dirty="0">
                <a:latin typeface="Times New Roman"/>
                <a:cs typeface="Times New Roman"/>
                <a:sym typeface="Wingdings"/>
              </a:rPr>
              <a:t>,</a:t>
            </a:r>
            <a:r>
              <a:rPr lang="en-US" sz="2800" u="sng" dirty="0">
                <a:latin typeface="Times New Roman"/>
                <a:cs typeface="Times New Roman"/>
                <a:sym typeface="Wingdings"/>
              </a:rPr>
              <a:t>C</a:t>
            </a:r>
            <a:r>
              <a:rPr lang="en-US" sz="2800" dirty="0">
                <a:latin typeface="Times New Roman"/>
                <a:cs typeface="Times New Roman"/>
                <a:sym typeface="Wingdings"/>
              </a:rPr>
              <a:t>)</a:t>
            </a:r>
          </a:p>
          <a:p>
            <a:pPr marL="457200" lvl="1" indent="0">
              <a:buNone/>
            </a:pPr>
            <a:endParaRPr lang="en-US" sz="2800" dirty="0">
              <a:latin typeface="Times New Roman"/>
              <a:cs typeface="Times New Roman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434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135464"/>
            <a:ext cx="8730532" cy="863603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3NF versus BCNF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99068"/>
            <a:ext cx="8730532" cy="572240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  <a:sym typeface="Wingdings"/>
              </a:rPr>
              <a:t>BCNF eliminates more redundancies than 3NF.</a:t>
            </a:r>
          </a:p>
          <a:p>
            <a:endParaRPr lang="en-US" sz="2800" dirty="0">
              <a:latin typeface="Times New Roman"/>
              <a:cs typeface="Times New Roman"/>
              <a:sym typeface="Wingdings"/>
            </a:endParaRPr>
          </a:p>
          <a:p>
            <a:r>
              <a:rPr lang="en-US" sz="2800" dirty="0">
                <a:latin typeface="Times New Roman"/>
                <a:cs typeface="Times New Roman"/>
                <a:sym typeface="Wingdings"/>
              </a:rPr>
              <a:t>Normalization must be dependency preserving, unless there is a strong reason.</a:t>
            </a:r>
          </a:p>
          <a:p>
            <a:endParaRPr lang="en-US" sz="2800" dirty="0">
              <a:latin typeface="Times New Roman"/>
              <a:cs typeface="Times New Roman"/>
              <a:sym typeface="Wingdings"/>
            </a:endParaRPr>
          </a:p>
          <a:p>
            <a:r>
              <a:rPr lang="en-US" sz="2800" dirty="0">
                <a:latin typeface="Times New Roman"/>
                <a:cs typeface="Times New Roman"/>
                <a:sym typeface="Wingdings"/>
              </a:rPr>
              <a:t>Try BCNF, but if it is </a:t>
            </a:r>
            <a:r>
              <a:rPr lang="en-US" sz="2800" i="1" dirty="0">
                <a:latin typeface="Times New Roman"/>
                <a:cs typeface="Times New Roman"/>
                <a:sym typeface="Wingdings"/>
              </a:rPr>
              <a:t>not</a:t>
            </a:r>
            <a:r>
              <a:rPr lang="en-US" sz="2800" dirty="0">
                <a:latin typeface="Times New Roman"/>
                <a:cs typeface="Times New Roman"/>
                <a:sym typeface="Wingdings"/>
              </a:rPr>
              <a:t> dependency preserving use 3NF.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  <a:sym typeface="Wingdings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  <a:sym typeface="Wingdings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363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955359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Denormalization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1"/>
            <a:ext cx="8913080" cy="51054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  <a:sym typeface="Wingdings"/>
              </a:rPr>
              <a:t>Normalization improves data quality but has drawbacks.</a:t>
            </a:r>
          </a:p>
          <a:p>
            <a:pPr lvl="1"/>
            <a:r>
              <a:rPr lang="en-US" sz="2600" b="1" dirty="0">
                <a:latin typeface="Times New Roman"/>
                <a:cs typeface="Times New Roman"/>
                <a:sym typeface="Wingdings"/>
              </a:rPr>
              <a:t>Performance</a:t>
            </a:r>
          </a:p>
          <a:p>
            <a:pPr lvl="2"/>
            <a:r>
              <a:rPr lang="en-US" sz="2200" dirty="0">
                <a:latin typeface="Times New Roman"/>
                <a:cs typeface="Times New Roman"/>
                <a:sym typeface="Wingdings"/>
              </a:rPr>
              <a:t> </a:t>
            </a:r>
            <a:r>
              <a:rPr lang="en-US" dirty="0">
                <a:latin typeface="Times New Roman"/>
                <a:cs typeface="Times New Roman"/>
                <a:sym typeface="Wingdings"/>
              </a:rPr>
              <a:t>queries on normalized schemas need more joins.</a:t>
            </a:r>
          </a:p>
          <a:p>
            <a:pPr lvl="1"/>
            <a:endParaRPr lang="en-US" sz="2800" b="1" dirty="0">
              <a:latin typeface="Times New Roman"/>
              <a:cs typeface="Times New Roman"/>
              <a:sym typeface="Wingdings"/>
            </a:endParaRPr>
          </a:p>
          <a:p>
            <a:pPr lvl="1"/>
            <a:r>
              <a:rPr lang="en-US" b="1" dirty="0">
                <a:latin typeface="Times New Roman"/>
                <a:cs typeface="Times New Roman"/>
                <a:sym typeface="Wingdings"/>
              </a:rPr>
              <a:t>R</a:t>
            </a:r>
            <a:r>
              <a:rPr lang="en-US" sz="2800" b="1" dirty="0">
                <a:latin typeface="Times New Roman"/>
                <a:cs typeface="Times New Roman"/>
                <a:sym typeface="Wingdings"/>
              </a:rPr>
              <a:t>eadability: </a:t>
            </a:r>
            <a:r>
              <a:rPr lang="en-US" sz="2800" dirty="0">
                <a:latin typeface="Times New Roman"/>
                <a:cs typeface="Times New Roman"/>
                <a:sym typeface="Wingdings"/>
              </a:rPr>
              <a:t>normalized schema is hard to understand.</a:t>
            </a:r>
          </a:p>
          <a:p>
            <a:pPr lvl="2"/>
            <a:r>
              <a:rPr lang="en-US" sz="2400" dirty="0">
                <a:latin typeface="Times New Roman"/>
                <a:cs typeface="Times New Roman"/>
                <a:sym typeface="Wingdings"/>
              </a:rPr>
              <a:t>more relations.</a:t>
            </a:r>
          </a:p>
          <a:p>
            <a:pPr lvl="2"/>
            <a:r>
              <a:rPr lang="en-US" dirty="0">
                <a:latin typeface="Times New Roman"/>
                <a:cs typeface="Times New Roman"/>
                <a:sym typeface="Wingdings"/>
              </a:rPr>
              <a:t>many connections between relations.</a:t>
            </a:r>
            <a:endParaRPr lang="en-US" sz="2400" dirty="0">
              <a:latin typeface="Times New Roman"/>
              <a:cs typeface="Times New Roman"/>
              <a:sym typeface="Wingdings"/>
            </a:endParaRPr>
          </a:p>
          <a:p>
            <a:pPr lvl="2"/>
            <a:r>
              <a:rPr lang="en-US" sz="2400" dirty="0">
                <a:latin typeface="Times New Roman"/>
                <a:cs typeface="Times New Roman"/>
                <a:sym typeface="Wingdings"/>
              </a:rPr>
              <a:t>related attributes in different relations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  <a:sym typeface="Wingdings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0832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955359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Denormalization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1"/>
            <a:ext cx="8730532" cy="51054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  <a:sym typeface="Wingdings"/>
              </a:rPr>
              <a:t>We should find the trade-off based on query workload.</a:t>
            </a:r>
          </a:p>
          <a:p>
            <a:pPr lvl="1"/>
            <a:r>
              <a:rPr lang="en-US" sz="2600" dirty="0">
                <a:latin typeface="Times New Roman"/>
                <a:cs typeface="Times New Roman"/>
                <a:sym typeface="Wingdings"/>
              </a:rPr>
              <a:t>Online Analytical Processing (OLAP) </a:t>
            </a:r>
          </a:p>
          <a:p>
            <a:pPr lvl="2"/>
            <a:r>
              <a:rPr lang="en-US" sz="2600" dirty="0">
                <a:latin typeface="Times New Roman"/>
                <a:cs typeface="Times New Roman"/>
                <a:sym typeface="Wingdings"/>
              </a:rPr>
              <a:t>analytical queries</a:t>
            </a:r>
          </a:p>
          <a:p>
            <a:pPr lvl="2"/>
            <a:r>
              <a:rPr lang="en-US" sz="2600" dirty="0">
                <a:latin typeface="Times New Roman"/>
                <a:cs typeface="Times New Roman"/>
                <a:sym typeface="Wingdings"/>
              </a:rPr>
              <a:t>model training </a:t>
            </a:r>
          </a:p>
          <a:p>
            <a:pPr lvl="2"/>
            <a:r>
              <a:rPr lang="en-US" sz="2600" dirty="0">
                <a:latin typeface="Times New Roman"/>
                <a:cs typeface="Times New Roman"/>
                <a:sym typeface="Wingdings"/>
              </a:rPr>
              <a:t>no write </a:t>
            </a:r>
            <a:r>
              <a:rPr lang="en-US" sz="26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600" dirty="0">
                <a:latin typeface="Times New Roman"/>
                <a:cs typeface="Times New Roman"/>
                <a:sym typeface="Wingdings"/>
              </a:rPr>
              <a:t> argues against normalization.</a:t>
            </a:r>
          </a:p>
          <a:p>
            <a:pPr lvl="1"/>
            <a:endParaRPr lang="en-US" sz="2600" dirty="0">
              <a:latin typeface="Times New Roman"/>
              <a:cs typeface="Times New Roman"/>
              <a:sym typeface="Wingdings"/>
            </a:endParaRPr>
          </a:p>
          <a:p>
            <a:pPr lvl="1"/>
            <a:r>
              <a:rPr lang="en-US" sz="2600" dirty="0">
                <a:latin typeface="Times New Roman"/>
                <a:cs typeface="Times New Roman"/>
                <a:sym typeface="Wingdings"/>
              </a:rPr>
              <a:t>Online Transaction Processing (OLTP) </a:t>
            </a:r>
          </a:p>
          <a:p>
            <a:pPr lvl="2"/>
            <a:r>
              <a:rPr lang="en-US" sz="2600" dirty="0">
                <a:latin typeface="Times New Roman"/>
                <a:cs typeface="Times New Roman"/>
                <a:sym typeface="Wingdings"/>
              </a:rPr>
              <a:t>many updates/ inserts</a:t>
            </a:r>
          </a:p>
          <a:p>
            <a:pPr lvl="2"/>
            <a:r>
              <a:rPr lang="en-US" sz="2600" dirty="0">
                <a:latin typeface="Times New Roman"/>
                <a:ea typeface="Wingdings"/>
                <a:cs typeface="Times New Roman"/>
                <a:sym typeface="Wingdings"/>
              </a:rPr>
              <a:t>many writes </a:t>
            </a:r>
            <a:r>
              <a:rPr lang="en-US" sz="26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600" dirty="0">
                <a:latin typeface="Times New Roman"/>
                <a:cs typeface="Times New Roman"/>
                <a:sym typeface="Wingdings"/>
              </a:rPr>
              <a:t> argues for normalization.  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  <a:sym typeface="Wingdings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19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318"/>
            <a:ext cx="8229600" cy="960411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Problems of keeping data consistent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7117"/>
            <a:ext cx="8399842" cy="523821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Find a language to specify constraints</a:t>
            </a: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Too expressive &amp; complex =&gt; </a:t>
            </a:r>
            <a:r>
              <a:rPr lang="en-US" sz="2600" dirty="0">
                <a:solidFill>
                  <a:srgbClr val="FF0000"/>
                </a:solidFill>
                <a:latin typeface="Times New Roman"/>
                <a:cs typeface="Times New Roman"/>
              </a:rPr>
              <a:t>hard to use</a:t>
            </a: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Too simple =&gt; </a:t>
            </a:r>
            <a:r>
              <a:rPr lang="en-US" sz="2600" dirty="0">
                <a:solidFill>
                  <a:srgbClr val="FF0000"/>
                </a:solidFill>
                <a:latin typeface="Times New Roman"/>
                <a:cs typeface="Times New Roman"/>
              </a:rPr>
              <a:t>cannot describe properties</a:t>
            </a:r>
          </a:p>
          <a:p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Find/infer all constraints</a:t>
            </a: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All constraints that data must follow</a:t>
            </a:r>
          </a:p>
          <a:p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Apply constraints on the data efficiently</a:t>
            </a:r>
          </a:p>
          <a:p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We go over these problems for </a:t>
            </a:r>
            <a:r>
              <a:rPr lang="en-US" sz="2800" b="1" dirty="0">
                <a:latin typeface="Times New Roman"/>
                <a:cs typeface="Times New Roman"/>
              </a:rPr>
              <a:t>popular constraints</a:t>
            </a:r>
          </a:p>
          <a:p>
            <a:pPr marL="457200" lvl="1" indent="0">
              <a:buNone/>
            </a:pPr>
            <a:endParaRPr lang="en-US" sz="22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sz="22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309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Functional dependency (FD)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/>
                <a:cs typeface="Times New Roman"/>
              </a:rPr>
              <a:t>Given set of attributes X, Y in relation R, the </a:t>
            </a:r>
            <a:r>
              <a:rPr lang="en-US" sz="2600" b="1" dirty="0">
                <a:solidFill>
                  <a:srgbClr val="800000"/>
                </a:solidFill>
                <a:latin typeface="Times New Roman"/>
                <a:cs typeface="Times New Roman"/>
              </a:rPr>
              <a:t>functional dependency</a:t>
            </a:r>
            <a:r>
              <a:rPr lang="en-US" sz="2600" dirty="0">
                <a:latin typeface="Times New Roman"/>
                <a:cs typeface="Times New Roman"/>
              </a:rPr>
              <a:t> X</a:t>
            </a:r>
            <a:r>
              <a:rPr lang="en-US" sz="26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600" baseline="-25000" dirty="0">
                <a:latin typeface="Times New Roman"/>
                <a:cs typeface="Times New Roman"/>
                <a:sym typeface="Wingdings"/>
              </a:rPr>
              <a:t> </a:t>
            </a:r>
            <a:r>
              <a:rPr lang="en-US" sz="2600" dirty="0">
                <a:latin typeface="Times New Roman"/>
                <a:cs typeface="Times New Roman"/>
                <a:sym typeface="Wingdings"/>
              </a:rPr>
              <a:t>Y </a:t>
            </a:r>
            <a:r>
              <a:rPr lang="en-US" sz="2600" dirty="0">
                <a:latin typeface="Times New Roman"/>
                <a:cs typeface="Times New Roman"/>
              </a:rPr>
              <a:t>means that all tuples in R that agree on attributes in X must also agree on Y.</a:t>
            </a:r>
            <a:endParaRPr lang="en-US" sz="2600" baseline="-25000" dirty="0">
              <a:latin typeface="Times New Roman"/>
              <a:cs typeface="Times New Roman"/>
            </a:endParaRPr>
          </a:p>
          <a:p>
            <a:endParaRPr lang="en-US" sz="2600" baseline="-25000" dirty="0">
              <a:latin typeface="Times New Roman"/>
              <a:cs typeface="Times New Roman"/>
            </a:endParaRPr>
          </a:p>
          <a:p>
            <a:endParaRPr lang="en-US" sz="2600" baseline="-25000" dirty="0">
              <a:latin typeface="Times New Roman"/>
              <a:cs typeface="Times New Roman"/>
            </a:endParaRPr>
          </a:p>
          <a:p>
            <a:endParaRPr lang="en-US" sz="2600" baseline="-25000" dirty="0">
              <a:latin typeface="Times New Roman"/>
              <a:cs typeface="Times New Roman"/>
            </a:endParaRPr>
          </a:p>
          <a:p>
            <a:endParaRPr lang="en-US" sz="2600" baseline="-25000" dirty="0">
              <a:latin typeface="Times New Roman"/>
              <a:cs typeface="Times New Roman"/>
            </a:endParaRPr>
          </a:p>
          <a:p>
            <a:endParaRPr lang="en-US" sz="2600" baseline="-25000" dirty="0">
              <a:latin typeface="Times New Roman"/>
              <a:cs typeface="Times New Roman"/>
            </a:endParaRPr>
          </a:p>
          <a:p>
            <a:endParaRPr lang="en-US" sz="10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0" name="Object 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456471"/>
              </p:ext>
            </p:extLst>
          </p:nvPr>
        </p:nvGraphicFramePr>
        <p:xfrm>
          <a:off x="856227" y="4406516"/>
          <a:ext cx="4074196" cy="1771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" name="Document" r:id="rId4" imgW="4800600" imgH="1803400" progId="Word.Document.8">
                  <p:embed/>
                </p:oleObj>
              </mc:Choice>
              <mc:Fallback>
                <p:oleObj name="Document" r:id="rId4" imgW="4800600" imgH="18034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227" y="4406516"/>
                        <a:ext cx="4074196" cy="17711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358423" y="241580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 dirty="0">
                <a:latin typeface="Courier"/>
                <a:ea typeface="ＭＳ Ｐゴシック" charset="0"/>
                <a:cs typeface="Courier"/>
              </a:rPr>
              <a:t> </a:t>
            </a:r>
            <a:r>
              <a:rPr lang="en-US" sz="2400" dirty="0" err="1">
                <a:latin typeface="Courier"/>
                <a:ea typeface="ＭＳ Ｐゴシック" charset="0"/>
                <a:cs typeface="Courier"/>
              </a:rPr>
              <a:t>ssn</a:t>
            </a:r>
            <a:r>
              <a:rPr lang="en-US" sz="2400" dirty="0"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sz="24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sz="2400" dirty="0">
                <a:latin typeface="Courier"/>
                <a:ea typeface="ＭＳ Ｐゴシック" charset="0"/>
                <a:cs typeface="Courier"/>
                <a:sym typeface="Wingdings"/>
              </a:rPr>
              <a:t>name</a:t>
            </a:r>
            <a:r>
              <a:rPr lang="en-US" sz="2400" dirty="0">
                <a:latin typeface="Times New Roman"/>
                <a:ea typeface="ＭＳ Ｐゴシック" charset="0"/>
                <a:cs typeface="Times New Roman"/>
                <a:sym typeface="Wingdings"/>
              </a:rPr>
              <a:t>? Yes</a:t>
            </a:r>
            <a:endParaRPr lang="en-US" sz="2400" dirty="0">
              <a:latin typeface="Times New Roman"/>
              <a:ea typeface="ＭＳ Ｐゴシック" charset="0"/>
              <a:cs typeface="Times New Roman"/>
            </a:endParaRPr>
          </a:p>
          <a:p>
            <a:r>
              <a:rPr lang="en-US" sz="2400" dirty="0">
                <a:latin typeface="Courier"/>
                <a:ea typeface="ＭＳ Ｐゴシック" charset="0"/>
                <a:cs typeface="Courier"/>
              </a:rPr>
              <a:t> </a:t>
            </a:r>
            <a:r>
              <a:rPr lang="en-US" sz="2400" dirty="0" err="1">
                <a:latin typeface="Courier"/>
                <a:ea typeface="ＭＳ Ｐゴシック" charset="0"/>
                <a:cs typeface="Courier"/>
              </a:rPr>
              <a:t>ssn</a:t>
            </a:r>
            <a:r>
              <a:rPr lang="en-US" sz="2400" dirty="0"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sz="24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sz="2400" dirty="0">
                <a:latin typeface="Courier"/>
                <a:ea typeface="ＭＳ Ｐゴシック" charset="0"/>
                <a:cs typeface="Courier"/>
                <a:sym typeface="Wingdings"/>
              </a:rPr>
              <a:t>address</a:t>
            </a:r>
            <a:r>
              <a:rPr lang="en-US" sz="2400" dirty="0">
                <a:latin typeface="Times New Roman"/>
                <a:ea typeface="ＭＳ Ｐゴシック" charset="0"/>
                <a:cs typeface="Times New Roman"/>
                <a:sym typeface="Wingdings"/>
              </a:rPr>
              <a:t> ?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ＭＳ Ｐゴシック" charset="0"/>
                <a:cs typeface="Times New Roman"/>
                <a:sym typeface="Wingdings"/>
              </a:rPr>
              <a:t>No</a:t>
            </a:r>
            <a:endParaRPr lang="en-US" sz="2400" dirty="0">
              <a:solidFill>
                <a:srgbClr val="FF0000"/>
              </a:solidFill>
              <a:latin typeface="Times New Roman"/>
              <a:ea typeface="ＭＳ Ｐゴシック" charset="0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2141" y="3865317"/>
            <a:ext cx="7387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Emp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42853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/>
                <a:cs typeface="Times New Roman"/>
              </a:rPr>
              <a:t>A </a:t>
            </a:r>
            <a:r>
              <a:rPr lang="en-US" sz="2600" b="1" dirty="0">
                <a:solidFill>
                  <a:srgbClr val="800000"/>
                </a:solidFill>
                <a:latin typeface="Times New Roman"/>
                <a:cs typeface="Times New Roman"/>
              </a:rPr>
              <a:t>key</a:t>
            </a:r>
            <a:r>
              <a:rPr lang="en-US" sz="2600" dirty="0">
                <a:latin typeface="Times New Roman"/>
                <a:cs typeface="Times New Roman"/>
              </a:rPr>
              <a:t> in R is a set of attributes of R that functionally determines </a:t>
            </a:r>
            <a:r>
              <a:rPr lang="en-US" sz="2600" i="1" dirty="0">
                <a:latin typeface="Times New Roman"/>
                <a:cs typeface="Times New Roman"/>
              </a:rPr>
              <a:t>all attributes</a:t>
            </a:r>
            <a:r>
              <a:rPr lang="en-US" sz="2600" dirty="0">
                <a:latin typeface="Times New Roman"/>
                <a:cs typeface="Times New Roman"/>
              </a:rPr>
              <a:t> in R and </a:t>
            </a:r>
            <a:r>
              <a:rPr lang="en-US" sz="2600" i="1" dirty="0">
                <a:latin typeface="Times New Roman"/>
                <a:cs typeface="Times New Roman"/>
              </a:rPr>
              <a:t>none of its subsets</a:t>
            </a:r>
            <a:r>
              <a:rPr lang="en-US" sz="2600" dirty="0">
                <a:latin typeface="Times New Roman"/>
                <a:cs typeface="Times New Roman"/>
              </a:rPr>
              <a:t> is a key. </a:t>
            </a:r>
          </a:p>
          <a:p>
            <a:pPr lvl="1"/>
            <a:r>
              <a:rPr lang="en-US" sz="2200" dirty="0" err="1">
                <a:latin typeface="Courier"/>
                <a:cs typeface="Courier"/>
              </a:rPr>
              <a:t>ssn</a:t>
            </a:r>
            <a:r>
              <a:rPr lang="en-US" sz="2200" dirty="0">
                <a:latin typeface="Courier"/>
                <a:cs typeface="Courier"/>
              </a:rPr>
              <a:t>?  {</a:t>
            </a:r>
            <a:r>
              <a:rPr lang="en-US" sz="2200" dirty="0" err="1">
                <a:latin typeface="Courier"/>
                <a:cs typeface="Courier"/>
              </a:rPr>
              <a:t>ssn</a:t>
            </a:r>
            <a:r>
              <a:rPr lang="en-US" sz="2200" dirty="0">
                <a:latin typeface="Courier"/>
                <a:cs typeface="Courier"/>
              </a:rPr>
              <a:t>, address}?  {</a:t>
            </a:r>
            <a:r>
              <a:rPr lang="en-US" sz="2200" dirty="0" err="1">
                <a:latin typeface="Courier"/>
                <a:cs typeface="Courier"/>
              </a:rPr>
              <a:t>ssn</a:t>
            </a:r>
            <a:r>
              <a:rPr lang="en-US" sz="2200" dirty="0">
                <a:latin typeface="Courier"/>
                <a:cs typeface="Courier"/>
              </a:rPr>
              <a:t>, name, address}</a:t>
            </a:r>
            <a:r>
              <a:rPr lang="en-US" sz="2400" dirty="0">
                <a:latin typeface="Times New Roman"/>
                <a:cs typeface="Times New Roman"/>
              </a:rPr>
              <a:t>?</a:t>
            </a:r>
          </a:p>
          <a:p>
            <a:r>
              <a:rPr lang="en-US" sz="2600" b="1" dirty="0">
                <a:solidFill>
                  <a:srgbClr val="800000"/>
                </a:solidFill>
                <a:latin typeface="Times New Roman"/>
                <a:cs typeface="Times New Roman"/>
              </a:rPr>
              <a:t>Super-key</a:t>
            </a:r>
            <a:r>
              <a:rPr lang="en-US" sz="260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imes New Roman"/>
                <a:cs typeface="Times New Roman"/>
              </a:rPr>
              <a:t>is a set of attributes that contains a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0" name="Object 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154972"/>
              </p:ext>
            </p:extLst>
          </p:nvPr>
        </p:nvGraphicFramePr>
        <p:xfrm>
          <a:off x="563555" y="3952911"/>
          <a:ext cx="4074196" cy="1771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9" name="Document" r:id="rId4" imgW="4800600" imgH="1803400" progId="Word.Document.8">
                  <p:embed/>
                </p:oleObj>
              </mc:Choice>
              <mc:Fallback>
                <p:oleObj name="Document" r:id="rId4" imgW="4800600" imgH="1803400" progId="Word.Document.8">
                  <p:embed/>
                  <p:pic>
                    <p:nvPicPr>
                      <p:cNvPr id="10" name="Object 9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55" y="3952911"/>
                        <a:ext cx="4074196" cy="17711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563555" y="3429000"/>
            <a:ext cx="7387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Emp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72806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How to find FDs?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25930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From domain and experts.</a:t>
            </a:r>
          </a:p>
          <a:p>
            <a:r>
              <a:rPr lang="en-US" sz="2800" dirty="0">
                <a:latin typeface="Times New Roman"/>
                <a:cs typeface="Times New Roman"/>
              </a:rPr>
              <a:t>Logically implied by other FDs. </a:t>
            </a:r>
          </a:p>
          <a:p>
            <a:endParaRPr lang="en-US" sz="2800" i="1" dirty="0">
              <a:latin typeface="Times New Roman"/>
              <a:cs typeface="Times New Roman"/>
            </a:endParaRPr>
          </a:p>
          <a:p>
            <a:r>
              <a:rPr lang="en-US" sz="2800" i="1" dirty="0">
                <a:latin typeface="Times New Roman"/>
                <a:cs typeface="Times New Roman"/>
              </a:rPr>
              <a:t>Example</a:t>
            </a:r>
            <a:r>
              <a:rPr lang="en-US" sz="2800" dirty="0">
                <a:latin typeface="Times New Roman"/>
                <a:cs typeface="Times New Roman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Times New Roman"/>
                <a:cs typeface="Times New Roman"/>
              </a:rPr>
              <a:t>       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movies</a:t>
            </a:r>
            <a:r>
              <a:rPr lang="en-US" sz="2000" dirty="0">
                <a:latin typeface="Courier"/>
                <a:cs typeface="Courier"/>
              </a:rPr>
              <a:t>(title, year, actor, cost, revenue, b-buster)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600" dirty="0">
                <a:latin typeface="Times New Roman"/>
                <a:ea typeface="ＭＳ Ｐゴシック" charset="0"/>
                <a:cs typeface="Times New Roman"/>
              </a:rPr>
              <a:t>     FD</a:t>
            </a:r>
            <a:r>
              <a:rPr lang="en-US" sz="2600" baseline="-25000" dirty="0">
                <a:latin typeface="Times New Roman"/>
                <a:ea typeface="ＭＳ Ｐゴシック" charset="0"/>
                <a:cs typeface="Times New Roman"/>
              </a:rPr>
              <a:t>1 </a:t>
            </a:r>
            <a:r>
              <a:rPr lang="en-US" sz="2600" dirty="0">
                <a:latin typeface="Times New Roman"/>
                <a:ea typeface="ＭＳ Ｐゴシック" charset="0"/>
                <a:cs typeface="Times New Roman"/>
              </a:rPr>
              <a:t>: </a:t>
            </a:r>
            <a:r>
              <a:rPr lang="en-US" sz="2200" dirty="0">
                <a:latin typeface="Courier"/>
                <a:ea typeface="ＭＳ Ｐゴシック" charset="0"/>
                <a:cs typeface="Courier"/>
              </a:rPr>
              <a:t>title, year, actor</a:t>
            </a:r>
            <a:r>
              <a:rPr lang="en-US" sz="22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200" dirty="0"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sz="2200" dirty="0">
                <a:latin typeface="Courier"/>
                <a:ea typeface="ＭＳ Ｐゴシック" charset="0"/>
                <a:cs typeface="Courier"/>
                <a:sym typeface="Wingdings"/>
              </a:rPr>
              <a:t>cost</a:t>
            </a:r>
            <a:endParaRPr lang="en-US" sz="2200" dirty="0">
              <a:latin typeface="Courier"/>
              <a:ea typeface="ＭＳ Ｐゴシック" charset="0"/>
              <a:cs typeface="Courier"/>
            </a:endParaRPr>
          </a:p>
          <a:p>
            <a:pPr marL="0" indent="0">
              <a:buNone/>
            </a:pPr>
            <a:r>
              <a:rPr lang="en-US" sz="2600" dirty="0">
                <a:latin typeface="Times New Roman"/>
                <a:ea typeface="ＭＳ Ｐゴシック" charset="0"/>
                <a:cs typeface="Times New Roman"/>
              </a:rPr>
              <a:t>     FD</a:t>
            </a:r>
            <a:r>
              <a:rPr lang="en-US" sz="2600" baseline="-25000" dirty="0">
                <a:latin typeface="Times New Roman"/>
                <a:ea typeface="ＭＳ Ｐゴシック" charset="0"/>
                <a:cs typeface="Times New Roman"/>
              </a:rPr>
              <a:t>2 </a:t>
            </a:r>
            <a:r>
              <a:rPr lang="en-US" sz="2600" dirty="0">
                <a:latin typeface="Times New Roman"/>
                <a:ea typeface="ＭＳ Ｐゴシック" charset="0"/>
                <a:cs typeface="Times New Roman"/>
              </a:rPr>
              <a:t>: </a:t>
            </a:r>
            <a:r>
              <a:rPr lang="en-US" sz="2200" dirty="0">
                <a:latin typeface="Courier"/>
                <a:ea typeface="ＭＳ Ｐゴシック" charset="0"/>
                <a:cs typeface="Courier"/>
              </a:rPr>
              <a:t>title, year, actor</a:t>
            </a:r>
            <a:r>
              <a:rPr lang="en-US" sz="22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200" dirty="0"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sz="2200" dirty="0">
                <a:latin typeface="Courier"/>
                <a:ea typeface="ＭＳ Ｐゴシック" charset="0"/>
                <a:cs typeface="Courier"/>
                <a:sym typeface="Wingdings"/>
              </a:rPr>
              <a:t>revenue</a:t>
            </a:r>
          </a:p>
          <a:p>
            <a:pPr marL="0" indent="0">
              <a:buNone/>
            </a:pPr>
            <a:r>
              <a:rPr lang="en-US" sz="2600" dirty="0">
                <a:latin typeface="Times New Roman"/>
                <a:ea typeface="ＭＳ Ｐゴシック" charset="0"/>
                <a:cs typeface="Times New Roman"/>
                <a:sym typeface="Wingdings"/>
              </a:rPr>
              <a:t>    Implied FD</a:t>
            </a:r>
            <a:r>
              <a:rPr lang="en-US" sz="2600" baseline="-25000" dirty="0">
                <a:latin typeface="Times New Roman"/>
                <a:ea typeface="ＭＳ Ｐゴシック" charset="0"/>
                <a:cs typeface="Times New Roman"/>
                <a:sym typeface="Wingdings"/>
              </a:rPr>
              <a:t>3</a:t>
            </a:r>
            <a:r>
              <a:rPr lang="en-US" sz="2600" dirty="0">
                <a:latin typeface="Times New Roman"/>
                <a:ea typeface="ＭＳ Ｐゴシック" charset="0"/>
                <a:cs typeface="Times New Roman"/>
                <a:sym typeface="Wingdings"/>
              </a:rPr>
              <a:t>: </a:t>
            </a:r>
            <a:r>
              <a:rPr lang="en-US" sz="2200" dirty="0">
                <a:latin typeface="Courier"/>
                <a:ea typeface="ＭＳ Ｐゴシック" charset="0"/>
                <a:cs typeface="Courier"/>
                <a:sym typeface="Wingdings"/>
              </a:rPr>
              <a:t>title</a:t>
            </a:r>
            <a:r>
              <a:rPr lang="en-US" sz="2200" dirty="0">
                <a:latin typeface="Courier"/>
                <a:ea typeface="ＭＳ Ｐゴシック" charset="0"/>
                <a:cs typeface="Courier"/>
              </a:rPr>
              <a:t>, year, actor</a:t>
            </a:r>
            <a:r>
              <a:rPr lang="en-US" sz="22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200" dirty="0">
                <a:latin typeface="Times New Roman"/>
                <a:ea typeface="ＭＳ Ｐゴシック" charset="0"/>
                <a:cs typeface="Times New Roman"/>
                <a:sym typeface="Wingdings"/>
              </a:rPr>
              <a:t> </a:t>
            </a:r>
            <a:r>
              <a:rPr lang="en-US" sz="2200" dirty="0">
                <a:latin typeface="Courier"/>
                <a:ea typeface="ＭＳ Ｐゴシック" charset="0"/>
                <a:cs typeface="Courier"/>
                <a:sym typeface="Wingdings"/>
              </a:rPr>
              <a:t>cost, revenue</a:t>
            </a:r>
            <a:endParaRPr lang="en-US" sz="2200" i="1" dirty="0">
              <a:latin typeface="Courier"/>
              <a:cs typeface="Courier"/>
              <a:sym typeface="Wingdings"/>
            </a:endParaRPr>
          </a:p>
          <a:p>
            <a:pPr marL="0" indent="0">
              <a:buNone/>
            </a:pPr>
            <a:endParaRPr lang="en-US" sz="2800" dirty="0">
              <a:latin typeface="Times New Roman"/>
              <a:ea typeface="ＭＳ Ｐゴシック" charset="0"/>
              <a:cs typeface="Times New Roman"/>
              <a:sym typeface="Wingdings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04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Closure of a set of FDs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25930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ea typeface="ＭＳ Ｐゴシック" charset="0"/>
                <a:cs typeface="Times New Roman"/>
                <a:sym typeface="Wingdings"/>
              </a:rPr>
              <a:t>All FDs implied by a set of FDs.</a:t>
            </a:r>
          </a:p>
          <a:p>
            <a:endParaRPr lang="en-US" sz="2800" dirty="0">
              <a:latin typeface="Times New Roman"/>
              <a:ea typeface="ＭＳ Ｐゴシック" charset="0"/>
              <a:cs typeface="Times New Roman"/>
              <a:sym typeface="Wingdings"/>
            </a:endParaRPr>
          </a:p>
          <a:p>
            <a:r>
              <a:rPr lang="en-US" sz="2800" dirty="0">
                <a:latin typeface="Times New Roman"/>
                <a:ea typeface="ＭＳ Ｐゴシック" charset="0"/>
                <a:cs typeface="Times New Roman"/>
                <a:sym typeface="Wingdings"/>
              </a:rPr>
              <a:t>Logical implication is hard for generic rules</a:t>
            </a:r>
          </a:p>
          <a:p>
            <a:pPr lvl="1"/>
            <a:r>
              <a:rPr lang="en-US" sz="2600" dirty="0">
                <a:latin typeface="Times New Roman"/>
                <a:ea typeface="ＭＳ Ｐゴシック" charset="0"/>
                <a:cs typeface="Times New Roman"/>
                <a:sym typeface="Wingdings"/>
              </a:rPr>
              <a:t>But, efficient for FDs!</a:t>
            </a:r>
          </a:p>
          <a:p>
            <a:endParaRPr lang="en-US" sz="2800" dirty="0">
              <a:latin typeface="Times New Roman"/>
              <a:ea typeface="ＭＳ Ｐゴシック" charset="0"/>
              <a:cs typeface="Times New Roman"/>
              <a:sym typeface="Wingdings"/>
            </a:endParaRPr>
          </a:p>
          <a:p>
            <a:r>
              <a:rPr lang="en-US" sz="2800" dirty="0">
                <a:latin typeface="Times New Roman"/>
                <a:ea typeface="ＭＳ Ｐゴシック" charset="0"/>
                <a:cs typeface="Times New Roman"/>
                <a:sym typeface="Wingdings"/>
              </a:rPr>
              <a:t>Fortunately, FD inference is </a:t>
            </a:r>
            <a:r>
              <a:rPr lang="en-US" sz="2800" i="1" dirty="0">
                <a:solidFill>
                  <a:srgbClr val="0070C0"/>
                </a:solidFill>
                <a:latin typeface="Times New Roman"/>
                <a:ea typeface="ＭＳ Ｐゴシック" charset="0"/>
                <a:cs typeface="Times New Roman"/>
                <a:sym typeface="Wingdings"/>
              </a:rPr>
              <a:t>axiomatizable</a:t>
            </a:r>
            <a:r>
              <a:rPr lang="en-US" sz="2800" i="1" dirty="0">
                <a:latin typeface="Times New Roman"/>
                <a:ea typeface="ＭＳ Ｐゴシック" charset="0"/>
                <a:cs typeface="Times New Roman"/>
                <a:sym typeface="Wingdings"/>
              </a:rPr>
              <a:t> </a:t>
            </a:r>
          </a:p>
          <a:p>
            <a:pPr lvl="1"/>
            <a:r>
              <a:rPr lang="en-US" sz="2600" dirty="0">
                <a:latin typeface="Times New Roman"/>
                <a:ea typeface="ＭＳ Ｐゴシック" charset="0"/>
                <a:cs typeface="Times New Roman"/>
                <a:sym typeface="Wingdings"/>
              </a:rPr>
              <a:t>Possible to have some rules to infer all FDs</a:t>
            </a:r>
          </a:p>
          <a:p>
            <a:pPr lvl="1"/>
            <a:r>
              <a:rPr lang="en-US" sz="2600" dirty="0">
                <a:latin typeface="Times New Roman"/>
                <a:ea typeface="ＭＳ Ｐゴシック" charset="0"/>
                <a:cs typeface="Times New Roman"/>
                <a:sym typeface="Wingdings"/>
              </a:rPr>
              <a:t>Infer new FDs using </a:t>
            </a:r>
            <a:r>
              <a:rPr lang="en-US" sz="2600" b="1" dirty="0">
                <a:solidFill>
                  <a:srgbClr val="0070C0"/>
                </a:solidFill>
                <a:latin typeface="Times New Roman"/>
                <a:ea typeface="ＭＳ Ｐゴシック" charset="0"/>
                <a:cs typeface="Times New Roman"/>
                <a:sym typeface="Wingdings"/>
              </a:rPr>
              <a:t>Armstrong’s axioms</a:t>
            </a:r>
            <a:r>
              <a:rPr lang="en-US" sz="2600" dirty="0">
                <a:solidFill>
                  <a:srgbClr val="0070C0"/>
                </a:solidFill>
                <a:latin typeface="Times New Roman"/>
                <a:ea typeface="ＭＳ Ｐゴシック" charset="0"/>
                <a:cs typeface="Times New Roman"/>
                <a:sym typeface="Wingdings"/>
              </a:rPr>
              <a:t>.</a:t>
            </a:r>
            <a:endParaRPr lang="en-US" sz="2600" dirty="0">
              <a:solidFill>
                <a:srgbClr val="0070C0"/>
              </a:solidFill>
              <a:latin typeface="Times New Roman"/>
              <a:ea typeface="ＭＳ Ｐゴシック" charset="0"/>
              <a:cs typeface="Times New Roman"/>
            </a:endParaRPr>
          </a:p>
          <a:p>
            <a:pPr marL="0" indent="0">
              <a:buNone/>
            </a:pPr>
            <a:endParaRPr lang="en-US" sz="2800" dirty="0">
              <a:latin typeface="Times New Roman"/>
              <a:ea typeface="ＭＳ Ｐゴシック" charset="0"/>
              <a:cs typeface="Times New Roman"/>
              <a:sym typeface="Wingdings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24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0090"/>
                </a:solidFill>
                <a:latin typeface="Times New Roman"/>
                <a:cs typeface="Times New Roman"/>
              </a:rPr>
              <a:t>Armstrong’s axioms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680" y="879030"/>
            <a:ext cx="8730532" cy="5288993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rgbClr val="800000"/>
                </a:solidFill>
                <a:latin typeface="Times New Roman"/>
                <a:cs typeface="Times New Roman"/>
              </a:rPr>
              <a:t>Reflexivity</a:t>
            </a:r>
            <a:r>
              <a:rPr lang="en-US" sz="2600" dirty="0">
                <a:latin typeface="Times New Roman"/>
                <a:cs typeface="Times New Roman"/>
              </a:rPr>
              <a:t>: A</a:t>
            </a:r>
            <a:r>
              <a:rPr lang="en-US" sz="2600" baseline="-25000" dirty="0">
                <a:latin typeface="Times New Roman"/>
                <a:cs typeface="Times New Roman"/>
              </a:rPr>
              <a:t>1</a:t>
            </a:r>
            <a:r>
              <a:rPr lang="en-US" sz="2600" dirty="0">
                <a:latin typeface="Times New Roman"/>
                <a:cs typeface="Times New Roman"/>
              </a:rPr>
              <a:t>,…, A</a:t>
            </a:r>
            <a:r>
              <a:rPr lang="en-US" sz="2600" baseline="-25000" dirty="0">
                <a:latin typeface="Times New Roman"/>
                <a:cs typeface="Times New Roman"/>
              </a:rPr>
              <a:t>n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600" dirty="0">
                <a:latin typeface="Times New Roman"/>
                <a:cs typeface="Times New Roman"/>
              </a:rPr>
              <a:t>A</a:t>
            </a:r>
            <a:r>
              <a:rPr lang="en-US" sz="2600" baseline="-25000" dirty="0">
                <a:latin typeface="Times New Roman"/>
                <a:cs typeface="Times New Roman"/>
              </a:rPr>
              <a:t>1</a:t>
            </a:r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600" dirty="0">
                <a:latin typeface="Times New Roman"/>
                <a:cs typeface="Times New Roman"/>
              </a:rPr>
              <a:t>    generally, A</a:t>
            </a:r>
            <a:r>
              <a:rPr lang="en-US" sz="2600" baseline="-25000" dirty="0">
                <a:latin typeface="Times New Roman"/>
                <a:cs typeface="Times New Roman"/>
              </a:rPr>
              <a:t>1</a:t>
            </a:r>
            <a:r>
              <a:rPr lang="en-US" sz="2600" dirty="0">
                <a:latin typeface="Times New Roman"/>
                <a:cs typeface="Times New Roman"/>
              </a:rPr>
              <a:t>,…, A</a:t>
            </a:r>
            <a:r>
              <a:rPr lang="en-US" sz="2600" baseline="-25000" dirty="0">
                <a:latin typeface="Times New Roman"/>
                <a:cs typeface="Times New Roman"/>
              </a:rPr>
              <a:t>n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600" dirty="0">
                <a:latin typeface="Times New Roman"/>
                <a:cs typeface="Times New Roman"/>
              </a:rPr>
              <a:t>A</a:t>
            </a:r>
            <a:r>
              <a:rPr lang="en-US" sz="2600" baseline="-25000" dirty="0">
                <a:latin typeface="Times New Roman"/>
                <a:cs typeface="Times New Roman"/>
              </a:rPr>
              <a:t>i</a:t>
            </a:r>
            <a:r>
              <a:rPr lang="en-US" sz="2600" dirty="0">
                <a:latin typeface="Times New Roman"/>
                <a:cs typeface="Times New Roman"/>
              </a:rPr>
              <a:t>,…, </a:t>
            </a:r>
            <a:r>
              <a:rPr lang="en-US" sz="2600" dirty="0" err="1">
                <a:latin typeface="Times New Roman"/>
                <a:cs typeface="Times New Roman"/>
              </a:rPr>
              <a:t>A</a:t>
            </a:r>
            <a:r>
              <a:rPr lang="en-US" sz="2600" baseline="-25000" dirty="0" err="1">
                <a:latin typeface="Times New Roman"/>
                <a:cs typeface="Times New Roman"/>
              </a:rPr>
              <a:t>j</a:t>
            </a:r>
            <a:r>
              <a:rPr lang="en-US" sz="2600" dirty="0">
                <a:latin typeface="Times New Roman"/>
                <a:cs typeface="Times New Roman"/>
              </a:rPr>
              <a:t> ;   1&lt;= </a:t>
            </a:r>
            <a:r>
              <a:rPr lang="en-US" sz="2600" dirty="0" err="1">
                <a:latin typeface="Times New Roman"/>
                <a:cs typeface="Times New Roman"/>
              </a:rPr>
              <a:t>i</a:t>
            </a:r>
            <a:r>
              <a:rPr lang="en-US" sz="2600" dirty="0">
                <a:latin typeface="Times New Roman"/>
                <a:cs typeface="Times New Roman"/>
              </a:rPr>
              <a:t>, j &lt;= n  </a:t>
            </a:r>
            <a:r>
              <a:rPr lang="en-US" sz="2600" dirty="0">
                <a:latin typeface="Times New Roman"/>
                <a:ea typeface="ＭＳ Ｐゴシック" charset="0"/>
                <a:cs typeface="Times New Roman"/>
              </a:rPr>
              <a:t>(</a:t>
            </a:r>
            <a:r>
              <a:rPr lang="en-US" sz="2600" i="1" dirty="0">
                <a:latin typeface="Times New Roman"/>
                <a:ea typeface="ＭＳ Ｐゴシック" charset="0"/>
                <a:cs typeface="Times New Roman"/>
              </a:rPr>
              <a:t>trivial FD</a:t>
            </a:r>
            <a:r>
              <a:rPr lang="en-US" sz="2600" dirty="0">
                <a:latin typeface="Times New Roman"/>
                <a:ea typeface="ＭＳ Ｐゴシック" charset="0"/>
                <a:cs typeface="Times New Roman"/>
              </a:rPr>
              <a:t>)</a:t>
            </a:r>
            <a:endParaRPr lang="en-US" sz="2800" b="1" dirty="0">
              <a:latin typeface="Times New Roman"/>
              <a:cs typeface="Times New Roman"/>
            </a:endParaRPr>
          </a:p>
          <a:p>
            <a:endParaRPr lang="en-US" sz="2800" b="1" dirty="0">
              <a:latin typeface="Times New Roman"/>
              <a:cs typeface="Times New Roman"/>
            </a:endParaRPr>
          </a:p>
          <a:p>
            <a:r>
              <a:rPr lang="en-US"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Augmentation</a:t>
            </a:r>
            <a:r>
              <a:rPr lang="en-US" sz="2800" dirty="0">
                <a:latin typeface="Times New Roman"/>
                <a:cs typeface="Times New Roman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Times New Roman"/>
                <a:cs typeface="Times New Roman"/>
              </a:rPr>
              <a:t>    If  A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dirty="0">
                <a:latin typeface="Times New Roman"/>
                <a:cs typeface="Times New Roman"/>
              </a:rPr>
              <a:t>,…, A</a:t>
            </a:r>
            <a:r>
              <a:rPr lang="en-US" sz="2800" baseline="-25000" dirty="0">
                <a:latin typeface="Times New Roman"/>
                <a:cs typeface="Times New Roman"/>
              </a:rPr>
              <a:t>n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>
                <a:latin typeface="Times New Roman"/>
                <a:cs typeface="Times New Roman"/>
              </a:rPr>
              <a:t>B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dirty="0">
                <a:latin typeface="Times New Roman"/>
                <a:cs typeface="Times New Roman"/>
              </a:rPr>
              <a:t>,…, </a:t>
            </a:r>
            <a:r>
              <a:rPr lang="en-US" sz="2800" dirty="0" err="1">
                <a:latin typeface="Times New Roman"/>
                <a:cs typeface="Times New Roman"/>
              </a:rPr>
              <a:t>B</a:t>
            </a:r>
            <a:r>
              <a:rPr lang="en-US" sz="2800" baseline="-25000" dirty="0" err="1">
                <a:latin typeface="Times New Roman"/>
                <a:cs typeface="Times New Roman"/>
              </a:rPr>
              <a:t>m</a:t>
            </a:r>
            <a:r>
              <a:rPr lang="en-US" sz="2800" dirty="0">
                <a:latin typeface="Times New Roman"/>
                <a:cs typeface="Times New Roman"/>
              </a:rPr>
              <a:t> then </a:t>
            </a:r>
          </a:p>
          <a:p>
            <a:pPr marL="0" indent="0">
              <a:buNone/>
            </a:pPr>
            <a:r>
              <a:rPr lang="en-US" sz="2800" dirty="0">
                <a:latin typeface="Times New Roman"/>
                <a:cs typeface="Times New Roman"/>
              </a:rPr>
              <a:t>         A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dirty="0">
                <a:latin typeface="Times New Roman"/>
                <a:cs typeface="Times New Roman"/>
              </a:rPr>
              <a:t>,…, A</a:t>
            </a:r>
            <a:r>
              <a:rPr lang="en-US" sz="2800" baseline="-25000" dirty="0">
                <a:latin typeface="Times New Roman"/>
                <a:cs typeface="Times New Roman"/>
              </a:rPr>
              <a:t>n</a:t>
            </a:r>
            <a:r>
              <a:rPr lang="en-US" sz="2800" dirty="0">
                <a:latin typeface="Times New Roman"/>
                <a:cs typeface="Times New Roman"/>
              </a:rPr>
              <a:t>, C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dirty="0">
                <a:latin typeface="Times New Roman"/>
                <a:cs typeface="Times New Roman"/>
              </a:rPr>
              <a:t>,…, </a:t>
            </a:r>
            <a:r>
              <a:rPr lang="en-US" sz="2800" dirty="0" err="1">
                <a:latin typeface="Times New Roman"/>
                <a:cs typeface="Times New Roman"/>
              </a:rPr>
              <a:t>C</a:t>
            </a:r>
            <a:r>
              <a:rPr lang="en-US" sz="2800" baseline="-25000" dirty="0" err="1">
                <a:latin typeface="Times New Roman"/>
                <a:cs typeface="Times New Roman"/>
              </a:rPr>
              <a:t>k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>
                <a:latin typeface="Times New Roman"/>
                <a:cs typeface="Times New Roman"/>
              </a:rPr>
              <a:t>B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dirty="0">
                <a:latin typeface="Times New Roman"/>
                <a:cs typeface="Times New Roman"/>
              </a:rPr>
              <a:t>,…, </a:t>
            </a:r>
            <a:r>
              <a:rPr lang="en-US" sz="2800" dirty="0" err="1">
                <a:latin typeface="Times New Roman"/>
                <a:cs typeface="Times New Roman"/>
              </a:rPr>
              <a:t>B</a:t>
            </a:r>
            <a:r>
              <a:rPr lang="en-US" sz="2800" baseline="-25000" dirty="0" err="1">
                <a:latin typeface="Times New Roman"/>
                <a:cs typeface="Times New Roman"/>
              </a:rPr>
              <a:t>m</a:t>
            </a:r>
            <a:r>
              <a:rPr lang="en-US" sz="2800" dirty="0">
                <a:latin typeface="Times New Roman"/>
                <a:cs typeface="Times New Roman"/>
              </a:rPr>
              <a:t>,</a:t>
            </a:r>
            <a:r>
              <a:rPr lang="en-US" sz="2800" baseline="-2500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C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dirty="0">
                <a:latin typeface="Times New Roman"/>
                <a:cs typeface="Times New Roman"/>
              </a:rPr>
              <a:t>,…, </a:t>
            </a:r>
            <a:r>
              <a:rPr lang="en-US" sz="2800" dirty="0" err="1">
                <a:latin typeface="Times New Roman"/>
                <a:cs typeface="Times New Roman"/>
              </a:rPr>
              <a:t>C</a:t>
            </a:r>
            <a:r>
              <a:rPr lang="en-US" sz="2800" baseline="-25000" dirty="0" err="1">
                <a:latin typeface="Times New Roman"/>
                <a:cs typeface="Times New Roman"/>
              </a:rPr>
              <a:t>k</a:t>
            </a:r>
            <a:endParaRPr lang="en-US" sz="2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800" b="1" dirty="0">
              <a:latin typeface="Times New Roman"/>
              <a:cs typeface="Times New Roman"/>
            </a:endParaRPr>
          </a:p>
          <a:p>
            <a:r>
              <a:rPr lang="en-US"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Transitivity</a:t>
            </a:r>
            <a:r>
              <a:rPr lang="en-US" sz="2800" dirty="0">
                <a:latin typeface="Times New Roman"/>
                <a:cs typeface="Times New Roman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Times New Roman"/>
                <a:cs typeface="Times New Roman"/>
              </a:rPr>
              <a:t>    If  A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dirty="0">
                <a:latin typeface="Times New Roman"/>
                <a:cs typeface="Times New Roman"/>
              </a:rPr>
              <a:t>,…, A</a:t>
            </a:r>
            <a:r>
              <a:rPr lang="en-US" sz="2800" baseline="-25000" dirty="0">
                <a:latin typeface="Times New Roman"/>
                <a:cs typeface="Times New Roman"/>
              </a:rPr>
              <a:t>n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>
                <a:latin typeface="Times New Roman"/>
                <a:cs typeface="Times New Roman"/>
              </a:rPr>
              <a:t>B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dirty="0">
                <a:latin typeface="Times New Roman"/>
                <a:cs typeface="Times New Roman"/>
              </a:rPr>
              <a:t>,…, </a:t>
            </a:r>
            <a:r>
              <a:rPr lang="en-US" sz="2800" dirty="0" err="1">
                <a:latin typeface="Times New Roman"/>
                <a:cs typeface="Times New Roman"/>
              </a:rPr>
              <a:t>B</a:t>
            </a:r>
            <a:r>
              <a:rPr lang="en-US" sz="2800" baseline="-25000" dirty="0" err="1">
                <a:latin typeface="Times New Roman"/>
                <a:cs typeface="Times New Roman"/>
              </a:rPr>
              <a:t>m</a:t>
            </a:r>
            <a:r>
              <a:rPr lang="en-US" sz="2800" dirty="0">
                <a:latin typeface="Times New Roman"/>
                <a:cs typeface="Times New Roman"/>
              </a:rPr>
              <a:t>  and  B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dirty="0">
                <a:latin typeface="Times New Roman"/>
                <a:cs typeface="Times New Roman"/>
              </a:rPr>
              <a:t>,…, </a:t>
            </a:r>
            <a:r>
              <a:rPr lang="en-US" sz="2800" dirty="0" err="1">
                <a:latin typeface="Times New Roman"/>
                <a:cs typeface="Times New Roman"/>
              </a:rPr>
              <a:t>B</a:t>
            </a:r>
            <a:r>
              <a:rPr lang="en-US" sz="2800" baseline="-25000" dirty="0" err="1">
                <a:latin typeface="Times New Roman"/>
                <a:cs typeface="Times New Roman"/>
              </a:rPr>
              <a:t>m</a:t>
            </a:r>
            <a:r>
              <a:rPr lang="en-US" sz="2800" baseline="-2500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baseline="-2500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C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dirty="0">
                <a:latin typeface="Times New Roman"/>
                <a:cs typeface="Times New Roman"/>
              </a:rPr>
              <a:t>,…,</a:t>
            </a:r>
            <a:r>
              <a:rPr lang="en-US" sz="2800" dirty="0" err="1">
                <a:latin typeface="Times New Roman"/>
                <a:cs typeface="Times New Roman"/>
              </a:rPr>
              <a:t>C</a:t>
            </a:r>
            <a:r>
              <a:rPr lang="en-US" sz="2800" baseline="-25000" dirty="0" err="1">
                <a:latin typeface="Times New Roman"/>
                <a:cs typeface="Times New Roman"/>
              </a:rPr>
              <a:t>k</a:t>
            </a:r>
            <a:r>
              <a:rPr lang="en-US" sz="2800" dirty="0">
                <a:latin typeface="Times New Roman"/>
                <a:cs typeface="Times New Roman"/>
              </a:rPr>
              <a:t>                             </a:t>
            </a:r>
          </a:p>
          <a:p>
            <a:pPr marL="0" indent="0">
              <a:buNone/>
            </a:pPr>
            <a:r>
              <a:rPr lang="en-US" sz="2800" dirty="0">
                <a:latin typeface="Times New Roman"/>
                <a:cs typeface="Times New Roman"/>
              </a:rPr>
              <a:t>    then A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dirty="0">
                <a:latin typeface="Times New Roman"/>
                <a:cs typeface="Times New Roman"/>
              </a:rPr>
              <a:t>,…, A</a:t>
            </a:r>
            <a:r>
              <a:rPr lang="en-US" sz="2800" baseline="-25000" dirty="0">
                <a:latin typeface="Times New Roman"/>
                <a:cs typeface="Times New Roman"/>
              </a:rPr>
              <a:t>n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>
                <a:latin typeface="Times New Roman"/>
                <a:cs typeface="Times New Roman"/>
              </a:rPr>
              <a:t>C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dirty="0">
                <a:latin typeface="Times New Roman"/>
                <a:cs typeface="Times New Roman"/>
              </a:rPr>
              <a:t>,…, </a:t>
            </a:r>
            <a:r>
              <a:rPr lang="en-US" sz="2800" dirty="0" err="1">
                <a:latin typeface="Times New Roman"/>
                <a:cs typeface="Times New Roman"/>
              </a:rPr>
              <a:t>C</a:t>
            </a:r>
            <a:r>
              <a:rPr lang="en-US" sz="2800" baseline="-25000" dirty="0" err="1">
                <a:latin typeface="Times New Roman"/>
                <a:cs typeface="Times New Roman"/>
              </a:rPr>
              <a:t>k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9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8136</TotalTime>
  <Words>2430</Words>
  <Application>Microsoft Macintosh PowerPoint</Application>
  <PresentationFormat>On-screen Show (4:3)</PresentationFormat>
  <Paragraphs>538</Paragraphs>
  <Slides>37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Courier</vt:lpstr>
      <vt:lpstr>Courier New</vt:lpstr>
      <vt:lpstr>Matura MT Script Capitals</vt:lpstr>
      <vt:lpstr>Times New Roman</vt:lpstr>
      <vt:lpstr>Wingdings</vt:lpstr>
      <vt:lpstr>Office Theme</vt:lpstr>
      <vt:lpstr>Document</vt:lpstr>
      <vt:lpstr>CS 440  Database Management Systems</vt:lpstr>
      <vt:lpstr>Not every data item should be in a DB</vt:lpstr>
      <vt:lpstr>Data Quality Constraints</vt:lpstr>
      <vt:lpstr>Problems of keeping data consistent</vt:lpstr>
      <vt:lpstr>Functional dependency (FD)</vt:lpstr>
      <vt:lpstr>Keys</vt:lpstr>
      <vt:lpstr>How to find FDs?</vt:lpstr>
      <vt:lpstr>Closure of a set of FDs</vt:lpstr>
      <vt:lpstr>Armstrong’s axioms</vt:lpstr>
      <vt:lpstr>Computing the closure of a set of FDs (U)</vt:lpstr>
      <vt:lpstr>Useful rules</vt:lpstr>
      <vt:lpstr>Computing the closure of a set of FDs</vt:lpstr>
      <vt:lpstr>Keeping data consistent = enforcing FDs</vt:lpstr>
      <vt:lpstr>Enforcing FDs</vt:lpstr>
      <vt:lpstr>More problems</vt:lpstr>
      <vt:lpstr>Schema decomposition/ normalization </vt:lpstr>
      <vt:lpstr>Schema decomposition/ normalization  </vt:lpstr>
      <vt:lpstr>Normalization </vt:lpstr>
      <vt:lpstr>Boyce-Codd normal form (BCNF)</vt:lpstr>
      <vt:lpstr>Boyce-Codd normal form (BCNF)</vt:lpstr>
      <vt:lpstr>BCNF decomposition of R</vt:lpstr>
      <vt:lpstr>BCNF decomposition example</vt:lpstr>
      <vt:lpstr>The danger of normalization</vt:lpstr>
      <vt:lpstr>Lossless decomposition</vt:lpstr>
      <vt:lpstr>BCNF decomposition is lossless </vt:lpstr>
      <vt:lpstr>BCNF is not dependency preserving</vt:lpstr>
      <vt:lpstr>BCNF is not dependency preserving</vt:lpstr>
      <vt:lpstr>Dependency preserving normal form: 3NF</vt:lpstr>
      <vt:lpstr>Dependency preserving normal form: 3NF</vt:lpstr>
      <vt:lpstr>Minimal basis (minimal cover)</vt:lpstr>
      <vt:lpstr>Finding minimal basis of U</vt:lpstr>
      <vt:lpstr>Finding minimal basis of U: Example</vt:lpstr>
      <vt:lpstr>3NF synthesizing algorithm</vt:lpstr>
      <vt:lpstr>3NF synthesizing algorithm</vt:lpstr>
      <vt:lpstr>3NF versus BCNF</vt:lpstr>
      <vt:lpstr>Denormalization</vt:lpstr>
      <vt:lpstr>Denormalization</vt:lpstr>
    </vt:vector>
  </TitlesOfParts>
  <Company>USA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440: Database Management Systems</dc:title>
  <dc:creator>Arash Termehchy</dc:creator>
  <cp:lastModifiedBy>Termehchy, Arash</cp:lastModifiedBy>
  <cp:revision>1421</cp:revision>
  <dcterms:created xsi:type="dcterms:W3CDTF">2013-01-08T05:44:03Z</dcterms:created>
  <dcterms:modified xsi:type="dcterms:W3CDTF">2022-01-18T04:07:09Z</dcterms:modified>
</cp:coreProperties>
</file>