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7"/>
  </p:notesMasterIdLst>
  <p:sldIdLst>
    <p:sldId id="258" r:id="rId2"/>
    <p:sldId id="291" r:id="rId3"/>
    <p:sldId id="306" r:id="rId4"/>
    <p:sldId id="307" r:id="rId5"/>
    <p:sldId id="259" r:id="rId6"/>
    <p:sldId id="256" r:id="rId7"/>
    <p:sldId id="290" r:id="rId8"/>
    <p:sldId id="296" r:id="rId9"/>
    <p:sldId id="295" r:id="rId10"/>
    <p:sldId id="297" r:id="rId11"/>
    <p:sldId id="298" r:id="rId12"/>
    <p:sldId id="299" r:id="rId13"/>
    <p:sldId id="300" r:id="rId14"/>
    <p:sldId id="285" r:id="rId15"/>
    <p:sldId id="301" r:id="rId16"/>
    <p:sldId id="302" r:id="rId17"/>
    <p:sldId id="293" r:id="rId18"/>
    <p:sldId id="304" r:id="rId19"/>
    <p:sldId id="308" r:id="rId20"/>
    <p:sldId id="309" r:id="rId21"/>
    <p:sldId id="310" r:id="rId22"/>
    <p:sldId id="311" r:id="rId23"/>
    <p:sldId id="312" r:id="rId24"/>
    <p:sldId id="305" r:id="rId25"/>
    <p:sldId id="279" r:id="rId26"/>
  </p:sldIdLst>
  <p:sldSz cx="9144000" cy="5143500" type="screen16x9"/>
  <p:notesSz cx="6858000" cy="9144000"/>
  <p:embeddedFontLst>
    <p:embeddedFont>
      <p:font typeface="Sniglet" panose="020B0604020202020204" charset="0"/>
      <p:regular r:id="rId28"/>
    </p:embeddedFont>
    <p:embeddedFont>
      <p:font typeface="Walter Turncoat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844723E-067F-4D3D-85C9-58FF3C6E1D73}">
          <p14:sldIdLst>
            <p14:sldId id="258"/>
            <p14:sldId id="291"/>
            <p14:sldId id="306"/>
            <p14:sldId id="307"/>
            <p14:sldId id="259"/>
            <p14:sldId id="256"/>
          </p14:sldIdLst>
        </p14:section>
        <p14:section name="Untitled Section" id="{9E5E0180-06B4-4ADC-BF84-BDEEF2975A0F}">
          <p14:sldIdLst>
            <p14:sldId id="290"/>
            <p14:sldId id="296"/>
            <p14:sldId id="295"/>
            <p14:sldId id="297"/>
            <p14:sldId id="298"/>
            <p14:sldId id="299"/>
            <p14:sldId id="300"/>
            <p14:sldId id="285"/>
            <p14:sldId id="301"/>
            <p14:sldId id="302"/>
            <p14:sldId id="293"/>
            <p14:sldId id="304"/>
            <p14:sldId id="308"/>
            <p14:sldId id="309"/>
            <p14:sldId id="310"/>
            <p14:sldId id="311"/>
            <p14:sldId id="312"/>
            <p14:sldId id="305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va shankar" initials="ss" lastIdx="1" clrIdx="0">
    <p:extLst>
      <p:ext uri="{19B8F6BF-5375-455C-9EA6-DF929625EA0E}">
        <p15:presenceInfo xmlns:p15="http://schemas.microsoft.com/office/powerpoint/2012/main" userId="71147d749ced53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FC672C-2C2A-4ADD-A609-75B8AA0DF24F}">
  <a:tblStyle styleId="{F2FC672C-2C2A-4ADD-A609-75B8AA0DF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Indian_states_and_union_territories_by_literacy_r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List_of_Indian_states_and_union_territories_by_GDP_per_capit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685800" y="1794244"/>
            <a:ext cx="7772400" cy="1329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Hate crimes in india</a:t>
            </a:r>
            <a:endParaRPr sz="4800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E28C8293-C84B-4364-A674-7308D6EF3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49" y="3349256"/>
            <a:ext cx="4250927" cy="580396"/>
          </a:xfrm>
        </p:spPr>
        <p:txBody>
          <a:bodyPr/>
          <a:lstStyle/>
          <a:p>
            <a:r>
              <a:rPr lang="en-IN" dirty="0"/>
              <a:t>Presented by:</a:t>
            </a:r>
          </a:p>
          <a:p>
            <a:r>
              <a:rPr lang="en-IN" dirty="0"/>
              <a:t>Akhil Arasada</a:t>
            </a:r>
          </a:p>
          <a:p>
            <a:r>
              <a:rPr lang="en-IN" dirty="0"/>
              <a:t>                  Puppala Uday Bhaskar</a:t>
            </a:r>
          </a:p>
        </p:txBody>
      </p:sp>
      <p:pic>
        <p:nvPicPr>
          <p:cNvPr id="25" name="Content Placeholder 7">
            <a:extLst>
              <a:ext uri="{FF2B5EF4-FFF2-40B4-BE49-F238E27FC236}">
                <a16:creationId xmlns:a16="http://schemas.microsoft.com/office/drawing/2014/main" id="{55377A76-62B8-405D-8974-F2CE7C277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21" y="805646"/>
            <a:ext cx="595762" cy="595762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32CAF1-EA2A-438F-B5E1-155D6E33F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349" y="792991"/>
            <a:ext cx="591146" cy="591146"/>
          </a:xfrm>
          <a:prstGeom prst="rect">
            <a:avLst/>
          </a:prstGeom>
          <a:gradFill>
            <a:gsLst>
              <a:gs pos="0">
                <a:srgbClr val="F6F6F4"/>
              </a:gs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34649F1-7F33-4F0C-B200-E00376EAB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509" y="788375"/>
            <a:ext cx="595762" cy="595762"/>
          </a:xfrm>
          <a:prstGeom prst="rect">
            <a:avLst/>
          </a:prstGeom>
          <a:gradFill>
            <a:gsLst>
              <a:gs pos="0">
                <a:srgbClr val="F6F6F4"/>
              </a:gs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240F48A-93C5-46AA-BEA8-92E3D433FB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781" y="780026"/>
            <a:ext cx="616623" cy="616623"/>
          </a:xfrm>
          <a:prstGeom prst="rect">
            <a:avLst/>
          </a:prstGeom>
          <a:gradFill>
            <a:gsLst>
              <a:gs pos="0">
                <a:srgbClr val="F0F0ED"/>
              </a:gs>
              <a:gs pos="0">
                <a:srgbClr val="F6F6F4"/>
              </a:gs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10DFFFB-29E9-4273-BF09-E585154949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33" y="784226"/>
            <a:ext cx="616623" cy="616623"/>
          </a:xfrm>
          <a:prstGeom prst="rect">
            <a:avLst/>
          </a:prstGeom>
          <a:gradFill>
            <a:gsLst>
              <a:gs pos="0">
                <a:srgbClr val="F0F0ED"/>
              </a:gs>
              <a:gs pos="0">
                <a:srgbClr val="F6F6F4"/>
              </a:gs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</p:pic>
      <p:sp>
        <p:nvSpPr>
          <p:cNvPr id="12" name="Google Shape;54;p11">
            <a:extLst>
              <a:ext uri="{FF2B5EF4-FFF2-40B4-BE49-F238E27FC236}">
                <a16:creationId xmlns:a16="http://schemas.microsoft.com/office/drawing/2014/main" id="{A88CBE44-DA41-40F1-8A6C-FCD120C878FB}"/>
              </a:ext>
            </a:extLst>
          </p:cNvPr>
          <p:cNvSpPr/>
          <p:nvPr/>
        </p:nvSpPr>
        <p:spPr>
          <a:xfrm>
            <a:off x="3668232" y="2528975"/>
            <a:ext cx="1562979" cy="12916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198082-55F9-4292-9790-B751B8069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800" dirty="0"/>
              <a:t>Chapter 2</a:t>
            </a:r>
            <a:br>
              <a:rPr lang="en-IN" sz="2800" dirty="0"/>
            </a:br>
            <a:r>
              <a:rPr lang="en-IN" sz="2800" dirty="0"/>
              <a:t>To identify the most dangerous and safest places for the reserved classes </a:t>
            </a: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6B0BE3DC-B07C-4E66-B84E-05D984A66276}"/>
              </a:ext>
            </a:extLst>
          </p:cNvPr>
          <p:cNvSpPr txBox="1">
            <a:spLocks/>
          </p:cNvSpPr>
          <p:nvPr/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6064258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5C5DBB-DA0C-483E-895C-E70A431A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Chapter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93279F-76AF-46E8-AF97-053B3E0EC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 made use of tableau to identify the states with the highest number of crimes incident against the reserved classes.</a:t>
            </a:r>
          </a:p>
          <a:p>
            <a:r>
              <a:rPr lang="en-IN" dirty="0"/>
              <a:t>We did this by summing all the crimes that had occurred from 2001 through 2012.</a:t>
            </a:r>
          </a:p>
        </p:txBody>
      </p:sp>
    </p:spTree>
    <p:extLst>
      <p:ext uri="{BB962C8B-B14F-4D97-AF65-F5344CB8AC3E}">
        <p14:creationId xmlns:p14="http://schemas.microsoft.com/office/powerpoint/2010/main" val="217326449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D3230-3C3A-4223-855D-1D93441B60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242BD0-920B-4858-80E1-2A32962FC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CC0B5D-4966-461E-8F3B-EFAFC831E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750"/>
            <a:ext cx="9144000" cy="25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705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4EB4-D3E3-4653-836D-A1B6396B6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800" dirty="0"/>
              <a:t>Chapter 3</a:t>
            </a:r>
            <a:br>
              <a:rPr lang="en-IN" sz="2800" dirty="0"/>
            </a:br>
            <a:r>
              <a:rPr lang="en-IN" sz="2800" dirty="0"/>
              <a:t>To look at the data geographically and make inferences</a:t>
            </a:r>
          </a:p>
        </p:txBody>
      </p:sp>
    </p:spTree>
    <p:extLst>
      <p:ext uri="{BB962C8B-B14F-4D97-AF65-F5344CB8AC3E}">
        <p14:creationId xmlns:p14="http://schemas.microsoft.com/office/powerpoint/2010/main" val="181121885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AD365D-53E3-496B-87EB-ACA526E495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Heat map 2">
            <a:hlinkClick r:id="" action="ppaction://media"/>
            <a:extLst>
              <a:ext uri="{FF2B5EF4-FFF2-40B4-BE49-F238E27FC236}">
                <a16:creationId xmlns:a16="http://schemas.microsoft.com/office/drawing/2014/main" id="{15E41E47-8299-4DEB-AAE1-F955D2D564E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207645"/>
            <a:ext cx="9334470" cy="58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145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91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D069ED-D001-4BDB-B7D0-80F689A8A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800" dirty="0"/>
              <a:t>Chapter 4</a:t>
            </a:r>
            <a:br>
              <a:rPr lang="en-IN" sz="2800" dirty="0"/>
            </a:br>
            <a:r>
              <a:rPr lang="en-IN" sz="2800" dirty="0"/>
              <a:t>To find if any association exists between the literacy rate and hate crimes incident</a:t>
            </a:r>
          </a:p>
        </p:txBody>
      </p:sp>
    </p:spTree>
    <p:extLst>
      <p:ext uri="{BB962C8B-B14F-4D97-AF65-F5344CB8AC3E}">
        <p14:creationId xmlns:p14="http://schemas.microsoft.com/office/powerpoint/2010/main" val="133587951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E6BFFF-F4B2-47AC-930F-8B97E7C0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6500"/>
            <a:ext cx="9156000" cy="857400"/>
          </a:xfrm>
        </p:spPr>
        <p:txBody>
          <a:bodyPr/>
          <a:lstStyle/>
          <a:p>
            <a:pPr algn="l"/>
            <a:r>
              <a:rPr lang="en-IN" dirty="0"/>
              <a:t>Chapter 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97D21C-2A3E-40C6-8B51-DCAB36BEC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75" y="1106200"/>
            <a:ext cx="8229600" cy="2503200"/>
          </a:xfrm>
        </p:spPr>
        <p:txBody>
          <a:bodyPr/>
          <a:lstStyle/>
          <a:p>
            <a:r>
              <a:rPr lang="en-IN" dirty="0"/>
              <a:t>We pulled the literacy rate data from Wikipedia and used pandas merge method to form the consolidated dataset.</a:t>
            </a:r>
          </a:p>
          <a:p>
            <a:r>
              <a:rPr lang="en-IN" dirty="0"/>
              <a:t>The data was available only from the census conducted in 2001 and 2011.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25C55-8C00-42EF-8DA7-2F528F5EAF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078E71-4A1C-4D4F-A8E4-E3D189CD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150812"/>
            <a:ext cx="4572000" cy="19926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093F85-B9CE-44C8-A654-109F2A35F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0812"/>
            <a:ext cx="4572000" cy="19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70792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AABF84-18AF-4FEA-8FFF-8F0279DE6B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C2CB2E-753E-4D3A-BDB1-986C137DC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522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6357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A16391-2DED-4486-99C3-E1C73F8B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7" y="3672779"/>
            <a:ext cx="8229600" cy="519600"/>
          </a:xfrm>
        </p:spPr>
        <p:txBody>
          <a:bodyPr/>
          <a:lstStyle/>
          <a:p>
            <a:r>
              <a:rPr lang="en-US" dirty="0"/>
              <a:t>Our hypothesis that the increase in literacy rate is associated with a decrease in hate crimes has been proved wrong. Though there has been a decrease in crimes till 2006, a rapid increase has been observed over the latter years.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AB691-504B-4E33-949C-D3515E8A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84" y="0"/>
            <a:ext cx="5103627" cy="33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64536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A98C58-0BF1-4C83-9C2A-A2F1C805F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Chapter 5</a:t>
            </a:r>
            <a:br>
              <a:rPr lang="en-IN" dirty="0"/>
            </a:br>
            <a:r>
              <a:rPr lang="en-IN" sz="2800" dirty="0"/>
              <a:t>To find if any association exists between the States’ GDP and number of hate crimes in it.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25925E-AC4B-4E2C-8397-FBCCCBAB246A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832350"/>
            <a:ext cx="549275" cy="31115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34099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0F6F-CBE9-4B54-A3BB-8633793DE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16688"/>
            <a:ext cx="7772400" cy="1254642"/>
          </a:xfrm>
        </p:spPr>
        <p:txBody>
          <a:bodyPr/>
          <a:lstStyle/>
          <a:p>
            <a:r>
              <a:rPr lang="en-IN" dirty="0"/>
              <a:t>Hate crimes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B264F-F3E4-4982-9BC9-F5D0A3E17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317898"/>
            <a:ext cx="7772400" cy="1611755"/>
          </a:xfrm>
        </p:spPr>
        <p:txBody>
          <a:bodyPr/>
          <a:lstStyle/>
          <a:p>
            <a:pPr marL="101600" indent="0"/>
            <a:endParaRPr lang="en-IN" sz="2400" dirty="0"/>
          </a:p>
          <a:p>
            <a:pPr marL="101600" indent="0"/>
            <a:r>
              <a:rPr lang="en-US" dirty="0"/>
              <a:t>A crime , typically one involving violence , that is motivated by prejudice on the basis of race ,religion, sexual orientation , or other grounds.</a:t>
            </a:r>
            <a:br>
              <a:rPr lang="en-US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72826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B93E6B-73D2-4300-AEEE-9D32830F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Chapter 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5EFA26-BCF4-4657-B199-13A48B6B11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data was consolidated as mentioned in chapter 4. Weak correlation was found using the pandas heatmap.</a:t>
            </a:r>
          </a:p>
          <a:p>
            <a:r>
              <a:rPr lang="en-IN" dirty="0"/>
              <a:t>We also used tableau and represented the GDP vs. total number of murders for the year 2001 and 2011. All the other years has close resemblances to these two.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3C43B-2374-45EC-A930-13B38E6834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776082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9E2C-4DF8-4147-8A79-88FE2CD7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59CBE-275C-4BAD-A930-1F971753B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3894B-4A71-4E11-95B1-0B65CA164E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42220-0190-46C4-BD7F-2B71D2C5F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07546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981F-D80F-4BD7-980A-5A3AD9BA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703EE-4D30-4BCB-A0DA-4B69914C4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83256-8E16-443C-8C83-EECE0D024A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F92D81-2C29-4C12-A7AB-98A1A2D4F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54603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857B-3915-4E0D-903E-5FC69DDD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9E788-6C53-4B02-A5B7-E5A0AFA84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3E7F3-8B3B-438A-86BD-AB5A2F70EA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F400C-4CB2-4CB3-9BBE-11CB5FE24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48048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69BCE3-99D1-48DF-816E-E14E8969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500"/>
            <a:ext cx="9156000" cy="857400"/>
          </a:xfrm>
        </p:spPr>
        <p:txBody>
          <a:bodyPr/>
          <a:lstStyle/>
          <a:p>
            <a:r>
              <a:rPr lang="en-IN" dirty="0"/>
              <a:t>Conclusions and inferences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03FAD7-84F1-40BD-A294-A34AFEA16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84706"/>
            <a:ext cx="8229600" cy="2503200"/>
          </a:xfrm>
        </p:spPr>
        <p:txBody>
          <a:bodyPr/>
          <a:lstStyle/>
          <a:p>
            <a:r>
              <a:rPr lang="en-IN" dirty="0"/>
              <a:t>Certain crimes are moderately correlated and thus have high chances of occurring together. Those crimes were- assault on women, kidnapping and abduction and murder.</a:t>
            </a:r>
          </a:p>
          <a:p>
            <a:r>
              <a:rPr lang="en-IN" dirty="0"/>
              <a:t>The most dangerous and safest places for the reserved classes were identified. Law enforcement should enact stricter policies for offences in the most dangerous regions</a:t>
            </a:r>
          </a:p>
          <a:p>
            <a:r>
              <a:rPr lang="en-IN" dirty="0"/>
              <a:t>North-middle India had the highest prevalence of hate crimes. Education of the masses is not necessarily correlated with a decrease in hate crimes. Other variables are also at play.</a:t>
            </a:r>
          </a:p>
          <a:p>
            <a:r>
              <a:rPr lang="en-IN" dirty="0"/>
              <a:t>The association between a states’ economic condition and hate crimes is worrisome as it is indicative of a relation between the crimes and the economic gap between the masses.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657142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  <a:endParaRPr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7D6A40-E313-467F-8F1B-7012BBFF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B622CB-0C36-48D4-BD70-D3DA379ED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hate crimes dataset has 9385 rows and 13 columns.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FDE72-942B-47C6-BD98-3C5B851875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0E79B0-A987-48DD-B625-664D02227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28" y="2104779"/>
            <a:ext cx="5936494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018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F934-5D7B-402D-98B9-EE173AFC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 </a:t>
            </a:r>
            <a:r>
              <a:rPr lang="en-IN" sz="1000" dirty="0"/>
              <a:t>(contd.)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6D891-2F20-42DD-8CD1-6D0108896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literacy rate and state wise GDP tables have been extracted using pandas from the Wikipedia pages. </a:t>
            </a:r>
          </a:p>
          <a:p>
            <a:r>
              <a:rPr lang="en-IN" dirty="0"/>
              <a:t>Literacy rates table is 37 rows and 4 columns.</a:t>
            </a:r>
          </a:p>
          <a:p>
            <a:r>
              <a:rPr lang="en-IN" dirty="0"/>
              <a:t>State wise GDP table is 33 rows only as the GDP hasn’t been recorded for certain union territories.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3EFF4-F50F-4851-9BB3-1CAF68CF39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34701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1BAE-A256-49F9-9DAF-CB271DBC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" y="1"/>
            <a:ext cx="7644810" cy="1084520"/>
          </a:xfrm>
        </p:spPr>
        <p:txBody>
          <a:bodyPr/>
          <a:lstStyle/>
          <a:p>
            <a:pPr algn="r"/>
            <a:r>
              <a:rPr lang="en-IN" sz="4800" dirty="0"/>
              <a:t>Sources for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435A4-66FD-4E55-A25F-5096ABCE5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693" y="1520456"/>
            <a:ext cx="8782493" cy="34449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Data has been picked from the National Crime Record Bureau of </a:t>
            </a:r>
            <a:r>
              <a:rPr lang="en-IN" sz="1800" dirty="0" err="1"/>
              <a:t>india</a:t>
            </a:r>
            <a:r>
              <a:rPr lang="en-IN" sz="1800" dirty="0"/>
              <a:t>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Literacy rates have been taken from Wikipedia- (</a:t>
            </a:r>
            <a:r>
              <a:rPr lang="en-IN" sz="1800" dirty="0">
                <a:hlinkClick r:id="rId3"/>
              </a:rPr>
              <a:t>https://en.wikipedia.org/wiki/List_of_Indian_states_and_union_territories_by_literacy_rate</a:t>
            </a:r>
            <a:r>
              <a:rPr lang="en-IN" sz="1800" dirty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State wise GDP has been taken from- </a:t>
            </a:r>
            <a:r>
              <a:rPr lang="en-IN" sz="1800" dirty="0">
                <a:hlinkClick r:id="rId4"/>
              </a:rPr>
              <a:t>https://en.wikipedia.org/wiki/List_of_Indian_states_and_union_territories_by_GDP_per_</a:t>
            </a:r>
            <a:r>
              <a:rPr lang="en-IN" sz="1800">
                <a:hlinkClick r:id="rId4"/>
              </a:rPr>
              <a:t>capita</a:t>
            </a:r>
            <a:r>
              <a:rPr lang="en-IN" sz="1800"/>
              <a:t>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 Time period : 2001 to 2012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Geography : India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Analysis : Hate crimes in India against members of  scheduled castes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/>
          </a:p>
          <a:p>
            <a:pPr>
              <a:buFont typeface="Wingdings" panose="05000000000000000000" pitchFamily="2" charset="2"/>
              <a:buChar char="Ø"/>
            </a:pPr>
            <a:endParaRPr lang="en-IN" sz="1800" dirty="0"/>
          </a:p>
          <a:p>
            <a:pPr marL="101600" indent="0">
              <a:buNone/>
            </a:pPr>
            <a:r>
              <a:rPr lang="en-IN" sz="2400" dirty="0"/>
              <a:t>                                          </a:t>
            </a:r>
            <a:br>
              <a:rPr lang="en-US" dirty="0"/>
            </a:b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sz="1800" dirty="0"/>
          </a:p>
          <a:p>
            <a:pPr>
              <a:buFont typeface="Wingdings" panose="05000000000000000000" pitchFamily="2" charset="2"/>
              <a:buChar char="Ø"/>
            </a:pPr>
            <a:endParaRPr lang="en-IN" sz="1800" dirty="0"/>
          </a:p>
          <a:p>
            <a:pPr>
              <a:buFont typeface="Wingdings" panose="05000000000000000000" pitchFamily="2" charset="2"/>
              <a:buChar char="Ø"/>
            </a:pPr>
            <a:endParaRPr lang="en-IN" sz="1800" dirty="0"/>
          </a:p>
          <a:p>
            <a:pPr marL="101600" indent="0">
              <a:buNone/>
            </a:pPr>
            <a:endParaRPr lang="en-IN" sz="1800" dirty="0"/>
          </a:p>
          <a:p>
            <a:pPr marL="101600" indent="0">
              <a:buNone/>
            </a:pPr>
            <a:endParaRPr lang="en-IN" sz="1800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8" name="Google Shape;54;p11">
            <a:extLst>
              <a:ext uri="{FF2B5EF4-FFF2-40B4-BE49-F238E27FC236}">
                <a16:creationId xmlns:a16="http://schemas.microsoft.com/office/drawing/2014/main" id="{6D7AB116-F3FE-44A2-9665-83E0D3B6C81A}"/>
              </a:ext>
            </a:extLst>
          </p:cNvPr>
          <p:cNvSpPr/>
          <p:nvPr/>
        </p:nvSpPr>
        <p:spPr>
          <a:xfrm>
            <a:off x="3125971" y="818696"/>
            <a:ext cx="2009546" cy="127590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212651" y="233916"/>
            <a:ext cx="8245549" cy="15204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 Statement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009A-7341-410B-81BA-BDE2331A9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" y="1945758"/>
            <a:ext cx="8924925" cy="2826267"/>
          </a:xfrm>
        </p:spPr>
        <p:txBody>
          <a:bodyPr/>
          <a:lstStyle/>
          <a:p>
            <a:r>
              <a:rPr lang="en-IN" sz="2400" dirty="0"/>
              <a:t>To see if one can make inferences from our data based off of the geography, literacy rates and the economic conditions of the states, over a time span of 12 years. </a:t>
            </a:r>
          </a:p>
        </p:txBody>
      </p:sp>
      <p:sp>
        <p:nvSpPr>
          <p:cNvPr id="6" name="Google Shape;54;p11">
            <a:extLst>
              <a:ext uri="{FF2B5EF4-FFF2-40B4-BE49-F238E27FC236}">
                <a16:creationId xmlns:a16="http://schemas.microsoft.com/office/drawing/2014/main" id="{F89C3559-6BF9-45A2-8AA6-B2139017F526}"/>
              </a:ext>
            </a:extLst>
          </p:cNvPr>
          <p:cNvSpPr/>
          <p:nvPr/>
        </p:nvSpPr>
        <p:spPr>
          <a:xfrm>
            <a:off x="3221666" y="1307805"/>
            <a:ext cx="2009546" cy="127590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46AC0C-54F0-46D9-87D3-1E8018B79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800" dirty="0"/>
              <a:t>Chapter 1</a:t>
            </a:r>
            <a:br>
              <a:rPr lang="en-IN" sz="2800" dirty="0"/>
            </a:br>
            <a:r>
              <a:rPr lang="en-IN" sz="2800" dirty="0"/>
              <a:t>To understand which crimes have chances of occurring together</a:t>
            </a:r>
          </a:p>
        </p:txBody>
      </p:sp>
      <p:sp>
        <p:nvSpPr>
          <p:cNvPr id="7" name="Google Shape;76;p13">
            <a:extLst>
              <a:ext uri="{FF2B5EF4-FFF2-40B4-BE49-F238E27FC236}">
                <a16:creationId xmlns:a16="http://schemas.microsoft.com/office/drawing/2014/main" id="{BCA5FEE0-CE96-45B7-A5C0-79813DD737CD}"/>
              </a:ext>
            </a:extLst>
          </p:cNvPr>
          <p:cNvSpPr txBox="1">
            <a:spLocks/>
          </p:cNvSpPr>
          <p:nvPr/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8999948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88F721-6AF6-479E-A8A8-8A59DFD0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Chapter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3A7AAA-B206-45B5-B86B-162324B80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Here, we tried to understand if certain crimes had degrees of correlation and see if these could be grouped together as serious offences or not.</a:t>
            </a:r>
          </a:p>
          <a:p>
            <a:r>
              <a:rPr lang="en-IN" dirty="0"/>
              <a:t>For this purpose we used the seaborn cluster map and annotations to better understand our data.</a:t>
            </a:r>
          </a:p>
        </p:txBody>
      </p:sp>
    </p:spTree>
    <p:extLst>
      <p:ext uri="{BB962C8B-B14F-4D97-AF65-F5344CB8AC3E}">
        <p14:creationId xmlns:p14="http://schemas.microsoft.com/office/powerpoint/2010/main" val="91973783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5E23B4-E928-495D-A615-40D288B554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CC812-11EA-4865-A394-825C975B9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9864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</TotalTime>
  <Words>622</Words>
  <Application>Microsoft Office PowerPoint</Application>
  <PresentationFormat>On-screen Show (16:9)</PresentationFormat>
  <Paragraphs>67</Paragraphs>
  <Slides>25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Wingdings</vt:lpstr>
      <vt:lpstr>Sniglet</vt:lpstr>
      <vt:lpstr>Walter Turncoat</vt:lpstr>
      <vt:lpstr>Arial</vt:lpstr>
      <vt:lpstr>Ursula template</vt:lpstr>
      <vt:lpstr>Hate crimes in india</vt:lpstr>
      <vt:lpstr>Hate crimes</vt:lpstr>
      <vt:lpstr>Data Description</vt:lpstr>
      <vt:lpstr>Data Description (contd.)</vt:lpstr>
      <vt:lpstr>Sources for the data</vt:lpstr>
      <vt:lpstr>Problem Statement</vt:lpstr>
      <vt:lpstr>Chapter 1 To understand which crimes have chances of occurring together</vt:lpstr>
      <vt:lpstr>Chapter 1</vt:lpstr>
      <vt:lpstr>PowerPoint Presentation</vt:lpstr>
      <vt:lpstr>Chapter 2 To identify the most dangerous and safest places for the reserved classes </vt:lpstr>
      <vt:lpstr>Chapter 2</vt:lpstr>
      <vt:lpstr>PowerPoint Presentation</vt:lpstr>
      <vt:lpstr>Chapter 3 To look at the data geographically and make inferences</vt:lpstr>
      <vt:lpstr>PowerPoint Presentation</vt:lpstr>
      <vt:lpstr>Chapter 4 To find if any association exists between the literacy rate and hate crimes incident</vt:lpstr>
      <vt:lpstr>Chapter 4</vt:lpstr>
      <vt:lpstr>PowerPoint Presentation</vt:lpstr>
      <vt:lpstr>PowerPoint Presentation</vt:lpstr>
      <vt:lpstr>Chapter 5 To find if any association exists between the States’ GDP and number of hate crimes in it.</vt:lpstr>
      <vt:lpstr>Chapter 5</vt:lpstr>
      <vt:lpstr>PowerPoint Presentation</vt:lpstr>
      <vt:lpstr>PowerPoint Presentation</vt:lpstr>
      <vt:lpstr>PowerPoint Presentation</vt:lpstr>
      <vt:lpstr>Conclusions and inferences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shankar</dc:creator>
  <cp:lastModifiedBy>Ender Arasada</cp:lastModifiedBy>
  <cp:revision>53</cp:revision>
  <dcterms:modified xsi:type="dcterms:W3CDTF">2019-10-17T07:24:12Z</dcterms:modified>
</cp:coreProperties>
</file>