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38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429B-A7CA-4B24-A496-CBAEBA70428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845F-DFA7-4FDF-9079-A15136EBB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2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429B-A7CA-4B24-A496-CBAEBA70428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845F-DFA7-4FDF-9079-A15136EBB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429B-A7CA-4B24-A496-CBAEBA70428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845F-DFA7-4FDF-9079-A15136EBB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5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429B-A7CA-4B24-A496-CBAEBA70428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845F-DFA7-4FDF-9079-A15136EBB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4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429B-A7CA-4B24-A496-CBAEBA70428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845F-DFA7-4FDF-9079-A15136EBB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6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429B-A7CA-4B24-A496-CBAEBA70428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845F-DFA7-4FDF-9079-A15136EBB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8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429B-A7CA-4B24-A496-CBAEBA70428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845F-DFA7-4FDF-9079-A15136EBB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3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429B-A7CA-4B24-A496-CBAEBA70428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845F-DFA7-4FDF-9079-A15136EBB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6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429B-A7CA-4B24-A496-CBAEBA70428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845F-DFA7-4FDF-9079-A15136EBB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9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429B-A7CA-4B24-A496-CBAEBA70428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845F-DFA7-4FDF-9079-A15136EBB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1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429B-A7CA-4B24-A496-CBAEBA70428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845F-DFA7-4FDF-9079-A15136EBB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B429B-A7CA-4B24-A496-CBAEBA70428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6845F-DFA7-4FDF-9079-A15136EBB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8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Karran Anderson</a:t>
            </a:r>
            <a:br>
              <a:rPr lang="en-US" dirty="0"/>
            </a:br>
            <a:r>
              <a:rPr lang="en-US" dirty="0"/>
              <a:t>Beta University Annual Fund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CIS395</a:t>
            </a:r>
          </a:p>
        </p:txBody>
      </p:sp>
    </p:spTree>
    <p:extLst>
      <p:ext uri="{BB962C8B-B14F-4D97-AF65-F5344CB8AC3E}">
        <p14:creationId xmlns:p14="http://schemas.microsoft.com/office/powerpoint/2010/main" val="116842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8F4C-917A-47CC-810F-855CC535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University Annual Fund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05455-5CDA-4A25-B466-A4F605159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chose this project because I thought it’d be interesting creating and normalizing contact and historical data. I feel like there will be a lot of foreign keys and last of type of fields, creating the relationships will be a challenge. </a:t>
            </a:r>
          </a:p>
        </p:txBody>
      </p:sp>
    </p:spTree>
    <p:extLst>
      <p:ext uri="{BB962C8B-B14F-4D97-AF65-F5344CB8AC3E}">
        <p14:creationId xmlns:p14="http://schemas.microsoft.com/office/powerpoint/2010/main" val="194548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7898" y="382385"/>
            <a:ext cx="2701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Identify your project </a:t>
            </a:r>
            <a:r>
              <a:rPr lang="en-US" dirty="0" err="1"/>
              <a:t>entitites</a:t>
            </a:r>
            <a:r>
              <a:rPr lang="en-US" dirty="0"/>
              <a:t> relationships.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165054" y="1636047"/>
            <a:ext cx="1018025" cy="580037"/>
            <a:chOff x="8085362" y="1845515"/>
            <a:chExt cx="1604866" cy="914400"/>
          </a:xfrm>
        </p:grpSpPr>
        <p:sp>
          <p:nvSpPr>
            <p:cNvPr id="10" name="TextBox 9"/>
            <p:cNvSpPr txBox="1"/>
            <p:nvPr/>
          </p:nvSpPr>
          <p:spPr>
            <a:xfrm>
              <a:off x="8295689" y="2184777"/>
              <a:ext cx="11842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Donors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085362" y="1845515"/>
              <a:ext cx="160486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177776" y="4851336"/>
            <a:ext cx="1604866" cy="914400"/>
            <a:chOff x="2198716" y="2018772"/>
            <a:chExt cx="1604866" cy="914400"/>
          </a:xfrm>
        </p:grpSpPr>
        <p:sp>
          <p:nvSpPr>
            <p:cNvPr id="9" name="TextBox 8"/>
            <p:cNvSpPr txBox="1"/>
            <p:nvPr/>
          </p:nvSpPr>
          <p:spPr>
            <a:xfrm>
              <a:off x="2517023" y="2291306"/>
              <a:ext cx="9682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Events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98716" y="2018772"/>
              <a:ext cx="160486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948563" y="2842679"/>
            <a:ext cx="1007702" cy="574156"/>
            <a:chOff x="4953387" y="3125222"/>
            <a:chExt cx="1604866" cy="914400"/>
          </a:xfrm>
        </p:grpSpPr>
        <p:sp>
          <p:nvSpPr>
            <p:cNvPr id="14" name="Rectangle 13"/>
            <p:cNvSpPr/>
            <p:nvPr/>
          </p:nvSpPr>
          <p:spPr>
            <a:xfrm>
              <a:off x="4953387" y="3125222"/>
              <a:ext cx="160486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63714" y="3397756"/>
              <a:ext cx="1184211" cy="637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Donation_history</a:t>
              </a:r>
              <a:endParaRPr lang="en-US" sz="10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344787" y="1628712"/>
            <a:ext cx="745446" cy="439388"/>
            <a:chOff x="4693298" y="2085902"/>
            <a:chExt cx="1474236" cy="868959"/>
          </a:xfrm>
        </p:grpSpPr>
        <p:sp>
          <p:nvSpPr>
            <p:cNvPr id="22" name="Flowchart: Decision 21"/>
            <p:cNvSpPr/>
            <p:nvPr/>
          </p:nvSpPr>
          <p:spPr>
            <a:xfrm>
              <a:off x="4693298" y="2085902"/>
              <a:ext cx="1296955" cy="868959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70579" y="2351052"/>
              <a:ext cx="1296955" cy="48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donate</a:t>
              </a:r>
            </a:p>
          </p:txBody>
        </p:sp>
      </p:grpSp>
      <p:cxnSp>
        <p:nvCxnSpPr>
          <p:cNvPr id="37" name="Straight Arrow Connector 36"/>
          <p:cNvCxnSpPr>
            <a:stCxn id="12" idx="3"/>
            <a:endCxn id="22" idx="1"/>
          </p:cNvCxnSpPr>
          <p:nvPr/>
        </p:nvCxnSpPr>
        <p:spPr>
          <a:xfrm flipV="1">
            <a:off x="2183079" y="1848406"/>
            <a:ext cx="1161708" cy="7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2"/>
            <a:endCxn id="14" idx="0"/>
          </p:cNvCxnSpPr>
          <p:nvPr/>
        </p:nvCxnSpPr>
        <p:spPr>
          <a:xfrm>
            <a:off x="3672689" y="2068100"/>
            <a:ext cx="779725" cy="77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665357" y="4867399"/>
            <a:ext cx="807681" cy="541146"/>
            <a:chOff x="4693298" y="2085902"/>
            <a:chExt cx="1296955" cy="868959"/>
          </a:xfrm>
        </p:grpSpPr>
        <p:sp>
          <p:nvSpPr>
            <p:cNvPr id="44" name="Flowchart: Decision 43"/>
            <p:cNvSpPr/>
            <p:nvPr/>
          </p:nvSpPr>
          <p:spPr>
            <a:xfrm>
              <a:off x="4693298" y="2085902"/>
              <a:ext cx="1296955" cy="868959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982551" y="2351052"/>
              <a:ext cx="9423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work</a:t>
              </a:r>
            </a:p>
          </p:txBody>
        </p:sp>
      </p:grpSp>
      <p:cxnSp>
        <p:nvCxnSpPr>
          <p:cNvPr id="49" name="Straight Arrow Connector 48"/>
          <p:cNvCxnSpPr>
            <a:stCxn id="44" idx="1"/>
            <a:endCxn id="13" idx="3"/>
          </p:cNvCxnSpPr>
          <p:nvPr/>
        </p:nvCxnSpPr>
        <p:spPr>
          <a:xfrm flipH="1">
            <a:off x="2782642" y="5137972"/>
            <a:ext cx="882715" cy="170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4" idx="1"/>
            <a:endCxn id="55" idx="0"/>
          </p:cNvCxnSpPr>
          <p:nvPr/>
        </p:nvCxnSpPr>
        <p:spPr>
          <a:xfrm flipH="1">
            <a:off x="3912118" y="3129757"/>
            <a:ext cx="36445" cy="97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595399" y="4103307"/>
            <a:ext cx="633438" cy="424403"/>
            <a:chOff x="4693298" y="2085902"/>
            <a:chExt cx="1296955" cy="868959"/>
          </a:xfrm>
        </p:grpSpPr>
        <p:sp>
          <p:nvSpPr>
            <p:cNvPr id="55" name="Flowchart: Decision 54"/>
            <p:cNvSpPr/>
            <p:nvPr/>
          </p:nvSpPr>
          <p:spPr>
            <a:xfrm>
              <a:off x="4693298" y="2085902"/>
              <a:ext cx="1296955" cy="868959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982550" y="2351051"/>
              <a:ext cx="942392" cy="504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fund</a:t>
              </a:r>
            </a:p>
          </p:txBody>
        </p:sp>
      </p:grpSp>
      <p:cxnSp>
        <p:nvCxnSpPr>
          <p:cNvPr id="59" name="Straight Arrow Connector 58"/>
          <p:cNvCxnSpPr>
            <a:stCxn id="55" idx="2"/>
            <a:endCxn id="13" idx="3"/>
          </p:cNvCxnSpPr>
          <p:nvPr/>
        </p:nvCxnSpPr>
        <p:spPr>
          <a:xfrm flipH="1">
            <a:off x="2782642" y="4527710"/>
            <a:ext cx="1129476" cy="78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EB283B1-B102-4B92-B90F-B505876AAAFB}"/>
              </a:ext>
            </a:extLst>
          </p:cNvPr>
          <p:cNvGrpSpPr/>
          <p:nvPr/>
        </p:nvGrpSpPr>
        <p:grpSpPr>
          <a:xfrm>
            <a:off x="2945100" y="5813841"/>
            <a:ext cx="1604866" cy="914400"/>
            <a:chOff x="4953387" y="3125222"/>
            <a:chExt cx="1604866" cy="9144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A1120D1-1986-4A21-A66F-78DCD07372A0}"/>
                </a:ext>
              </a:extLst>
            </p:cNvPr>
            <p:cNvSpPr/>
            <p:nvPr/>
          </p:nvSpPr>
          <p:spPr>
            <a:xfrm>
              <a:off x="4953387" y="3125222"/>
              <a:ext cx="160486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6A76C01-185C-4526-839E-AAE255F1E0B3}"/>
                </a:ext>
              </a:extLst>
            </p:cNvPr>
            <p:cNvSpPr txBox="1"/>
            <p:nvPr/>
          </p:nvSpPr>
          <p:spPr>
            <a:xfrm>
              <a:off x="5163714" y="3397756"/>
              <a:ext cx="11842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eventHistory</a:t>
              </a:r>
              <a:endParaRPr lang="en-US" sz="1000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2EE1C7E-069A-41A4-AE7D-2275142BB69C}"/>
              </a:ext>
            </a:extLst>
          </p:cNvPr>
          <p:cNvCxnSpPr>
            <a:cxnSpLocks/>
            <a:stCxn id="13" idx="2"/>
            <a:endCxn id="41" idx="1"/>
          </p:cNvCxnSpPr>
          <p:nvPr/>
        </p:nvCxnSpPr>
        <p:spPr>
          <a:xfrm>
            <a:off x="1980209" y="5765736"/>
            <a:ext cx="964891" cy="50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498BFB6-5E3B-4A66-B212-0FCF959E9B3E}"/>
              </a:ext>
            </a:extLst>
          </p:cNvPr>
          <p:cNvCxnSpPr>
            <a:cxnSpLocks/>
            <a:stCxn id="85" idx="1"/>
            <a:endCxn id="14" idx="3"/>
          </p:cNvCxnSpPr>
          <p:nvPr/>
        </p:nvCxnSpPr>
        <p:spPr>
          <a:xfrm flipH="1" flipV="1">
            <a:off x="4956265" y="3129757"/>
            <a:ext cx="505058" cy="3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2B8C3A2-F354-4AC1-9E16-2619722AE749}"/>
              </a:ext>
            </a:extLst>
          </p:cNvPr>
          <p:cNvGrpSpPr/>
          <p:nvPr/>
        </p:nvGrpSpPr>
        <p:grpSpPr>
          <a:xfrm>
            <a:off x="441635" y="3903743"/>
            <a:ext cx="1071186" cy="580037"/>
            <a:chOff x="8047059" y="1845515"/>
            <a:chExt cx="1688672" cy="91440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2E1907D-B8D1-404E-9E2C-8FC152243ABF}"/>
                </a:ext>
              </a:extLst>
            </p:cNvPr>
            <p:cNvSpPr txBox="1"/>
            <p:nvPr/>
          </p:nvSpPr>
          <p:spPr>
            <a:xfrm>
              <a:off x="8047059" y="2023336"/>
              <a:ext cx="1688672" cy="388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pledges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4F9E94E-1CEA-4908-96DD-AD691E08AF65}"/>
                </a:ext>
              </a:extLst>
            </p:cNvPr>
            <p:cNvSpPr/>
            <p:nvPr/>
          </p:nvSpPr>
          <p:spPr>
            <a:xfrm>
              <a:off x="8085362" y="1845515"/>
              <a:ext cx="160486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7461E27-2EEF-4D2F-A294-5FEB48C61D48}"/>
              </a:ext>
            </a:extLst>
          </p:cNvPr>
          <p:cNvGrpSpPr/>
          <p:nvPr/>
        </p:nvGrpSpPr>
        <p:grpSpPr>
          <a:xfrm rot="19287491">
            <a:off x="6288393" y="5480241"/>
            <a:ext cx="337350" cy="356733"/>
            <a:chOff x="10706471" y="594805"/>
            <a:chExt cx="958787" cy="101387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845371F-247F-48F1-9A62-75A51DD8B96C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H="1">
              <a:off x="10706471" y="897907"/>
              <a:ext cx="172942" cy="5669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A05441-F7D7-43FC-98BF-BAC7CD6AD243}"/>
                </a:ext>
              </a:extLst>
            </p:cNvPr>
            <p:cNvCxnSpPr>
              <a:cxnSpLocks/>
              <a:stCxn id="32" idx="4"/>
            </p:cNvCxnSpPr>
            <p:nvPr/>
          </p:nvCxnSpPr>
          <p:spPr>
            <a:xfrm>
              <a:off x="11071894" y="949911"/>
              <a:ext cx="113190" cy="658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895897C-99A4-4184-AC80-62F8FD8EC50C}"/>
                </a:ext>
              </a:extLst>
            </p:cNvPr>
            <p:cNvCxnSpPr>
              <a:cxnSpLocks/>
              <a:stCxn id="32" idx="5"/>
            </p:cNvCxnSpPr>
            <p:nvPr/>
          </p:nvCxnSpPr>
          <p:spPr>
            <a:xfrm>
              <a:off x="11264374" y="897907"/>
              <a:ext cx="400884" cy="407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F81B445-6DAB-4D89-9E26-84E7CC5774BD}"/>
                </a:ext>
              </a:extLst>
            </p:cNvPr>
            <p:cNvSpPr/>
            <p:nvPr/>
          </p:nvSpPr>
          <p:spPr>
            <a:xfrm>
              <a:off x="10799685" y="594805"/>
              <a:ext cx="544417" cy="355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D3157F5-24AA-4884-8E0E-30A01A9ED1FE}"/>
              </a:ext>
            </a:extLst>
          </p:cNvPr>
          <p:cNvCxnSpPr>
            <a:cxnSpLocks/>
            <a:stCxn id="70" idx="3"/>
          </p:cNvCxnSpPr>
          <p:nvPr/>
        </p:nvCxnSpPr>
        <p:spPr>
          <a:xfrm flipH="1">
            <a:off x="9304460" y="686723"/>
            <a:ext cx="172942" cy="566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144BD77-72B2-47DE-8C04-5EE03BC164E9}"/>
              </a:ext>
            </a:extLst>
          </p:cNvPr>
          <p:cNvCxnSpPr>
            <a:cxnSpLocks/>
            <a:stCxn id="70" idx="4"/>
          </p:cNvCxnSpPr>
          <p:nvPr/>
        </p:nvCxnSpPr>
        <p:spPr>
          <a:xfrm>
            <a:off x="9669883" y="738727"/>
            <a:ext cx="113190" cy="658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2E97F0A-3881-4CC8-96FD-521C77F4DBCD}"/>
              </a:ext>
            </a:extLst>
          </p:cNvPr>
          <p:cNvCxnSpPr>
            <a:cxnSpLocks/>
            <a:stCxn id="70" idx="5"/>
          </p:cNvCxnSpPr>
          <p:nvPr/>
        </p:nvCxnSpPr>
        <p:spPr>
          <a:xfrm>
            <a:off x="9862363" y="686723"/>
            <a:ext cx="400884" cy="40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3A91AAD9-4CAE-4904-B76A-25F79A4D180C}"/>
              </a:ext>
            </a:extLst>
          </p:cNvPr>
          <p:cNvSpPr/>
          <p:nvPr/>
        </p:nvSpPr>
        <p:spPr>
          <a:xfrm>
            <a:off x="9397674" y="383621"/>
            <a:ext cx="544417" cy="355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948CCD1-7A36-419A-A7D6-57DE487D20D6}"/>
              </a:ext>
            </a:extLst>
          </p:cNvPr>
          <p:cNvCxnSpPr>
            <a:cxnSpLocks/>
            <a:stCxn id="53" idx="1"/>
            <a:endCxn id="12" idx="2"/>
          </p:cNvCxnSpPr>
          <p:nvPr/>
        </p:nvCxnSpPr>
        <p:spPr>
          <a:xfrm flipV="1">
            <a:off x="465932" y="2216084"/>
            <a:ext cx="1208135" cy="197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122029D-C5E6-4128-8EFF-D30F8927401D}"/>
              </a:ext>
            </a:extLst>
          </p:cNvPr>
          <p:cNvGrpSpPr/>
          <p:nvPr/>
        </p:nvGrpSpPr>
        <p:grpSpPr>
          <a:xfrm>
            <a:off x="6965306" y="2018295"/>
            <a:ext cx="1071186" cy="580037"/>
            <a:chOff x="8047059" y="1845515"/>
            <a:chExt cx="1688672" cy="914400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43B24EC-BE26-46CC-B613-ADD14A30938B}"/>
                </a:ext>
              </a:extLst>
            </p:cNvPr>
            <p:cNvSpPr txBox="1"/>
            <p:nvPr/>
          </p:nvSpPr>
          <p:spPr>
            <a:xfrm>
              <a:off x="8047059" y="2023336"/>
              <a:ext cx="1688672" cy="388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Contact_details</a:t>
              </a:r>
              <a:endParaRPr lang="en-US" sz="1000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C4D7227-9452-4EAD-B229-7DEB60365A08}"/>
                </a:ext>
              </a:extLst>
            </p:cNvPr>
            <p:cNvSpPr/>
            <p:nvPr/>
          </p:nvSpPr>
          <p:spPr>
            <a:xfrm>
              <a:off x="8085362" y="1845515"/>
              <a:ext cx="160486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E09F7C0-AD02-4277-9763-E5430E351567}"/>
              </a:ext>
            </a:extLst>
          </p:cNvPr>
          <p:cNvGrpSpPr/>
          <p:nvPr/>
        </p:nvGrpSpPr>
        <p:grpSpPr>
          <a:xfrm>
            <a:off x="2385411" y="3793359"/>
            <a:ext cx="1119377" cy="440064"/>
            <a:chOff x="8047059" y="1845515"/>
            <a:chExt cx="1688672" cy="91440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A7086F3-0A50-4D17-8FF3-DDBDEF4712E4}"/>
                </a:ext>
              </a:extLst>
            </p:cNvPr>
            <p:cNvSpPr txBox="1"/>
            <p:nvPr/>
          </p:nvSpPr>
          <p:spPr>
            <a:xfrm>
              <a:off x="8047059" y="2023336"/>
              <a:ext cx="1688672" cy="682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Payment_type</a:t>
              </a:r>
              <a:endParaRPr lang="en-US" sz="1000" dirty="0"/>
            </a:p>
            <a:p>
              <a:endParaRPr lang="en-US" sz="1000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52DC279-3027-4D88-AC4F-2E72220BBC37}"/>
                </a:ext>
              </a:extLst>
            </p:cNvPr>
            <p:cNvSpPr/>
            <p:nvPr/>
          </p:nvSpPr>
          <p:spPr>
            <a:xfrm>
              <a:off x="8085362" y="1845515"/>
              <a:ext cx="160486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8915F3C-F0CD-4C29-9EFD-55CA65BB958F}"/>
              </a:ext>
            </a:extLst>
          </p:cNvPr>
          <p:cNvGrpSpPr/>
          <p:nvPr/>
        </p:nvGrpSpPr>
        <p:grpSpPr>
          <a:xfrm>
            <a:off x="5437026" y="2877104"/>
            <a:ext cx="1071186" cy="580037"/>
            <a:chOff x="8047059" y="1845515"/>
            <a:chExt cx="1688672" cy="91440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753320B-774A-4DB3-8CEE-CECEFDFE7E92}"/>
                </a:ext>
              </a:extLst>
            </p:cNvPr>
            <p:cNvSpPr txBox="1"/>
            <p:nvPr/>
          </p:nvSpPr>
          <p:spPr>
            <a:xfrm>
              <a:off x="8047059" y="2023336"/>
              <a:ext cx="1688672" cy="388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Contacts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CB04E07-AD7C-4FF9-ABE8-056690E30405}"/>
                </a:ext>
              </a:extLst>
            </p:cNvPr>
            <p:cNvSpPr/>
            <p:nvPr/>
          </p:nvSpPr>
          <p:spPr>
            <a:xfrm>
              <a:off x="8085362" y="1845515"/>
              <a:ext cx="160486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5CA4BC5-6A14-4E17-AA85-615F93AE8286}"/>
              </a:ext>
            </a:extLst>
          </p:cNvPr>
          <p:cNvGrpSpPr/>
          <p:nvPr/>
        </p:nvGrpSpPr>
        <p:grpSpPr>
          <a:xfrm>
            <a:off x="426578" y="6008680"/>
            <a:ext cx="1071186" cy="580037"/>
            <a:chOff x="8047059" y="1845515"/>
            <a:chExt cx="1688672" cy="914400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8626D71-CFFC-41B1-A06D-6AE9EFD0C3BF}"/>
                </a:ext>
              </a:extLst>
            </p:cNvPr>
            <p:cNvSpPr txBox="1"/>
            <p:nvPr/>
          </p:nvSpPr>
          <p:spPr>
            <a:xfrm>
              <a:off x="8047059" y="2023336"/>
              <a:ext cx="1688672" cy="388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eventLocations</a:t>
              </a:r>
              <a:endParaRPr lang="en-US" sz="1000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AF7EDC7-6B44-447D-A399-6D6C1E4E8B72}"/>
                </a:ext>
              </a:extLst>
            </p:cNvPr>
            <p:cNvSpPr/>
            <p:nvPr/>
          </p:nvSpPr>
          <p:spPr>
            <a:xfrm>
              <a:off x="8085362" y="1845515"/>
              <a:ext cx="160486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2A1DE44-6CED-4229-9903-2028F00DA6E4}"/>
              </a:ext>
            </a:extLst>
          </p:cNvPr>
          <p:cNvCxnSpPr>
            <a:cxnSpLocks/>
            <a:stCxn id="13" idx="1"/>
            <a:endCxn id="88" idx="0"/>
          </p:cNvCxnSpPr>
          <p:nvPr/>
        </p:nvCxnSpPr>
        <p:spPr>
          <a:xfrm flipH="1">
            <a:off x="959888" y="5308536"/>
            <a:ext cx="217888" cy="70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1868AD6-9C39-4376-8F5E-B9C3CC29AC85}"/>
              </a:ext>
            </a:extLst>
          </p:cNvPr>
          <p:cNvCxnSpPr>
            <a:cxnSpLocks/>
            <a:stCxn id="53" idx="3"/>
            <a:endCxn id="77" idx="1"/>
          </p:cNvCxnSpPr>
          <p:nvPr/>
        </p:nvCxnSpPr>
        <p:spPr>
          <a:xfrm flipV="1">
            <a:off x="1483957" y="4043234"/>
            <a:ext cx="901454" cy="150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D833404-71E4-4F3F-AB8C-E08FB10B4C0D}"/>
              </a:ext>
            </a:extLst>
          </p:cNvPr>
          <p:cNvCxnSpPr>
            <a:cxnSpLocks/>
            <a:stCxn id="85" idx="0"/>
            <a:endCxn id="74" idx="2"/>
          </p:cNvCxnSpPr>
          <p:nvPr/>
        </p:nvCxnSpPr>
        <p:spPr>
          <a:xfrm flipV="1">
            <a:off x="5970336" y="2598332"/>
            <a:ext cx="1528280" cy="27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CD4E022-4566-46B5-8DFB-C4B90DDF8281}"/>
              </a:ext>
            </a:extLst>
          </p:cNvPr>
          <p:cNvCxnSpPr>
            <a:cxnSpLocks/>
            <a:stCxn id="85" idx="2"/>
            <a:endCxn id="44" idx="3"/>
          </p:cNvCxnSpPr>
          <p:nvPr/>
        </p:nvCxnSpPr>
        <p:spPr>
          <a:xfrm flipH="1">
            <a:off x="4473038" y="3457141"/>
            <a:ext cx="1497298" cy="168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0DCEE31-A586-4ED6-B44E-B465199D7FEC}"/>
              </a:ext>
            </a:extLst>
          </p:cNvPr>
          <p:cNvGrpSpPr/>
          <p:nvPr/>
        </p:nvGrpSpPr>
        <p:grpSpPr>
          <a:xfrm rot="19287491">
            <a:off x="2731535" y="6066221"/>
            <a:ext cx="337350" cy="356733"/>
            <a:chOff x="10706471" y="594805"/>
            <a:chExt cx="958787" cy="1013877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2373A89-FCCD-4BF9-8335-AB8EE20DA08A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H="1">
              <a:off x="10706471" y="897907"/>
              <a:ext cx="172942" cy="5669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33378B-22C4-4FE3-A248-F82334439521}"/>
                </a:ext>
              </a:extLst>
            </p:cNvPr>
            <p:cNvCxnSpPr>
              <a:cxnSpLocks/>
              <a:stCxn id="126" idx="4"/>
            </p:cNvCxnSpPr>
            <p:nvPr/>
          </p:nvCxnSpPr>
          <p:spPr>
            <a:xfrm>
              <a:off x="11071894" y="949911"/>
              <a:ext cx="113190" cy="658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FD9CB4D-B29A-4185-B8A9-D1D0DECC7A6E}"/>
                </a:ext>
              </a:extLst>
            </p:cNvPr>
            <p:cNvCxnSpPr>
              <a:cxnSpLocks/>
              <a:stCxn id="126" idx="5"/>
            </p:cNvCxnSpPr>
            <p:nvPr/>
          </p:nvCxnSpPr>
          <p:spPr>
            <a:xfrm>
              <a:off x="11264374" y="897907"/>
              <a:ext cx="400884" cy="407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E7BD489C-27DC-463B-BCB0-3F490FE4C65B}"/>
                </a:ext>
              </a:extLst>
            </p:cNvPr>
            <p:cNvSpPr/>
            <p:nvPr/>
          </p:nvSpPr>
          <p:spPr>
            <a:xfrm>
              <a:off x="10799685" y="594805"/>
              <a:ext cx="544417" cy="355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A6A6FD7-D901-4C6D-ACAA-442330158096}"/>
              </a:ext>
            </a:extLst>
          </p:cNvPr>
          <p:cNvGrpSpPr/>
          <p:nvPr/>
        </p:nvGrpSpPr>
        <p:grpSpPr>
          <a:xfrm rot="19287491">
            <a:off x="6425805" y="1858074"/>
            <a:ext cx="337350" cy="356733"/>
            <a:chOff x="10706471" y="594805"/>
            <a:chExt cx="958787" cy="1013877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70DF1D7-6D3E-497A-8B81-DEC1865EB841}"/>
                </a:ext>
              </a:extLst>
            </p:cNvPr>
            <p:cNvCxnSpPr>
              <a:cxnSpLocks/>
              <a:stCxn id="131" idx="3"/>
            </p:cNvCxnSpPr>
            <p:nvPr/>
          </p:nvCxnSpPr>
          <p:spPr>
            <a:xfrm flipH="1">
              <a:off x="10706471" y="897907"/>
              <a:ext cx="172942" cy="5669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E8DAC09-C42E-47C4-ABC2-F4D57F2D2E3B}"/>
                </a:ext>
              </a:extLst>
            </p:cNvPr>
            <p:cNvCxnSpPr>
              <a:cxnSpLocks/>
              <a:stCxn id="131" idx="4"/>
            </p:cNvCxnSpPr>
            <p:nvPr/>
          </p:nvCxnSpPr>
          <p:spPr>
            <a:xfrm>
              <a:off x="11071894" y="949911"/>
              <a:ext cx="113190" cy="658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EA829CE-ED68-4F22-8B6E-9DC685E2D7EB}"/>
                </a:ext>
              </a:extLst>
            </p:cNvPr>
            <p:cNvCxnSpPr>
              <a:cxnSpLocks/>
              <a:stCxn id="131" idx="5"/>
            </p:cNvCxnSpPr>
            <p:nvPr/>
          </p:nvCxnSpPr>
          <p:spPr>
            <a:xfrm>
              <a:off x="11264374" y="897907"/>
              <a:ext cx="400884" cy="407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E14CF5F-8C88-49F9-9890-C01F60B9D4D4}"/>
                </a:ext>
              </a:extLst>
            </p:cNvPr>
            <p:cNvSpPr/>
            <p:nvPr/>
          </p:nvSpPr>
          <p:spPr>
            <a:xfrm>
              <a:off x="10799685" y="594805"/>
              <a:ext cx="544417" cy="355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4C83909-C71E-4DE7-AC34-07A54C0CAFD5}"/>
              </a:ext>
            </a:extLst>
          </p:cNvPr>
          <p:cNvGrpSpPr/>
          <p:nvPr/>
        </p:nvGrpSpPr>
        <p:grpSpPr>
          <a:xfrm rot="16627525">
            <a:off x="6433506" y="2888892"/>
            <a:ext cx="337350" cy="356733"/>
            <a:chOff x="10706471" y="594805"/>
            <a:chExt cx="958787" cy="1013877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12F7085-B5A7-49D0-B7EB-09DACD462066}"/>
                </a:ext>
              </a:extLst>
            </p:cNvPr>
            <p:cNvCxnSpPr>
              <a:cxnSpLocks/>
              <a:stCxn id="136" idx="3"/>
            </p:cNvCxnSpPr>
            <p:nvPr/>
          </p:nvCxnSpPr>
          <p:spPr>
            <a:xfrm flipH="1">
              <a:off x="10706471" y="897907"/>
              <a:ext cx="172942" cy="5669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1AC6CC2-968A-4DE6-8130-B749DC79F1C5}"/>
                </a:ext>
              </a:extLst>
            </p:cNvPr>
            <p:cNvCxnSpPr>
              <a:cxnSpLocks/>
              <a:stCxn id="136" idx="4"/>
            </p:cNvCxnSpPr>
            <p:nvPr/>
          </p:nvCxnSpPr>
          <p:spPr>
            <a:xfrm>
              <a:off x="11071894" y="949911"/>
              <a:ext cx="113190" cy="658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810C17D-0BCC-4F2D-AD14-9A970A832274}"/>
                </a:ext>
              </a:extLst>
            </p:cNvPr>
            <p:cNvCxnSpPr>
              <a:cxnSpLocks/>
              <a:stCxn id="136" idx="5"/>
            </p:cNvCxnSpPr>
            <p:nvPr/>
          </p:nvCxnSpPr>
          <p:spPr>
            <a:xfrm>
              <a:off x="11264374" y="897907"/>
              <a:ext cx="400884" cy="407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5946855-97EE-4E0A-9FA8-80B727B92886}"/>
                </a:ext>
              </a:extLst>
            </p:cNvPr>
            <p:cNvSpPr/>
            <p:nvPr/>
          </p:nvSpPr>
          <p:spPr>
            <a:xfrm>
              <a:off x="10799685" y="594805"/>
              <a:ext cx="544417" cy="3551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2724357-0BFD-4C87-BF31-BA3D94F65FEA}"/>
              </a:ext>
            </a:extLst>
          </p:cNvPr>
          <p:cNvGrpSpPr/>
          <p:nvPr/>
        </p:nvGrpSpPr>
        <p:grpSpPr>
          <a:xfrm>
            <a:off x="1682707" y="2552124"/>
            <a:ext cx="1271995" cy="682732"/>
            <a:chOff x="4953387" y="3125222"/>
            <a:chExt cx="1703615" cy="914400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A73E244-49D5-4A17-99F0-19DBD1A6791A}"/>
                </a:ext>
              </a:extLst>
            </p:cNvPr>
            <p:cNvSpPr/>
            <p:nvPr/>
          </p:nvSpPr>
          <p:spPr>
            <a:xfrm>
              <a:off x="4953387" y="3125222"/>
              <a:ext cx="160486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7E0B8D4-C2E6-46FE-BA4F-6C59BBDF5CE1}"/>
                </a:ext>
              </a:extLst>
            </p:cNvPr>
            <p:cNvSpPr txBox="1"/>
            <p:nvPr/>
          </p:nvSpPr>
          <p:spPr>
            <a:xfrm>
              <a:off x="5163715" y="3397756"/>
              <a:ext cx="1493287" cy="535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Pledge_history</a:t>
              </a:r>
              <a:endParaRPr lang="en-US" sz="1000" dirty="0"/>
            </a:p>
            <a:p>
              <a:endParaRPr lang="en-US" sz="1000" dirty="0"/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806A491-17EB-4133-9F78-ACCA264074FD}"/>
              </a:ext>
            </a:extLst>
          </p:cNvPr>
          <p:cNvSpPr/>
          <p:nvPr/>
        </p:nvSpPr>
        <p:spPr>
          <a:xfrm>
            <a:off x="3232821" y="818034"/>
            <a:ext cx="1041776" cy="593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134292-E275-4001-A305-EB4F51A33F42}"/>
              </a:ext>
            </a:extLst>
          </p:cNvPr>
          <p:cNvSpPr txBox="1"/>
          <p:nvPr/>
        </p:nvSpPr>
        <p:spPr>
          <a:xfrm>
            <a:off x="3331513" y="1019692"/>
            <a:ext cx="789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Dnr_circle</a:t>
            </a:r>
            <a:endParaRPr lang="en-US" sz="1000" dirty="0"/>
          </a:p>
          <a:p>
            <a:endParaRPr lang="en-US" sz="1000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78EE796-1363-40CD-95AE-96C8A8DB194C}"/>
              </a:ext>
            </a:extLst>
          </p:cNvPr>
          <p:cNvCxnSpPr>
            <a:cxnSpLocks/>
            <a:stCxn id="12" idx="3"/>
            <a:endCxn id="107" idx="1"/>
          </p:cNvCxnSpPr>
          <p:nvPr/>
        </p:nvCxnSpPr>
        <p:spPr>
          <a:xfrm flipV="1">
            <a:off x="2183079" y="1114819"/>
            <a:ext cx="1049742" cy="81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06EBA3E-92EE-4E6F-AAB8-314590A01CB1}"/>
              </a:ext>
            </a:extLst>
          </p:cNvPr>
          <p:cNvCxnSpPr>
            <a:cxnSpLocks/>
            <a:stCxn id="52" idx="3"/>
            <a:endCxn id="105" idx="2"/>
          </p:cNvCxnSpPr>
          <p:nvPr/>
        </p:nvCxnSpPr>
        <p:spPr>
          <a:xfrm flipV="1">
            <a:off x="1512821" y="3234856"/>
            <a:ext cx="769019" cy="904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78E229C-035F-464B-8AFF-1C408CE21664}"/>
              </a:ext>
            </a:extLst>
          </p:cNvPr>
          <p:cNvCxnSpPr>
            <a:cxnSpLocks/>
            <a:stCxn id="12" idx="3"/>
            <a:endCxn id="85" idx="0"/>
          </p:cNvCxnSpPr>
          <p:nvPr/>
        </p:nvCxnSpPr>
        <p:spPr>
          <a:xfrm>
            <a:off x="2183079" y="1926066"/>
            <a:ext cx="3787257" cy="95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BCDFB34-9746-4808-83AB-38C1B0CD07A0}"/>
              </a:ext>
            </a:extLst>
          </p:cNvPr>
          <p:cNvCxnSpPr>
            <a:cxnSpLocks/>
            <a:stCxn id="106" idx="2"/>
          </p:cNvCxnSpPr>
          <p:nvPr/>
        </p:nvCxnSpPr>
        <p:spPr>
          <a:xfrm flipH="1">
            <a:off x="1910065" y="3155720"/>
            <a:ext cx="487160" cy="1781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00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246536" y="179305"/>
            <a:ext cx="2757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Identify entity attributes.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47D2C99-1539-4198-AF17-F4073CA98C1F}"/>
              </a:ext>
            </a:extLst>
          </p:cNvPr>
          <p:cNvGrpSpPr/>
          <p:nvPr/>
        </p:nvGrpSpPr>
        <p:grpSpPr>
          <a:xfrm>
            <a:off x="707073" y="899322"/>
            <a:ext cx="3307292" cy="2535593"/>
            <a:chOff x="68062" y="676510"/>
            <a:chExt cx="3307292" cy="2535593"/>
          </a:xfrm>
        </p:grpSpPr>
        <p:sp>
          <p:nvSpPr>
            <p:cNvPr id="11" name="Oval 10"/>
            <p:cNvSpPr/>
            <p:nvPr/>
          </p:nvSpPr>
          <p:spPr>
            <a:xfrm>
              <a:off x="1209684" y="676510"/>
              <a:ext cx="889308" cy="706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1D3617F-8087-4040-B94F-537D730B3609}"/>
                </a:ext>
              </a:extLst>
            </p:cNvPr>
            <p:cNvGrpSpPr/>
            <p:nvPr/>
          </p:nvGrpSpPr>
          <p:grpSpPr>
            <a:xfrm>
              <a:off x="68062" y="958157"/>
              <a:ext cx="3307292" cy="2253946"/>
              <a:chOff x="68062" y="958157"/>
              <a:chExt cx="3307292" cy="225394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189307" y="1612700"/>
                <a:ext cx="895376" cy="368936"/>
                <a:chOff x="8085362" y="1845515"/>
                <a:chExt cx="1604866" cy="914400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8192257" y="1874206"/>
                  <a:ext cx="1470281" cy="648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err="1"/>
                    <a:t>Dnr_circle</a:t>
                  </a:r>
                  <a:endParaRPr lang="en-US" sz="1100" dirty="0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8085362" y="1845515"/>
                  <a:ext cx="1604866" cy="914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Connector 12"/>
              <p:cNvCxnSpPr>
                <a:cxnSpLocks/>
                <a:stCxn id="11" idx="4"/>
                <a:endCxn id="10" idx="0"/>
              </p:cNvCxnSpPr>
              <p:nvPr/>
            </p:nvCxnSpPr>
            <p:spPr>
              <a:xfrm flipH="1">
                <a:off x="1636995" y="1383248"/>
                <a:ext cx="17343" cy="2294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1334038" y="958157"/>
                <a:ext cx="7649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u="sng" dirty="0" err="1"/>
                  <a:t>donationID</a:t>
                </a:r>
                <a:endParaRPr lang="en-US" sz="1000" u="sng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358728" y="1343800"/>
                <a:ext cx="1016626" cy="53954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cxnSpLocks/>
                <a:stCxn id="22" idx="3"/>
                <a:endCxn id="10" idx="3"/>
              </p:cNvCxnSpPr>
              <p:nvPr/>
            </p:nvCxnSpPr>
            <p:spPr>
              <a:xfrm flipH="1" flipV="1">
                <a:off x="2084683" y="1797168"/>
                <a:ext cx="422926" cy="71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68062" y="1981636"/>
                <a:ext cx="1030371" cy="6487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>
                <a:cxnSpLocks/>
                <a:stCxn id="26" idx="0"/>
                <a:endCxn id="10" idx="1"/>
              </p:cNvCxnSpPr>
              <p:nvPr/>
            </p:nvCxnSpPr>
            <p:spPr>
              <a:xfrm flipV="1">
                <a:off x="583248" y="1797168"/>
                <a:ext cx="606059" cy="1844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216658" y="2145099"/>
                <a:ext cx="8222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Circle_id</a:t>
                </a:r>
                <a:endParaRPr lang="en-US" sz="1000" dirty="0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738854" y="2535974"/>
                <a:ext cx="1073852" cy="67612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838519" y="2643518"/>
                <a:ext cx="3930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title</a:t>
                </a:r>
              </a:p>
            </p:txBody>
          </p:sp>
          <p:cxnSp>
            <p:nvCxnSpPr>
              <p:cNvPr id="105" name="Straight Connector 104"/>
              <p:cNvCxnSpPr>
                <a:cxnSpLocks/>
                <a:stCxn id="102" idx="6"/>
                <a:endCxn id="10" idx="2"/>
              </p:cNvCxnSpPr>
              <p:nvPr/>
            </p:nvCxnSpPr>
            <p:spPr>
              <a:xfrm flipH="1" flipV="1">
                <a:off x="1636995" y="1981636"/>
                <a:ext cx="175711" cy="8924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AD9D9D3-58F4-4311-A4B6-19C8D9151737}"/>
                  </a:ext>
                </a:extLst>
              </p:cNvPr>
              <p:cNvSpPr txBox="1"/>
              <p:nvPr/>
            </p:nvSpPr>
            <p:spPr>
              <a:xfrm>
                <a:off x="1636995" y="2024095"/>
                <a:ext cx="16288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/>
                  <a:t>P_key</a:t>
                </a:r>
                <a:r>
                  <a:rPr lang="en-US" sz="900" dirty="0"/>
                  <a:t>=</a:t>
                </a:r>
                <a:r>
                  <a:rPr lang="en-US" sz="900" dirty="0" err="1"/>
                  <a:t>donationID</a:t>
                </a:r>
                <a:endParaRPr lang="en-US" sz="900" dirty="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3474C15D-7AAF-449A-94D0-346DFD2A7FCB}"/>
                  </a:ext>
                </a:extLst>
              </p:cNvPr>
              <p:cNvSpPr txBox="1"/>
              <p:nvPr/>
            </p:nvSpPr>
            <p:spPr>
              <a:xfrm>
                <a:off x="2368080" y="1506937"/>
                <a:ext cx="7601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/>
                  <a:t>Don_range</a:t>
                </a:r>
                <a:endParaRPr lang="en-US" sz="1000" dirty="0"/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7F1955D-1153-4EBA-83DB-E90E4B5DC97B}"/>
              </a:ext>
            </a:extLst>
          </p:cNvPr>
          <p:cNvGrpSpPr/>
          <p:nvPr/>
        </p:nvGrpSpPr>
        <p:grpSpPr>
          <a:xfrm>
            <a:off x="5044790" y="764207"/>
            <a:ext cx="3119674" cy="2130353"/>
            <a:chOff x="2489309" y="837208"/>
            <a:chExt cx="3119674" cy="2130353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D0FB74B-3815-4C75-8C14-19AFA6C1285F}"/>
                </a:ext>
              </a:extLst>
            </p:cNvPr>
            <p:cNvGrpSpPr/>
            <p:nvPr/>
          </p:nvGrpSpPr>
          <p:grpSpPr>
            <a:xfrm>
              <a:off x="3522674" y="1897923"/>
              <a:ext cx="895376" cy="442463"/>
              <a:chOff x="8085362" y="1845515"/>
              <a:chExt cx="1604866" cy="1096635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5B13B71-54F4-4CEF-8664-6FA01993DC4E}"/>
                  </a:ext>
                </a:extLst>
              </p:cNvPr>
              <p:cNvSpPr txBox="1"/>
              <p:nvPr/>
            </p:nvSpPr>
            <p:spPr>
              <a:xfrm>
                <a:off x="8192257" y="1874206"/>
                <a:ext cx="1470281" cy="1067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/>
                  <a:t>Donation_history</a:t>
                </a:r>
                <a:endParaRPr lang="en-US" sz="1100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7B1B282-415F-4ABA-98D4-E2FEE39B402D}"/>
                  </a:ext>
                </a:extLst>
              </p:cNvPr>
              <p:cNvSpPr/>
              <p:nvPr/>
            </p:nvSpPr>
            <p:spPr>
              <a:xfrm>
                <a:off x="8085362" y="1845515"/>
                <a:ext cx="160486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E1B05FF1-28AF-47A7-BBB0-C309F14F0B87}"/>
                </a:ext>
              </a:extLst>
            </p:cNvPr>
            <p:cNvSpPr/>
            <p:nvPr/>
          </p:nvSpPr>
          <p:spPr>
            <a:xfrm>
              <a:off x="2489309" y="2353121"/>
              <a:ext cx="1066712" cy="614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C8F01EA-94A7-42B8-A941-372333027B95}"/>
                </a:ext>
              </a:extLst>
            </p:cNvPr>
            <p:cNvCxnSpPr>
              <a:cxnSpLocks/>
              <a:stCxn id="108" idx="1"/>
              <a:endCxn id="125" idx="6"/>
            </p:cNvCxnSpPr>
            <p:nvPr/>
          </p:nvCxnSpPr>
          <p:spPr>
            <a:xfrm>
              <a:off x="3522674" y="2082391"/>
              <a:ext cx="33347" cy="577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E8E1EEC-4B62-49A0-BEAD-9B8363590933}"/>
                </a:ext>
              </a:extLst>
            </p:cNvPr>
            <p:cNvSpPr txBox="1"/>
            <p:nvPr/>
          </p:nvSpPr>
          <p:spPr>
            <a:xfrm>
              <a:off x="2662857" y="2542448"/>
              <a:ext cx="6703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Donor_id</a:t>
              </a:r>
              <a:endParaRPr lang="en-US" sz="1000" dirty="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78E7C91F-F259-46EF-8137-E2FAE59EB54D}"/>
                </a:ext>
              </a:extLst>
            </p:cNvPr>
            <p:cNvSpPr/>
            <p:nvPr/>
          </p:nvSpPr>
          <p:spPr>
            <a:xfrm>
              <a:off x="4542271" y="1689769"/>
              <a:ext cx="1066712" cy="614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B89E998-822D-44B4-9BE5-D64CF48E900B}"/>
                </a:ext>
              </a:extLst>
            </p:cNvPr>
            <p:cNvSpPr txBox="1"/>
            <p:nvPr/>
          </p:nvSpPr>
          <p:spPr>
            <a:xfrm>
              <a:off x="4686090" y="1877754"/>
              <a:ext cx="7040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sng" dirty="0" err="1"/>
                <a:t>Don_hisid</a:t>
              </a:r>
              <a:endParaRPr lang="en-US" sz="1000" u="sng" dirty="0"/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68CC1344-71C1-40B9-AB4A-A0F9F1501283}"/>
                </a:ext>
              </a:extLst>
            </p:cNvPr>
            <p:cNvCxnSpPr>
              <a:cxnSpLocks/>
              <a:stCxn id="107" idx="3"/>
              <a:endCxn id="183" idx="2"/>
            </p:cNvCxnSpPr>
            <p:nvPr/>
          </p:nvCxnSpPr>
          <p:spPr>
            <a:xfrm flipV="1">
              <a:off x="4402601" y="1996989"/>
              <a:ext cx="139670" cy="1279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28FA214A-1B3F-4581-8367-A0B76D14E240}"/>
                </a:ext>
              </a:extLst>
            </p:cNvPr>
            <p:cNvSpPr/>
            <p:nvPr/>
          </p:nvSpPr>
          <p:spPr>
            <a:xfrm>
              <a:off x="3715092" y="837208"/>
              <a:ext cx="1066712" cy="614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6E78A55-93B5-4F6E-BFA2-2AD5EC012C58}"/>
                </a:ext>
              </a:extLst>
            </p:cNvPr>
            <p:cNvSpPr txBox="1"/>
            <p:nvPr/>
          </p:nvSpPr>
          <p:spPr>
            <a:xfrm>
              <a:off x="3733923" y="1034982"/>
              <a:ext cx="9733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sng" dirty="0" err="1"/>
                <a:t>Amnt_donated</a:t>
              </a:r>
              <a:endParaRPr lang="en-US" sz="1000" u="sng" dirty="0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ACC51C6-AAEF-4266-BEAC-959D2F336C42}"/>
                </a:ext>
              </a:extLst>
            </p:cNvPr>
            <p:cNvCxnSpPr>
              <a:cxnSpLocks/>
              <a:stCxn id="108" idx="0"/>
              <a:endCxn id="131" idx="4"/>
            </p:cNvCxnSpPr>
            <p:nvPr/>
          </p:nvCxnSpPr>
          <p:spPr>
            <a:xfrm flipV="1">
              <a:off x="3970362" y="1451648"/>
              <a:ext cx="278086" cy="4462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A017663-FF0E-4C1B-A847-A21A61ADAEFC}"/>
              </a:ext>
            </a:extLst>
          </p:cNvPr>
          <p:cNvGrpSpPr/>
          <p:nvPr/>
        </p:nvGrpSpPr>
        <p:grpSpPr>
          <a:xfrm>
            <a:off x="2069234" y="3845665"/>
            <a:ext cx="3134099" cy="1774786"/>
            <a:chOff x="2459383" y="2676579"/>
            <a:chExt cx="3134099" cy="1774786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29AA2E78-7BA2-47EC-A5A4-C429E9A64F1D}"/>
                </a:ext>
              </a:extLst>
            </p:cNvPr>
            <p:cNvGrpSpPr/>
            <p:nvPr/>
          </p:nvGrpSpPr>
          <p:grpSpPr>
            <a:xfrm>
              <a:off x="3274804" y="3324653"/>
              <a:ext cx="1224051" cy="533175"/>
              <a:chOff x="2198716" y="2018772"/>
              <a:chExt cx="1754068" cy="995929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C17CB66-17A6-45F7-85E8-FF6443D1E87E}"/>
                  </a:ext>
                </a:extLst>
              </p:cNvPr>
              <p:cNvSpPr txBox="1"/>
              <p:nvPr/>
            </p:nvSpPr>
            <p:spPr>
              <a:xfrm>
                <a:off x="2288841" y="2267327"/>
                <a:ext cx="1663943" cy="747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Pledge_history</a:t>
                </a:r>
                <a:endParaRPr lang="en-US" sz="1000" dirty="0"/>
              </a:p>
              <a:p>
                <a:endParaRPr lang="en-US" sz="1000" dirty="0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6F470EC6-3FDC-4792-9D92-59A3AF30F83E}"/>
                  </a:ext>
                </a:extLst>
              </p:cNvPr>
              <p:cNvSpPr/>
              <p:nvPr/>
            </p:nvSpPr>
            <p:spPr>
              <a:xfrm>
                <a:off x="2198716" y="2018772"/>
                <a:ext cx="160486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EA6940F-E05E-4F34-9262-97D8F6F3773F}"/>
                </a:ext>
              </a:extLst>
            </p:cNvPr>
            <p:cNvSpPr txBox="1"/>
            <p:nvPr/>
          </p:nvSpPr>
          <p:spPr>
            <a:xfrm>
              <a:off x="4360855" y="3913705"/>
              <a:ext cx="8418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Pledge_hisid</a:t>
              </a:r>
              <a:endParaRPr lang="en-US" sz="1000" dirty="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31206B81-BD08-4AC8-8035-581873E6F2D9}"/>
                </a:ext>
              </a:extLst>
            </p:cNvPr>
            <p:cNvSpPr/>
            <p:nvPr/>
          </p:nvSpPr>
          <p:spPr>
            <a:xfrm>
              <a:off x="4526771" y="3861856"/>
              <a:ext cx="1066711" cy="5572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474B8C56-F430-4E13-B5F6-5A14B86F5B13}"/>
                </a:ext>
              </a:extLst>
            </p:cNvPr>
            <p:cNvSpPr/>
            <p:nvPr/>
          </p:nvSpPr>
          <p:spPr>
            <a:xfrm>
              <a:off x="4490263" y="3090632"/>
              <a:ext cx="944676" cy="5572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05213CEA-1ADD-456B-AFAD-D73E94DF408B}"/>
                </a:ext>
              </a:extLst>
            </p:cNvPr>
            <p:cNvSpPr/>
            <p:nvPr/>
          </p:nvSpPr>
          <p:spPr>
            <a:xfrm>
              <a:off x="3726655" y="2676579"/>
              <a:ext cx="744760" cy="5572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AE81BAF4-27A4-40D1-A0D1-B2025F58E08F}"/>
                </a:ext>
              </a:extLst>
            </p:cNvPr>
            <p:cNvSpPr txBox="1"/>
            <p:nvPr/>
          </p:nvSpPr>
          <p:spPr>
            <a:xfrm>
              <a:off x="4538551" y="3140468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Pledge_date</a:t>
              </a:r>
              <a:endParaRPr lang="en-US" sz="1000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7E500A2D-9FAB-4B26-BF47-C2C46474C0D8}"/>
                </a:ext>
              </a:extLst>
            </p:cNvPr>
            <p:cNvSpPr txBox="1"/>
            <p:nvPr/>
          </p:nvSpPr>
          <p:spPr>
            <a:xfrm>
              <a:off x="3704439" y="2804005"/>
              <a:ext cx="6399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Event_id</a:t>
              </a:r>
              <a:endParaRPr lang="en-US" sz="1000" dirty="0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B3365EEB-5754-4496-A4CB-BE0E4FE87AB1}"/>
                </a:ext>
              </a:extLst>
            </p:cNvPr>
            <p:cNvSpPr/>
            <p:nvPr/>
          </p:nvSpPr>
          <p:spPr>
            <a:xfrm>
              <a:off x="3337302" y="3894080"/>
              <a:ext cx="944676" cy="5572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EC3BF95-66D6-4D04-9675-0803F1C7D6C9}"/>
                </a:ext>
              </a:extLst>
            </p:cNvPr>
            <p:cNvSpPr txBox="1"/>
            <p:nvPr/>
          </p:nvSpPr>
          <p:spPr>
            <a:xfrm>
              <a:off x="3382769" y="4054531"/>
              <a:ext cx="7889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Location_id</a:t>
              </a:r>
              <a:endParaRPr lang="en-US" sz="1000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611554D1-72ED-476E-A79D-6CB897246D76}"/>
                </a:ext>
              </a:extLst>
            </p:cNvPr>
            <p:cNvSpPr txBox="1"/>
            <p:nvPr/>
          </p:nvSpPr>
          <p:spPr>
            <a:xfrm>
              <a:off x="2594213" y="3152996"/>
              <a:ext cx="6960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Pledge_id</a:t>
              </a:r>
              <a:endParaRPr lang="en-US" sz="1000" dirty="0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2AC8641C-87C6-4EE4-9886-2B0B7DC49BE0}"/>
                </a:ext>
              </a:extLst>
            </p:cNvPr>
            <p:cNvSpPr/>
            <p:nvPr/>
          </p:nvSpPr>
          <p:spPr>
            <a:xfrm>
              <a:off x="2459383" y="2971424"/>
              <a:ext cx="1066711" cy="5572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8BF0A33-833B-422D-825B-7649A3AE40F8}"/>
                </a:ext>
              </a:extLst>
            </p:cNvPr>
            <p:cNvCxnSpPr>
              <a:cxnSpLocks/>
              <a:stCxn id="147" idx="3"/>
              <a:endCxn id="154" idx="3"/>
            </p:cNvCxnSpPr>
            <p:nvPr/>
          </p:nvCxnSpPr>
          <p:spPr>
            <a:xfrm flipV="1">
              <a:off x="4394735" y="3566305"/>
              <a:ext cx="233873" cy="3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B97ACB6-29D2-471C-9B23-C8E609CE2606}"/>
                </a:ext>
              </a:extLst>
            </p:cNvPr>
            <p:cNvCxnSpPr>
              <a:cxnSpLocks/>
              <a:stCxn id="147" idx="3"/>
              <a:endCxn id="152" idx="0"/>
            </p:cNvCxnSpPr>
            <p:nvPr/>
          </p:nvCxnSpPr>
          <p:spPr>
            <a:xfrm>
              <a:off x="4394735" y="3569417"/>
              <a:ext cx="665392" cy="2924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015D7921-5E14-40F8-A19D-4E29E6C6F81F}"/>
                </a:ext>
              </a:extLst>
            </p:cNvPr>
            <p:cNvCxnSpPr>
              <a:cxnSpLocks/>
              <a:stCxn id="147" idx="2"/>
            </p:cNvCxnSpPr>
            <p:nvPr/>
          </p:nvCxnSpPr>
          <p:spPr>
            <a:xfrm>
              <a:off x="3834769" y="3814181"/>
              <a:ext cx="229560" cy="157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F78FAE32-131E-4FBA-AE23-9FA65EBCF22C}"/>
                </a:ext>
              </a:extLst>
            </p:cNvPr>
            <p:cNvCxnSpPr>
              <a:cxnSpLocks/>
            </p:cNvCxnSpPr>
            <p:nvPr/>
          </p:nvCxnSpPr>
          <p:spPr>
            <a:xfrm>
              <a:off x="2851563" y="3527124"/>
              <a:ext cx="414290" cy="156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A7168973-F6C3-4417-BC79-AD13E69D8E76}"/>
                </a:ext>
              </a:extLst>
            </p:cNvPr>
            <p:cNvCxnSpPr>
              <a:cxnSpLocks/>
              <a:stCxn id="155" idx="4"/>
              <a:endCxn id="146" idx="0"/>
            </p:cNvCxnSpPr>
            <p:nvPr/>
          </p:nvCxnSpPr>
          <p:spPr>
            <a:xfrm flipH="1">
              <a:off x="3918276" y="3233864"/>
              <a:ext cx="180759" cy="223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459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E7929324-0BC6-487A-A3CC-D59E7E711301}"/>
              </a:ext>
            </a:extLst>
          </p:cNvPr>
          <p:cNvGrpSpPr/>
          <p:nvPr/>
        </p:nvGrpSpPr>
        <p:grpSpPr>
          <a:xfrm>
            <a:off x="4163651" y="2721684"/>
            <a:ext cx="3664481" cy="2149532"/>
            <a:chOff x="5143980" y="4004290"/>
            <a:chExt cx="4540459" cy="266336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DED3DB-A1FD-42C5-95A0-15B3D0C518D2}"/>
                </a:ext>
              </a:extLst>
            </p:cNvPr>
            <p:cNvSpPr/>
            <p:nvPr/>
          </p:nvSpPr>
          <p:spPr>
            <a:xfrm>
              <a:off x="5143980" y="5301579"/>
              <a:ext cx="958068" cy="6328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C961509-1519-4A3E-8D12-3A4F66642FC6}"/>
                </a:ext>
              </a:extLst>
            </p:cNvPr>
            <p:cNvGrpSpPr/>
            <p:nvPr/>
          </p:nvGrpSpPr>
          <p:grpSpPr>
            <a:xfrm>
              <a:off x="6711370" y="4887595"/>
              <a:ext cx="1157745" cy="489528"/>
              <a:chOff x="2090725" y="2018772"/>
              <a:chExt cx="1712857" cy="91440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F7C1DF-BD1D-4D86-AB75-76FB8CC290CC}"/>
                  </a:ext>
                </a:extLst>
              </p:cNvPr>
              <p:cNvSpPr txBox="1"/>
              <p:nvPr/>
            </p:nvSpPr>
            <p:spPr>
              <a:xfrm>
                <a:off x="2090725" y="2166708"/>
                <a:ext cx="1604866" cy="459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Event_history</a:t>
                </a:r>
                <a:endParaRPr lang="en-US" sz="1000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890500F-C6CB-423D-A3AC-45A61EA7B0AF}"/>
                  </a:ext>
                </a:extLst>
              </p:cNvPr>
              <p:cNvSpPr/>
              <p:nvPr/>
            </p:nvSpPr>
            <p:spPr>
              <a:xfrm>
                <a:off x="2198716" y="2018772"/>
                <a:ext cx="160486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47D8221-349C-4151-A366-C3AA38655201}"/>
                </a:ext>
              </a:extLst>
            </p:cNvPr>
            <p:cNvSpPr/>
            <p:nvPr/>
          </p:nvSpPr>
          <p:spPr>
            <a:xfrm>
              <a:off x="8853330" y="4900590"/>
              <a:ext cx="831109" cy="646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2ABDAF-3EED-4BA9-AEDC-2005988739D4}"/>
                </a:ext>
              </a:extLst>
            </p:cNvPr>
            <p:cNvSpPr txBox="1"/>
            <p:nvPr/>
          </p:nvSpPr>
          <p:spPr>
            <a:xfrm>
              <a:off x="9025337" y="5177849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evntID</a:t>
              </a:r>
              <a:endParaRPr lang="en-US" sz="1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BBDADA-82D2-4211-8C32-B6122F2F3D20}"/>
                </a:ext>
              </a:extLst>
            </p:cNvPr>
            <p:cNvSpPr txBox="1"/>
            <p:nvPr/>
          </p:nvSpPr>
          <p:spPr>
            <a:xfrm>
              <a:off x="5206170" y="5547181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Event_hisID</a:t>
              </a:r>
              <a:endParaRPr lang="en-US" sz="10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63FC8EB-98F2-4D75-AAD3-48B0FB40DD7A}"/>
                </a:ext>
              </a:extLst>
            </p:cNvPr>
            <p:cNvSpPr/>
            <p:nvPr/>
          </p:nvSpPr>
          <p:spPr>
            <a:xfrm>
              <a:off x="7010564" y="6010003"/>
              <a:ext cx="1125626" cy="65765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CC3259-B689-40BD-A551-C3FC67064CFC}"/>
                </a:ext>
              </a:extLst>
            </p:cNvPr>
            <p:cNvSpPr txBox="1"/>
            <p:nvPr/>
          </p:nvSpPr>
          <p:spPr>
            <a:xfrm>
              <a:off x="7070944" y="6205372"/>
              <a:ext cx="9717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evntLocationID</a:t>
              </a:r>
              <a:endParaRPr lang="en-US" sz="100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C67EB1-F5EE-4B93-9DB6-9B981878BBD5}"/>
                </a:ext>
              </a:extLst>
            </p:cNvPr>
            <p:cNvCxnSpPr>
              <a:cxnSpLocks/>
              <a:stCxn id="9" idx="7"/>
              <a:endCxn id="6" idx="1"/>
            </p:cNvCxnSpPr>
            <p:nvPr/>
          </p:nvCxnSpPr>
          <p:spPr>
            <a:xfrm flipV="1">
              <a:off x="5961742" y="5132359"/>
              <a:ext cx="822621" cy="261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89E342-259F-40F2-927A-C120EFBD8B15}"/>
                </a:ext>
              </a:extLst>
            </p:cNvPr>
            <p:cNvCxnSpPr>
              <a:cxnSpLocks/>
              <a:stCxn id="7" idx="2"/>
              <a:endCxn id="6" idx="3"/>
            </p:cNvCxnSpPr>
            <p:nvPr/>
          </p:nvCxnSpPr>
          <p:spPr>
            <a:xfrm flipH="1" flipV="1">
              <a:off x="7869115" y="5132359"/>
              <a:ext cx="984215" cy="91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12AA2FD-9D95-4EA3-AD0A-771D550203BC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H="1" flipV="1">
              <a:off x="7326739" y="5377123"/>
              <a:ext cx="246638" cy="63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98AA63-69E0-4B9F-88C2-E2574A9EF951}"/>
                </a:ext>
              </a:extLst>
            </p:cNvPr>
            <p:cNvSpPr txBox="1"/>
            <p:nvPr/>
          </p:nvSpPr>
          <p:spPr>
            <a:xfrm>
              <a:off x="8127539" y="4260067"/>
              <a:ext cx="728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eventDate</a:t>
              </a:r>
              <a:endParaRPr lang="en-US" sz="10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7DADF66-991B-48CB-ADC0-8767ED6F66B7}"/>
                </a:ext>
              </a:extLst>
            </p:cNvPr>
            <p:cNvSpPr/>
            <p:nvPr/>
          </p:nvSpPr>
          <p:spPr>
            <a:xfrm>
              <a:off x="8070371" y="4004290"/>
              <a:ext cx="1001854" cy="743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B2FA25A-0761-4B68-A3A5-A3E23214C62A}"/>
                </a:ext>
              </a:extLst>
            </p:cNvPr>
            <p:cNvCxnSpPr>
              <a:cxnSpLocks/>
              <a:stCxn id="17" idx="3"/>
              <a:endCxn id="6" idx="0"/>
            </p:cNvCxnSpPr>
            <p:nvPr/>
          </p:nvCxnSpPr>
          <p:spPr>
            <a:xfrm flipH="1">
              <a:off x="7326739" y="4638534"/>
              <a:ext cx="890350" cy="2490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9AE912-2B5A-4B1F-A461-98D2F015EDAD}"/>
              </a:ext>
            </a:extLst>
          </p:cNvPr>
          <p:cNvGrpSpPr/>
          <p:nvPr/>
        </p:nvGrpSpPr>
        <p:grpSpPr>
          <a:xfrm>
            <a:off x="1881714" y="3184236"/>
            <a:ext cx="918240" cy="489528"/>
            <a:chOff x="2198716" y="2018772"/>
            <a:chExt cx="1604866" cy="91440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657B29-1E13-4A55-839A-68B6B007F597}"/>
                </a:ext>
              </a:extLst>
            </p:cNvPr>
            <p:cNvSpPr txBox="1"/>
            <p:nvPr/>
          </p:nvSpPr>
          <p:spPr>
            <a:xfrm>
              <a:off x="2517024" y="2291306"/>
              <a:ext cx="1174159" cy="45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contacts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8D6B7A-3D0B-46FC-BF84-A2B28C062ACE}"/>
                </a:ext>
              </a:extLst>
            </p:cNvPr>
            <p:cNvSpPr/>
            <p:nvPr/>
          </p:nvSpPr>
          <p:spPr>
            <a:xfrm>
              <a:off x="2198716" y="2018772"/>
              <a:ext cx="160486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B88B6AB4-B807-4C0A-A3FE-47E7C306AE72}"/>
              </a:ext>
            </a:extLst>
          </p:cNvPr>
          <p:cNvSpPr/>
          <p:nvPr/>
        </p:nvSpPr>
        <p:spPr>
          <a:xfrm>
            <a:off x="2349738" y="795763"/>
            <a:ext cx="873425" cy="5356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1A2D23B-4589-4238-9C62-D0B434770B38}"/>
              </a:ext>
            </a:extLst>
          </p:cNvPr>
          <p:cNvSpPr/>
          <p:nvPr/>
        </p:nvSpPr>
        <p:spPr>
          <a:xfrm>
            <a:off x="576606" y="3184235"/>
            <a:ext cx="1133483" cy="6122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5E5F11-2A7F-4F3F-874C-EE1FC51ECF8D}"/>
              </a:ext>
            </a:extLst>
          </p:cNvPr>
          <p:cNvSpPr txBox="1"/>
          <p:nvPr/>
        </p:nvSpPr>
        <p:spPr>
          <a:xfrm>
            <a:off x="899629" y="3398018"/>
            <a:ext cx="493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8606C8-88E8-4920-A527-91DDBD8867FD}"/>
              </a:ext>
            </a:extLst>
          </p:cNvPr>
          <p:cNvSpPr txBox="1"/>
          <p:nvPr/>
        </p:nvSpPr>
        <p:spPr>
          <a:xfrm>
            <a:off x="2424197" y="953986"/>
            <a:ext cx="707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address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FDC8717-69B7-4582-B5C2-BFE0C26243CB}"/>
              </a:ext>
            </a:extLst>
          </p:cNvPr>
          <p:cNvCxnSpPr>
            <a:cxnSpLocks/>
            <a:stCxn id="29" idx="2"/>
            <a:endCxn id="155" idx="2"/>
          </p:cNvCxnSpPr>
          <p:nvPr/>
        </p:nvCxnSpPr>
        <p:spPr>
          <a:xfrm flipH="1">
            <a:off x="1531621" y="1063585"/>
            <a:ext cx="818117" cy="6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5A4DD86-0951-41F1-B7B9-ED3B04E78B26}"/>
              </a:ext>
            </a:extLst>
          </p:cNvPr>
          <p:cNvCxnSpPr>
            <a:cxnSpLocks/>
            <a:stCxn id="32" idx="6"/>
            <a:endCxn id="24" idx="1"/>
          </p:cNvCxnSpPr>
          <p:nvPr/>
        </p:nvCxnSpPr>
        <p:spPr>
          <a:xfrm flipV="1">
            <a:off x="1710089" y="3429000"/>
            <a:ext cx="171625" cy="61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7E5BE7F-FD42-465F-96DA-245BE9773690}"/>
              </a:ext>
            </a:extLst>
          </p:cNvPr>
          <p:cNvSpPr/>
          <p:nvPr/>
        </p:nvSpPr>
        <p:spPr>
          <a:xfrm>
            <a:off x="1592192" y="3921383"/>
            <a:ext cx="841020" cy="529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7BC4E5C-3C69-4CF0-88A4-8DCFEAFF2379}"/>
              </a:ext>
            </a:extLst>
          </p:cNvPr>
          <p:cNvCxnSpPr>
            <a:cxnSpLocks/>
            <a:stCxn id="24" idx="2"/>
            <a:endCxn id="67" idx="0"/>
          </p:cNvCxnSpPr>
          <p:nvPr/>
        </p:nvCxnSpPr>
        <p:spPr>
          <a:xfrm flipH="1">
            <a:off x="2012702" y="3673764"/>
            <a:ext cx="328132" cy="247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FDF3653-295E-4553-B6FF-B8F816571B5D}"/>
              </a:ext>
            </a:extLst>
          </p:cNvPr>
          <p:cNvSpPr txBox="1"/>
          <p:nvPr/>
        </p:nvSpPr>
        <p:spPr>
          <a:xfrm>
            <a:off x="1589321" y="4100735"/>
            <a:ext cx="967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 err="1"/>
              <a:t>contactID</a:t>
            </a:r>
            <a:endParaRPr lang="en-US" sz="1000" u="sng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B50A761-0F99-4CE4-BFB9-B9784E2B5775}"/>
              </a:ext>
            </a:extLst>
          </p:cNvPr>
          <p:cNvGrpSpPr/>
          <p:nvPr/>
        </p:nvGrpSpPr>
        <p:grpSpPr>
          <a:xfrm>
            <a:off x="678384" y="4658074"/>
            <a:ext cx="3407611" cy="2086896"/>
            <a:chOff x="503805" y="4472154"/>
            <a:chExt cx="3407611" cy="208689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B80CD55-CB5F-4523-82C9-D59AA41469E1}"/>
                </a:ext>
              </a:extLst>
            </p:cNvPr>
            <p:cNvGrpSpPr/>
            <p:nvPr/>
          </p:nvGrpSpPr>
          <p:grpSpPr>
            <a:xfrm>
              <a:off x="1575263" y="5208239"/>
              <a:ext cx="1063691" cy="489528"/>
              <a:chOff x="2174146" y="2018772"/>
              <a:chExt cx="1859080" cy="91440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F2DFE97-21F4-452E-8A16-1031C4BC7B8F}"/>
                  </a:ext>
                </a:extLst>
              </p:cNvPr>
              <p:cNvSpPr txBox="1"/>
              <p:nvPr/>
            </p:nvSpPr>
            <p:spPr>
              <a:xfrm>
                <a:off x="2174146" y="2143422"/>
                <a:ext cx="1859080" cy="459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Event_locations</a:t>
                </a:r>
                <a:endParaRPr lang="en-US" sz="1000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C03B5C5-1A32-413E-960A-F48ACE871FD7}"/>
                  </a:ext>
                </a:extLst>
              </p:cNvPr>
              <p:cNvSpPr/>
              <p:nvPr/>
            </p:nvSpPr>
            <p:spPr>
              <a:xfrm>
                <a:off x="2198716" y="2018772"/>
                <a:ext cx="160486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388F39F-2906-4F6F-893E-ADC97407FDBD}"/>
                </a:ext>
              </a:extLst>
            </p:cNvPr>
            <p:cNvSpPr txBox="1"/>
            <p:nvPr/>
          </p:nvSpPr>
          <p:spPr>
            <a:xfrm>
              <a:off x="2943518" y="5399915"/>
              <a:ext cx="9678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u="sng" dirty="0" err="1"/>
                <a:t>locationID</a:t>
              </a:r>
              <a:endParaRPr lang="en-US" sz="1000" u="sng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A4A24F9-9220-4889-83C8-6B2C9DAF1E24}"/>
                </a:ext>
              </a:extLst>
            </p:cNvPr>
            <p:cNvSpPr/>
            <p:nvPr/>
          </p:nvSpPr>
          <p:spPr>
            <a:xfrm>
              <a:off x="2899104" y="5271306"/>
              <a:ext cx="841020" cy="529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C574340-0953-43A3-B038-B08DD6C4230C}"/>
                </a:ext>
              </a:extLst>
            </p:cNvPr>
            <p:cNvSpPr/>
            <p:nvPr/>
          </p:nvSpPr>
          <p:spPr>
            <a:xfrm>
              <a:off x="1453277" y="6029519"/>
              <a:ext cx="841020" cy="529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21542E5-FFF5-4A9C-B1EA-02162012A862}"/>
                </a:ext>
              </a:extLst>
            </p:cNvPr>
            <p:cNvCxnSpPr>
              <a:cxnSpLocks/>
              <a:stCxn id="65" idx="1"/>
              <a:endCxn id="55" idx="3"/>
            </p:cNvCxnSpPr>
            <p:nvPr/>
          </p:nvCxnSpPr>
          <p:spPr>
            <a:xfrm flipH="1" flipV="1">
              <a:off x="2507561" y="5453003"/>
              <a:ext cx="435957" cy="70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6B1B62C-4847-4A03-AF7F-0C4654426AAB}"/>
                </a:ext>
              </a:extLst>
            </p:cNvPr>
            <p:cNvCxnSpPr>
              <a:cxnSpLocks/>
              <a:stCxn id="72" idx="0"/>
              <a:endCxn id="55" idx="2"/>
            </p:cNvCxnSpPr>
            <p:nvPr/>
          </p:nvCxnSpPr>
          <p:spPr>
            <a:xfrm flipV="1">
              <a:off x="1873787" y="5697767"/>
              <a:ext cx="174654" cy="331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A625199-00D4-4DE7-B855-1C5CDA8E02A4}"/>
                </a:ext>
              </a:extLst>
            </p:cNvPr>
            <p:cNvSpPr txBox="1"/>
            <p:nvPr/>
          </p:nvSpPr>
          <p:spPr>
            <a:xfrm>
              <a:off x="1457076" y="6154451"/>
              <a:ext cx="8543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city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866D5B3-BFA2-4910-889B-768C0A1B7CF2}"/>
                </a:ext>
              </a:extLst>
            </p:cNvPr>
            <p:cNvSpPr/>
            <p:nvPr/>
          </p:nvSpPr>
          <p:spPr>
            <a:xfrm>
              <a:off x="503805" y="5294307"/>
              <a:ext cx="841020" cy="529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3F8E0F6-59C9-41E8-A799-52FD681189AC}"/>
                </a:ext>
              </a:extLst>
            </p:cNvPr>
            <p:cNvSpPr txBox="1"/>
            <p:nvPr/>
          </p:nvSpPr>
          <p:spPr>
            <a:xfrm>
              <a:off x="664110" y="5443036"/>
              <a:ext cx="8543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state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D077DD3-2197-49EA-9A34-3EA42860B2B9}"/>
                </a:ext>
              </a:extLst>
            </p:cNvPr>
            <p:cNvSpPr txBox="1"/>
            <p:nvPr/>
          </p:nvSpPr>
          <p:spPr>
            <a:xfrm>
              <a:off x="1359427" y="4683189"/>
              <a:ext cx="8543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zip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8E58F384-11DC-4262-9880-3657C7C7920D}"/>
                </a:ext>
              </a:extLst>
            </p:cNvPr>
            <p:cNvSpPr/>
            <p:nvPr/>
          </p:nvSpPr>
          <p:spPr>
            <a:xfrm>
              <a:off x="1254264" y="4577648"/>
              <a:ext cx="841020" cy="529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FF18B96-8DFE-4583-85DE-FD5852D0712F}"/>
                </a:ext>
              </a:extLst>
            </p:cNvPr>
            <p:cNvSpPr/>
            <p:nvPr/>
          </p:nvSpPr>
          <p:spPr>
            <a:xfrm>
              <a:off x="2666700" y="4472154"/>
              <a:ext cx="841020" cy="529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CEB1A34-83DD-4A5F-984C-076F8387CA66}"/>
                </a:ext>
              </a:extLst>
            </p:cNvPr>
            <p:cNvSpPr txBox="1"/>
            <p:nvPr/>
          </p:nvSpPr>
          <p:spPr>
            <a:xfrm>
              <a:off x="2725539" y="4632334"/>
              <a:ext cx="8543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address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29E4680-D130-4D4A-A853-5706E35D313E}"/>
                </a:ext>
              </a:extLst>
            </p:cNvPr>
            <p:cNvCxnSpPr>
              <a:cxnSpLocks/>
              <a:stCxn id="80" idx="7"/>
              <a:endCxn id="53" idx="1"/>
            </p:cNvCxnSpPr>
            <p:nvPr/>
          </p:nvCxnSpPr>
          <p:spPr>
            <a:xfrm>
              <a:off x="1221660" y="5371855"/>
              <a:ext cx="353603" cy="262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10ADFC9-C37E-436D-B6FA-E1A85B632794}"/>
                </a:ext>
              </a:extLst>
            </p:cNvPr>
            <p:cNvCxnSpPr>
              <a:cxnSpLocks/>
              <a:stCxn id="84" idx="3"/>
              <a:endCxn id="55" idx="0"/>
            </p:cNvCxnSpPr>
            <p:nvPr/>
          </p:nvCxnSpPr>
          <p:spPr>
            <a:xfrm flipH="1">
              <a:off x="2048441" y="4924137"/>
              <a:ext cx="741424" cy="284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ABA495B-4317-406A-BD23-6C2E9A595C17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1539248" y="5078139"/>
              <a:ext cx="509193" cy="130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BEE4F561-74CF-46C8-885D-459EF74DBE68}"/>
                </a:ext>
              </a:extLst>
            </p:cNvPr>
            <p:cNvSpPr/>
            <p:nvPr/>
          </p:nvSpPr>
          <p:spPr>
            <a:xfrm>
              <a:off x="2604800" y="6029519"/>
              <a:ext cx="841020" cy="529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05DA495-9FE3-48CA-AB97-C50B88377FF6}"/>
                </a:ext>
              </a:extLst>
            </p:cNvPr>
            <p:cNvSpPr txBox="1"/>
            <p:nvPr/>
          </p:nvSpPr>
          <p:spPr>
            <a:xfrm>
              <a:off x="2784193" y="6146622"/>
              <a:ext cx="8543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name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0BDB98D-3AF0-4892-9B24-18923DD321C9}"/>
                </a:ext>
              </a:extLst>
            </p:cNvPr>
            <p:cNvCxnSpPr>
              <a:cxnSpLocks/>
              <a:endCxn id="55" idx="2"/>
            </p:cNvCxnSpPr>
            <p:nvPr/>
          </p:nvCxnSpPr>
          <p:spPr>
            <a:xfrm flipH="1" flipV="1">
              <a:off x="2048441" y="5697767"/>
              <a:ext cx="751513" cy="4311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Oval 125">
            <a:extLst>
              <a:ext uri="{FF2B5EF4-FFF2-40B4-BE49-F238E27FC236}">
                <a16:creationId xmlns:a16="http://schemas.microsoft.com/office/drawing/2014/main" id="{2666E86B-2D4B-4182-86AA-0C00BDCC6B20}"/>
              </a:ext>
            </a:extLst>
          </p:cNvPr>
          <p:cNvSpPr/>
          <p:nvPr/>
        </p:nvSpPr>
        <p:spPr>
          <a:xfrm>
            <a:off x="3143131" y="3714529"/>
            <a:ext cx="873425" cy="5356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3A58EB4-C86F-4F87-993B-D1014ED57CC9}"/>
              </a:ext>
            </a:extLst>
          </p:cNvPr>
          <p:cNvSpPr txBox="1"/>
          <p:nvPr/>
        </p:nvSpPr>
        <p:spPr>
          <a:xfrm>
            <a:off x="3101806" y="3893558"/>
            <a:ext cx="991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Contact_type</a:t>
            </a:r>
            <a:endParaRPr lang="en-US" sz="1000" dirty="0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C26761-C334-4912-8B74-156E1B509175}"/>
              </a:ext>
            </a:extLst>
          </p:cNvPr>
          <p:cNvCxnSpPr>
            <a:cxnSpLocks/>
            <a:stCxn id="127" idx="1"/>
            <a:endCxn id="24" idx="2"/>
          </p:cNvCxnSpPr>
          <p:nvPr/>
        </p:nvCxnSpPr>
        <p:spPr>
          <a:xfrm flipH="1" flipV="1">
            <a:off x="2340834" y="3673764"/>
            <a:ext cx="760972" cy="342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159D863-2892-44BE-8F00-3A2CA0C59B86}"/>
              </a:ext>
            </a:extLst>
          </p:cNvPr>
          <p:cNvGrpSpPr/>
          <p:nvPr/>
        </p:nvGrpSpPr>
        <p:grpSpPr>
          <a:xfrm>
            <a:off x="934254" y="701387"/>
            <a:ext cx="1126805" cy="368217"/>
            <a:chOff x="2198716" y="2018772"/>
            <a:chExt cx="1707820" cy="914400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70B628EA-1E1E-4846-B8B9-A39D8B7DB9A9}"/>
                </a:ext>
              </a:extLst>
            </p:cNvPr>
            <p:cNvSpPr txBox="1"/>
            <p:nvPr/>
          </p:nvSpPr>
          <p:spPr>
            <a:xfrm>
              <a:off x="2301670" y="2185798"/>
              <a:ext cx="1604866" cy="747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contactDetails</a:t>
              </a:r>
              <a:endParaRPr lang="en-US" sz="1000" dirty="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DBF9F59-0582-4C1F-BF28-2C3ED0FB2811}"/>
                </a:ext>
              </a:extLst>
            </p:cNvPr>
            <p:cNvSpPr/>
            <p:nvPr/>
          </p:nvSpPr>
          <p:spPr>
            <a:xfrm>
              <a:off x="2198716" y="2018772"/>
              <a:ext cx="160486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7984CE92-AB9E-4E49-97D6-F4D3E80EE0AE}"/>
              </a:ext>
            </a:extLst>
          </p:cNvPr>
          <p:cNvSpPr/>
          <p:nvPr/>
        </p:nvSpPr>
        <p:spPr>
          <a:xfrm>
            <a:off x="2473400" y="42409"/>
            <a:ext cx="1126805" cy="5833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34DA4A3-A5A0-4F4B-956C-84C001204D08}"/>
              </a:ext>
            </a:extLst>
          </p:cNvPr>
          <p:cNvSpPr txBox="1"/>
          <p:nvPr/>
        </p:nvSpPr>
        <p:spPr>
          <a:xfrm>
            <a:off x="2507561" y="215452"/>
            <a:ext cx="11869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 err="1"/>
              <a:t>Contact_id</a:t>
            </a:r>
            <a:endParaRPr lang="en-US" sz="1000" u="sng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6DDE07B-025E-4F54-B195-ECD0123B444D}"/>
              </a:ext>
            </a:extLst>
          </p:cNvPr>
          <p:cNvSpPr txBox="1"/>
          <p:nvPr/>
        </p:nvSpPr>
        <p:spPr>
          <a:xfrm>
            <a:off x="233550" y="1199720"/>
            <a:ext cx="1020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lastContactDate</a:t>
            </a:r>
            <a:endParaRPr lang="en-US" sz="1000" dirty="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3344F654-E60B-4A13-8543-62F262AC5C75}"/>
              </a:ext>
            </a:extLst>
          </p:cNvPr>
          <p:cNvSpPr/>
          <p:nvPr/>
        </p:nvSpPr>
        <p:spPr>
          <a:xfrm>
            <a:off x="1329386" y="121831"/>
            <a:ext cx="1070354" cy="5039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EF1F9DD-311C-4248-B8AD-38A2DDB5C83D}"/>
              </a:ext>
            </a:extLst>
          </p:cNvPr>
          <p:cNvSpPr txBox="1"/>
          <p:nvPr/>
        </p:nvSpPr>
        <p:spPr>
          <a:xfrm>
            <a:off x="89590" y="80865"/>
            <a:ext cx="1284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lastpledgeAmount</a:t>
            </a:r>
            <a:endParaRPr lang="en-US" sz="1000" dirty="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87D5DEDE-0046-4C25-A81D-4404279E9918}"/>
              </a:ext>
            </a:extLst>
          </p:cNvPr>
          <p:cNvSpPr/>
          <p:nvPr/>
        </p:nvSpPr>
        <p:spPr>
          <a:xfrm>
            <a:off x="128933" y="-8381"/>
            <a:ext cx="1070354" cy="5039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C2823149-0D76-4FC3-BE0D-01D6ADFBB16A}"/>
              </a:ext>
            </a:extLst>
          </p:cNvPr>
          <p:cNvSpPr/>
          <p:nvPr/>
        </p:nvSpPr>
        <p:spPr>
          <a:xfrm>
            <a:off x="217170" y="1091156"/>
            <a:ext cx="1070354" cy="5039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9CAF0BB-2039-440B-A999-A091950C5664}"/>
              </a:ext>
            </a:extLst>
          </p:cNvPr>
          <p:cNvSpPr txBox="1"/>
          <p:nvPr/>
        </p:nvSpPr>
        <p:spPr>
          <a:xfrm>
            <a:off x="1281495" y="224057"/>
            <a:ext cx="1284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employerMatchID</a:t>
            </a:r>
            <a:endParaRPr lang="en-US" sz="1000" dirty="0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921D0A6-C79B-4027-854C-4EFC53343EF8}"/>
              </a:ext>
            </a:extLst>
          </p:cNvPr>
          <p:cNvCxnSpPr>
            <a:cxnSpLocks/>
            <a:stCxn id="156" idx="0"/>
            <a:endCxn id="160" idx="4"/>
          </p:cNvCxnSpPr>
          <p:nvPr/>
        </p:nvCxnSpPr>
        <p:spPr>
          <a:xfrm flipV="1">
            <a:off x="1463693" y="625825"/>
            <a:ext cx="400870" cy="75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3B4F1857-1B87-4156-8087-508195B1B4AA}"/>
              </a:ext>
            </a:extLst>
          </p:cNvPr>
          <p:cNvCxnSpPr>
            <a:cxnSpLocks/>
            <a:stCxn id="155" idx="3"/>
            <a:endCxn id="157" idx="3"/>
          </p:cNvCxnSpPr>
          <p:nvPr/>
        </p:nvCxnSpPr>
        <p:spPr>
          <a:xfrm flipV="1">
            <a:off x="2061059" y="540346"/>
            <a:ext cx="577358" cy="378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33066C3-443F-4E52-A06B-388E2DBB0255}"/>
              </a:ext>
            </a:extLst>
          </p:cNvPr>
          <p:cNvCxnSpPr>
            <a:cxnSpLocks/>
            <a:stCxn id="163" idx="7"/>
            <a:endCxn id="156" idx="2"/>
          </p:cNvCxnSpPr>
          <p:nvPr/>
        </p:nvCxnSpPr>
        <p:spPr>
          <a:xfrm flipV="1">
            <a:off x="1130774" y="1069604"/>
            <a:ext cx="332919" cy="95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FBF2189-14FA-436E-B3DA-146D9BE3DC06}"/>
              </a:ext>
            </a:extLst>
          </p:cNvPr>
          <p:cNvCxnSpPr>
            <a:cxnSpLocks/>
            <a:stCxn id="156" idx="1"/>
            <a:endCxn id="162" idx="4"/>
          </p:cNvCxnSpPr>
          <p:nvPr/>
        </p:nvCxnSpPr>
        <p:spPr>
          <a:xfrm flipH="1" flipV="1">
            <a:off x="664110" y="495613"/>
            <a:ext cx="270144" cy="389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A350ED9E-503B-47A7-B6C6-DDF93BE7942B}"/>
              </a:ext>
            </a:extLst>
          </p:cNvPr>
          <p:cNvSpPr/>
          <p:nvPr/>
        </p:nvSpPr>
        <p:spPr>
          <a:xfrm>
            <a:off x="1529413" y="1490881"/>
            <a:ext cx="873425" cy="5356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76570AF-C216-4776-BC6B-2DA4C02E6A16}"/>
              </a:ext>
            </a:extLst>
          </p:cNvPr>
          <p:cNvSpPr txBox="1"/>
          <p:nvPr/>
        </p:nvSpPr>
        <p:spPr>
          <a:xfrm>
            <a:off x="1604221" y="1660425"/>
            <a:ext cx="707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Zip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24C8A3F-935B-4979-8948-BCFAD67D3102}"/>
              </a:ext>
            </a:extLst>
          </p:cNvPr>
          <p:cNvSpPr txBox="1"/>
          <p:nvPr/>
        </p:nvSpPr>
        <p:spPr>
          <a:xfrm>
            <a:off x="600976" y="1824345"/>
            <a:ext cx="707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state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533613F-E8A0-49B1-8B57-30E022306B58}"/>
              </a:ext>
            </a:extLst>
          </p:cNvPr>
          <p:cNvSpPr/>
          <p:nvPr/>
        </p:nvSpPr>
        <p:spPr>
          <a:xfrm>
            <a:off x="362469" y="1725648"/>
            <a:ext cx="873425" cy="5356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0699F55-A016-42CE-8212-2B88E3004DE3}"/>
              </a:ext>
            </a:extLst>
          </p:cNvPr>
          <p:cNvCxnSpPr>
            <a:cxnSpLocks/>
            <a:stCxn id="116" idx="1"/>
            <a:endCxn id="156" idx="2"/>
          </p:cNvCxnSpPr>
          <p:nvPr/>
        </p:nvCxnSpPr>
        <p:spPr>
          <a:xfrm flipH="1" flipV="1">
            <a:off x="1463693" y="1069604"/>
            <a:ext cx="193630" cy="499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33FCAFE-0EE8-434E-B42B-C34807E634EF}"/>
              </a:ext>
            </a:extLst>
          </p:cNvPr>
          <p:cNvCxnSpPr>
            <a:cxnSpLocks/>
            <a:stCxn id="119" idx="0"/>
            <a:endCxn id="155" idx="2"/>
          </p:cNvCxnSpPr>
          <p:nvPr/>
        </p:nvCxnSpPr>
        <p:spPr>
          <a:xfrm flipV="1">
            <a:off x="799182" y="1069604"/>
            <a:ext cx="732439" cy="65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77843C9-0D6E-4D8D-92E4-2292CEF32E5F}"/>
              </a:ext>
            </a:extLst>
          </p:cNvPr>
          <p:cNvGrpSpPr/>
          <p:nvPr/>
        </p:nvGrpSpPr>
        <p:grpSpPr>
          <a:xfrm>
            <a:off x="4714062" y="1798925"/>
            <a:ext cx="984216" cy="400979"/>
            <a:chOff x="9098122" y="1727577"/>
            <a:chExt cx="1604866" cy="914400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7373621-55CC-4C3C-A678-6EBE9BC99A32}"/>
                </a:ext>
              </a:extLst>
            </p:cNvPr>
            <p:cNvSpPr txBox="1"/>
            <p:nvPr/>
          </p:nvSpPr>
          <p:spPr>
            <a:xfrm>
              <a:off x="9308449" y="2000112"/>
              <a:ext cx="1184211" cy="561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Donors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AC66654-4EB2-49E1-AF5D-5C71A3CE9DB9}"/>
                </a:ext>
              </a:extLst>
            </p:cNvPr>
            <p:cNvSpPr/>
            <p:nvPr/>
          </p:nvSpPr>
          <p:spPr>
            <a:xfrm>
              <a:off x="9098122" y="1727577"/>
              <a:ext cx="160486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Oval 131">
            <a:extLst>
              <a:ext uri="{FF2B5EF4-FFF2-40B4-BE49-F238E27FC236}">
                <a16:creationId xmlns:a16="http://schemas.microsoft.com/office/drawing/2014/main" id="{56DBBB5B-FA22-40C5-BDD7-1D82EFC9E9A8}"/>
              </a:ext>
            </a:extLst>
          </p:cNvPr>
          <p:cNvSpPr/>
          <p:nvPr/>
        </p:nvSpPr>
        <p:spPr>
          <a:xfrm>
            <a:off x="3511068" y="817913"/>
            <a:ext cx="1003597" cy="6750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081A245C-F642-472A-92DD-520E13C69F52}"/>
              </a:ext>
            </a:extLst>
          </p:cNvPr>
          <p:cNvSpPr/>
          <p:nvPr/>
        </p:nvSpPr>
        <p:spPr>
          <a:xfrm>
            <a:off x="5846696" y="2051819"/>
            <a:ext cx="1066712" cy="6144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84EDB12-F095-4632-B591-AB2CC5C86724}"/>
              </a:ext>
            </a:extLst>
          </p:cNvPr>
          <p:cNvSpPr txBox="1"/>
          <p:nvPr/>
        </p:nvSpPr>
        <p:spPr>
          <a:xfrm>
            <a:off x="5339666" y="1015650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do_Lname</a:t>
            </a:r>
            <a:endParaRPr lang="en-US" sz="10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250D421-4187-4BF5-949D-F031B6DA38F9}"/>
              </a:ext>
            </a:extLst>
          </p:cNvPr>
          <p:cNvSpPr txBox="1"/>
          <p:nvPr/>
        </p:nvSpPr>
        <p:spPr>
          <a:xfrm>
            <a:off x="6187703" y="2312792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err="1"/>
              <a:t>donorID</a:t>
            </a:r>
            <a:endParaRPr lang="en-US" sz="1000" u="sng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FB5C3E4-78D1-46C4-876E-CE14817A9B7B}"/>
              </a:ext>
            </a:extLst>
          </p:cNvPr>
          <p:cNvSpPr txBox="1"/>
          <p:nvPr/>
        </p:nvSpPr>
        <p:spPr>
          <a:xfrm>
            <a:off x="3699540" y="1113304"/>
            <a:ext cx="737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do_Fname</a:t>
            </a:r>
            <a:endParaRPr lang="en-US" sz="1000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9CCD3EF5-B397-43F7-A34A-5124615C13BB}"/>
              </a:ext>
            </a:extLst>
          </p:cNvPr>
          <p:cNvSpPr/>
          <p:nvPr/>
        </p:nvSpPr>
        <p:spPr>
          <a:xfrm>
            <a:off x="5050173" y="734003"/>
            <a:ext cx="1179544" cy="7399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04E40A5-22FB-4A70-A941-9B3891E1055F}"/>
              </a:ext>
            </a:extLst>
          </p:cNvPr>
          <p:cNvCxnSpPr>
            <a:cxnSpLocks/>
            <a:stCxn id="132" idx="4"/>
            <a:endCxn id="131" idx="1"/>
          </p:cNvCxnSpPr>
          <p:nvPr/>
        </p:nvCxnSpPr>
        <p:spPr>
          <a:xfrm>
            <a:off x="4012867" y="1492958"/>
            <a:ext cx="701195" cy="506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A82B34B-8B0B-4BE5-A004-E59205308FEC}"/>
              </a:ext>
            </a:extLst>
          </p:cNvPr>
          <p:cNvCxnSpPr>
            <a:cxnSpLocks/>
            <a:stCxn id="141" idx="4"/>
            <a:endCxn id="131" idx="0"/>
          </p:cNvCxnSpPr>
          <p:nvPr/>
        </p:nvCxnSpPr>
        <p:spPr>
          <a:xfrm flipH="1">
            <a:off x="5206170" y="1473999"/>
            <a:ext cx="433775" cy="324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247757B-D2E7-4FA6-AA00-ED19A043A7D4}"/>
              </a:ext>
            </a:extLst>
          </p:cNvPr>
          <p:cNvCxnSpPr>
            <a:cxnSpLocks/>
            <a:stCxn id="133" idx="1"/>
            <a:endCxn id="131" idx="3"/>
          </p:cNvCxnSpPr>
          <p:nvPr/>
        </p:nvCxnSpPr>
        <p:spPr>
          <a:xfrm flipH="1" flipV="1">
            <a:off x="5698278" y="1999415"/>
            <a:ext cx="304634" cy="142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505A8ECF-8294-4404-A5CA-EFAD6CC8FF6A}"/>
              </a:ext>
            </a:extLst>
          </p:cNvPr>
          <p:cNvSpPr/>
          <p:nvPr/>
        </p:nvSpPr>
        <p:spPr>
          <a:xfrm>
            <a:off x="6126054" y="1282941"/>
            <a:ext cx="1179544" cy="7426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106710F-D535-46C5-8C2C-8EEAF78D1D15}"/>
              </a:ext>
            </a:extLst>
          </p:cNvPr>
          <p:cNvSpPr txBox="1"/>
          <p:nvPr/>
        </p:nvSpPr>
        <p:spPr>
          <a:xfrm>
            <a:off x="6360596" y="1564588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Dnr_circle_id</a:t>
            </a:r>
            <a:endParaRPr lang="en-US" sz="1000" dirty="0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7666F5F0-0FC4-4B54-BD21-7E25F75F9A21}"/>
              </a:ext>
            </a:extLst>
          </p:cNvPr>
          <p:cNvCxnSpPr>
            <a:cxnSpLocks/>
            <a:stCxn id="146" idx="3"/>
            <a:endCxn id="131" idx="3"/>
          </p:cNvCxnSpPr>
          <p:nvPr/>
        </p:nvCxnSpPr>
        <p:spPr>
          <a:xfrm flipH="1">
            <a:off x="5698278" y="1916855"/>
            <a:ext cx="600516" cy="8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051EA3C6-629F-4246-98A7-0E8AD49535AC}"/>
              </a:ext>
            </a:extLst>
          </p:cNvPr>
          <p:cNvSpPr txBox="1"/>
          <p:nvPr/>
        </p:nvSpPr>
        <p:spPr>
          <a:xfrm>
            <a:off x="6360596" y="1784593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alumni,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BD3B4568-C382-4387-BF29-A0C58B84A942}"/>
              </a:ext>
            </a:extLst>
          </p:cNvPr>
          <p:cNvSpPr/>
          <p:nvPr/>
        </p:nvSpPr>
        <p:spPr>
          <a:xfrm>
            <a:off x="4967609" y="2445506"/>
            <a:ext cx="1066712" cy="6144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44544E8-F18A-4953-A031-28256C881003}"/>
              </a:ext>
            </a:extLst>
          </p:cNvPr>
          <p:cNvSpPr txBox="1"/>
          <p:nvPr/>
        </p:nvSpPr>
        <p:spPr>
          <a:xfrm>
            <a:off x="5156313" y="2627063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Pledge_id</a:t>
            </a:r>
            <a:endParaRPr lang="en-US" sz="1000" dirty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B450835-9B16-4D0A-B18E-4E5C63747A9D}"/>
              </a:ext>
            </a:extLst>
          </p:cNvPr>
          <p:cNvCxnSpPr>
            <a:cxnSpLocks/>
            <a:stCxn id="150" idx="0"/>
            <a:endCxn id="131" idx="2"/>
          </p:cNvCxnSpPr>
          <p:nvPr/>
        </p:nvCxnSpPr>
        <p:spPr>
          <a:xfrm flipH="1" flipV="1">
            <a:off x="5206170" y="2199904"/>
            <a:ext cx="294795" cy="24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5A5BC2FF-CD85-46B3-BA6F-0921DDE7AF1F}"/>
              </a:ext>
            </a:extLst>
          </p:cNvPr>
          <p:cNvSpPr/>
          <p:nvPr/>
        </p:nvSpPr>
        <p:spPr>
          <a:xfrm>
            <a:off x="3383380" y="2482047"/>
            <a:ext cx="1066712" cy="6144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EB65473-901F-4C9D-85C4-8B6F7F213035}"/>
              </a:ext>
            </a:extLst>
          </p:cNvPr>
          <p:cNvSpPr txBox="1"/>
          <p:nvPr/>
        </p:nvSpPr>
        <p:spPr>
          <a:xfrm>
            <a:off x="3554014" y="2638403"/>
            <a:ext cx="750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err="1"/>
              <a:t>Contact_id</a:t>
            </a:r>
            <a:endParaRPr lang="en-US" sz="1000" u="sng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C27BAF4A-8AE6-4398-8ABA-5081595CD32F}"/>
              </a:ext>
            </a:extLst>
          </p:cNvPr>
          <p:cNvCxnSpPr>
            <a:cxnSpLocks/>
            <a:stCxn id="153" idx="7"/>
            <a:endCxn id="131" idx="1"/>
          </p:cNvCxnSpPr>
          <p:nvPr/>
        </p:nvCxnSpPr>
        <p:spPr>
          <a:xfrm flipV="1">
            <a:off x="4293876" y="1999415"/>
            <a:ext cx="420186" cy="572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FB02FFB-9DB0-46C2-A084-1B9AB7D2693F}"/>
              </a:ext>
            </a:extLst>
          </p:cNvPr>
          <p:cNvGrpSpPr/>
          <p:nvPr/>
        </p:nvGrpSpPr>
        <p:grpSpPr>
          <a:xfrm>
            <a:off x="7341184" y="247970"/>
            <a:ext cx="4824387" cy="2495669"/>
            <a:chOff x="7341184" y="247970"/>
            <a:chExt cx="4824387" cy="2495669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01774132-F6FB-4827-AB91-9BFD20D7F5F6}"/>
                </a:ext>
              </a:extLst>
            </p:cNvPr>
            <p:cNvGrpSpPr/>
            <p:nvPr/>
          </p:nvGrpSpPr>
          <p:grpSpPr>
            <a:xfrm>
              <a:off x="9332766" y="978875"/>
              <a:ext cx="1084752" cy="489528"/>
              <a:chOff x="2198716" y="2018772"/>
              <a:chExt cx="1604866" cy="914400"/>
            </a:xfrm>
          </p:grpSpPr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FCAD3F33-BD5A-492F-9C01-F720BACE7F45}"/>
                  </a:ext>
                </a:extLst>
              </p:cNvPr>
              <p:cNvSpPr txBox="1"/>
              <p:nvPr/>
            </p:nvSpPr>
            <p:spPr>
              <a:xfrm>
                <a:off x="2517023" y="2291306"/>
                <a:ext cx="9682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Events</a:t>
                </a: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1CD671C3-8CD3-43B5-A276-9D0C4EE1BA27}"/>
                  </a:ext>
                </a:extLst>
              </p:cNvPr>
              <p:cNvSpPr/>
              <p:nvPr/>
            </p:nvSpPr>
            <p:spPr>
              <a:xfrm>
                <a:off x="2198716" y="2018772"/>
                <a:ext cx="160486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966D21D4-A678-40DC-A0F0-5B86B05D7CC4}"/>
                </a:ext>
              </a:extLst>
            </p:cNvPr>
            <p:cNvSpPr/>
            <p:nvPr/>
          </p:nvSpPr>
          <p:spPr>
            <a:xfrm>
              <a:off x="11401735" y="991870"/>
              <a:ext cx="763836" cy="8183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B24F19D3-FCC7-42E2-B4B9-D1A986420B8F}"/>
                </a:ext>
              </a:extLst>
            </p:cNvPr>
            <p:cNvSpPr txBox="1"/>
            <p:nvPr/>
          </p:nvSpPr>
          <p:spPr>
            <a:xfrm>
              <a:off x="11573741" y="1269129"/>
              <a:ext cx="5918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sng" dirty="0" err="1"/>
                <a:t>eventID</a:t>
              </a:r>
              <a:endParaRPr lang="en-US" sz="1000" u="sng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14212143-4473-48DA-93DD-1904FFF6497E}"/>
                </a:ext>
              </a:extLst>
            </p:cNvPr>
            <p:cNvSpPr/>
            <p:nvPr/>
          </p:nvSpPr>
          <p:spPr>
            <a:xfrm>
              <a:off x="7692383" y="1392859"/>
              <a:ext cx="876547" cy="69197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3C38280F-8404-4572-9FF3-DEA5407DFF4F}"/>
                </a:ext>
              </a:extLst>
            </p:cNvPr>
            <p:cNvSpPr txBox="1"/>
            <p:nvPr/>
          </p:nvSpPr>
          <p:spPr>
            <a:xfrm>
              <a:off x="7754574" y="1638461"/>
              <a:ext cx="728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evntName</a:t>
              </a:r>
              <a:endParaRPr lang="en-US" sz="1000" dirty="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9E36D56F-C394-4F27-B663-17E88A523542}"/>
                </a:ext>
              </a:extLst>
            </p:cNvPr>
            <p:cNvSpPr/>
            <p:nvPr/>
          </p:nvSpPr>
          <p:spPr>
            <a:xfrm>
              <a:off x="9558968" y="2101283"/>
              <a:ext cx="1212206" cy="6423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7FDB2D93-044A-4BC0-B427-30AA3C96D8AE}"/>
                </a:ext>
              </a:extLst>
            </p:cNvPr>
            <p:cNvSpPr txBox="1"/>
            <p:nvPr/>
          </p:nvSpPr>
          <p:spPr>
            <a:xfrm>
              <a:off x="9619348" y="2296652"/>
              <a:ext cx="9717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evntLocationID</a:t>
              </a:r>
              <a:endParaRPr lang="en-US" sz="1000" dirty="0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FF7A876-9D47-41FB-AF9D-14DD95E86394}"/>
                </a:ext>
              </a:extLst>
            </p:cNvPr>
            <p:cNvCxnSpPr>
              <a:cxnSpLocks/>
              <a:stCxn id="197" idx="7"/>
              <a:endCxn id="194" idx="1"/>
            </p:cNvCxnSpPr>
            <p:nvPr/>
          </p:nvCxnSpPr>
          <p:spPr>
            <a:xfrm flipV="1">
              <a:off x="8440563" y="1223639"/>
              <a:ext cx="892203" cy="2705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8CAF6345-44DB-49B3-9DB1-BD4C643E0CC3}"/>
                </a:ext>
              </a:extLst>
            </p:cNvPr>
            <p:cNvCxnSpPr>
              <a:cxnSpLocks/>
              <a:stCxn id="195" idx="2"/>
              <a:endCxn id="194" idx="3"/>
            </p:cNvCxnSpPr>
            <p:nvPr/>
          </p:nvCxnSpPr>
          <p:spPr>
            <a:xfrm flipH="1" flipV="1">
              <a:off x="10417518" y="1223639"/>
              <a:ext cx="984217" cy="1774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481F882-D477-40E3-99C0-C398FBC75CDC}"/>
                </a:ext>
              </a:extLst>
            </p:cNvPr>
            <p:cNvCxnSpPr>
              <a:cxnSpLocks/>
              <a:stCxn id="199" idx="0"/>
              <a:endCxn id="194" idx="2"/>
            </p:cNvCxnSpPr>
            <p:nvPr/>
          </p:nvCxnSpPr>
          <p:spPr>
            <a:xfrm flipH="1" flipV="1">
              <a:off x="9875142" y="1468403"/>
              <a:ext cx="289929" cy="63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6F0F059-A09A-4F52-9D59-DF1F7ED7A8DA}"/>
                </a:ext>
              </a:extLst>
            </p:cNvPr>
            <p:cNvSpPr txBox="1"/>
            <p:nvPr/>
          </p:nvSpPr>
          <p:spPr>
            <a:xfrm>
              <a:off x="10892544" y="444555"/>
              <a:ext cx="728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eventDate</a:t>
              </a:r>
              <a:endParaRPr lang="en-US" sz="1000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46E65AD5-BB2A-4F00-B45E-FB6BA1270BBB}"/>
                </a:ext>
              </a:extLst>
            </p:cNvPr>
            <p:cNvSpPr/>
            <p:nvPr/>
          </p:nvSpPr>
          <p:spPr>
            <a:xfrm>
              <a:off x="7341184" y="522874"/>
              <a:ext cx="1524905" cy="69197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D86E8D3E-3223-4142-94BA-D35B493782D2}"/>
                </a:ext>
              </a:extLst>
            </p:cNvPr>
            <p:cNvCxnSpPr>
              <a:cxnSpLocks/>
              <a:stCxn id="205" idx="6"/>
              <a:endCxn id="194" idx="0"/>
            </p:cNvCxnSpPr>
            <p:nvPr/>
          </p:nvCxnSpPr>
          <p:spPr>
            <a:xfrm>
              <a:off x="8866089" y="868861"/>
              <a:ext cx="1009053" cy="1100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E0528C6A-24FD-4CAA-98E7-5B62D8617FDA}"/>
                </a:ext>
              </a:extLst>
            </p:cNvPr>
            <p:cNvSpPr/>
            <p:nvPr/>
          </p:nvSpPr>
          <p:spPr>
            <a:xfrm>
              <a:off x="10771174" y="247970"/>
              <a:ext cx="984217" cy="6208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7498B6A-C462-4643-B4D1-71FC1AC6D53E}"/>
                </a:ext>
              </a:extLst>
            </p:cNvPr>
            <p:cNvCxnSpPr>
              <a:cxnSpLocks/>
              <a:stCxn id="194" idx="0"/>
              <a:endCxn id="207" idx="2"/>
            </p:cNvCxnSpPr>
            <p:nvPr/>
          </p:nvCxnSpPr>
          <p:spPr>
            <a:xfrm flipV="1">
              <a:off x="9875142" y="558416"/>
              <a:ext cx="896032" cy="4204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42F4CFF1-BF59-4349-968A-138D97D3D9E0}"/>
                </a:ext>
              </a:extLst>
            </p:cNvPr>
            <p:cNvSpPr txBox="1"/>
            <p:nvPr/>
          </p:nvSpPr>
          <p:spPr>
            <a:xfrm>
              <a:off x="7372840" y="752256"/>
              <a:ext cx="15007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Total_donationsReceived</a:t>
              </a:r>
              <a:endParaRPr lang="en-US" sz="1000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6436FDA-88F0-4723-B52B-58D1A2504817}"/>
              </a:ext>
            </a:extLst>
          </p:cNvPr>
          <p:cNvGrpSpPr/>
          <p:nvPr/>
        </p:nvGrpSpPr>
        <p:grpSpPr>
          <a:xfrm>
            <a:off x="8452625" y="2740936"/>
            <a:ext cx="2190578" cy="1994190"/>
            <a:chOff x="4473216" y="4640474"/>
            <a:chExt cx="2190578" cy="1994190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92AFD35B-02E9-4674-9926-53078D28DD52}"/>
                </a:ext>
              </a:extLst>
            </p:cNvPr>
            <p:cNvGrpSpPr/>
            <p:nvPr/>
          </p:nvGrpSpPr>
          <p:grpSpPr>
            <a:xfrm>
              <a:off x="4990821" y="5283264"/>
              <a:ext cx="1205321" cy="549952"/>
              <a:chOff x="2198714" y="2018772"/>
              <a:chExt cx="2533050" cy="1235213"/>
            </a:xfrm>
          </p:grpSpPr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E1A2ADCC-2467-42D2-9DDA-F9952EB5CF57}"/>
                  </a:ext>
                </a:extLst>
              </p:cNvPr>
              <p:cNvSpPr txBox="1"/>
              <p:nvPr/>
            </p:nvSpPr>
            <p:spPr>
              <a:xfrm>
                <a:off x="2517024" y="2291306"/>
                <a:ext cx="2179446" cy="898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PledgePaymentType</a:t>
                </a:r>
                <a:endParaRPr lang="en-US" sz="1000" dirty="0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8913B575-CE01-43FD-A386-B70FEC5FD645}"/>
                  </a:ext>
                </a:extLst>
              </p:cNvPr>
              <p:cNvSpPr/>
              <p:nvPr/>
            </p:nvSpPr>
            <p:spPr>
              <a:xfrm>
                <a:off x="2198714" y="2018772"/>
                <a:ext cx="2533050" cy="12352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D329C9C8-0429-4A90-A67E-C21E5749AE15}"/>
                </a:ext>
              </a:extLst>
            </p:cNvPr>
            <p:cNvSpPr txBox="1"/>
            <p:nvPr/>
          </p:nvSpPr>
          <p:spPr>
            <a:xfrm>
              <a:off x="4620311" y="6181788"/>
              <a:ext cx="1010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sng" dirty="0" err="1"/>
                <a:t>paymentTypeID</a:t>
              </a:r>
              <a:endParaRPr lang="en-US" sz="1000" u="sng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72E823A-4055-43D2-BC6F-EBC864DD987D}"/>
                </a:ext>
              </a:extLst>
            </p:cNvPr>
            <p:cNvSpPr txBox="1"/>
            <p:nvPr/>
          </p:nvSpPr>
          <p:spPr>
            <a:xfrm>
              <a:off x="5093419" y="4845537"/>
              <a:ext cx="8996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paymentType</a:t>
              </a:r>
              <a:endParaRPr lang="en-US" sz="1000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800E56E-2D72-4E8A-A0C6-FE52EE9C1652}"/>
                </a:ext>
              </a:extLst>
            </p:cNvPr>
            <p:cNvSpPr txBox="1"/>
            <p:nvPr/>
          </p:nvSpPr>
          <p:spPr>
            <a:xfrm>
              <a:off x="6015860" y="6271411"/>
              <a:ext cx="6479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pledgeID</a:t>
              </a:r>
              <a:endParaRPr lang="en-US" sz="1000" dirty="0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91AA308D-46AE-464A-BA1F-336F17747C19}"/>
                </a:ext>
              </a:extLst>
            </p:cNvPr>
            <p:cNvSpPr/>
            <p:nvPr/>
          </p:nvSpPr>
          <p:spPr>
            <a:xfrm>
              <a:off x="5032546" y="4640474"/>
              <a:ext cx="926771" cy="5572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470A5222-F420-42F0-8701-8FCE5913B434}"/>
                </a:ext>
              </a:extLst>
            </p:cNvPr>
            <p:cNvSpPr/>
            <p:nvPr/>
          </p:nvSpPr>
          <p:spPr>
            <a:xfrm>
              <a:off x="4473216" y="5996483"/>
              <a:ext cx="1157307" cy="5572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275B2B82-FB44-460B-A583-4BFC774E32C7}"/>
                </a:ext>
              </a:extLst>
            </p:cNvPr>
            <p:cNvSpPr/>
            <p:nvPr/>
          </p:nvSpPr>
          <p:spPr>
            <a:xfrm>
              <a:off x="5990185" y="6077379"/>
              <a:ext cx="660812" cy="5572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4CDF71CF-67D5-4896-A8BE-5AD04109EB0B}"/>
                </a:ext>
              </a:extLst>
            </p:cNvPr>
            <p:cNvCxnSpPr>
              <a:cxnSpLocks/>
              <a:stCxn id="212" idx="2"/>
              <a:endCxn id="217" idx="0"/>
            </p:cNvCxnSpPr>
            <p:nvPr/>
          </p:nvCxnSpPr>
          <p:spPr>
            <a:xfrm flipH="1">
              <a:off x="5051870" y="5833216"/>
              <a:ext cx="541612" cy="163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710F955-4DA9-4F7A-98D4-781E9F353680}"/>
                </a:ext>
              </a:extLst>
            </p:cNvPr>
            <p:cNvCxnSpPr>
              <a:cxnSpLocks/>
              <a:stCxn id="212" idx="0"/>
              <a:endCxn id="216" idx="4"/>
            </p:cNvCxnSpPr>
            <p:nvPr/>
          </p:nvCxnSpPr>
          <p:spPr>
            <a:xfrm flipH="1" flipV="1">
              <a:off x="5495932" y="5197759"/>
              <a:ext cx="97550" cy="85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41D56E8E-9415-416C-9EE6-6E25E9717480}"/>
                </a:ext>
              </a:extLst>
            </p:cNvPr>
            <p:cNvCxnSpPr>
              <a:cxnSpLocks/>
              <a:stCxn id="211" idx="3"/>
              <a:endCxn id="218" idx="0"/>
            </p:cNvCxnSpPr>
            <p:nvPr/>
          </p:nvCxnSpPr>
          <p:spPr>
            <a:xfrm>
              <a:off x="6179348" y="5604659"/>
              <a:ext cx="141243" cy="472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F527A81B-BC63-4F4C-AD8F-79B1EE96D44D}"/>
              </a:ext>
            </a:extLst>
          </p:cNvPr>
          <p:cNvGrpSpPr/>
          <p:nvPr/>
        </p:nvGrpSpPr>
        <p:grpSpPr>
          <a:xfrm>
            <a:off x="6110984" y="4646897"/>
            <a:ext cx="3122244" cy="2027501"/>
            <a:chOff x="1147632" y="4259451"/>
            <a:chExt cx="3634172" cy="2359933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99483FB7-1DAE-494B-9009-2C316C660705}"/>
                </a:ext>
              </a:extLst>
            </p:cNvPr>
            <p:cNvGrpSpPr/>
            <p:nvPr/>
          </p:nvGrpSpPr>
          <p:grpSpPr>
            <a:xfrm>
              <a:off x="2510707" y="4989017"/>
              <a:ext cx="918240" cy="489528"/>
              <a:chOff x="2198716" y="2018772"/>
              <a:chExt cx="1604866" cy="914400"/>
            </a:xfrm>
          </p:grpSpPr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E419EA3A-56C1-443E-A19D-D9F1AE8A4D34}"/>
                  </a:ext>
                </a:extLst>
              </p:cNvPr>
              <p:cNvSpPr txBox="1"/>
              <p:nvPr/>
            </p:nvSpPr>
            <p:spPr>
              <a:xfrm>
                <a:off x="2517024" y="2291306"/>
                <a:ext cx="1174159" cy="459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Pledges</a:t>
                </a: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1EEE744E-8FD4-42EB-AD38-3FA345E66211}"/>
                  </a:ext>
                </a:extLst>
              </p:cNvPr>
              <p:cNvSpPr/>
              <p:nvPr/>
            </p:nvSpPr>
            <p:spPr>
              <a:xfrm>
                <a:off x="2198716" y="2018772"/>
                <a:ext cx="160486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1413A846-ADAA-4CAD-BC42-C257793AFB59}"/>
                </a:ext>
              </a:extLst>
            </p:cNvPr>
            <p:cNvSpPr/>
            <p:nvPr/>
          </p:nvSpPr>
          <p:spPr>
            <a:xfrm>
              <a:off x="3733923" y="4666162"/>
              <a:ext cx="660812" cy="5572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2DB21475-2352-4A45-B4BC-D0A65505F7CC}"/>
                </a:ext>
              </a:extLst>
            </p:cNvPr>
            <p:cNvSpPr txBox="1"/>
            <p:nvPr/>
          </p:nvSpPr>
          <p:spPr>
            <a:xfrm>
              <a:off x="3624618" y="4838290"/>
              <a:ext cx="1010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paymentTypeID</a:t>
              </a:r>
              <a:endParaRPr lang="en-US" sz="1000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0FFB179A-5E6C-4B19-B025-CF9FBC135FB3}"/>
                </a:ext>
              </a:extLst>
            </p:cNvPr>
            <p:cNvSpPr/>
            <p:nvPr/>
          </p:nvSpPr>
          <p:spPr>
            <a:xfrm>
              <a:off x="1147632" y="4777605"/>
              <a:ext cx="1195645" cy="5676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7897B848-D6BC-40AE-8E30-6EC9551D9CA2}"/>
                </a:ext>
              </a:extLst>
            </p:cNvPr>
            <p:cNvSpPr txBox="1"/>
            <p:nvPr/>
          </p:nvSpPr>
          <p:spPr>
            <a:xfrm>
              <a:off x="1331903" y="4954300"/>
              <a:ext cx="8146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paidinFULL</a:t>
              </a:r>
              <a:r>
                <a:rPr lang="en-US" sz="1000" dirty="0"/>
                <a:t>?</a:t>
              </a:r>
            </a:p>
          </p:txBody>
        </p: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48F8665B-A12C-40F8-A2AA-A9D844719850}"/>
                </a:ext>
              </a:extLst>
            </p:cNvPr>
            <p:cNvCxnSpPr>
              <a:cxnSpLocks/>
              <a:stCxn id="226" idx="5"/>
              <a:endCxn id="247" idx="1"/>
            </p:cNvCxnSpPr>
            <p:nvPr/>
          </p:nvCxnSpPr>
          <p:spPr>
            <a:xfrm flipV="1">
              <a:off x="2168179" y="5233781"/>
              <a:ext cx="342528" cy="28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E06171C0-EF68-4C77-97F9-220FB9F7EB3E}"/>
                </a:ext>
              </a:extLst>
            </p:cNvPr>
            <p:cNvCxnSpPr>
              <a:cxnSpLocks/>
              <a:stCxn id="224" idx="4"/>
              <a:endCxn id="247" idx="3"/>
            </p:cNvCxnSpPr>
            <p:nvPr/>
          </p:nvCxnSpPr>
          <p:spPr>
            <a:xfrm flipH="1">
              <a:off x="3428947" y="5223447"/>
              <a:ext cx="635382" cy="10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A936D11B-3380-4A35-8B97-F3DDF138FD78}"/>
                </a:ext>
              </a:extLst>
            </p:cNvPr>
            <p:cNvSpPr/>
            <p:nvPr/>
          </p:nvSpPr>
          <p:spPr>
            <a:xfrm>
              <a:off x="1525812" y="5439803"/>
              <a:ext cx="857161" cy="6375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A4C0470D-3BF1-468C-B556-D7A72122BABA}"/>
                </a:ext>
              </a:extLst>
            </p:cNvPr>
            <p:cNvSpPr txBox="1"/>
            <p:nvPr/>
          </p:nvSpPr>
          <p:spPr>
            <a:xfrm>
              <a:off x="1633947" y="5721450"/>
              <a:ext cx="603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F_name</a:t>
              </a:r>
              <a:endParaRPr lang="en-US" sz="1000" dirty="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B51044B9-2DD9-4AAA-A3E6-9EB6514136B8}"/>
                </a:ext>
              </a:extLst>
            </p:cNvPr>
            <p:cNvSpPr/>
            <p:nvPr/>
          </p:nvSpPr>
          <p:spPr>
            <a:xfrm>
              <a:off x="2430028" y="6035394"/>
              <a:ext cx="816796" cy="5839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DDCAE770-03B6-4830-9E7F-80277FB489CA}"/>
                </a:ext>
              </a:extLst>
            </p:cNvPr>
            <p:cNvSpPr txBox="1"/>
            <p:nvPr/>
          </p:nvSpPr>
          <p:spPr>
            <a:xfrm>
              <a:off x="2538162" y="6249904"/>
              <a:ext cx="11965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L_name</a:t>
              </a:r>
              <a:endParaRPr lang="en-US" sz="1000" dirty="0"/>
            </a:p>
          </p:txBody>
        </p: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06B188A-F2EC-482B-B480-F32E3507D9C5}"/>
                </a:ext>
              </a:extLst>
            </p:cNvPr>
            <p:cNvCxnSpPr>
              <a:cxnSpLocks/>
              <a:stCxn id="247" idx="1"/>
              <a:endCxn id="230" idx="7"/>
            </p:cNvCxnSpPr>
            <p:nvPr/>
          </p:nvCxnSpPr>
          <p:spPr>
            <a:xfrm flipH="1">
              <a:off x="2257445" y="5233781"/>
              <a:ext cx="253262" cy="299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6B2EEC6-89A0-49E4-BC31-6F3AED2299F8}"/>
                </a:ext>
              </a:extLst>
            </p:cNvPr>
            <p:cNvCxnSpPr>
              <a:cxnSpLocks/>
              <a:stCxn id="247" idx="2"/>
              <a:endCxn id="232" idx="0"/>
            </p:cNvCxnSpPr>
            <p:nvPr/>
          </p:nvCxnSpPr>
          <p:spPr>
            <a:xfrm flipH="1">
              <a:off x="2838426" y="5478545"/>
              <a:ext cx="131401" cy="556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1CB21BA-810C-4CCE-A4CF-A627E875AFF8}"/>
                </a:ext>
              </a:extLst>
            </p:cNvPr>
            <p:cNvSpPr txBox="1"/>
            <p:nvPr/>
          </p:nvSpPr>
          <p:spPr>
            <a:xfrm>
              <a:off x="3388474" y="5097867"/>
              <a:ext cx="13933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Installments or full-payment </a:t>
              </a:r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BB5A39CF-2359-4BEF-8C0E-34864B9BF43A}"/>
                </a:ext>
              </a:extLst>
            </p:cNvPr>
            <p:cNvSpPr/>
            <p:nvPr/>
          </p:nvSpPr>
          <p:spPr>
            <a:xfrm>
              <a:off x="2071541" y="4259452"/>
              <a:ext cx="660812" cy="5572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4482AF7-1C03-4CC9-8B3E-39E39A3B579C}"/>
                </a:ext>
              </a:extLst>
            </p:cNvPr>
            <p:cNvCxnSpPr>
              <a:cxnSpLocks/>
              <a:stCxn id="237" idx="4"/>
              <a:endCxn id="247" idx="0"/>
            </p:cNvCxnSpPr>
            <p:nvPr/>
          </p:nvCxnSpPr>
          <p:spPr>
            <a:xfrm>
              <a:off x="2401947" y="4816737"/>
              <a:ext cx="567880" cy="17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D9B3E4C-A4D6-42ED-86BE-AB13D5BDF117}"/>
                </a:ext>
              </a:extLst>
            </p:cNvPr>
            <p:cNvSpPr txBox="1"/>
            <p:nvPr/>
          </p:nvSpPr>
          <p:spPr>
            <a:xfrm>
              <a:off x="2044113" y="4441743"/>
              <a:ext cx="6479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sng" dirty="0" err="1"/>
                <a:t>pledgeID</a:t>
              </a:r>
              <a:endParaRPr lang="en-US" sz="1000" u="sng" dirty="0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BC03B356-E55E-4E30-86AE-3F547BCC07A8}"/>
                </a:ext>
              </a:extLst>
            </p:cNvPr>
            <p:cNvSpPr/>
            <p:nvPr/>
          </p:nvSpPr>
          <p:spPr>
            <a:xfrm>
              <a:off x="3428947" y="5377635"/>
              <a:ext cx="660812" cy="5572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85777E2F-0847-4F5A-A400-010A31C17BDA}"/>
                </a:ext>
              </a:extLst>
            </p:cNvPr>
            <p:cNvSpPr txBox="1"/>
            <p:nvPr/>
          </p:nvSpPr>
          <p:spPr>
            <a:xfrm>
              <a:off x="3429567" y="5578179"/>
              <a:ext cx="6415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DueDate</a:t>
              </a:r>
              <a:endParaRPr lang="en-US" sz="1000" dirty="0"/>
            </a:p>
          </p:txBody>
        </p: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E21F993E-AAE8-46A3-8EE4-E04113925457}"/>
                </a:ext>
              </a:extLst>
            </p:cNvPr>
            <p:cNvCxnSpPr>
              <a:cxnSpLocks/>
              <a:stCxn id="241" idx="1"/>
              <a:endCxn id="247" idx="2"/>
            </p:cNvCxnSpPr>
            <p:nvPr/>
          </p:nvCxnSpPr>
          <p:spPr>
            <a:xfrm flipH="1" flipV="1">
              <a:off x="2969827" y="5478545"/>
              <a:ext cx="459740" cy="222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383F83EB-36E3-4384-9755-01EA1B3A6A04}"/>
                </a:ext>
              </a:extLst>
            </p:cNvPr>
            <p:cNvSpPr/>
            <p:nvPr/>
          </p:nvSpPr>
          <p:spPr>
            <a:xfrm>
              <a:off x="2916418" y="4259451"/>
              <a:ext cx="660812" cy="5572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BF826F8-B452-4863-82C1-AE5958EA8588}"/>
                </a:ext>
              </a:extLst>
            </p:cNvPr>
            <p:cNvSpPr txBox="1"/>
            <p:nvPr/>
          </p:nvSpPr>
          <p:spPr>
            <a:xfrm>
              <a:off x="2811256" y="4432087"/>
              <a:ext cx="6864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contactID</a:t>
              </a:r>
              <a:endParaRPr lang="en-US" sz="1000" dirty="0"/>
            </a:p>
          </p:txBody>
        </p: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443A8931-9B57-4937-B1F3-CB2B33431F90}"/>
                </a:ext>
              </a:extLst>
            </p:cNvPr>
            <p:cNvCxnSpPr>
              <a:cxnSpLocks/>
              <a:stCxn id="247" idx="0"/>
              <a:endCxn id="243" idx="4"/>
            </p:cNvCxnSpPr>
            <p:nvPr/>
          </p:nvCxnSpPr>
          <p:spPr>
            <a:xfrm flipV="1">
              <a:off x="2969827" y="4816736"/>
              <a:ext cx="276997" cy="1722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130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1031EAA-31EE-4918-9222-C27D8F551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183436"/>
              </p:ext>
            </p:extLst>
          </p:nvPr>
        </p:nvGraphicFramePr>
        <p:xfrm>
          <a:off x="2702661" y="0"/>
          <a:ext cx="9489339" cy="3431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448">
                  <a:extLst>
                    <a:ext uri="{9D8B030D-6E8A-4147-A177-3AD203B41FA5}">
                      <a16:colId xmlns:a16="http://schemas.microsoft.com/office/drawing/2014/main" val="1800386028"/>
                    </a:ext>
                  </a:extLst>
                </a:gridCol>
                <a:gridCol w="1978287">
                  <a:extLst>
                    <a:ext uri="{9D8B030D-6E8A-4147-A177-3AD203B41FA5}">
                      <a16:colId xmlns:a16="http://schemas.microsoft.com/office/drawing/2014/main" val="2265501589"/>
                    </a:ext>
                  </a:extLst>
                </a:gridCol>
                <a:gridCol w="1897868">
                  <a:extLst>
                    <a:ext uri="{9D8B030D-6E8A-4147-A177-3AD203B41FA5}">
                      <a16:colId xmlns:a16="http://schemas.microsoft.com/office/drawing/2014/main" val="3887484166"/>
                    </a:ext>
                  </a:extLst>
                </a:gridCol>
                <a:gridCol w="1897868">
                  <a:extLst>
                    <a:ext uri="{9D8B030D-6E8A-4147-A177-3AD203B41FA5}">
                      <a16:colId xmlns:a16="http://schemas.microsoft.com/office/drawing/2014/main" val="2791574100"/>
                    </a:ext>
                  </a:extLst>
                </a:gridCol>
                <a:gridCol w="1897868">
                  <a:extLst>
                    <a:ext uri="{9D8B030D-6E8A-4147-A177-3AD203B41FA5}">
                      <a16:colId xmlns:a16="http://schemas.microsoft.com/office/drawing/2014/main" val="2297575897"/>
                    </a:ext>
                  </a:extLst>
                </a:gridCol>
              </a:tblGrid>
              <a:tr h="238661">
                <a:tc>
                  <a:txBody>
                    <a:bodyPr/>
                    <a:lstStyle/>
                    <a:p>
                      <a:r>
                        <a:rPr lang="en-US" sz="1000" dirty="0"/>
                        <a:t>pledges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Pledge_history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contactDetails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pledgePaymentType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contacts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124332"/>
                  </a:ext>
                </a:extLst>
              </a:tr>
              <a:tr h="369276">
                <a:tc>
                  <a:txBody>
                    <a:bodyPr/>
                    <a:lstStyle/>
                    <a:p>
                      <a:r>
                        <a:rPr lang="en-US" sz="1000" u="sng" dirty="0" err="1"/>
                        <a:t>pledgeID</a:t>
                      </a:r>
                      <a:endParaRPr lang="en-US" sz="1000" u="sng" dirty="0"/>
                    </a:p>
                    <a:p>
                      <a:r>
                        <a:rPr lang="en-US" sz="1000" u="sng" dirty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sng" dirty="0" err="1"/>
                        <a:t>Pledge_hisid</a:t>
                      </a:r>
                      <a:endParaRPr 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sng" dirty="0" err="1"/>
                        <a:t>Contact_id</a:t>
                      </a:r>
                      <a:endParaRPr 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sng" dirty="0" err="1"/>
                        <a:t>Payment_typeid</a:t>
                      </a:r>
                      <a:endParaRPr 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sng" dirty="0" err="1"/>
                        <a:t>contactID</a:t>
                      </a:r>
                      <a:endParaRPr lang="en-US" sz="10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80499"/>
                  </a:ext>
                </a:extLst>
              </a:tr>
              <a:tr h="653335">
                <a:tc>
                  <a:txBody>
                    <a:bodyPr/>
                    <a:lstStyle/>
                    <a:p>
                      <a:r>
                        <a:rPr lang="en-US" sz="1000" dirty="0" err="1"/>
                        <a:t>paidinFULL</a:t>
                      </a:r>
                      <a:r>
                        <a:rPr lang="en-US" sz="1000" dirty="0"/>
                        <a:t>?</a:t>
                      </a:r>
                    </a:p>
                    <a:p>
                      <a:r>
                        <a:rPr lang="en-US" sz="1000" dirty="0" err="1"/>
                        <a:t>boolean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Pledge_date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City</a:t>
                      </a:r>
                    </a:p>
                    <a:p>
                      <a:r>
                        <a:rPr lang="en-US" sz="1000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Contact_type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833961"/>
                  </a:ext>
                </a:extLst>
              </a:tr>
              <a:tr h="795364">
                <a:tc>
                  <a:txBody>
                    <a:bodyPr/>
                    <a:lstStyle/>
                    <a:p>
                      <a:r>
                        <a:rPr lang="en-US" sz="1000" dirty="0" err="1"/>
                        <a:t>paymentTypeID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Int</a:t>
                      </a:r>
                    </a:p>
                    <a:p>
                      <a:r>
                        <a:rPr lang="en-US" sz="1000" dirty="0" err="1"/>
                        <a:t>Forgeinkey</a:t>
                      </a:r>
                      <a:r>
                        <a:rPr lang="en-US" sz="1000" dirty="0"/>
                        <a:t>:</a:t>
                      </a:r>
                    </a:p>
                    <a:p>
                      <a:r>
                        <a:rPr lang="en-US" sz="1000" dirty="0" err="1"/>
                        <a:t>pledgePaymentType</a:t>
                      </a:r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paymentTypeID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Event_id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State</a:t>
                      </a:r>
                    </a:p>
                    <a:p>
                      <a:r>
                        <a:rPr lang="en-US" sz="1000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Fname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65053"/>
                  </a:ext>
                </a:extLst>
              </a:tr>
              <a:tr h="491939">
                <a:tc>
                  <a:txBody>
                    <a:bodyPr/>
                    <a:lstStyle/>
                    <a:p>
                      <a:r>
                        <a:rPr lang="en-US" sz="1000" dirty="0" err="1"/>
                        <a:t>F_name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Varchar()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Location_id</a:t>
                      </a:r>
                      <a:endParaRPr lang="en-US" sz="1000" dirty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Zip</a:t>
                      </a:r>
                    </a:p>
                    <a:p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lname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633459"/>
                  </a:ext>
                </a:extLst>
              </a:tr>
              <a:tr h="390368">
                <a:tc>
                  <a:txBody>
                    <a:bodyPr/>
                    <a:lstStyle/>
                    <a:p>
                      <a:r>
                        <a:rPr lang="en-US" sz="1000" dirty="0" err="1"/>
                        <a:t>L_name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Varchar()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Pledge_id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Address</a:t>
                      </a:r>
                    </a:p>
                    <a:p>
                      <a:r>
                        <a:rPr lang="en-US" sz="1000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Year_of_graduation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279275"/>
                  </a:ext>
                </a:extLst>
              </a:tr>
              <a:tr h="369276">
                <a:tc>
                  <a:txBody>
                    <a:bodyPr/>
                    <a:lstStyle/>
                    <a:p>
                      <a:r>
                        <a:rPr lang="en-US" sz="1000" dirty="0" err="1"/>
                        <a:t>DueDate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Phone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16915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121EFC-290C-4285-8F68-36EABFC67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567503"/>
              </p:ext>
            </p:extLst>
          </p:nvPr>
        </p:nvGraphicFramePr>
        <p:xfrm>
          <a:off x="2702661" y="3478979"/>
          <a:ext cx="9489339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536">
                  <a:extLst>
                    <a:ext uri="{9D8B030D-6E8A-4147-A177-3AD203B41FA5}">
                      <a16:colId xmlns:a16="http://schemas.microsoft.com/office/drawing/2014/main" val="4168107920"/>
                    </a:ext>
                  </a:extLst>
                </a:gridCol>
                <a:gridCol w="1520264">
                  <a:extLst>
                    <a:ext uri="{9D8B030D-6E8A-4147-A177-3AD203B41FA5}">
                      <a16:colId xmlns:a16="http://schemas.microsoft.com/office/drawing/2014/main" val="227045147"/>
                    </a:ext>
                  </a:extLst>
                </a:gridCol>
                <a:gridCol w="1549781">
                  <a:extLst>
                    <a:ext uri="{9D8B030D-6E8A-4147-A177-3AD203B41FA5}">
                      <a16:colId xmlns:a16="http://schemas.microsoft.com/office/drawing/2014/main" val="983233459"/>
                    </a:ext>
                  </a:extLst>
                </a:gridCol>
                <a:gridCol w="1549781">
                  <a:extLst>
                    <a:ext uri="{9D8B030D-6E8A-4147-A177-3AD203B41FA5}">
                      <a16:colId xmlns:a16="http://schemas.microsoft.com/office/drawing/2014/main" val="4025412408"/>
                    </a:ext>
                  </a:extLst>
                </a:gridCol>
                <a:gridCol w="1846326">
                  <a:extLst>
                    <a:ext uri="{9D8B030D-6E8A-4147-A177-3AD203B41FA5}">
                      <a16:colId xmlns:a16="http://schemas.microsoft.com/office/drawing/2014/main" val="3668886734"/>
                    </a:ext>
                  </a:extLst>
                </a:gridCol>
                <a:gridCol w="1975651">
                  <a:extLst>
                    <a:ext uri="{9D8B030D-6E8A-4147-A177-3AD203B41FA5}">
                      <a16:colId xmlns:a16="http://schemas.microsoft.com/office/drawing/2014/main" val="1217499947"/>
                    </a:ext>
                  </a:extLst>
                </a:gridCol>
              </a:tblGrid>
              <a:tr h="229477">
                <a:tc>
                  <a:txBody>
                    <a:bodyPr/>
                    <a:lstStyle/>
                    <a:p>
                      <a:r>
                        <a:rPr lang="en-US" sz="1000" dirty="0"/>
                        <a:t>Donors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Donation_history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event_history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Dnr_cirlce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eventLocations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355190"/>
                  </a:ext>
                </a:extLst>
              </a:tr>
              <a:tr h="516324">
                <a:tc>
                  <a:txBody>
                    <a:bodyPr/>
                    <a:lstStyle/>
                    <a:p>
                      <a:r>
                        <a:rPr lang="en-US" sz="1000" u="sng" dirty="0" err="1"/>
                        <a:t>donorID</a:t>
                      </a:r>
                      <a:endParaRPr lang="en-US" sz="1000" u="sng" dirty="0"/>
                    </a:p>
                    <a:p>
                      <a:r>
                        <a:rPr lang="en-US" sz="1000" u="sng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sng" dirty="0" err="1"/>
                        <a:t>Don_hisid</a:t>
                      </a:r>
                      <a:endParaRPr lang="en-US" sz="1000" u="sng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sng" dirty="0"/>
                        <a:t>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sng" dirty="0" err="1"/>
                        <a:t>Auto_increment</a:t>
                      </a:r>
                      <a:endParaRPr 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sng" dirty="0" err="1"/>
                        <a:t>event_historyID</a:t>
                      </a:r>
                      <a:endParaRPr 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eventID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Cirlce_id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ev_locationID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585508"/>
                  </a:ext>
                </a:extLst>
              </a:tr>
              <a:tr h="659748">
                <a:tc>
                  <a:txBody>
                    <a:bodyPr/>
                    <a:lstStyle/>
                    <a:p>
                      <a:r>
                        <a:rPr lang="en-US" sz="1000" dirty="0" err="1"/>
                        <a:t>Fname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Varchar()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donorID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Int</a:t>
                      </a:r>
                    </a:p>
                    <a:p>
                      <a:r>
                        <a:rPr lang="en-US" sz="1000" dirty="0" err="1"/>
                        <a:t>foreignKEY</a:t>
                      </a:r>
                      <a:r>
                        <a:rPr lang="en-US" sz="1000" dirty="0"/>
                        <a:t>:</a:t>
                      </a:r>
                    </a:p>
                    <a:p>
                      <a:r>
                        <a:rPr lang="en-US" sz="1000" dirty="0"/>
                        <a:t>Donors(</a:t>
                      </a:r>
                      <a:r>
                        <a:rPr lang="en-US" sz="1000" dirty="0" err="1"/>
                        <a:t>donorID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eventLocationID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eventType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Title</a:t>
                      </a:r>
                    </a:p>
                    <a:p>
                      <a:r>
                        <a:rPr lang="en-US" sz="1000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LocationName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667496"/>
                  </a:ext>
                </a:extLst>
              </a:tr>
              <a:tr h="659748">
                <a:tc>
                  <a:txBody>
                    <a:bodyPr/>
                    <a:lstStyle/>
                    <a:p>
                      <a:r>
                        <a:rPr lang="en-US" sz="1000" dirty="0" err="1"/>
                        <a:t>lName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Varchar()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donationDate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foreignKey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(Donations(</a:t>
                      </a:r>
                      <a:r>
                        <a:rPr lang="en-US" sz="1000" dirty="0" err="1"/>
                        <a:t>donationDate</a:t>
                      </a:r>
                      <a:r>
                        <a:rPr lang="en-US" sz="1000" dirty="0"/>
                        <a:t>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eventDate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eventLocationID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foreignKey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eventLocations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ev_locationID</a:t>
                      </a:r>
                      <a:r>
                        <a:rPr lang="en-US" sz="1000" dirty="0"/>
                        <a:t>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Don_range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454837"/>
                  </a:ext>
                </a:extLst>
              </a:tr>
              <a:tr h="659748">
                <a:tc>
                  <a:txBody>
                    <a:bodyPr/>
                    <a:lstStyle/>
                    <a:p>
                      <a:r>
                        <a:rPr lang="en-US" sz="1000" dirty="0" err="1"/>
                        <a:t>Dnr_circl_id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Amnt_donated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eventID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int</a:t>
                      </a:r>
                    </a:p>
                    <a:p>
                      <a:r>
                        <a:rPr lang="en-US" sz="1000" dirty="0" err="1"/>
                        <a:t>foreignKEY</a:t>
                      </a:r>
                      <a:r>
                        <a:rPr lang="en-US" sz="1000" dirty="0"/>
                        <a:t>:</a:t>
                      </a:r>
                    </a:p>
                    <a:p>
                      <a:r>
                        <a:rPr lang="en-US" sz="1000" dirty="0"/>
                        <a:t>Events(</a:t>
                      </a:r>
                      <a:r>
                        <a:rPr lang="en-US" sz="1000" dirty="0" err="1"/>
                        <a:t>eventID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eventDate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763270"/>
                  </a:ext>
                </a:extLst>
              </a:tr>
              <a:tr h="243740">
                <a:tc>
                  <a:txBody>
                    <a:bodyPr/>
                    <a:lstStyle/>
                    <a:p>
                      <a:r>
                        <a:rPr lang="en-US" sz="1000" dirty="0" err="1"/>
                        <a:t>Pledge_id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eventID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zipcode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468250"/>
                  </a:ext>
                </a:extLst>
              </a:tr>
              <a:tr h="229477">
                <a:tc>
                  <a:txBody>
                    <a:bodyPr/>
                    <a:lstStyle/>
                    <a:p>
                      <a:r>
                        <a:rPr lang="en-US" sz="1000" dirty="0" err="1"/>
                        <a:t>Contact_id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4110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91ACAE-8147-4ED6-8C7D-F74C5A3AE85F}"/>
              </a:ext>
            </a:extLst>
          </p:cNvPr>
          <p:cNvSpPr txBox="1"/>
          <p:nvPr/>
        </p:nvSpPr>
        <p:spPr>
          <a:xfrm>
            <a:off x="277651" y="371965"/>
            <a:ext cx="957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</a:t>
            </a:r>
          </a:p>
          <a:p>
            <a:r>
              <a:rPr lang="en-US" dirty="0"/>
              <a:t>Identify </a:t>
            </a:r>
          </a:p>
          <a:p>
            <a:r>
              <a:rPr lang="en-US" dirty="0"/>
              <a:t>schema</a:t>
            </a:r>
          </a:p>
        </p:txBody>
      </p:sp>
    </p:spTree>
    <p:extLst>
      <p:ext uri="{BB962C8B-B14F-4D97-AF65-F5344CB8AC3E}">
        <p14:creationId xmlns:p14="http://schemas.microsoft.com/office/powerpoint/2010/main" val="1340725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11584</TotalTime>
  <Words>397</Words>
  <Application>Microsoft Office PowerPoint</Application>
  <PresentationFormat>Widescreen</PresentationFormat>
  <Paragraphs>184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Karran Anderson Beta University Annual Fund</vt:lpstr>
      <vt:lpstr>Beta University Annual Fund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ANDERSON</dc:title>
  <dc:creator>TP-user02</dc:creator>
  <cp:lastModifiedBy>Karran Anderson</cp:lastModifiedBy>
  <cp:revision>48</cp:revision>
  <dcterms:created xsi:type="dcterms:W3CDTF">2019-10-24T00:02:27Z</dcterms:created>
  <dcterms:modified xsi:type="dcterms:W3CDTF">2019-12-15T18:41:37Z</dcterms:modified>
</cp:coreProperties>
</file>