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58" r:id="rId3"/>
    <p:sldId id="264" r:id="rId4"/>
    <p:sldId id="265" r:id="rId5"/>
    <p:sldId id="260" r:id="rId6"/>
    <p:sldId id="262" r:id="rId7"/>
  </p:sldIdLst>
  <p:sldSz cx="12192000" cy="6858000"/>
  <p:notesSz cx="6858000" cy="9144000"/>
  <p:embeddedFontLst>
    <p:embeddedFont>
      <p:font typeface="Yoon 윤고딕 550_TT" panose="02090603020101020101" pitchFamily="18" charset="-127"/>
      <p:regular r:id="rId8"/>
    </p:embeddedFont>
    <p:embeddedFont>
      <p:font typeface="Impact" panose="020B0806030902050204" pitchFamily="34" charset="0"/>
      <p:regular r:id="rId9"/>
    </p:embeddedFont>
    <p:embeddedFont>
      <p:font typeface="Yoon 윤고딕 530_TT" panose="02090603020101020101" pitchFamily="18" charset="-127"/>
      <p:regular r:id="rId10"/>
    </p:embeddedFont>
    <p:embeddedFont>
      <p:font typeface="Microsoft YaHei" panose="020B0503020204020204" pitchFamily="34" charset="-122"/>
      <p:regular r:id="rId11"/>
      <p:bold r:id="rId12"/>
    </p:embeddedFont>
    <p:embeddedFont>
      <p:font typeface="Yoon 윤고딕 540_TT" panose="02090603020101020101" pitchFamily="18" charset="-127"/>
      <p:regular r:id="rId13"/>
    </p:embeddedFont>
    <p:embeddedFont>
      <p:font typeface="HY목각파임B" panose="02030600000101010101" pitchFamily="18" charset="-127"/>
      <p:regular r:id="rId14"/>
    </p:embeddedFont>
    <p:embeddedFont>
      <p:font typeface="KoPub돋움체 Medium" panose="00000600000000000000" pitchFamily="2" charset="-127"/>
      <p:regular r:id="rId15"/>
    </p:embeddedFont>
    <p:embeddedFont>
      <p:font typeface="KoPub돋움체 Bold" panose="00000800000000000000" pitchFamily="2" charset="-127"/>
      <p:bold r:id="rId16"/>
    </p:embeddedFont>
    <p:embeddedFont>
      <p:font typeface="Cambria Math" panose="02040503050406030204" pitchFamily="18" charset="0"/>
      <p:regular r:id="rId17"/>
    </p:embeddedFont>
    <p:embeddedFont>
      <p:font typeface="KoPub돋움체 Light" panose="00000300000000000000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7C861A"/>
    <a:srgbClr val="47CFFF"/>
    <a:srgbClr val="AFBD4D"/>
    <a:srgbClr val="627514"/>
    <a:srgbClr val="A9A9A9"/>
    <a:srgbClr val="F2F2F2"/>
    <a:srgbClr val="DDDDDD"/>
    <a:srgbClr val="EBEBEB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3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0" y="738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1D8394-7750-43B0-BBFC-FE07FD74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7450F4A-F4E8-4F90-B263-6F972429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BDE891-810F-41D9-95C4-3371FD81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FBD8EE7-311A-490F-9E3F-041682CC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8C4A1AE-20CC-4D39-8948-815F6F37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2720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EC9796-AD87-4567-94D5-7DE009F5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952D59D-C315-478C-BD38-F7778B0A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EEFD077-FD1D-4C5E-AC10-CBF5BB40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C764B04-F875-4B20-B859-023CE55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B0162C0-D4D3-454B-8287-B597E6F1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686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72D6DD7-5580-40CF-BF53-1A0665D9B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C9CF51A-65D0-43A9-BDD8-472C93A02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1293AE9-0C8E-4B4B-A5D5-F00CF477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6F3B684-015D-453C-9148-88566B54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15F9E3B-4C3A-43F9-A4D4-D70F856C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7219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B3B329-9CD2-4F9F-851D-70155D76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69DE706-0036-4A78-B97D-8CCAFFED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09B0BA-B33C-42E9-B6E5-7C69C174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DC65F1-C8FE-49A2-98A1-1CDA488B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CA1FD73-29A4-42BF-B8BC-9F0DD350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8064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0325E5-B2B2-48DB-8DCF-D0E6411D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DC74BF-AF18-4CAF-8BBB-4208C62B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FD3BBB9-308A-4CC4-8870-F87EA001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EFCA959-B609-4F6A-8552-58BEADAE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142BC88-5713-4600-89EA-9A96AB6B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5979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84072-3B23-4EA3-A181-21B6203B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0F84E1-DD59-4FE9-A82E-A0E96B523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415BDDF-FFD0-482B-B91F-77153804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EDD77B1-5153-4DB3-9EB3-0F4C4D1D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61FAB5B-C2B7-43B1-AE41-AC3A705D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DC73E02-5DF9-4937-A4D4-BB3AFA01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6836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EC9A27-AB51-4940-9B4C-B98C7F52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21939C9-6BA9-481A-8613-08B1DCDA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012CEF8-F2C4-42D3-84E7-27F0B7CD8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EEB7106-2D9D-47A6-81C7-4D074AFB1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36F0328-F00D-47C0-87F7-9687552F1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EADDBFE-3506-4490-95F7-E4E188DD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8C27B64-C774-4A9B-965A-F94C747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098838-853A-4DB1-A029-9979A857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9829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B9E7C3-4A66-495B-ADAC-680068CA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DEF0A4D-EBA6-4D5C-B33B-23D03DDB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EC5BAD6-80C0-44BE-8F7F-C31A289D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963BE6F-4653-42FC-B0A6-EBBD5B8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2499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DD3256A-31C2-4E77-86C7-6313FDE7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61C8E32-B968-4375-AE80-F112802F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75175E7-93B0-4764-9150-A1DFB2A7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9058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7B4818-F4C0-4E66-8D40-D8015843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A4AAE6-0C84-4A11-9ABF-F84DF23D6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1D991BD-C578-4512-93EC-55EDA49F4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C81F0E1-A27E-4EE5-835B-53192D5F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605AB5B-4747-4D28-B693-B093F19B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8B69788-9F33-43E3-8E85-606B72C4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6617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A7B159-2257-456E-ABF6-97B26797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C37203D-8AEB-48B1-A768-F3978A247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EDBAEE-F29E-4A92-990A-0741D75B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5B3E3F3-1563-4FCF-83CF-C6C37FD8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B82A5E9-376F-46E3-88CB-74CA74AB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822910C-480A-4251-AA03-E2E78C6E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792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84A20FB-A730-44DD-B187-A465F78D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861D52-4630-485E-9FF7-FD7664EC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68C0864-1EB2-4B3A-B530-E492D9AC5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3BCF-F89E-426E-B8E4-370196A527C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28BEC1-2661-40EF-8A39-BFD7D54F2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DC3301-95C0-4996-8733-ACC6A2C33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A6E6-04C8-4EA9-8515-F0381B9AB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5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="" xmlns:a16="http://schemas.microsoft.com/office/drawing/2014/main" id="{CD28D1BE-91F8-4BA1-B1C7-C9F852BDCE98}"/>
              </a:ext>
            </a:extLst>
          </p:cNvPr>
          <p:cNvSpPr/>
          <p:nvPr/>
        </p:nvSpPr>
        <p:spPr>
          <a:xfrm>
            <a:off x="5916298" y="5500916"/>
            <a:ext cx="5898329" cy="943428"/>
          </a:xfrm>
          <a:prstGeom prst="ellipse">
            <a:avLst/>
          </a:prstGeom>
          <a:gradFill flip="none" rotWithShape="1">
            <a:gsLst>
              <a:gs pos="86000">
                <a:schemeClr val="tx1">
                  <a:lumMod val="75000"/>
                  <a:lumOff val="25000"/>
                </a:schemeClr>
              </a:gs>
              <a:gs pos="100000">
                <a:srgbClr val="A9A9A9"/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66C2B8F4-A9AA-4040-B774-FF686B619C2C}"/>
              </a:ext>
            </a:extLst>
          </p:cNvPr>
          <p:cNvSpPr/>
          <p:nvPr/>
        </p:nvSpPr>
        <p:spPr>
          <a:xfrm>
            <a:off x="154128" y="5500914"/>
            <a:ext cx="6261186" cy="1146629"/>
          </a:xfrm>
          <a:prstGeom prst="ellipse">
            <a:avLst/>
          </a:prstGeom>
          <a:gradFill flip="none" rotWithShape="1">
            <a:gsLst>
              <a:gs pos="86000">
                <a:schemeClr val="tx1">
                  <a:lumMod val="75000"/>
                  <a:lumOff val="25000"/>
                </a:schemeClr>
              </a:gs>
              <a:gs pos="100000">
                <a:srgbClr val="A9A9A9"/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58D1519-DFF1-4A54-BF63-148E6B5DE774}"/>
              </a:ext>
            </a:extLst>
          </p:cNvPr>
          <p:cNvSpPr/>
          <p:nvPr/>
        </p:nvSpPr>
        <p:spPr>
          <a:xfrm>
            <a:off x="319314" y="609601"/>
            <a:ext cx="11074400" cy="5834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3421654-1344-47EC-BE8A-5768A96D4F72}"/>
              </a:ext>
            </a:extLst>
          </p:cNvPr>
          <p:cNvSpPr/>
          <p:nvPr/>
        </p:nvSpPr>
        <p:spPr>
          <a:xfrm>
            <a:off x="734699" y="590550"/>
            <a:ext cx="5361302" cy="54528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E8F2163-FC34-46CA-8A91-ED093F322640}"/>
              </a:ext>
            </a:extLst>
          </p:cNvPr>
          <p:cNvSpPr/>
          <p:nvPr/>
        </p:nvSpPr>
        <p:spPr>
          <a:xfrm>
            <a:off x="6096001" y="590549"/>
            <a:ext cx="5361302" cy="545283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architecture, bay, bridge">
            <a:extLst>
              <a:ext uri="{FF2B5EF4-FFF2-40B4-BE49-F238E27FC236}">
                <a16:creationId xmlns="" xmlns:a16="http://schemas.microsoft.com/office/drawing/2014/main" id="{9DB7AE0F-F53A-4D2B-9282-23498C41D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6" b="10492"/>
          <a:stretch/>
        </p:blipFill>
        <p:spPr bwMode="auto">
          <a:xfrm>
            <a:off x="734697" y="590549"/>
            <a:ext cx="1072260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42B0A39-5737-4F0C-B98A-87C2BB97DB47}"/>
              </a:ext>
            </a:extLst>
          </p:cNvPr>
          <p:cNvSpPr txBox="1"/>
          <p:nvPr/>
        </p:nvSpPr>
        <p:spPr>
          <a:xfrm>
            <a:off x="1170942" y="3096285"/>
            <a:ext cx="4553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KoPub돋움체 Medium" panose="02020603020101020101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KoPub돋움체 Medium" panose="02020603020101020101" pitchFamily="18" charset="-127"/>
            </a:endParaRPr>
          </a:p>
          <a:p>
            <a:r>
              <a:rPr lang="en-US" altLang="ko-KR" sz="3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JAVA</a:t>
            </a:r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연산자 우선 순위</a:t>
            </a:r>
            <a:endParaRPr lang="en-US" altLang="ko-KR" sz="3600" b="1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endParaRPr lang="en-US" altLang="ko-KR" sz="1100" b="1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erif CJK KR SemiBold" panose="02020600000000000000" pitchFamily="18" charset="-127"/>
              <a:ea typeface="Noto Serif CJK KR SemiBold" panose="02020600000000000000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</a:t>
            </a:r>
          </a:p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	             -  </a:t>
            </a:r>
            <a:r>
              <a:rPr lang="ko-KR" altLang="en-US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박성철</a:t>
            </a:r>
            <a:r>
              <a:rPr lang="en-US" altLang="ko-KR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ko-KR" altLang="en-US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김인태</a:t>
            </a:r>
            <a:r>
              <a:rPr lang="en-US" altLang="ko-KR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ko-KR" altLang="en-US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200" b="1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정천욱</a:t>
            </a:r>
            <a:r>
              <a:rPr lang="en-US" altLang="ko-KR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  </a:t>
            </a:r>
            <a:r>
              <a:rPr lang="ko-KR" altLang="en-US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변수정     </a:t>
            </a:r>
            <a:endParaRPr lang="en-US" altLang="ko-KR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9B95713-E388-40C7-8CA5-CFA56FB19EAA}"/>
              </a:ext>
            </a:extLst>
          </p:cNvPr>
          <p:cNvSpPr txBox="1"/>
          <p:nvPr/>
        </p:nvSpPr>
        <p:spPr>
          <a:xfrm>
            <a:off x="6550702" y="3529148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rPr>
              <a:t>POINT 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577CBF9-541B-4E56-8FDC-77EF5920D041}"/>
              </a:ext>
            </a:extLst>
          </p:cNvPr>
          <p:cNvSpPr txBox="1"/>
          <p:nvPr/>
        </p:nvSpPr>
        <p:spPr>
          <a:xfrm>
            <a:off x="6550702" y="4295806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rPr>
              <a:t>POINT 2.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9FB0775-4338-485C-AAC2-BAA55CED80A5}"/>
              </a:ext>
            </a:extLst>
          </p:cNvPr>
          <p:cNvSpPr txBox="1"/>
          <p:nvPr/>
        </p:nvSpPr>
        <p:spPr>
          <a:xfrm>
            <a:off x="6550702" y="5062464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rPr>
              <a:t>POINT 3.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B7B299E9-2116-4136-9D79-4C55DBE0D90D}"/>
              </a:ext>
            </a:extLst>
          </p:cNvPr>
          <p:cNvSpPr/>
          <p:nvPr/>
        </p:nvSpPr>
        <p:spPr>
          <a:xfrm>
            <a:off x="7546521" y="3588501"/>
            <a:ext cx="419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연산자의 종류는 무엇이 있을까요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?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9F31770-15A9-4C70-B19A-B536E6D401D2}"/>
              </a:ext>
            </a:extLst>
          </p:cNvPr>
          <p:cNvSpPr txBox="1"/>
          <p:nvPr/>
        </p:nvSpPr>
        <p:spPr>
          <a:xfrm>
            <a:off x="6567713" y="2959881"/>
            <a:ext cx="95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INDEX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9BDC960-2731-4E6D-AA45-E09EB2DD0DD6}"/>
              </a:ext>
            </a:extLst>
          </p:cNvPr>
          <p:cNvCxnSpPr/>
          <p:nvPr/>
        </p:nvCxnSpPr>
        <p:spPr>
          <a:xfrm>
            <a:off x="6096001" y="590550"/>
            <a:ext cx="0" cy="5452836"/>
          </a:xfrm>
          <a:prstGeom prst="line">
            <a:avLst/>
          </a:prstGeom>
          <a:ln w="635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818B520-E282-48F8-8215-6E9D18177F43}"/>
              </a:ext>
            </a:extLst>
          </p:cNvPr>
          <p:cNvSpPr/>
          <p:nvPr/>
        </p:nvSpPr>
        <p:spPr>
          <a:xfrm>
            <a:off x="6096000" y="590548"/>
            <a:ext cx="5361303" cy="213360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7B299E9-2116-4136-9D79-4C55DBE0D90D}"/>
              </a:ext>
            </a:extLst>
          </p:cNvPr>
          <p:cNvSpPr/>
          <p:nvPr/>
        </p:nvSpPr>
        <p:spPr>
          <a:xfrm>
            <a:off x="7546521" y="4342144"/>
            <a:ext cx="419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연산자 우선 순위는 어떻게 정해질까요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?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7B299E9-2116-4136-9D79-4C55DBE0D90D}"/>
              </a:ext>
            </a:extLst>
          </p:cNvPr>
          <p:cNvSpPr/>
          <p:nvPr/>
        </p:nvSpPr>
        <p:spPr>
          <a:xfrm>
            <a:off x="7546521" y="5114012"/>
            <a:ext cx="419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연산자 우선 순위 연습문제를 풀어봅시다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3E1B8342-C490-47A7-826D-0D4FC061486C}"/>
              </a:ext>
            </a:extLst>
          </p:cNvPr>
          <p:cNvGrpSpPr/>
          <p:nvPr/>
        </p:nvGrpSpPr>
        <p:grpSpPr>
          <a:xfrm>
            <a:off x="11068491" y="5710238"/>
            <a:ext cx="209109" cy="219485"/>
            <a:chOff x="11068491" y="5710238"/>
            <a:chExt cx="209109" cy="219485"/>
          </a:xfrm>
        </p:grpSpPr>
        <p:sp>
          <p:nvSpPr>
            <p:cNvPr id="25" name="화살표: 갈매기형 수장 12">
              <a:extLst>
                <a:ext uri="{FF2B5EF4-FFF2-40B4-BE49-F238E27FC236}">
                  <a16:creationId xmlns="" xmlns:a16="http://schemas.microsoft.com/office/drawing/2014/main" id="{ED937E10-6620-4A61-961F-36979A6D9296}"/>
                </a:ext>
              </a:extLst>
            </p:cNvPr>
            <p:cNvSpPr/>
            <p:nvPr/>
          </p:nvSpPr>
          <p:spPr>
            <a:xfrm>
              <a:off x="11128022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화살표: 갈매기형 수장 14">
              <a:extLst>
                <a:ext uri="{FF2B5EF4-FFF2-40B4-BE49-F238E27FC236}">
                  <a16:creationId xmlns="" xmlns:a16="http://schemas.microsoft.com/office/drawing/2014/main" id="{D1887A11-2C45-4321-94B6-CCA0104C764F}"/>
                </a:ext>
              </a:extLst>
            </p:cNvPr>
            <p:cNvSpPr/>
            <p:nvPr/>
          </p:nvSpPr>
          <p:spPr>
            <a:xfrm>
              <a:off x="11068491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76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2F965080-FD61-4801-B475-82BE982E0A41}"/>
              </a:ext>
            </a:extLst>
          </p:cNvPr>
          <p:cNvGrpSpPr/>
          <p:nvPr/>
        </p:nvGrpSpPr>
        <p:grpSpPr>
          <a:xfrm>
            <a:off x="154128" y="590550"/>
            <a:ext cx="11660499" cy="6056993"/>
            <a:chOff x="154128" y="590550"/>
            <a:chExt cx="11660499" cy="6056993"/>
          </a:xfrm>
        </p:grpSpPr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AF0176B4-01AC-49A3-815E-578A7D79E6B5}"/>
                </a:ext>
              </a:extLst>
            </p:cNvPr>
            <p:cNvSpPr/>
            <p:nvPr/>
          </p:nvSpPr>
          <p:spPr>
            <a:xfrm>
              <a:off x="5916298" y="5500916"/>
              <a:ext cx="5898329" cy="943428"/>
            </a:xfrm>
            <a:prstGeom prst="ellipse">
              <a:avLst/>
            </a:prstGeom>
            <a:gradFill flip="none" rotWithShape="1">
              <a:gsLst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rgbClr val="A9A9A9"/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364AA36F-2AE4-4802-8FA6-DEA46CAD2E27}"/>
                </a:ext>
              </a:extLst>
            </p:cNvPr>
            <p:cNvSpPr/>
            <p:nvPr/>
          </p:nvSpPr>
          <p:spPr>
            <a:xfrm>
              <a:off x="154128" y="5500914"/>
              <a:ext cx="6261186" cy="1146629"/>
            </a:xfrm>
            <a:prstGeom prst="ellipse">
              <a:avLst/>
            </a:prstGeom>
            <a:gradFill flip="none" rotWithShape="1">
              <a:gsLst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rgbClr val="A9A9A9"/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1187D0C2-7492-4EE5-817B-4C978C61BB7E}"/>
                </a:ext>
              </a:extLst>
            </p:cNvPr>
            <p:cNvSpPr/>
            <p:nvPr/>
          </p:nvSpPr>
          <p:spPr>
            <a:xfrm>
              <a:off x="319314" y="609601"/>
              <a:ext cx="11074400" cy="58347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8268799-4DEE-41B7-8A19-6CD1AF992B21}"/>
                </a:ext>
              </a:extLst>
            </p:cNvPr>
            <p:cNvSpPr/>
            <p:nvPr/>
          </p:nvSpPr>
          <p:spPr>
            <a:xfrm>
              <a:off x="734699" y="590550"/>
              <a:ext cx="5361302" cy="545283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2447903-2779-4C67-BED9-79F3653919CC}"/>
                </a:ext>
              </a:extLst>
            </p:cNvPr>
            <p:cNvSpPr/>
            <p:nvPr/>
          </p:nvSpPr>
          <p:spPr>
            <a:xfrm>
              <a:off x="6096001" y="590550"/>
              <a:ext cx="5361302" cy="5452836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B1FA59A5-BE90-4BB9-863A-33861706A192}"/>
                </a:ext>
              </a:extLst>
            </p:cNvPr>
            <p:cNvCxnSpPr/>
            <p:nvPr/>
          </p:nvCxnSpPr>
          <p:spPr>
            <a:xfrm>
              <a:off x="6096001" y="590550"/>
              <a:ext cx="0" cy="5452836"/>
            </a:xfrm>
            <a:prstGeom prst="line">
              <a:avLst/>
            </a:prstGeom>
            <a:ln w="635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E1B8342-C490-47A7-826D-0D4FC061486C}"/>
              </a:ext>
            </a:extLst>
          </p:cNvPr>
          <p:cNvGrpSpPr/>
          <p:nvPr/>
        </p:nvGrpSpPr>
        <p:grpSpPr>
          <a:xfrm>
            <a:off x="11068491" y="5710238"/>
            <a:ext cx="209109" cy="219485"/>
            <a:chOff x="11068491" y="5710238"/>
            <a:chExt cx="209109" cy="21948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="" xmlns:a16="http://schemas.microsoft.com/office/drawing/2014/main" id="{ED937E10-6620-4A61-961F-36979A6D9296}"/>
                </a:ext>
              </a:extLst>
            </p:cNvPr>
            <p:cNvSpPr/>
            <p:nvPr/>
          </p:nvSpPr>
          <p:spPr>
            <a:xfrm>
              <a:off x="11128022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화살표: 갈매기형 수장 14">
              <a:extLst>
                <a:ext uri="{FF2B5EF4-FFF2-40B4-BE49-F238E27FC236}">
                  <a16:creationId xmlns="" xmlns:a16="http://schemas.microsoft.com/office/drawing/2014/main" id="{D1887A11-2C45-4321-94B6-CCA0104C764F}"/>
                </a:ext>
              </a:extLst>
            </p:cNvPr>
            <p:cNvSpPr/>
            <p:nvPr/>
          </p:nvSpPr>
          <p:spPr>
            <a:xfrm>
              <a:off x="11068491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9B95713-E388-40C7-8CA5-CFA56FB19EAA}"/>
              </a:ext>
            </a:extLst>
          </p:cNvPr>
          <p:cNvSpPr txBox="1"/>
          <p:nvPr/>
        </p:nvSpPr>
        <p:spPr>
          <a:xfrm>
            <a:off x="6294137" y="1001064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rPr>
              <a:t>POINT 1.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B7B299E9-2116-4136-9D79-4C55DBE0D90D}"/>
              </a:ext>
            </a:extLst>
          </p:cNvPr>
          <p:cNvSpPr/>
          <p:nvPr/>
        </p:nvSpPr>
        <p:spPr>
          <a:xfrm>
            <a:off x="7289956" y="1027465"/>
            <a:ext cx="4190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연산자의 종류는 무엇이 있을까요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?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CC44B593-428E-444E-98CA-AFF996618D06}"/>
              </a:ext>
            </a:extLst>
          </p:cNvPr>
          <p:cNvSpPr/>
          <p:nvPr/>
        </p:nvSpPr>
        <p:spPr>
          <a:xfrm>
            <a:off x="6511225" y="1617645"/>
            <a:ext cx="1499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 + 1 =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11226" y="2315137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 – 2 =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11226" y="3012629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 + 2 X 3 – 2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 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1226" y="3710121"/>
            <a:ext cx="35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( 7 + 8 ) X 2 – 15 ÷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( 3 + 2 )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11226" y="4407613"/>
            <a:ext cx="44935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(125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²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- 75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²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÷ { 5 + (30 – 50) ÷ (-4) }</a:t>
            </a:r>
          </a:p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= </a:t>
            </a:r>
          </a:p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16013" y="302256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57539" y="3715994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27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30667" y="4771816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??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6" name="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9095" y="1599607"/>
            <a:ext cx="4547429" cy="34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03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  <p:bldLst>
      <p:bldP spid="74" grpId="0"/>
      <p:bldP spid="2" grpId="0"/>
      <p:bldP spid="3" grpId="0"/>
      <p:bldP spid="5" grpId="0"/>
      <p:bldP spid="24" grpId="0"/>
      <p:bldP spid="7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2F965080-FD61-4801-B475-82BE982E0A41}"/>
              </a:ext>
            </a:extLst>
          </p:cNvPr>
          <p:cNvGrpSpPr/>
          <p:nvPr/>
        </p:nvGrpSpPr>
        <p:grpSpPr>
          <a:xfrm>
            <a:off x="154128" y="590550"/>
            <a:ext cx="11660499" cy="6056993"/>
            <a:chOff x="154128" y="590550"/>
            <a:chExt cx="11660499" cy="6056993"/>
          </a:xfrm>
        </p:grpSpPr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AF0176B4-01AC-49A3-815E-578A7D79E6B5}"/>
                </a:ext>
              </a:extLst>
            </p:cNvPr>
            <p:cNvSpPr/>
            <p:nvPr/>
          </p:nvSpPr>
          <p:spPr>
            <a:xfrm>
              <a:off x="5916298" y="5500916"/>
              <a:ext cx="5898329" cy="943428"/>
            </a:xfrm>
            <a:prstGeom prst="ellipse">
              <a:avLst/>
            </a:prstGeom>
            <a:gradFill flip="none" rotWithShape="1">
              <a:gsLst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rgbClr val="A9A9A9"/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364AA36F-2AE4-4802-8FA6-DEA46CAD2E27}"/>
                </a:ext>
              </a:extLst>
            </p:cNvPr>
            <p:cNvSpPr/>
            <p:nvPr/>
          </p:nvSpPr>
          <p:spPr>
            <a:xfrm>
              <a:off x="154128" y="5500914"/>
              <a:ext cx="6261186" cy="1146629"/>
            </a:xfrm>
            <a:prstGeom prst="ellipse">
              <a:avLst/>
            </a:prstGeom>
            <a:gradFill flip="none" rotWithShape="1">
              <a:gsLst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rgbClr val="A9A9A9"/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1187D0C2-7492-4EE5-817B-4C978C61BB7E}"/>
                </a:ext>
              </a:extLst>
            </p:cNvPr>
            <p:cNvSpPr/>
            <p:nvPr/>
          </p:nvSpPr>
          <p:spPr>
            <a:xfrm>
              <a:off x="319314" y="609601"/>
              <a:ext cx="11074400" cy="58347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8268799-4DEE-41B7-8A19-6CD1AF992B21}"/>
                </a:ext>
              </a:extLst>
            </p:cNvPr>
            <p:cNvSpPr/>
            <p:nvPr/>
          </p:nvSpPr>
          <p:spPr>
            <a:xfrm>
              <a:off x="734699" y="590550"/>
              <a:ext cx="5361302" cy="545283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2447903-2779-4C67-BED9-79F3653919CC}"/>
                </a:ext>
              </a:extLst>
            </p:cNvPr>
            <p:cNvSpPr/>
            <p:nvPr/>
          </p:nvSpPr>
          <p:spPr>
            <a:xfrm>
              <a:off x="6096001" y="590550"/>
              <a:ext cx="5361302" cy="5452836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B1FA59A5-BE90-4BB9-863A-33861706A192}"/>
                </a:ext>
              </a:extLst>
            </p:cNvPr>
            <p:cNvCxnSpPr/>
            <p:nvPr/>
          </p:nvCxnSpPr>
          <p:spPr>
            <a:xfrm>
              <a:off x="6096001" y="590550"/>
              <a:ext cx="0" cy="5452836"/>
            </a:xfrm>
            <a:prstGeom prst="line">
              <a:avLst/>
            </a:prstGeom>
            <a:ln w="635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ACD34AE-FA1B-44D9-8D5B-70171E1263D7}"/>
              </a:ext>
            </a:extLst>
          </p:cNvPr>
          <p:cNvGrpSpPr/>
          <p:nvPr/>
        </p:nvGrpSpPr>
        <p:grpSpPr>
          <a:xfrm>
            <a:off x="11068491" y="5710238"/>
            <a:ext cx="209109" cy="219485"/>
            <a:chOff x="11068491" y="5710238"/>
            <a:chExt cx="209109" cy="21948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="" xmlns:a16="http://schemas.microsoft.com/office/drawing/2014/main" id="{6BAB60F0-69D2-4620-BF52-A72420095D81}"/>
                </a:ext>
              </a:extLst>
            </p:cNvPr>
            <p:cNvSpPr/>
            <p:nvPr/>
          </p:nvSpPr>
          <p:spPr>
            <a:xfrm>
              <a:off x="11128022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화살표: 갈매기형 수장 14">
              <a:extLst>
                <a:ext uri="{FF2B5EF4-FFF2-40B4-BE49-F238E27FC236}">
                  <a16:creationId xmlns="" xmlns:a16="http://schemas.microsoft.com/office/drawing/2014/main" id="{85B15C3D-9130-4C61-A802-D328599B4E4B}"/>
                </a:ext>
              </a:extLst>
            </p:cNvPr>
            <p:cNvSpPr/>
            <p:nvPr/>
          </p:nvSpPr>
          <p:spPr>
            <a:xfrm>
              <a:off x="11068491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6EA8E6E-B457-47E7-AFE7-3CD86991FDCE}"/>
              </a:ext>
            </a:extLst>
          </p:cNvPr>
          <p:cNvSpPr txBox="1"/>
          <p:nvPr/>
        </p:nvSpPr>
        <p:spPr>
          <a:xfrm>
            <a:off x="836389" y="683415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POINT 1.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연산자의 종류는 무엇이 있을까요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?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C44B593-428E-444E-98CA-AFF996618D06}"/>
              </a:ext>
            </a:extLst>
          </p:cNvPr>
          <p:cNvSpPr/>
          <p:nvPr/>
        </p:nvSpPr>
        <p:spPr>
          <a:xfrm>
            <a:off x="1058687" y="1312845"/>
            <a:ext cx="3010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단항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연산자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8687" y="2189527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산술 연산자</a:t>
            </a:r>
            <a:endParaRPr lang="en-US" altLang="ko-KR" sz="24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8687" y="3066209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비교 </a:t>
            </a:r>
            <a:r>
              <a:rPr lang="ko-KR" altLang="en-US" sz="2400" b="1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연산자</a:t>
            </a:r>
            <a:endParaRPr lang="en-US" altLang="ko-KR" sz="24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8687" y="3942891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논리 연산자</a:t>
            </a:r>
            <a:endParaRPr lang="en-US" altLang="ko-KR" sz="24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58687" y="4819573"/>
            <a:ext cx="1675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b="1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대입 연산자 </a:t>
            </a:r>
            <a:endParaRPr lang="en-US" altLang="ko-KR" sz="2400" b="1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9877" y="1454606"/>
            <a:ext cx="5051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         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단항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연산자는 항을 하나만 사용하는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연산자로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++, --, +(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부호기호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), -(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부호기호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등이 있습니다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99877" y="2323698"/>
            <a:ext cx="5051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         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산술 연산자는 우리가 숫자 계산을 하기 위해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자주 사용하는 연산자로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+, -, *, %, /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등이 있습니다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99877" y="3184556"/>
            <a:ext cx="5051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         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비교 연산자는 말 그대로 비교를 위한 연산자로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If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문이나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for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문에서 많이 사용하는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&lt;. &gt;, ==, !=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등이 있습니다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99877" y="4086600"/>
            <a:ext cx="5051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         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논리 연산자는 참 또는 거짓으로만 반환 가능한 연산자로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&amp;&amp;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||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있습니다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99877" y="4939218"/>
            <a:ext cx="5051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         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대입 연산자는 변수에 값 또는 연산 결과를 저장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하기 위하여 사용하는 연산자로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있습니다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6" name="그림 65" descr="연산자 우선순위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306605" y="1342074"/>
            <a:ext cx="4962525" cy="414507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6EA8E6E-B457-47E7-AFE7-3CD86991FDCE}"/>
              </a:ext>
            </a:extLst>
          </p:cNvPr>
          <p:cNvSpPr txBox="1"/>
          <p:nvPr/>
        </p:nvSpPr>
        <p:spPr>
          <a:xfrm>
            <a:off x="9545502" y="683415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POINT 1.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r"/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연산자의 종류는 무엇이 있을까요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?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944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2F965080-FD61-4801-B475-82BE982E0A41}"/>
              </a:ext>
            </a:extLst>
          </p:cNvPr>
          <p:cNvGrpSpPr/>
          <p:nvPr/>
        </p:nvGrpSpPr>
        <p:grpSpPr>
          <a:xfrm>
            <a:off x="154128" y="590550"/>
            <a:ext cx="11660499" cy="6056993"/>
            <a:chOff x="154128" y="590550"/>
            <a:chExt cx="11660499" cy="6056993"/>
          </a:xfrm>
        </p:grpSpPr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AF0176B4-01AC-49A3-815E-578A7D79E6B5}"/>
                </a:ext>
              </a:extLst>
            </p:cNvPr>
            <p:cNvSpPr/>
            <p:nvPr/>
          </p:nvSpPr>
          <p:spPr>
            <a:xfrm>
              <a:off x="5916298" y="5500916"/>
              <a:ext cx="5898329" cy="943428"/>
            </a:xfrm>
            <a:prstGeom prst="ellipse">
              <a:avLst/>
            </a:prstGeom>
            <a:gradFill flip="none" rotWithShape="1">
              <a:gsLst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rgbClr val="A9A9A9"/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364AA36F-2AE4-4802-8FA6-DEA46CAD2E27}"/>
                </a:ext>
              </a:extLst>
            </p:cNvPr>
            <p:cNvSpPr/>
            <p:nvPr/>
          </p:nvSpPr>
          <p:spPr>
            <a:xfrm>
              <a:off x="154128" y="5500914"/>
              <a:ext cx="6261186" cy="1146629"/>
            </a:xfrm>
            <a:prstGeom prst="ellipse">
              <a:avLst/>
            </a:prstGeom>
            <a:gradFill flip="none" rotWithShape="1">
              <a:gsLst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rgbClr val="A9A9A9"/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1187D0C2-7492-4EE5-817B-4C978C61BB7E}"/>
                </a:ext>
              </a:extLst>
            </p:cNvPr>
            <p:cNvSpPr/>
            <p:nvPr/>
          </p:nvSpPr>
          <p:spPr>
            <a:xfrm>
              <a:off x="319314" y="609601"/>
              <a:ext cx="11074400" cy="58347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8268799-4DEE-41B7-8A19-6CD1AF992B21}"/>
                </a:ext>
              </a:extLst>
            </p:cNvPr>
            <p:cNvSpPr/>
            <p:nvPr/>
          </p:nvSpPr>
          <p:spPr>
            <a:xfrm>
              <a:off x="734699" y="590550"/>
              <a:ext cx="5361302" cy="545283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2447903-2779-4C67-BED9-79F3653919CC}"/>
                </a:ext>
              </a:extLst>
            </p:cNvPr>
            <p:cNvSpPr/>
            <p:nvPr/>
          </p:nvSpPr>
          <p:spPr>
            <a:xfrm>
              <a:off x="6096001" y="590550"/>
              <a:ext cx="5361302" cy="5452836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B1FA59A5-BE90-4BB9-863A-33861706A192}"/>
                </a:ext>
              </a:extLst>
            </p:cNvPr>
            <p:cNvCxnSpPr/>
            <p:nvPr/>
          </p:nvCxnSpPr>
          <p:spPr>
            <a:xfrm>
              <a:off x="6096001" y="590550"/>
              <a:ext cx="0" cy="5452836"/>
            </a:xfrm>
            <a:prstGeom prst="line">
              <a:avLst/>
            </a:prstGeom>
            <a:ln w="635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ACD34AE-FA1B-44D9-8D5B-70171E1263D7}"/>
              </a:ext>
            </a:extLst>
          </p:cNvPr>
          <p:cNvGrpSpPr/>
          <p:nvPr/>
        </p:nvGrpSpPr>
        <p:grpSpPr>
          <a:xfrm>
            <a:off x="11068491" y="5710238"/>
            <a:ext cx="209109" cy="219485"/>
            <a:chOff x="11068491" y="5710238"/>
            <a:chExt cx="209109" cy="21948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="" xmlns:a16="http://schemas.microsoft.com/office/drawing/2014/main" id="{6BAB60F0-69D2-4620-BF52-A72420095D81}"/>
                </a:ext>
              </a:extLst>
            </p:cNvPr>
            <p:cNvSpPr/>
            <p:nvPr/>
          </p:nvSpPr>
          <p:spPr>
            <a:xfrm>
              <a:off x="11128022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화살표: 갈매기형 수장 14">
              <a:extLst>
                <a:ext uri="{FF2B5EF4-FFF2-40B4-BE49-F238E27FC236}">
                  <a16:creationId xmlns="" xmlns:a16="http://schemas.microsoft.com/office/drawing/2014/main" id="{85B15C3D-9130-4C61-A802-D328599B4E4B}"/>
                </a:ext>
              </a:extLst>
            </p:cNvPr>
            <p:cNvSpPr/>
            <p:nvPr/>
          </p:nvSpPr>
          <p:spPr>
            <a:xfrm>
              <a:off x="11068491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9B95713-E388-40C7-8CA5-CFA56FB19EAA}"/>
              </a:ext>
            </a:extLst>
          </p:cNvPr>
          <p:cNvSpPr txBox="1"/>
          <p:nvPr/>
        </p:nvSpPr>
        <p:spPr>
          <a:xfrm>
            <a:off x="964271" y="844542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rPr>
              <a:t>POINT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rPr>
              <a:t>2.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KoPub돋움체 Bold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299E9-2116-4136-9D79-4C55DBE0D90D}"/>
              </a:ext>
            </a:extLst>
          </p:cNvPr>
          <p:cNvSpPr/>
          <p:nvPr/>
        </p:nvSpPr>
        <p:spPr>
          <a:xfrm>
            <a:off x="1960090" y="870943"/>
            <a:ext cx="4190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연산자 우선 순위는 어떻게 정해질까요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93137" y="1446357"/>
            <a:ext cx="5038100" cy="653883"/>
            <a:chOff x="6264193" y="1602879"/>
            <a:chExt cx="5038100" cy="653883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C44B593-428E-444E-98CA-AFF996618D06}"/>
                </a:ext>
              </a:extLst>
            </p:cNvPr>
            <p:cNvSpPr/>
            <p:nvPr/>
          </p:nvSpPr>
          <p:spPr>
            <a:xfrm>
              <a:off x="6264193" y="1602879"/>
              <a:ext cx="3010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</a:t>
              </a:r>
              <a:r>
                <a:rPr lang="ko-KR" altLang="en-US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최우선 연산자 </a:t>
              </a:r>
              <a:endPara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24696" y="1733542"/>
              <a:ext cx="49775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                                  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최우선 연산자는 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()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와 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[]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가 있습니다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</a:p>
            <a:p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모든 연산에서 가장 우선적으로 연산됩니다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96641" y="2165670"/>
            <a:ext cx="5155592" cy="653883"/>
            <a:chOff x="6267697" y="2421616"/>
            <a:chExt cx="5155592" cy="653883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C44B593-428E-444E-98CA-AFF996618D06}"/>
                </a:ext>
              </a:extLst>
            </p:cNvPr>
            <p:cNvSpPr/>
            <p:nvPr/>
          </p:nvSpPr>
          <p:spPr>
            <a:xfrm>
              <a:off x="6267697" y="2421616"/>
              <a:ext cx="3010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</a:t>
              </a:r>
              <a:r>
                <a:rPr lang="ko-KR" altLang="en-US" sz="2400" b="1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단항</a:t>
              </a:r>
              <a:r>
                <a:rPr lang="ko-KR" altLang="en-US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연산자 </a:t>
              </a:r>
              <a:endPara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28200" y="2552279"/>
              <a:ext cx="50950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                              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최우선 연산자가 연산된 후에 </a:t>
              </a:r>
              <a:r>
                <a:rPr lang="ko-KR" altLang="en-US" sz="14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단항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연산자가</a:t>
              </a:r>
              <a:endPara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오른쪽에서 왼쪽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방향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sym typeface="Wingdings" panose="05000000000000000000" pitchFamily="2" charset="2"/>
                </a:rPr>
                <a:t>&lt;---)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으로 연산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됩니다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011" y="2884983"/>
            <a:ext cx="5271343" cy="653883"/>
            <a:chOff x="5965067" y="3227220"/>
            <a:chExt cx="5271343" cy="653883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CC44B593-428E-444E-98CA-AFF996618D06}"/>
                </a:ext>
              </a:extLst>
            </p:cNvPr>
            <p:cNvSpPr/>
            <p:nvPr/>
          </p:nvSpPr>
          <p:spPr>
            <a:xfrm>
              <a:off x="6283506" y="3227220"/>
              <a:ext cx="3010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3. </a:t>
              </a:r>
              <a:r>
                <a:rPr lang="ko-KR" altLang="en-US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산술 연산자 </a:t>
              </a:r>
              <a:endPara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965067" y="3357883"/>
              <a:ext cx="52713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                                      </a:t>
              </a:r>
              <a:r>
                <a:rPr lang="ko-KR" altLang="en-US" sz="14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단항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연산자가 연산된 후에 산술 연산자가</a:t>
              </a:r>
              <a:endPara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       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왼쪽에서 오른쪽 방향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(---&gt;)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으로 연산됩니다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96641" y="3604296"/>
            <a:ext cx="5155592" cy="653883"/>
            <a:chOff x="6267697" y="2421616"/>
            <a:chExt cx="5155592" cy="653883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C44B593-428E-444E-98CA-AFF996618D06}"/>
                </a:ext>
              </a:extLst>
            </p:cNvPr>
            <p:cNvSpPr/>
            <p:nvPr/>
          </p:nvSpPr>
          <p:spPr>
            <a:xfrm>
              <a:off x="6267697" y="2421616"/>
              <a:ext cx="3010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</a:t>
              </a:r>
              <a:r>
                <a:rPr lang="en-US" altLang="ko-KR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비교 연산자 </a:t>
              </a:r>
              <a:endPara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328200" y="2552279"/>
              <a:ext cx="50950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                              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산술 연산자가 연산된 후에 비교 연산자가</a:t>
              </a:r>
              <a:endPara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 왼쪽에서 오른쪽 방향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(---&gt;)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으로 연산됩니다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96641" y="4323609"/>
            <a:ext cx="5155592" cy="653883"/>
            <a:chOff x="6267697" y="2421616"/>
            <a:chExt cx="5155592" cy="653883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CC44B593-428E-444E-98CA-AFF996618D06}"/>
                </a:ext>
              </a:extLst>
            </p:cNvPr>
            <p:cNvSpPr/>
            <p:nvPr/>
          </p:nvSpPr>
          <p:spPr>
            <a:xfrm>
              <a:off x="6267697" y="2421616"/>
              <a:ext cx="3010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5. </a:t>
              </a:r>
              <a:r>
                <a:rPr lang="ko-KR" altLang="en-US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논리 연산자 </a:t>
              </a:r>
              <a:endPara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328200" y="2552279"/>
              <a:ext cx="50950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                              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비교 연산자가 연산된 후에 논리 연산자가</a:t>
              </a:r>
              <a:endPara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 왼쪽에서 오른쪽 방향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(---&gt;)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으로 연산됩니다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96641" y="5042923"/>
            <a:ext cx="5155592" cy="653883"/>
            <a:chOff x="6267697" y="2421616"/>
            <a:chExt cx="5155592" cy="653883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CC44B593-428E-444E-98CA-AFF996618D06}"/>
                </a:ext>
              </a:extLst>
            </p:cNvPr>
            <p:cNvSpPr/>
            <p:nvPr/>
          </p:nvSpPr>
          <p:spPr>
            <a:xfrm>
              <a:off x="6267697" y="2421616"/>
              <a:ext cx="3010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6. </a:t>
              </a:r>
              <a:r>
                <a:rPr lang="ko-KR" altLang="en-US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대입 연산자</a:t>
              </a:r>
              <a:endPara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28200" y="2552279"/>
              <a:ext cx="50950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                              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모든 연산이 끝난 후에 대입 연산자가</a:t>
              </a:r>
              <a:endPara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오른쪽에서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왼쪽 방향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(&lt;---)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으로 연산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됩니다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B7B299E9-2116-4136-9D79-4C55DBE0D90D}"/>
              </a:ext>
            </a:extLst>
          </p:cNvPr>
          <p:cNvSpPr/>
          <p:nvPr/>
        </p:nvSpPr>
        <p:spPr>
          <a:xfrm>
            <a:off x="6659448" y="1833773"/>
            <a:ext cx="4190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아리송한 연산자 우선 순위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좀 더 알아보기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5617159B-1EA4-41C5-9BD4-6074CD6A1277}"/>
              </a:ext>
            </a:extLst>
          </p:cNvPr>
          <p:cNvSpPr/>
          <p:nvPr/>
        </p:nvSpPr>
        <p:spPr>
          <a:xfrm>
            <a:off x="6774146" y="2562905"/>
            <a:ext cx="112657" cy="11265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CC44B593-428E-444E-98CA-AFF996618D06}"/>
              </a:ext>
            </a:extLst>
          </p:cNvPr>
          <p:cNvSpPr/>
          <p:nvPr/>
        </p:nvSpPr>
        <p:spPr>
          <a:xfrm>
            <a:off x="6903045" y="2447610"/>
            <a:ext cx="4165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전위 연산자</a:t>
            </a:r>
            <a:r>
              <a:rPr lang="en-US" altLang="ko-KR" sz="1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vs </a:t>
            </a:r>
            <a:r>
              <a:rPr lang="ko-KR" altLang="en-US" sz="1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후위 연산자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1600" b="1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617159B-1EA4-41C5-9BD4-6074CD6A1277}"/>
              </a:ext>
            </a:extLst>
          </p:cNvPr>
          <p:cNvSpPr/>
          <p:nvPr/>
        </p:nvSpPr>
        <p:spPr>
          <a:xfrm>
            <a:off x="6794739" y="4066311"/>
            <a:ext cx="112657" cy="11265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CC44B593-428E-444E-98CA-AFF996618D06}"/>
              </a:ext>
            </a:extLst>
          </p:cNvPr>
          <p:cNvSpPr/>
          <p:nvPr/>
        </p:nvSpPr>
        <p:spPr>
          <a:xfrm>
            <a:off x="6923639" y="3951016"/>
            <a:ext cx="30400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&amp;&amp; vs ||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29077" y="2771238"/>
            <a:ext cx="38542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4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전위연산자 </a:t>
            </a:r>
            <a:r>
              <a:rPr lang="en-US" altLang="ko-KR" sz="14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++x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는 우선 </a:t>
            </a:r>
            <a:r>
              <a:rPr lang="en-US" altLang="ko-KR" sz="14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r>
              <a:rPr lang="ko-KR" altLang="en-US" sz="14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값을 </a:t>
            </a:r>
            <a:r>
              <a:rPr lang="en-US" altLang="ko-KR" sz="14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 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증가시키고 </a:t>
            </a:r>
            <a:r>
              <a:rPr lang="ko-KR" altLang="en-US" sz="14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 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진행되지만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후위연산자 </a:t>
            </a:r>
            <a:r>
              <a:rPr lang="en-US" altLang="ko-KR" sz="14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x++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는 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증가하기 전 값으로 연산을 한 후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연산이 완료된 후에 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값에 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증가시킵니다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endParaRPr lang="en-US" altLang="ko-KR" sz="14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929077" y="4276016"/>
            <a:ext cx="3921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논리연산자 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&amp;&amp; 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||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동시에 존재할 경우에는 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&amp;&amp; (and)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||(or)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보다 우선순위가 높기 때문에 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&amp;&amp;</a:t>
            </a:r>
            <a:r>
              <a:rPr lang="ko-KR" altLang="en-US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연산먼저 실행됩니다</a:t>
            </a:r>
            <a:r>
              <a: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lvl="0"/>
            <a:endParaRPr lang="en-US" altLang="ko-KR" sz="14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6EA8E6E-B457-47E7-AFE7-3CD86991FDCE}"/>
              </a:ext>
            </a:extLst>
          </p:cNvPr>
          <p:cNvSpPr txBox="1"/>
          <p:nvPr/>
        </p:nvSpPr>
        <p:spPr>
          <a:xfrm>
            <a:off x="9301845" y="683415"/>
            <a:ext cx="205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POINT 2.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r"/>
            <a:r>
              <a: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연산자 우선 순위는 어떻게 정해질까요</a:t>
            </a:r>
            <a:r>
              <a:rPr lang="en-US" altLang="ko-KR" sz="9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328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="" xmlns:a16="http://schemas.microsoft.com/office/drawing/2014/main" id="{CD28D1BE-91F8-4BA1-B1C7-C9F852BDCE98}"/>
              </a:ext>
            </a:extLst>
          </p:cNvPr>
          <p:cNvSpPr/>
          <p:nvPr/>
        </p:nvSpPr>
        <p:spPr>
          <a:xfrm>
            <a:off x="5916298" y="5500916"/>
            <a:ext cx="5898329" cy="943428"/>
          </a:xfrm>
          <a:prstGeom prst="ellipse">
            <a:avLst/>
          </a:prstGeom>
          <a:gradFill flip="none" rotWithShape="1">
            <a:gsLst>
              <a:gs pos="86000">
                <a:schemeClr val="tx1">
                  <a:lumMod val="75000"/>
                  <a:lumOff val="25000"/>
                </a:schemeClr>
              </a:gs>
              <a:gs pos="100000">
                <a:srgbClr val="A9A9A9"/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66C2B8F4-A9AA-4040-B774-FF686B619C2C}"/>
              </a:ext>
            </a:extLst>
          </p:cNvPr>
          <p:cNvSpPr/>
          <p:nvPr/>
        </p:nvSpPr>
        <p:spPr>
          <a:xfrm>
            <a:off x="154128" y="5500914"/>
            <a:ext cx="6261186" cy="1146629"/>
          </a:xfrm>
          <a:prstGeom prst="ellipse">
            <a:avLst/>
          </a:prstGeom>
          <a:gradFill flip="none" rotWithShape="1">
            <a:gsLst>
              <a:gs pos="86000">
                <a:schemeClr val="tx1">
                  <a:lumMod val="75000"/>
                  <a:lumOff val="25000"/>
                </a:schemeClr>
              </a:gs>
              <a:gs pos="100000">
                <a:srgbClr val="A9A9A9"/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58D1519-DFF1-4A54-BF63-148E6B5DE774}"/>
              </a:ext>
            </a:extLst>
          </p:cNvPr>
          <p:cNvSpPr/>
          <p:nvPr/>
        </p:nvSpPr>
        <p:spPr>
          <a:xfrm>
            <a:off x="319314" y="609601"/>
            <a:ext cx="11074400" cy="5834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3421654-1344-47EC-BE8A-5768A96D4F72}"/>
              </a:ext>
            </a:extLst>
          </p:cNvPr>
          <p:cNvSpPr/>
          <p:nvPr/>
        </p:nvSpPr>
        <p:spPr>
          <a:xfrm>
            <a:off x="734699" y="590550"/>
            <a:ext cx="5361302" cy="54528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E8F2163-FC34-46CA-8A91-ED093F322640}"/>
              </a:ext>
            </a:extLst>
          </p:cNvPr>
          <p:cNvSpPr/>
          <p:nvPr/>
        </p:nvSpPr>
        <p:spPr>
          <a:xfrm>
            <a:off x="6096001" y="590550"/>
            <a:ext cx="5361302" cy="545283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B9B28685-997A-49F6-9867-5715433EDC7D}"/>
              </a:ext>
            </a:extLst>
          </p:cNvPr>
          <p:cNvGrpSpPr/>
          <p:nvPr/>
        </p:nvGrpSpPr>
        <p:grpSpPr>
          <a:xfrm>
            <a:off x="11068491" y="5710238"/>
            <a:ext cx="209109" cy="219485"/>
            <a:chOff x="11068491" y="5710238"/>
            <a:chExt cx="209109" cy="21948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="" xmlns:a16="http://schemas.microsoft.com/office/drawing/2014/main" id="{38D346BB-F420-4C8D-A652-776CD2B7CBD0}"/>
                </a:ext>
              </a:extLst>
            </p:cNvPr>
            <p:cNvSpPr/>
            <p:nvPr/>
          </p:nvSpPr>
          <p:spPr>
            <a:xfrm>
              <a:off x="11128022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화살표: 갈매기형 수장 13">
              <a:extLst>
                <a:ext uri="{FF2B5EF4-FFF2-40B4-BE49-F238E27FC236}">
                  <a16:creationId xmlns="" xmlns:a16="http://schemas.microsoft.com/office/drawing/2014/main" id="{3C57AA7C-B67D-47C0-931A-893161E2B5D4}"/>
                </a:ext>
              </a:extLst>
            </p:cNvPr>
            <p:cNvSpPr/>
            <p:nvPr/>
          </p:nvSpPr>
          <p:spPr>
            <a:xfrm>
              <a:off x="11068491" y="5710238"/>
              <a:ext cx="149578" cy="219485"/>
            </a:xfrm>
            <a:prstGeom prst="chevron">
              <a:avLst>
                <a:gd name="adj" fmla="val 7620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9BDC960-2731-4E6D-AA45-E09EB2DD0DD6}"/>
              </a:ext>
            </a:extLst>
          </p:cNvPr>
          <p:cNvCxnSpPr/>
          <p:nvPr/>
        </p:nvCxnSpPr>
        <p:spPr>
          <a:xfrm>
            <a:off x="6096001" y="590550"/>
            <a:ext cx="0" cy="5452836"/>
          </a:xfrm>
          <a:prstGeom prst="line">
            <a:avLst/>
          </a:prstGeom>
          <a:ln w="635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770BC02F-43A2-4F06-8762-F3F4E25A2D5F}"/>
              </a:ext>
            </a:extLst>
          </p:cNvPr>
          <p:cNvCxnSpPr/>
          <p:nvPr/>
        </p:nvCxnSpPr>
        <p:spPr>
          <a:xfrm>
            <a:off x="6209880" y="1831778"/>
            <a:ext cx="51210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9A424FCD-CED2-45C5-A923-928CC42E9019}"/>
              </a:ext>
            </a:extLst>
          </p:cNvPr>
          <p:cNvCxnSpPr/>
          <p:nvPr/>
        </p:nvCxnSpPr>
        <p:spPr>
          <a:xfrm>
            <a:off x="6209880" y="5265308"/>
            <a:ext cx="51210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D795AA6-00C6-4341-93A4-2FD6094943DF}"/>
              </a:ext>
            </a:extLst>
          </p:cNvPr>
          <p:cNvSpPr txBox="1"/>
          <p:nvPr/>
        </p:nvSpPr>
        <p:spPr>
          <a:xfrm>
            <a:off x="10855925" y="1473664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rPr>
              <a:t>정답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KoPub돋움체 Bold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9B95713-E388-40C7-8CA5-CFA56FB19EAA}"/>
              </a:ext>
            </a:extLst>
          </p:cNvPr>
          <p:cNvSpPr txBox="1"/>
          <p:nvPr/>
        </p:nvSpPr>
        <p:spPr>
          <a:xfrm>
            <a:off x="899992" y="964700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rPr>
              <a:t>POINT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rPr>
              <a:t>3.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KoPub돋움체 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B7B299E9-2116-4136-9D79-4C55DBE0D90D}"/>
              </a:ext>
            </a:extLst>
          </p:cNvPr>
          <p:cNvSpPr/>
          <p:nvPr/>
        </p:nvSpPr>
        <p:spPr>
          <a:xfrm>
            <a:off x="1895811" y="991101"/>
            <a:ext cx="4190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연산자 우선 순위 연습문제를 풀어봅시다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C44B593-428E-444E-98CA-AFF996618D06}"/>
              </a:ext>
            </a:extLst>
          </p:cNvPr>
          <p:cNvSpPr/>
          <p:nvPr/>
        </p:nvSpPr>
        <p:spPr>
          <a:xfrm>
            <a:off x="1282066" y="1630186"/>
            <a:ext cx="4165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다음의 문제를 먼저 풀어보시고</a:t>
            </a:r>
            <a:r>
              <a:rPr lang="en-US" altLang="ko-KR" sz="1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</a:p>
          <a:p>
            <a:r>
              <a:rPr lang="ko-KR" altLang="en-US" sz="1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실제 자바 환경에서 구현해보세요</a:t>
            </a:r>
            <a:r>
              <a:rPr lang="en-US" altLang="ko-KR" sz="1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41" y="2380732"/>
            <a:ext cx="4410075" cy="30194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6EA8E6E-B457-47E7-AFE7-3CD86991FDCE}"/>
              </a:ext>
            </a:extLst>
          </p:cNvPr>
          <p:cNvSpPr txBox="1"/>
          <p:nvPr/>
        </p:nvSpPr>
        <p:spPr>
          <a:xfrm>
            <a:off x="9223298" y="683415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POINT 3.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r"/>
            <a:r>
              <a: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연산자 우선 순위 연습문제를 풀어봅시다</a:t>
            </a:r>
            <a:r>
              <a:rPr lang="en-US" altLang="ko-KR" sz="9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06" y="2096305"/>
            <a:ext cx="4160560" cy="29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34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2F965080-FD61-4801-B475-82BE982E0A41}"/>
              </a:ext>
            </a:extLst>
          </p:cNvPr>
          <p:cNvGrpSpPr/>
          <p:nvPr/>
        </p:nvGrpSpPr>
        <p:grpSpPr>
          <a:xfrm>
            <a:off x="154128" y="590550"/>
            <a:ext cx="11660499" cy="6056993"/>
            <a:chOff x="154128" y="590550"/>
            <a:chExt cx="11660499" cy="6056993"/>
          </a:xfrm>
        </p:grpSpPr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AF0176B4-01AC-49A3-815E-578A7D79E6B5}"/>
                </a:ext>
              </a:extLst>
            </p:cNvPr>
            <p:cNvSpPr/>
            <p:nvPr/>
          </p:nvSpPr>
          <p:spPr>
            <a:xfrm>
              <a:off x="5916298" y="5500916"/>
              <a:ext cx="5898329" cy="943428"/>
            </a:xfrm>
            <a:prstGeom prst="ellipse">
              <a:avLst/>
            </a:prstGeom>
            <a:gradFill flip="none" rotWithShape="1">
              <a:gsLst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rgbClr val="A9A9A9"/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364AA36F-2AE4-4802-8FA6-DEA46CAD2E27}"/>
                </a:ext>
              </a:extLst>
            </p:cNvPr>
            <p:cNvSpPr/>
            <p:nvPr/>
          </p:nvSpPr>
          <p:spPr>
            <a:xfrm>
              <a:off x="154128" y="5500914"/>
              <a:ext cx="6261186" cy="1146629"/>
            </a:xfrm>
            <a:prstGeom prst="ellipse">
              <a:avLst/>
            </a:prstGeom>
            <a:gradFill flip="none" rotWithShape="1">
              <a:gsLst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rgbClr val="A9A9A9"/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1187D0C2-7492-4EE5-817B-4C978C61BB7E}"/>
                </a:ext>
              </a:extLst>
            </p:cNvPr>
            <p:cNvSpPr/>
            <p:nvPr/>
          </p:nvSpPr>
          <p:spPr>
            <a:xfrm>
              <a:off x="319314" y="609601"/>
              <a:ext cx="11074400" cy="58347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8268799-4DEE-41B7-8A19-6CD1AF992B21}"/>
                </a:ext>
              </a:extLst>
            </p:cNvPr>
            <p:cNvSpPr/>
            <p:nvPr/>
          </p:nvSpPr>
          <p:spPr>
            <a:xfrm>
              <a:off x="734699" y="590550"/>
              <a:ext cx="5361302" cy="545283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2447903-2779-4C67-BED9-79F3653919CC}"/>
                </a:ext>
              </a:extLst>
            </p:cNvPr>
            <p:cNvSpPr/>
            <p:nvPr/>
          </p:nvSpPr>
          <p:spPr>
            <a:xfrm>
              <a:off x="6096001" y="590550"/>
              <a:ext cx="5361302" cy="5452836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B1FA59A5-BE90-4BB9-863A-33861706A192}"/>
                </a:ext>
              </a:extLst>
            </p:cNvPr>
            <p:cNvCxnSpPr/>
            <p:nvPr/>
          </p:nvCxnSpPr>
          <p:spPr>
            <a:xfrm>
              <a:off x="6096001" y="590550"/>
              <a:ext cx="0" cy="5452836"/>
            </a:xfrm>
            <a:prstGeom prst="line">
              <a:avLst/>
            </a:prstGeom>
            <a:ln w="158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 descr="aerial shot, architecture, buildings">
            <a:extLst>
              <a:ext uri="{FF2B5EF4-FFF2-40B4-BE49-F238E27FC236}">
                <a16:creationId xmlns="" xmlns:a16="http://schemas.microsoft.com/office/drawing/2014/main" id="{554C0596-0DAE-458F-991B-75B197EB1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4" b="10590"/>
          <a:stretch/>
        </p:blipFill>
        <p:spPr bwMode="auto">
          <a:xfrm>
            <a:off x="734698" y="1148627"/>
            <a:ext cx="10720706" cy="213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5EAD332-E113-46F6-9672-8A7D1A748523}"/>
              </a:ext>
            </a:extLst>
          </p:cNvPr>
          <p:cNvSpPr txBox="1"/>
          <p:nvPr/>
        </p:nvSpPr>
        <p:spPr>
          <a:xfrm>
            <a:off x="9427964" y="4351978"/>
            <a:ext cx="1834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휴먼교육센터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r"/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JAVA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연산자 우선 순위</a:t>
            </a:r>
            <a:endParaRPr lang="en-US" altLang="ko-KR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05EE67A9-8B03-4A06-911E-CB88804C657A}"/>
              </a:ext>
            </a:extLst>
          </p:cNvPr>
          <p:cNvSpPr/>
          <p:nvPr/>
        </p:nvSpPr>
        <p:spPr>
          <a:xfrm>
            <a:off x="7097607" y="4943774"/>
            <a:ext cx="4190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/>
              <a:t>Imagination is more important than knowledge. </a:t>
            </a:r>
            <a:endParaRPr lang="en-US" altLang="ko-KR" sz="800" dirty="0" smtClean="0"/>
          </a:p>
          <a:p>
            <a:pPr algn="r"/>
            <a:r>
              <a:rPr lang="en-US" altLang="ko-KR" sz="800" dirty="0" smtClean="0"/>
              <a:t>For </a:t>
            </a:r>
            <a:r>
              <a:rPr lang="en-US" altLang="ko-KR" sz="800" dirty="0"/>
              <a:t>knowledge is limited, whereas imagination embraces the entire world, </a:t>
            </a:r>
            <a:endParaRPr lang="en-US" altLang="ko-KR" sz="800" dirty="0" smtClean="0"/>
          </a:p>
          <a:p>
            <a:pPr algn="r"/>
            <a:r>
              <a:rPr lang="en-US" altLang="ko-KR" sz="800" dirty="0" smtClean="0"/>
              <a:t>stimulating </a:t>
            </a:r>
            <a:r>
              <a:rPr lang="en-US" altLang="ko-KR" sz="800" dirty="0"/>
              <a:t>progress, giving birth to evolution</a:t>
            </a:r>
            <a:r>
              <a:rPr lang="en-US" altLang="ko-KR" sz="800" dirty="0" smtClean="0"/>
              <a:t>.</a:t>
            </a:r>
          </a:p>
          <a:p>
            <a:pPr algn="r"/>
            <a:r>
              <a:rPr lang="en-US" altLang="ko-KR" sz="800" dirty="0" smtClean="0"/>
              <a:t>- Albert </a:t>
            </a:r>
            <a:r>
              <a:rPr lang="en-US" altLang="ko-KR" sz="800" dirty="0"/>
              <a:t>Einstein</a:t>
            </a:r>
            <a:endParaRPr lang="en-US" altLang="ko-KR" sz="800" dirty="0" smtClean="0"/>
          </a:p>
          <a:p>
            <a:pPr algn="r"/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0B88BA2-789F-416B-BF57-F0145B82699A}"/>
              </a:ext>
            </a:extLst>
          </p:cNvPr>
          <p:cNvSpPr/>
          <p:nvPr/>
        </p:nvSpPr>
        <p:spPr>
          <a:xfrm rot="5400000">
            <a:off x="3400950" y="587180"/>
            <a:ext cx="28800" cy="53613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FFC2EF3-F814-43BF-BD8A-AEB68AE65513}"/>
              </a:ext>
            </a:extLst>
          </p:cNvPr>
          <p:cNvSpPr/>
          <p:nvPr/>
        </p:nvSpPr>
        <p:spPr>
          <a:xfrm>
            <a:off x="6096000" y="1148623"/>
            <a:ext cx="5361303" cy="2094011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678314A-2E46-4DDC-A30D-065C4CA3D064}"/>
              </a:ext>
            </a:extLst>
          </p:cNvPr>
          <p:cNvSpPr/>
          <p:nvPr/>
        </p:nvSpPr>
        <p:spPr>
          <a:xfrm rot="5400000">
            <a:off x="8760352" y="587181"/>
            <a:ext cx="28800" cy="53613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6EA8E6E-B457-47E7-AFE7-3CD86991FDCE}"/>
              </a:ext>
            </a:extLst>
          </p:cNvPr>
          <p:cNvSpPr txBox="1"/>
          <p:nvPr/>
        </p:nvSpPr>
        <p:spPr>
          <a:xfrm>
            <a:off x="836389" y="68341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휴먼교육센터</a:t>
            </a:r>
            <a:endParaRPr lang="en-US" altLang="ko-KR" sz="9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9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JAVA</a:t>
            </a:r>
            <a:r>
              <a:rPr lang="ko-KR" altLang="en-US" sz="9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연산자 우선 순위</a:t>
            </a:r>
            <a:endParaRPr lang="en-US" altLang="ko-KR" sz="9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42B0A39-5737-4F0C-B98A-87C2BB97DB47}"/>
              </a:ext>
            </a:extLst>
          </p:cNvPr>
          <p:cNvSpPr txBox="1"/>
          <p:nvPr/>
        </p:nvSpPr>
        <p:spPr>
          <a:xfrm>
            <a:off x="1037776" y="4251427"/>
            <a:ext cx="45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6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ko-KR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69969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407</Words>
  <Application>Microsoft Office PowerPoint</Application>
  <PresentationFormat>와이드스크린</PresentationFormat>
  <Paragraphs>87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1" baseType="lpstr">
      <vt:lpstr>Yoon 윤고딕 550_TT</vt:lpstr>
      <vt:lpstr>Impact</vt:lpstr>
      <vt:lpstr>Arial</vt:lpstr>
      <vt:lpstr>Yoon 윤고딕 530_TT</vt:lpstr>
      <vt:lpstr>Wingdings</vt:lpstr>
      <vt:lpstr>Microsoft YaHei</vt:lpstr>
      <vt:lpstr>Yoon 윤고딕 540_TT</vt:lpstr>
      <vt:lpstr>HY목각파임B</vt:lpstr>
      <vt:lpstr>KoPub돋움체 Medium</vt:lpstr>
      <vt:lpstr>KoPub돋움체 Bold</vt:lpstr>
      <vt:lpstr>Noto Serif CJK KR SemiBold</vt:lpstr>
      <vt:lpstr>Cambria Math</vt:lpstr>
      <vt:lpstr>KoPub돋움체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박성철</dc:creator>
  <cp:lastModifiedBy>Seongcheol Park</cp:lastModifiedBy>
  <cp:revision>105</cp:revision>
  <dcterms:created xsi:type="dcterms:W3CDTF">2017-10-16T14:37:55Z</dcterms:created>
  <dcterms:modified xsi:type="dcterms:W3CDTF">2017-12-03T06:27:09Z</dcterms:modified>
</cp:coreProperties>
</file>