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98" r:id="rId6"/>
    <p:sldId id="261" r:id="rId7"/>
    <p:sldId id="307" r:id="rId8"/>
    <p:sldId id="316" r:id="rId9"/>
    <p:sldId id="295" r:id="rId10"/>
    <p:sldId id="314" r:id="rId11"/>
    <p:sldId id="308" r:id="rId12"/>
    <p:sldId id="315" r:id="rId13"/>
    <p:sldId id="31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222A"/>
    <a:srgbClr val="A64B4F"/>
    <a:srgbClr val="691820"/>
    <a:srgbClr val="BBAE92"/>
    <a:srgbClr val="D97E85"/>
    <a:srgbClr val="D98F93"/>
    <a:srgbClr val="D9757E"/>
    <a:srgbClr val="D94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153849-B9B1-4FD6-B9EA-1BEFD6490B30}" v="11" dt="2020-09-17T12:23:32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00" autoAdjust="0"/>
  </p:normalViewPr>
  <p:slideViewPr>
    <p:cSldViewPr snapToGrid="0">
      <p:cViewPr varScale="1">
        <p:scale>
          <a:sx n="115" d="100"/>
          <a:sy n="115" d="100"/>
        </p:scale>
        <p:origin x="20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AD9F5-C5E4-4819-ABC2-E7BE116A13C7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AB47B-6A2E-4A81-81E6-A969613E8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25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AB47B-6A2E-4A81-81E6-A969613E87D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18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AB47B-6A2E-4A81-81E6-A969613E87D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317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AB47B-6A2E-4A81-81E6-A969613E87D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427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t-BR" dirty="0"/>
              <a:t>Uma boa definição dos </a:t>
            </a:r>
            <a:r>
              <a:rPr lang="pt-BR" dirty="0" err="1"/>
              <a:t>types</a:t>
            </a:r>
            <a:r>
              <a:rPr lang="pt-BR" dirty="0"/>
              <a:t>, possibilita que possamos usar </a:t>
            </a:r>
            <a:r>
              <a:rPr lang="pt-BR" dirty="0" err="1"/>
              <a:t>querys</a:t>
            </a:r>
            <a:r>
              <a:rPr lang="pt-BR" dirty="0"/>
              <a:t> criadas automaticamente pelo graphql-ne4j, assim podemos pegar qualquer as entidades de acordo com o relacionamento.</a:t>
            </a:r>
          </a:p>
          <a:p>
            <a:pPr marL="228600" indent="-228600">
              <a:buAutoNum type="arabicPeriod"/>
            </a:pPr>
            <a:r>
              <a:rPr lang="pt-BR" dirty="0"/>
              <a:t>Melhor solução caso estivéssemos trabalhando com casos específicos, porém em visualizações genéricas acabaria ficando muito trabalhoso.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AB47B-6A2E-4A81-81E6-A969613E87D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124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t-BR" dirty="0"/>
              <a:t>Podemos definir nossas próprias </a:t>
            </a:r>
            <a:r>
              <a:rPr lang="pt-BR" dirty="0" err="1"/>
              <a:t>querys</a:t>
            </a:r>
            <a:r>
              <a:rPr lang="pt-BR" dirty="0"/>
              <a:t>, utilizando o mesmo driver das </a:t>
            </a:r>
            <a:r>
              <a:rPr lang="pt-BR" dirty="0" err="1"/>
              <a:t>querys</a:t>
            </a:r>
            <a:r>
              <a:rPr lang="pt-BR" dirty="0"/>
              <a:t> automáticas, porém, o </a:t>
            </a:r>
            <a:r>
              <a:rPr lang="pt-BR" dirty="0" err="1"/>
              <a:t>renorno</a:t>
            </a:r>
            <a:r>
              <a:rPr lang="pt-BR" dirty="0"/>
              <a:t> do documento no ne4j é relativamente limitado</a:t>
            </a:r>
          </a:p>
          <a:p>
            <a:pPr marL="228600" indent="-228600">
              <a:buAutoNum type="arabicPeriod"/>
            </a:pPr>
            <a:r>
              <a:rPr lang="pt-BR" dirty="0"/>
              <a:t>Para isso foi criado alguns resolver auxiliares que vamos ver no </a:t>
            </a:r>
            <a:r>
              <a:rPr lang="pt-BR" dirty="0" err="1"/>
              <a:t>hands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AB47B-6A2E-4A81-81E6-A969613E87D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27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EC5B9-E35D-774F-9673-538373083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FFAA80-DD32-CF49-9D6D-2CE66C9D3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428C43-46B0-1F4C-8DA4-EB1DB2CE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D78F-EF5E-1045-91FB-686B89820782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FF0954-1D08-3542-B7AE-875E0A48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FBE3A1-4AF3-EA47-B11F-FB902E81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31E0-D07E-A043-87BF-E479074DB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80435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B4E4D-47AB-E442-8270-407839D3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E85F28-2D19-0F40-965F-B5D146977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4229E4-AFC4-4940-B1A8-C8D2DDF10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D78F-EF5E-1045-91FB-686B89820782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613696-9F78-6443-8E0F-24536FF1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B0B290-290C-714B-B687-84E81B55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31E0-D07E-A043-87BF-E479074DB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3597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9F7B80-36C3-2E41-84C4-390C70348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A7BF73-D699-2745-8655-A64EABD13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6FFDE4-7647-9745-9604-AD7AEA13B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D78F-EF5E-1045-91FB-686B89820782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9CA186-51F7-A945-BEDA-590D4FB6D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29AF69-8F9F-4149-AFB1-E42914DF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31E0-D07E-A043-87BF-E479074DB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88152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5D67A-AA3C-FA47-BF95-D4E9EB1A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7AA8EE-E7C7-DA4B-9E74-B124EEE89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0E6BD6-17A6-F845-B9E5-F359EDB5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D78F-EF5E-1045-91FB-686B89820782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8A4B05-B369-E240-AFBA-2B86E4649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89B342-8F80-8B4F-AC33-F5888790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31E0-D07E-A043-87BF-E479074DB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18252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65D88-5717-CC4F-95B0-64BB365E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3B0FFE-812A-CA42-A0B0-685C9C401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F39E7B-4EBE-CB49-A71D-47F6ECFD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D78F-EF5E-1045-91FB-686B89820782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2B630C-6B34-4047-903C-13E8DA8A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172927-3797-6842-B00C-9A3479A9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31E0-D07E-A043-87BF-E479074DB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5558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D2BCA-29A9-4D49-96EB-9F4F8815D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AFB338-CCBD-BF47-820B-283EFF69C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00A41B-EEB6-AE4A-9A91-1D99DD946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3D46BE-B969-2543-A499-B35E6AB63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D78F-EF5E-1045-91FB-686B89820782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FFB918-CCB5-3148-B8BA-F34CD9B84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9683E7-B551-ED45-8B90-466F96899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31E0-D07E-A043-87BF-E479074DB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4208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8C3F7-770D-1742-9C0B-03C255DE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8CA7D7-109A-AA4F-A754-A22EC9EBE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0E9630-0EBF-C442-AA19-434B24B4A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01C86BD-8FCE-8A49-931B-2240EC4D8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DCEA4A-6F45-E247-BDEE-B9A649F75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EA30336-572A-AB43-B3FC-07554963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D78F-EF5E-1045-91FB-686B89820782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E5D18CA-A09D-F144-9E4F-3C343518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47F8079-69DD-1F4B-82DA-67D594FBA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31E0-D07E-A043-87BF-E479074DB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297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AF999-9DD9-2B4E-8B22-DC262FF2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38786CB-4F2F-9F4D-AD06-1E0A36D3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D78F-EF5E-1045-91FB-686B89820782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E144AB-8775-344C-BD93-1D8ED9357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C61F46-52C3-414C-8994-097CCBE6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31E0-D07E-A043-87BF-E479074DB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1549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4610B7D-896C-0545-910A-3B0F6E52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D78F-EF5E-1045-91FB-686B89820782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587550-430F-7A4C-B5F3-C9E834E7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D1E295-BA80-3C4E-B774-8C840699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31E0-D07E-A043-87BF-E479074DB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31268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44CFA-1566-124F-ABCE-4BB3F7B8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95A83D-8ADE-414F-8EB0-2F37A514B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722AF3-3A0A-D14A-B0BA-A7AF89285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6D5290-AB4D-E447-B950-67F3E497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D78F-EF5E-1045-91FB-686B89820782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3415C5-0AEF-B041-936E-4AE0C674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9F8CC4-3E95-2642-83B0-D1E2A6F2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31E0-D07E-A043-87BF-E479074DB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3533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261DB-FD56-6C44-92FE-2CCAE532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6BEC45-EC61-AC4B-BA93-856F42B08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AA651F-1368-2E48-B11E-A2D3BC4CB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2A6D3F-66C8-B146-8831-3C2E08BC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D78F-EF5E-1045-91FB-686B89820782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22A271-DC2C-9944-B81D-C341FB8DC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E53EE1-EC1C-7043-89AA-938F6669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31E0-D07E-A043-87BF-E479074DB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4529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245AB95-423B-7547-8AEE-EAC60750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7ACB9A-B3DD-6742-BE26-384D663D5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7DD99E-4760-3E43-A2B7-B1C72D074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8D78F-EF5E-1045-91FB-686B89820782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77C980-DE8D-574B-95E7-456734728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2CBE79-8BB0-8147-85D7-7E00C81C7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A31E0-D07E-A043-87BF-E479074DB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8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xdesign.cc/the-optimistic-ui-with-react-f1420e317d54" TargetMode="External"/><Relationship Id="rId7" Type="http://schemas.openxmlformats.org/officeDocument/2006/relationships/hyperlink" Target="https://github.com/endersoncosta/React-Performan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-br.reactjs.org/docs/profiler.html" TargetMode="External"/><Relationship Id="rId5" Type="http://schemas.openxmlformats.org/officeDocument/2006/relationships/hyperlink" Target="https://pt-br.reactjs.org/docs/optimizing-performance.html" TargetMode="External"/><Relationship Id="rId4" Type="http://schemas.openxmlformats.org/officeDocument/2006/relationships/hyperlink" Target="https://uxplanet.org/optimistic-1000-34d9eefe4c0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gif"/><Relationship Id="rId3" Type="http://schemas.openxmlformats.org/officeDocument/2006/relationships/hyperlink" Target="https://uxplanet.org/optimistic-1000-34d9eefe4c05" TargetMode="External"/><Relationship Id="rId7" Type="http://schemas.openxmlformats.org/officeDocument/2006/relationships/image" Target="../media/image2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gif"/><Relationship Id="rId5" Type="http://schemas.openxmlformats.org/officeDocument/2006/relationships/image" Target="../media/image20.gif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7B5C014-260F-4B8E-A40C-C8AB0687F87F}"/>
              </a:ext>
            </a:extLst>
          </p:cNvPr>
          <p:cNvSpPr/>
          <p:nvPr/>
        </p:nvSpPr>
        <p:spPr>
          <a:xfrm>
            <a:off x="7541442" y="0"/>
            <a:ext cx="46505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7B07D4-4431-6846-AA4D-2494EBB31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5" y="2076449"/>
            <a:ext cx="9144000" cy="933451"/>
          </a:xfrm>
        </p:spPr>
        <p:txBody>
          <a:bodyPr>
            <a:normAutofit/>
          </a:bodyPr>
          <a:lstStyle/>
          <a:p>
            <a:pPr algn="l"/>
            <a:r>
              <a:rPr lang="pt-BR" sz="5500" b="1" dirty="0">
                <a:solidFill>
                  <a:schemeClr val="bg1"/>
                </a:solidFill>
                <a:latin typeface="Josefin Sans" panose="00000500000000000000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#UniversidadeVórtx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B77EFC8-91BC-3D41-9B47-AC6E8E872170}"/>
              </a:ext>
            </a:extLst>
          </p:cNvPr>
          <p:cNvSpPr txBox="1">
            <a:spLocks/>
          </p:cNvSpPr>
          <p:nvPr/>
        </p:nvSpPr>
        <p:spPr>
          <a:xfrm>
            <a:off x="466725" y="2943224"/>
            <a:ext cx="9144000" cy="58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chemeClr val="bg1"/>
                </a:solidFill>
                <a:latin typeface="Josefin Sans" panose="00000500000000000000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Melhorando a performance com </a:t>
            </a:r>
            <a:r>
              <a:rPr lang="pt-BR" sz="3200" dirty="0" err="1">
                <a:solidFill>
                  <a:schemeClr val="bg1"/>
                </a:solidFill>
                <a:latin typeface="Josefin Sans" panose="00000500000000000000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React</a:t>
            </a:r>
            <a:endParaRPr lang="pt-BR" sz="3200" dirty="0">
              <a:solidFill>
                <a:schemeClr val="bg1"/>
              </a:solidFill>
              <a:latin typeface="Josefin Sans" panose="00000500000000000000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CA12D813-46D0-2F49-AB08-F7537A7C59D0}"/>
              </a:ext>
            </a:extLst>
          </p:cNvPr>
          <p:cNvCxnSpPr/>
          <p:nvPr/>
        </p:nvCxnSpPr>
        <p:spPr>
          <a:xfrm>
            <a:off x="381000" y="2147885"/>
            <a:ext cx="0" cy="142875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8">
            <a:extLst>
              <a:ext uri="{FF2B5EF4-FFF2-40B4-BE49-F238E27FC236}">
                <a16:creationId xmlns:a16="http://schemas.microsoft.com/office/drawing/2014/main" id="{5CE60E8F-F5F8-407E-958C-AA8511EA3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200" y="6471940"/>
            <a:ext cx="1038225" cy="2381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7D427DE-6F39-4D96-941C-C81FFF682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141" y="1582736"/>
            <a:ext cx="4145158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30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8973DF-E708-B14C-B1DE-85A7769E0F5A}"/>
              </a:ext>
            </a:extLst>
          </p:cNvPr>
          <p:cNvSpPr/>
          <p:nvPr/>
        </p:nvSpPr>
        <p:spPr>
          <a:xfrm>
            <a:off x="523874" y="386060"/>
            <a:ext cx="96583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rgbClr val="D9222A"/>
                </a:solidFill>
                <a:latin typeface="Josefin Sans" panose="00000500000000000000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links e referências</a:t>
            </a:r>
            <a:endParaRPr lang="pt-BR" sz="2400" b="1" dirty="0">
              <a:solidFill>
                <a:srgbClr val="D9222A"/>
              </a:solidFill>
              <a:latin typeface="Josefin Sans" panose="00000500000000000000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F00A0BCB-32AF-4BD2-B65E-91F4FA194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200" y="6471940"/>
            <a:ext cx="1038225" cy="238125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45B9A3D7-DB49-4D50-9084-09D173251DB8}"/>
              </a:ext>
            </a:extLst>
          </p:cNvPr>
          <p:cNvSpPr txBox="1">
            <a:spLocks/>
          </p:cNvSpPr>
          <p:nvPr/>
        </p:nvSpPr>
        <p:spPr>
          <a:xfrm>
            <a:off x="676273" y="1373376"/>
            <a:ext cx="11308151" cy="205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sz="1600" dirty="0">
                <a:latin typeface="Josefin Sans" panose="00000500000000000000" pitchFamily="2" charset="0"/>
              </a:rPr>
              <a:t>► </a:t>
            </a:r>
            <a:r>
              <a:rPr lang="pt-BR" sz="1600" dirty="0">
                <a:latin typeface="Josefin Sans" panose="00000500000000000000" pitchFamily="2" charset="0"/>
                <a:hlinkClick r:id="rId3"/>
              </a:rPr>
              <a:t>https://uxdesign.cc/the-optimistic-ui-with-react-f1420e317d54</a:t>
            </a:r>
            <a:endParaRPr lang="pt-BR" sz="1600" dirty="0">
              <a:latin typeface="Josefin Sans" panose="00000500000000000000" pitchFamily="2" charset="0"/>
            </a:endParaRPr>
          </a:p>
          <a:p>
            <a:pPr lvl="0"/>
            <a:r>
              <a:rPr lang="pt-BR" sz="1600" dirty="0">
                <a:latin typeface="Josefin Sans" panose="00000500000000000000" pitchFamily="2" charset="0"/>
              </a:rPr>
              <a:t>► </a:t>
            </a:r>
            <a:r>
              <a:rPr lang="pt-BR" sz="1600" dirty="0">
                <a:latin typeface="Josefin Sans" panose="00000500000000000000" pitchFamily="2" charset="0"/>
                <a:hlinkClick r:id="rId4"/>
              </a:rPr>
              <a:t>https://uxplanet.org/optimistic-1000-34d9eefe4c05</a:t>
            </a:r>
            <a:endParaRPr lang="pt-BR" sz="1600" dirty="0">
              <a:latin typeface="Josefin Sans" panose="00000500000000000000" pitchFamily="2" charset="0"/>
            </a:endParaRPr>
          </a:p>
          <a:p>
            <a:pPr lvl="0"/>
            <a:r>
              <a:rPr lang="pt-BR" sz="1600" dirty="0">
                <a:latin typeface="Josefin Sans" panose="00000500000000000000" pitchFamily="2" charset="0"/>
              </a:rPr>
              <a:t>► </a:t>
            </a:r>
            <a:r>
              <a:rPr lang="pt-BR" sz="1600" dirty="0">
                <a:latin typeface="Josefin Sans" panose="00000500000000000000" pitchFamily="2" charset="0"/>
                <a:hlinkClick r:id="rId5"/>
              </a:rPr>
              <a:t>https://pt-br.reactjs.org/docs/optimizing-performance.html</a:t>
            </a:r>
            <a:endParaRPr lang="pt-BR" sz="1600" dirty="0">
              <a:latin typeface="Josefin Sans" panose="00000500000000000000" pitchFamily="2" charset="0"/>
            </a:endParaRPr>
          </a:p>
          <a:p>
            <a:pPr lvl="0"/>
            <a:r>
              <a:rPr lang="pt-BR" sz="1600" dirty="0">
                <a:latin typeface="Josefin Sans" panose="00000500000000000000" pitchFamily="2" charset="0"/>
              </a:rPr>
              <a:t>► </a:t>
            </a:r>
            <a:r>
              <a:rPr lang="pt-BR" sz="1600" dirty="0">
                <a:latin typeface="Josefin Sans" panose="00000500000000000000" pitchFamily="2" charset="0"/>
                <a:hlinkClick r:id="rId6"/>
              </a:rPr>
              <a:t>https://pt-br.reactjs.org/docs/profiler.html</a:t>
            </a:r>
            <a:endParaRPr lang="pt-BR" sz="1600" dirty="0">
              <a:latin typeface="Josefin Sans" panose="00000500000000000000" pitchFamily="2" charset="0"/>
            </a:endParaRPr>
          </a:p>
          <a:p>
            <a:pPr lvl="0"/>
            <a:r>
              <a:rPr lang="pt-BR" sz="1600" dirty="0">
                <a:latin typeface="Josefin Sans" panose="00000500000000000000" pitchFamily="2" charset="0"/>
              </a:rPr>
              <a:t>► </a:t>
            </a:r>
            <a:r>
              <a:rPr lang="pt-BR" sz="1600" dirty="0">
                <a:latin typeface="Josefin Sans" panose="00000500000000000000" pitchFamily="2" charset="0"/>
                <a:hlinkClick r:id="rId7"/>
              </a:rPr>
              <a:t>https://github.com/endersoncosta/React-Performance</a:t>
            </a:r>
            <a:endParaRPr lang="pt-BR" sz="100" dirty="0">
              <a:latin typeface="Josefin Sans" panose="00000500000000000000" pitchFamily="2" charset="0"/>
            </a:endParaRPr>
          </a:p>
          <a:p>
            <a:pPr lvl="1"/>
            <a:endParaRPr lang="pt-BR" sz="100" dirty="0">
              <a:latin typeface="Josefin Sans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00" dirty="0">
              <a:latin typeface="Josefin Sans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00" dirty="0">
              <a:latin typeface="Josefin Sans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00" dirty="0">
              <a:latin typeface="Josefin Sans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br>
              <a:rPr lang="pt-BR" sz="100" dirty="0">
                <a:latin typeface="Josefin Sans" panose="00000500000000000000" pitchFamily="2" charset="0"/>
              </a:rPr>
            </a:br>
            <a:br>
              <a:rPr lang="pt-BR" sz="100" dirty="0">
                <a:latin typeface="Josefin Sans" panose="00000500000000000000" pitchFamily="2" charset="0"/>
              </a:rPr>
            </a:br>
            <a:endParaRPr lang="pt-BR" sz="100" dirty="0">
              <a:latin typeface="Josefin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73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8973DF-E708-B14C-B1DE-85A7769E0F5A}"/>
              </a:ext>
            </a:extLst>
          </p:cNvPr>
          <p:cNvSpPr/>
          <p:nvPr/>
        </p:nvSpPr>
        <p:spPr>
          <a:xfrm>
            <a:off x="523874" y="386060"/>
            <a:ext cx="96583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>
                <a:solidFill>
                  <a:srgbClr val="D9222A"/>
                </a:solidFill>
                <a:latin typeface="Josefin Sans" panose="00000500000000000000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Como funciona...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F1C897E-C255-F245-A58E-4CBFE8A2A958}"/>
              </a:ext>
            </a:extLst>
          </p:cNvPr>
          <p:cNvSpPr txBox="1">
            <a:spLocks/>
          </p:cNvSpPr>
          <p:nvPr/>
        </p:nvSpPr>
        <p:spPr>
          <a:xfrm>
            <a:off x="523874" y="1409700"/>
            <a:ext cx="11229977" cy="5186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00050" lvl="0" indent="-400050">
              <a:buFont typeface="+mj-lt"/>
              <a:buAutoNum type="romanUcPeriod"/>
            </a:pPr>
            <a:endParaRPr lang="en-US" sz="1600">
              <a:latin typeface="Helvetica Neue Light" panose="02000403000000020004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880585-D3D4-4B74-963B-E2D5A502ADC9}"/>
              </a:ext>
            </a:extLst>
          </p:cNvPr>
          <p:cNvSpPr txBox="1"/>
          <p:nvPr/>
        </p:nvSpPr>
        <p:spPr>
          <a:xfrm>
            <a:off x="7627011" y="6534994"/>
            <a:ext cx="28568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800" dirty="0"/>
              <a:t>https://projects.wojtekmaj.pl/react-lifecycle-methods-diagram/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C7863544-B6DC-4DA4-94AA-44B8DE988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6200" y="6471940"/>
            <a:ext cx="1038225" cy="23812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3CFD788-C58A-4B13-8B46-23CB7CA4B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302" y="1236238"/>
            <a:ext cx="10421396" cy="512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9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1B7B8F1-B0F1-B341-ACC2-C8CDA2441E25}"/>
              </a:ext>
            </a:extLst>
          </p:cNvPr>
          <p:cNvSpPr/>
          <p:nvPr/>
        </p:nvSpPr>
        <p:spPr>
          <a:xfrm>
            <a:off x="0" y="0"/>
            <a:ext cx="56007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70DD98B-764E-B341-ABD7-496EC3E868A6}"/>
              </a:ext>
            </a:extLst>
          </p:cNvPr>
          <p:cNvSpPr txBox="1">
            <a:spLocks/>
          </p:cNvSpPr>
          <p:nvPr/>
        </p:nvSpPr>
        <p:spPr>
          <a:xfrm>
            <a:off x="6475402" y="870594"/>
            <a:ext cx="4888015" cy="142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b="1" dirty="0">
                <a:solidFill>
                  <a:schemeClr val="bg1"/>
                </a:solidFill>
                <a:latin typeface="Josefin Sans" panose="00000500000000000000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Eventos forçando a renderização.</a:t>
            </a:r>
          </a:p>
          <a:p>
            <a:endParaRPr lang="pt-BR" sz="1600" dirty="0">
              <a:solidFill>
                <a:schemeClr val="bg1"/>
              </a:solidFill>
              <a:latin typeface="Josefin Sans" panose="00000500000000000000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5206907-BE9C-B542-802B-976CA30AC6F0}"/>
              </a:ext>
            </a:extLst>
          </p:cNvPr>
          <p:cNvSpPr txBox="1">
            <a:spLocks/>
          </p:cNvSpPr>
          <p:nvPr/>
        </p:nvSpPr>
        <p:spPr>
          <a:xfrm>
            <a:off x="5785640" y="1150437"/>
            <a:ext cx="504825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6600" dirty="0">
                <a:solidFill>
                  <a:schemeClr val="bg1"/>
                </a:solidFill>
                <a:latin typeface="Rockness" panose="02000500000000000000" pitchFamily="50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</a:t>
            </a:r>
            <a:endParaRPr lang="pt-BR" sz="6600" b="1" dirty="0">
              <a:solidFill>
                <a:schemeClr val="bg1"/>
              </a:solidFill>
              <a:latin typeface="Rockness" panose="02000500000000000000" pitchFamily="50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FDB3F977-B9CC-E946-9A76-5DE0F51464D3}"/>
              </a:ext>
            </a:extLst>
          </p:cNvPr>
          <p:cNvSpPr txBox="1">
            <a:spLocks/>
          </p:cNvSpPr>
          <p:nvPr/>
        </p:nvSpPr>
        <p:spPr>
          <a:xfrm>
            <a:off x="5791558" y="3015878"/>
            <a:ext cx="504825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6600">
                <a:solidFill>
                  <a:schemeClr val="bg1"/>
                </a:solidFill>
                <a:latin typeface="Rockness" panose="02000500000000000000" pitchFamily="50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</a:t>
            </a:r>
            <a:endParaRPr lang="pt-BR" sz="6600" b="1">
              <a:solidFill>
                <a:schemeClr val="bg1"/>
              </a:solidFill>
              <a:latin typeface="Rockness" panose="02000500000000000000" pitchFamily="50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F1CEC38-0ADC-DD48-A589-D02CFCEE4D62}"/>
              </a:ext>
            </a:extLst>
          </p:cNvPr>
          <p:cNvSpPr txBox="1">
            <a:spLocks/>
          </p:cNvSpPr>
          <p:nvPr/>
        </p:nvSpPr>
        <p:spPr>
          <a:xfrm>
            <a:off x="5785638" y="2476501"/>
            <a:ext cx="504825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pt-BR" sz="6600" b="1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F47B93EB-A8BA-F649-921F-89E530B4E5E8}"/>
              </a:ext>
            </a:extLst>
          </p:cNvPr>
          <p:cNvSpPr txBox="1">
            <a:spLocks/>
          </p:cNvSpPr>
          <p:nvPr/>
        </p:nvSpPr>
        <p:spPr>
          <a:xfrm>
            <a:off x="6472358" y="2642016"/>
            <a:ext cx="5156608" cy="1619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600" b="1" dirty="0">
                <a:solidFill>
                  <a:schemeClr val="bg1"/>
                </a:solidFill>
                <a:latin typeface="Josefin Sans"/>
                <a:ea typeface="Helvetica Neue Light" panose="02000403000000020004" pitchFamily="2" charset="0"/>
                <a:cs typeface="Helvetica Neue" panose="02000503000000020004" pitchFamily="2" charset="0"/>
              </a:rPr>
              <a:t>Elementos </a:t>
            </a:r>
            <a:r>
              <a:rPr lang="pt-BR" sz="1600" b="1" dirty="0" err="1">
                <a:solidFill>
                  <a:schemeClr val="bg1"/>
                </a:solidFill>
                <a:latin typeface="Josefin Sans"/>
                <a:ea typeface="Helvetica Neue Light" panose="02000403000000020004" pitchFamily="2" charset="0"/>
                <a:cs typeface="Helvetica Neue" panose="02000503000000020004" pitchFamily="2" charset="0"/>
              </a:rPr>
              <a:t>renderizando</a:t>
            </a:r>
            <a:r>
              <a:rPr lang="pt-BR" sz="1600" b="1" dirty="0">
                <a:solidFill>
                  <a:schemeClr val="bg1"/>
                </a:solidFill>
                <a:latin typeface="Josefin Sans"/>
                <a:ea typeface="Helvetica Neue Light" panose="02000403000000020004" pitchFamily="2" charset="0"/>
                <a:cs typeface="Helvetica Neue" panose="02000503000000020004" pitchFamily="2" charset="0"/>
              </a:rPr>
              <a:t> sem necessidade</a:t>
            </a:r>
          </a:p>
          <a:p>
            <a:pPr algn="just"/>
            <a:endParaRPr lang="pt-BR" sz="1600" b="1" dirty="0">
              <a:solidFill>
                <a:schemeClr val="bg1"/>
              </a:solidFill>
              <a:latin typeface="Josefin Sans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9786DD6C-E4D1-024D-AE9F-C6DC61FC00A2}"/>
              </a:ext>
            </a:extLst>
          </p:cNvPr>
          <p:cNvSpPr txBox="1">
            <a:spLocks/>
          </p:cNvSpPr>
          <p:nvPr/>
        </p:nvSpPr>
        <p:spPr>
          <a:xfrm>
            <a:off x="6475403" y="2428876"/>
            <a:ext cx="5533907" cy="78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pt-BR" sz="160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" name="Imagem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F852EE5-9749-417F-920D-07360362F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200" y="6473315"/>
            <a:ext cx="1029759" cy="235374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F1F1EF9F-0D78-42D0-8974-084B2C9783D9}"/>
              </a:ext>
            </a:extLst>
          </p:cNvPr>
          <p:cNvSpPr txBox="1">
            <a:spLocks/>
          </p:cNvSpPr>
          <p:nvPr/>
        </p:nvSpPr>
        <p:spPr>
          <a:xfrm>
            <a:off x="5791558" y="4927328"/>
            <a:ext cx="504825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6600" b="1">
                <a:solidFill>
                  <a:schemeClr val="bg1"/>
                </a:solidFill>
                <a:latin typeface="Rockness" panose="02000500000000000000" pitchFamily="50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A8D6161E-DD59-408E-8473-D077ABFA5E5D}"/>
              </a:ext>
            </a:extLst>
          </p:cNvPr>
          <p:cNvSpPr txBox="1">
            <a:spLocks/>
          </p:cNvSpPr>
          <p:nvPr/>
        </p:nvSpPr>
        <p:spPr>
          <a:xfrm>
            <a:off x="6475401" y="4169025"/>
            <a:ext cx="5049814" cy="2062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1600" b="1" dirty="0">
              <a:solidFill>
                <a:schemeClr val="bg1"/>
              </a:solidFill>
              <a:latin typeface="Josefin Sans" panose="00000500000000000000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r>
              <a:rPr lang="pt-BR" sz="1600" b="1" dirty="0">
                <a:solidFill>
                  <a:schemeClr val="bg1"/>
                </a:solidFill>
                <a:latin typeface="Josefin Sans" panose="00000500000000000000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Melhor abordagem para correção.</a:t>
            </a:r>
          </a:p>
          <a:p>
            <a:endParaRPr lang="pt-BR" sz="1600" dirty="0">
              <a:solidFill>
                <a:schemeClr val="bg1"/>
              </a:solidFill>
              <a:latin typeface="Josefin Sans" panose="00000500000000000000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7EB20943-B369-45DA-9C67-8C7177898013}"/>
              </a:ext>
            </a:extLst>
          </p:cNvPr>
          <p:cNvSpPr/>
          <p:nvPr/>
        </p:nvSpPr>
        <p:spPr>
          <a:xfrm>
            <a:off x="523874" y="386060"/>
            <a:ext cx="9658351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4000" b="1" dirty="0">
                <a:solidFill>
                  <a:srgbClr val="D9222A"/>
                </a:solidFill>
                <a:latin typeface="Josefin Sans" panose="00000500000000000000" pitchFamily="2" charset="0"/>
              </a:rPr>
              <a:t>Análise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E7B001-0BFE-45A6-87E2-F88F6715B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41" y="3620555"/>
            <a:ext cx="5080000" cy="177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E2BF5A3-7819-4B1E-BAE0-48033E52A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84" y="1966795"/>
            <a:ext cx="3829584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4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8973DF-E708-B14C-B1DE-85A7769E0F5A}"/>
              </a:ext>
            </a:extLst>
          </p:cNvPr>
          <p:cNvSpPr/>
          <p:nvPr/>
        </p:nvSpPr>
        <p:spPr>
          <a:xfrm>
            <a:off x="523874" y="386060"/>
            <a:ext cx="96583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rgbClr val="D9222A"/>
                </a:solidFill>
                <a:latin typeface="Josefin Sans" panose="00000500000000000000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Ferramentas</a:t>
            </a:r>
            <a:endParaRPr lang="pt-BR" sz="2400" b="1" dirty="0">
              <a:solidFill>
                <a:srgbClr val="D9222A"/>
              </a:solidFill>
              <a:latin typeface="Josefin Sans" panose="00000500000000000000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F1C897E-C255-F245-A58E-4CBFE8A2A958}"/>
              </a:ext>
            </a:extLst>
          </p:cNvPr>
          <p:cNvSpPr txBox="1">
            <a:spLocks/>
          </p:cNvSpPr>
          <p:nvPr/>
        </p:nvSpPr>
        <p:spPr>
          <a:xfrm>
            <a:off x="523873" y="1093946"/>
            <a:ext cx="9552282" cy="854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Josefin Sans"/>
              </a:rPr>
              <a:t>Para a análise, podemos utilizar algumas ferramentas, dentre elas se destacam duas: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00" dirty="0">
                <a:latin typeface="Josefin Sans"/>
              </a:rPr>
              <a:t>a</a:t>
            </a:r>
          </a:p>
          <a:p>
            <a:pPr marL="800100" lvl="1" indent="-342900">
              <a:buFont typeface="+mj-lt"/>
              <a:buAutoNum type="arabicPeriod"/>
            </a:pPr>
            <a:endParaRPr lang="pt-BR" sz="100" dirty="0">
              <a:latin typeface="Josefin Sans"/>
            </a:endParaRPr>
          </a:p>
          <a:p>
            <a:pPr marL="800100" lvl="1" indent="-342900">
              <a:buFont typeface="+mj-lt"/>
              <a:buAutoNum type="arabicPeriod"/>
            </a:pPr>
            <a:endParaRPr lang="pt-BR" sz="100" dirty="0">
              <a:latin typeface="Josefin Sans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FC15B66-A873-4E7C-A008-BA9FC0CA1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6200" y="6471940"/>
            <a:ext cx="1038225" cy="23812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2257E545-1D40-46FA-91FA-4BFFC401E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3" y="2104582"/>
            <a:ext cx="5144218" cy="256258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4E22E9B-66E9-4D80-A4FB-C131E6112B37}"/>
              </a:ext>
            </a:extLst>
          </p:cNvPr>
          <p:cNvSpPr txBox="1"/>
          <p:nvPr/>
        </p:nvSpPr>
        <p:spPr>
          <a:xfrm>
            <a:off x="2478922" y="5470841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Api</a:t>
            </a:r>
            <a:r>
              <a:rPr lang="pt-BR" dirty="0"/>
              <a:t> Profiler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EB24730-8665-4030-B2C0-0D50DBEB3763}"/>
              </a:ext>
            </a:extLst>
          </p:cNvPr>
          <p:cNvSpPr txBox="1">
            <a:spLocks/>
          </p:cNvSpPr>
          <p:nvPr/>
        </p:nvSpPr>
        <p:spPr>
          <a:xfrm>
            <a:off x="523874" y="5736897"/>
            <a:ext cx="5144218" cy="854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sz="1600" dirty="0">
                <a:latin typeface="Josefin Sans"/>
              </a:rPr>
              <a:t>Ele metrifica a frequência de renderização e o custo desta renderização a nível de código.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00" dirty="0">
                <a:latin typeface="Josefin Sans"/>
              </a:rPr>
              <a:t>a</a:t>
            </a:r>
          </a:p>
          <a:p>
            <a:pPr marL="800100" lvl="1" indent="-342900">
              <a:buFont typeface="+mj-lt"/>
              <a:buAutoNum type="arabicPeriod"/>
            </a:pPr>
            <a:endParaRPr lang="pt-BR" sz="100" dirty="0">
              <a:latin typeface="Josefin Sans"/>
            </a:endParaRPr>
          </a:p>
          <a:p>
            <a:pPr marL="800100" lvl="1" indent="-342900">
              <a:buFont typeface="+mj-lt"/>
              <a:buAutoNum type="arabicPeriod"/>
            </a:pPr>
            <a:endParaRPr lang="pt-BR" sz="100" dirty="0">
              <a:latin typeface="Josefin San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6B50AE2-EC4A-4B30-89F2-2689CF019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092113"/>
            <a:ext cx="5741499" cy="3029239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B2B68ABC-D56A-402E-8780-819921F5E9D9}"/>
              </a:ext>
            </a:extLst>
          </p:cNvPr>
          <p:cNvSpPr txBox="1"/>
          <p:nvPr/>
        </p:nvSpPr>
        <p:spPr>
          <a:xfrm>
            <a:off x="7837890" y="5367565"/>
            <a:ext cx="2256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Developer</a:t>
            </a:r>
            <a:r>
              <a:rPr lang="pt-BR" dirty="0"/>
              <a:t> Tools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CC6F90AD-8266-4F20-8ADE-5B5EE83CA911}"/>
              </a:ext>
            </a:extLst>
          </p:cNvPr>
          <p:cNvSpPr txBox="1">
            <a:spLocks/>
          </p:cNvSpPr>
          <p:nvPr/>
        </p:nvSpPr>
        <p:spPr>
          <a:xfrm>
            <a:off x="6394103" y="5729699"/>
            <a:ext cx="5144218" cy="854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sz="1600" dirty="0">
                <a:latin typeface="Josefin Sans"/>
              </a:rPr>
              <a:t>Esta ferramenta também tem o Profiler, porém desta vez ele é visual e um pouco mais intuitivo.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00" dirty="0">
                <a:latin typeface="Josefin Sans"/>
              </a:rPr>
              <a:t>a</a:t>
            </a:r>
          </a:p>
          <a:p>
            <a:pPr marL="800100" lvl="1" indent="-342900">
              <a:buFont typeface="+mj-lt"/>
              <a:buAutoNum type="arabicPeriod"/>
            </a:pPr>
            <a:endParaRPr lang="pt-BR" sz="100" dirty="0">
              <a:latin typeface="Josefin Sans"/>
            </a:endParaRPr>
          </a:p>
          <a:p>
            <a:pPr marL="800100" lvl="1" indent="-342900">
              <a:buFont typeface="+mj-lt"/>
              <a:buAutoNum type="arabicPeriod"/>
            </a:pPr>
            <a:endParaRPr lang="pt-BR" sz="100" dirty="0">
              <a:latin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19415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8973DF-E708-B14C-B1DE-85A7769E0F5A}"/>
              </a:ext>
            </a:extLst>
          </p:cNvPr>
          <p:cNvSpPr/>
          <p:nvPr/>
        </p:nvSpPr>
        <p:spPr>
          <a:xfrm>
            <a:off x="523874" y="386060"/>
            <a:ext cx="96583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rgbClr val="D9222A"/>
                </a:solidFill>
                <a:latin typeface="Josefin Sans" panose="00000500000000000000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Ferramenta extra</a:t>
            </a:r>
            <a:endParaRPr lang="pt-BR" sz="2400" b="1" dirty="0">
              <a:solidFill>
                <a:srgbClr val="D9222A"/>
              </a:solidFill>
              <a:latin typeface="Josefin Sans" panose="00000500000000000000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F1C897E-C255-F245-A58E-4CBFE8A2A958}"/>
              </a:ext>
            </a:extLst>
          </p:cNvPr>
          <p:cNvSpPr txBox="1">
            <a:spLocks/>
          </p:cNvSpPr>
          <p:nvPr/>
        </p:nvSpPr>
        <p:spPr>
          <a:xfrm>
            <a:off x="523873" y="1093946"/>
            <a:ext cx="9552282" cy="854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endParaRPr lang="pt-BR" sz="1600" dirty="0">
              <a:latin typeface="Josefin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00" dirty="0">
                <a:latin typeface="Josefin Sans"/>
              </a:rPr>
              <a:t>a</a:t>
            </a:r>
          </a:p>
          <a:p>
            <a:pPr marL="800100" lvl="1" indent="-342900">
              <a:buFont typeface="+mj-lt"/>
              <a:buAutoNum type="arabicPeriod"/>
            </a:pPr>
            <a:endParaRPr lang="pt-BR" sz="100" dirty="0">
              <a:latin typeface="Josefin Sans"/>
            </a:endParaRPr>
          </a:p>
          <a:p>
            <a:pPr marL="800100" lvl="1" indent="-342900">
              <a:buFont typeface="+mj-lt"/>
              <a:buAutoNum type="arabicPeriod"/>
            </a:pPr>
            <a:endParaRPr lang="pt-BR" sz="100" dirty="0">
              <a:latin typeface="Josefin Sans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FC15B66-A873-4E7C-A008-BA9FC0CA1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6200" y="6471940"/>
            <a:ext cx="1038225" cy="2381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4E22E9B-66E9-4D80-A4FB-C131E6112B37}"/>
              </a:ext>
            </a:extLst>
          </p:cNvPr>
          <p:cNvSpPr txBox="1"/>
          <p:nvPr/>
        </p:nvSpPr>
        <p:spPr>
          <a:xfrm>
            <a:off x="2185990" y="1617166"/>
            <a:ext cx="1819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Chrome </a:t>
            </a:r>
            <a:r>
              <a:rPr lang="pt-BR" dirty="0" err="1"/>
              <a:t>DevTools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2B68ABC-D56A-402E-8780-819921F5E9D9}"/>
              </a:ext>
            </a:extLst>
          </p:cNvPr>
          <p:cNvSpPr txBox="1"/>
          <p:nvPr/>
        </p:nvSpPr>
        <p:spPr>
          <a:xfrm>
            <a:off x="7552304" y="1617166"/>
            <a:ext cx="2366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Firefox </a:t>
            </a:r>
            <a:r>
              <a:rPr lang="pt-BR" dirty="0" err="1"/>
              <a:t>Developer</a:t>
            </a:r>
            <a:r>
              <a:rPr lang="pt-BR" dirty="0"/>
              <a:t> Tools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CC6F90AD-8266-4F20-8ADE-5B5EE83CA911}"/>
              </a:ext>
            </a:extLst>
          </p:cNvPr>
          <p:cNvSpPr txBox="1">
            <a:spLocks/>
          </p:cNvSpPr>
          <p:nvPr/>
        </p:nvSpPr>
        <p:spPr>
          <a:xfrm>
            <a:off x="523873" y="5145579"/>
            <a:ext cx="11014448" cy="143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sz="1600" dirty="0">
                <a:latin typeface="Josefin Sans"/>
              </a:rPr>
              <a:t>Todos, ou pelo menos a maioria, dos browsers hoje em dia contam com a ferramenta do desenvolvedor, que possui uma aba de performance ou desempenho, que também fazem essa função, para qualquer que seja a tecnologia, porém sem muitos detalhes específicos da tecnologia, porém ele identifica problemas de qualquer que seja a tecnologia utilizada para renderização. HTML puro, JS puro, problemas com imagens pesadas, </a:t>
            </a:r>
            <a:r>
              <a:rPr lang="pt-BR" sz="1600" dirty="0" err="1">
                <a:latin typeface="Josefin Sans"/>
              </a:rPr>
              <a:t>jquery</a:t>
            </a:r>
            <a:r>
              <a:rPr lang="pt-BR" sz="1600" dirty="0">
                <a:latin typeface="Josefin Sans"/>
              </a:rPr>
              <a:t>, </a:t>
            </a:r>
            <a:r>
              <a:rPr lang="pt-BR" sz="1600" dirty="0" err="1">
                <a:latin typeface="Josefin Sans"/>
              </a:rPr>
              <a:t>vue</a:t>
            </a:r>
            <a:r>
              <a:rPr lang="pt-BR" sz="1600" dirty="0">
                <a:latin typeface="Josefin Sans"/>
              </a:rPr>
              <a:t>, angular, </a:t>
            </a:r>
            <a:r>
              <a:rPr lang="pt-BR" sz="1600" dirty="0" err="1">
                <a:latin typeface="Josefin Sans"/>
              </a:rPr>
              <a:t>react</a:t>
            </a:r>
            <a:r>
              <a:rPr lang="pt-BR" sz="1600" dirty="0">
                <a:latin typeface="Josefin Sans"/>
              </a:rPr>
              <a:t>, </a:t>
            </a:r>
            <a:r>
              <a:rPr lang="pt-BR" sz="1600" dirty="0" err="1">
                <a:latin typeface="Josefin Sans"/>
              </a:rPr>
              <a:t>emberjs</a:t>
            </a:r>
            <a:r>
              <a:rPr lang="pt-BR" sz="1600" dirty="0">
                <a:latin typeface="Josefin Sans"/>
              </a:rPr>
              <a:t>, </a:t>
            </a:r>
            <a:r>
              <a:rPr lang="pt-BR" sz="1600" dirty="0" err="1">
                <a:latin typeface="Josefin Sans"/>
              </a:rPr>
              <a:t>php</a:t>
            </a:r>
            <a:r>
              <a:rPr lang="pt-BR" sz="1600" dirty="0">
                <a:latin typeface="Josefin Sans"/>
              </a:rPr>
              <a:t>, </a:t>
            </a:r>
            <a:r>
              <a:rPr lang="pt-BR" sz="1600" dirty="0" err="1">
                <a:latin typeface="Josefin Sans"/>
              </a:rPr>
              <a:t>asp</a:t>
            </a:r>
            <a:r>
              <a:rPr lang="pt-BR" sz="1600" dirty="0">
                <a:latin typeface="Josefin Sans"/>
              </a:rPr>
              <a:t> etc...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00" dirty="0">
                <a:latin typeface="Josefin Sans"/>
              </a:rPr>
              <a:t>a</a:t>
            </a:r>
          </a:p>
          <a:p>
            <a:pPr marL="800100" lvl="1" indent="-342900">
              <a:buFont typeface="+mj-lt"/>
              <a:buAutoNum type="arabicPeriod"/>
            </a:pPr>
            <a:endParaRPr lang="pt-BR" sz="100" dirty="0">
              <a:latin typeface="Josefin Sans"/>
            </a:endParaRPr>
          </a:p>
          <a:p>
            <a:pPr marL="800100" lvl="1" indent="-342900">
              <a:buFont typeface="+mj-lt"/>
              <a:buAutoNum type="arabicPeriod"/>
            </a:pPr>
            <a:endParaRPr lang="pt-BR" sz="100" dirty="0">
              <a:latin typeface="Josefin San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A6B5B2-009D-495A-B2E7-06BA18E3E5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643" r="21325" b="22955"/>
          <a:stretch/>
        </p:blipFill>
        <p:spPr>
          <a:xfrm>
            <a:off x="523873" y="2081531"/>
            <a:ext cx="5459534" cy="269493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45465B8-DDC7-4325-96BC-E2409F2BB4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114" r="5716"/>
          <a:stretch/>
        </p:blipFill>
        <p:spPr>
          <a:xfrm>
            <a:off x="6005778" y="2081531"/>
            <a:ext cx="5459534" cy="269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8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9456821-26B9-4181-B181-305FB820D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9641" y="2134209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0035D6FE-7FA2-4D67-8767-6F7E98AB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0608" y="421767"/>
            <a:ext cx="2847251" cy="252375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CC46F7B0-6C52-42C3-8180-7E5D26E8FC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34" t="14129" r="15896" b="12120"/>
          <a:stretch/>
        </p:blipFill>
        <p:spPr>
          <a:xfrm>
            <a:off x="6517491" y="888274"/>
            <a:ext cx="1633483" cy="1590742"/>
          </a:xfrm>
          <a:prstGeom prst="rect">
            <a:avLst/>
          </a:prstGeom>
        </p:spPr>
      </p:pic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0381C401-8AFE-4396-B195-C21EA1C7F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8854" y="4490695"/>
            <a:ext cx="2071275" cy="1835943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F1C897E-C255-F245-A58E-4CBFE8A2A958}"/>
              </a:ext>
            </a:extLst>
          </p:cNvPr>
          <p:cNvSpPr txBox="1">
            <a:spLocks/>
          </p:cNvSpPr>
          <p:nvPr/>
        </p:nvSpPr>
        <p:spPr>
          <a:xfrm>
            <a:off x="965199" y="3110231"/>
            <a:ext cx="5944442" cy="2927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+mn-lt"/>
                <a:ea typeface="+mn-ea"/>
                <a:cs typeface="+mn-cs"/>
              </a:rPr>
              <a:t>Utilizar</a:t>
            </a:r>
            <a:r>
              <a:rPr lang="en-US" sz="1200" dirty="0">
                <a:latin typeface="+mn-lt"/>
                <a:ea typeface="+mn-ea"/>
                <a:cs typeface="+mn-cs"/>
              </a:rPr>
              <a:t> </a:t>
            </a:r>
            <a:r>
              <a:rPr lang="en-US" sz="1200" dirty="0" err="1">
                <a:latin typeface="+mn-lt"/>
                <a:ea typeface="+mn-ea"/>
                <a:cs typeface="+mn-cs"/>
              </a:rPr>
              <a:t>memorização</a:t>
            </a:r>
            <a:r>
              <a:rPr lang="en-US" sz="1200" dirty="0">
                <a:latin typeface="+mn-lt"/>
                <a:ea typeface="+mn-ea"/>
                <a:cs typeface="+mn-cs"/>
              </a:rPr>
              <a:t> para </a:t>
            </a:r>
            <a:r>
              <a:rPr lang="en-US" sz="1200" dirty="0" err="1">
                <a:latin typeface="+mn-lt"/>
                <a:ea typeface="+mn-ea"/>
                <a:cs typeface="+mn-cs"/>
              </a:rPr>
              <a:t>evitar</a:t>
            </a:r>
            <a:r>
              <a:rPr lang="en-US" sz="1200" dirty="0">
                <a:latin typeface="+mn-lt"/>
                <a:ea typeface="+mn-ea"/>
                <a:cs typeface="+mn-cs"/>
              </a:rPr>
              <a:t> </a:t>
            </a:r>
            <a:r>
              <a:rPr lang="en-US" sz="1200" dirty="0" err="1">
                <a:latin typeface="+mn-lt"/>
                <a:ea typeface="+mn-ea"/>
                <a:cs typeface="+mn-cs"/>
              </a:rPr>
              <a:t>renderização</a:t>
            </a:r>
            <a:r>
              <a:rPr lang="en-US" sz="1200" dirty="0">
                <a:latin typeface="+mn-lt"/>
                <a:ea typeface="+mn-ea"/>
                <a:cs typeface="+mn-cs"/>
              </a:rPr>
              <a:t> </a:t>
            </a:r>
            <a:r>
              <a:rPr lang="en-US" sz="1200" dirty="0" err="1">
                <a:latin typeface="+mn-lt"/>
                <a:ea typeface="+mn-ea"/>
                <a:cs typeface="+mn-cs"/>
              </a:rPr>
              <a:t>desnecessária</a:t>
            </a:r>
            <a:r>
              <a:rPr lang="en-US" sz="1200" dirty="0">
                <a:latin typeface="+mn-lt"/>
                <a:ea typeface="+mn-ea"/>
                <a:cs typeface="+mn-cs"/>
              </a:rPr>
              <a:t>.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+mn-lt"/>
                <a:ea typeface="+mn-ea"/>
                <a:cs typeface="+mn-cs"/>
              </a:rPr>
              <a:t>Utilizar</a:t>
            </a:r>
            <a:r>
              <a:rPr lang="en-US" sz="1200" dirty="0">
                <a:latin typeface="+mn-lt"/>
                <a:ea typeface="+mn-ea"/>
                <a:cs typeface="+mn-cs"/>
              </a:rPr>
              <a:t> </a:t>
            </a:r>
            <a:r>
              <a:rPr lang="en-US" sz="1200" dirty="0" err="1">
                <a:latin typeface="+mn-lt"/>
                <a:ea typeface="+mn-ea"/>
                <a:cs typeface="+mn-cs"/>
              </a:rPr>
              <a:t>useCallback</a:t>
            </a:r>
            <a:r>
              <a:rPr lang="en-US" sz="1200" dirty="0">
                <a:latin typeface="+mn-lt"/>
                <a:ea typeface="+mn-ea"/>
                <a:cs typeface="+mn-cs"/>
              </a:rPr>
              <a:t> para </a:t>
            </a:r>
            <a:r>
              <a:rPr lang="en-US" sz="1200" dirty="0" err="1">
                <a:latin typeface="+mn-lt"/>
                <a:ea typeface="+mn-ea"/>
                <a:cs typeface="+mn-cs"/>
              </a:rPr>
              <a:t>evitar</a:t>
            </a:r>
            <a:r>
              <a:rPr lang="en-US" sz="1200" dirty="0">
                <a:latin typeface="+mn-lt"/>
                <a:ea typeface="+mn-ea"/>
                <a:cs typeface="+mn-cs"/>
              </a:rPr>
              <a:t> </a:t>
            </a:r>
            <a:r>
              <a:rPr lang="en-US" sz="1200" dirty="0" err="1">
                <a:latin typeface="+mn-lt"/>
                <a:ea typeface="+mn-ea"/>
                <a:cs typeface="+mn-cs"/>
              </a:rPr>
              <a:t>eventos</a:t>
            </a:r>
            <a:r>
              <a:rPr lang="en-US" sz="1200" dirty="0">
                <a:latin typeface="+mn-lt"/>
                <a:ea typeface="+mn-ea"/>
                <a:cs typeface="+mn-cs"/>
              </a:rPr>
              <a:t> que </a:t>
            </a:r>
            <a:r>
              <a:rPr lang="en-US" sz="1200" dirty="0" err="1">
                <a:latin typeface="+mn-lt"/>
                <a:ea typeface="+mn-ea"/>
                <a:cs typeface="+mn-cs"/>
              </a:rPr>
              <a:t>desencadeiam</a:t>
            </a:r>
            <a:r>
              <a:rPr lang="en-US" sz="1200" dirty="0">
                <a:latin typeface="+mn-lt"/>
                <a:ea typeface="+mn-ea"/>
                <a:cs typeface="+mn-cs"/>
              </a:rPr>
              <a:t> </a:t>
            </a:r>
            <a:r>
              <a:rPr lang="en-US" sz="1200" dirty="0" err="1">
                <a:latin typeface="+mn-lt"/>
                <a:ea typeface="+mn-ea"/>
                <a:cs typeface="+mn-cs"/>
              </a:rPr>
              <a:t>renderizações</a:t>
            </a:r>
            <a:r>
              <a:rPr lang="en-US" sz="1200" dirty="0">
                <a:latin typeface="+mn-lt"/>
                <a:ea typeface="+mn-ea"/>
                <a:cs typeface="+mn-cs"/>
              </a:rPr>
              <a:t>.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+mn-lt"/>
                <a:ea typeface="+mn-ea"/>
                <a:cs typeface="+mn-cs"/>
              </a:rPr>
              <a:t>Utilizar</a:t>
            </a:r>
            <a:r>
              <a:rPr lang="en-US" sz="1200" dirty="0">
                <a:latin typeface="+mn-lt"/>
                <a:ea typeface="+mn-ea"/>
                <a:cs typeface="+mn-cs"/>
              </a:rPr>
              <a:t> </a:t>
            </a:r>
            <a:r>
              <a:rPr lang="en-US" sz="1200" dirty="0" err="1">
                <a:latin typeface="+mn-lt"/>
                <a:ea typeface="+mn-ea"/>
                <a:cs typeface="+mn-cs"/>
              </a:rPr>
              <a:t>técnicas</a:t>
            </a:r>
            <a:r>
              <a:rPr lang="en-US" sz="1200" dirty="0">
                <a:latin typeface="+mn-lt"/>
                <a:ea typeface="+mn-ea"/>
                <a:cs typeface="+mn-cs"/>
              </a:rPr>
              <a:t> de debounce para </a:t>
            </a:r>
            <a:r>
              <a:rPr lang="en-US" sz="1200" dirty="0" err="1">
                <a:latin typeface="+mn-lt"/>
                <a:ea typeface="+mn-ea"/>
                <a:cs typeface="+mn-cs"/>
              </a:rPr>
              <a:t>renderizar</a:t>
            </a:r>
            <a:r>
              <a:rPr lang="en-US" sz="1200" dirty="0">
                <a:latin typeface="+mn-lt"/>
                <a:ea typeface="+mn-ea"/>
                <a:cs typeface="+mn-cs"/>
              </a:rPr>
              <a:t> </a:t>
            </a:r>
            <a:r>
              <a:rPr lang="en-US" sz="1200" dirty="0" err="1">
                <a:latin typeface="+mn-lt"/>
                <a:ea typeface="+mn-ea"/>
                <a:cs typeface="+mn-cs"/>
              </a:rPr>
              <a:t>apenas</a:t>
            </a:r>
            <a:r>
              <a:rPr lang="en-US" sz="1200" dirty="0">
                <a:latin typeface="+mn-lt"/>
                <a:ea typeface="+mn-ea"/>
                <a:cs typeface="+mn-cs"/>
              </a:rPr>
              <a:t> </a:t>
            </a:r>
            <a:r>
              <a:rPr lang="en-US" sz="1200" dirty="0" err="1">
                <a:latin typeface="+mn-lt"/>
                <a:ea typeface="+mn-ea"/>
                <a:cs typeface="+mn-cs"/>
              </a:rPr>
              <a:t>quando</a:t>
            </a:r>
            <a:r>
              <a:rPr lang="en-US" sz="1200" dirty="0">
                <a:latin typeface="+mn-lt"/>
                <a:ea typeface="+mn-ea"/>
                <a:cs typeface="+mn-cs"/>
              </a:rPr>
              <a:t> o </a:t>
            </a:r>
            <a:r>
              <a:rPr lang="en-US" sz="1200" dirty="0" err="1">
                <a:latin typeface="+mn-lt"/>
                <a:ea typeface="+mn-ea"/>
                <a:cs typeface="+mn-cs"/>
              </a:rPr>
              <a:t>evento</a:t>
            </a:r>
            <a:r>
              <a:rPr lang="en-US" sz="1200" dirty="0">
                <a:latin typeface="+mn-lt"/>
                <a:ea typeface="+mn-ea"/>
                <a:cs typeface="+mn-cs"/>
              </a:rPr>
              <a:t> de input </a:t>
            </a:r>
            <a:r>
              <a:rPr lang="en-US" sz="1200" dirty="0" err="1">
                <a:latin typeface="+mn-lt"/>
                <a:ea typeface="+mn-ea"/>
                <a:cs typeface="+mn-cs"/>
              </a:rPr>
              <a:t>finalizar</a:t>
            </a:r>
            <a:r>
              <a:rPr lang="en-US" sz="1200" dirty="0"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F4A7244-277B-47B8-BB4B-9CD9F410FD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70" t="12966" r="7560" b="6031"/>
          <a:stretch/>
        </p:blipFill>
        <p:spPr>
          <a:xfrm>
            <a:off x="5556954" y="4851208"/>
            <a:ext cx="1275075" cy="1114916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0D947D54-3D01-4294-9B98-858486AAB4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349" t="7414" r="22170" b="9610"/>
          <a:stretch/>
        </p:blipFill>
        <p:spPr>
          <a:xfrm>
            <a:off x="8341902" y="3101009"/>
            <a:ext cx="1975877" cy="2610579"/>
          </a:xfrm>
          <a:prstGeom prst="rect">
            <a:avLst/>
          </a:prstGeom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8FC7F191-656E-446C-9C5B-1937365A86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46200" y="6471940"/>
            <a:ext cx="1038225" cy="238125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AE35DE6D-676D-4CF0-AD6A-18D1EBC8286B}"/>
              </a:ext>
            </a:extLst>
          </p:cNvPr>
          <p:cNvSpPr/>
          <p:nvPr/>
        </p:nvSpPr>
        <p:spPr>
          <a:xfrm>
            <a:off x="935814" y="721176"/>
            <a:ext cx="38356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rgbClr val="D9222A"/>
                </a:solidFill>
                <a:latin typeface="Josefin Sans" panose="00000500000000000000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Métodos</a:t>
            </a:r>
            <a:endParaRPr lang="pt-BR" sz="2400" b="1" dirty="0">
              <a:solidFill>
                <a:srgbClr val="D9222A"/>
              </a:solidFill>
              <a:latin typeface="Josefin Sans" panose="00000500000000000000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5D12A92-DE38-49BC-9F3A-2ADFC718ED00}"/>
              </a:ext>
            </a:extLst>
          </p:cNvPr>
          <p:cNvSpPr txBox="1"/>
          <p:nvPr/>
        </p:nvSpPr>
        <p:spPr>
          <a:xfrm>
            <a:off x="560343" y="702519"/>
            <a:ext cx="3066475" cy="707886"/>
          </a:xfrm>
          <a:prstGeom prst="rect">
            <a:avLst/>
          </a:prstGeom>
          <a:ln w="17462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t-BR" sz="4000" b="1" dirty="0">
                <a:solidFill>
                  <a:srgbClr val="D9222A"/>
                </a:solidFill>
                <a:latin typeface="Josefin Sans" panose="00000500000000000000"/>
              </a:rPr>
              <a:t>Métodos</a:t>
            </a:r>
          </a:p>
        </p:txBody>
      </p:sp>
    </p:spTree>
    <p:extLst>
      <p:ext uri="{BB962C8B-B14F-4D97-AF65-F5344CB8AC3E}">
        <p14:creationId xmlns:p14="http://schemas.microsoft.com/office/powerpoint/2010/main" val="3579808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>
            <a:extLst>
              <a:ext uri="{FF2B5EF4-FFF2-40B4-BE49-F238E27FC236}">
                <a16:creationId xmlns:a16="http://schemas.microsoft.com/office/drawing/2014/main" id="{C13956FF-0604-4BB2-A1EF-067AD5480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200" y="6471940"/>
            <a:ext cx="1038225" cy="23812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975CC22-8346-418C-B9EB-98312171A715}"/>
              </a:ext>
            </a:extLst>
          </p:cNvPr>
          <p:cNvSpPr/>
          <p:nvPr/>
        </p:nvSpPr>
        <p:spPr>
          <a:xfrm>
            <a:off x="7981059" y="1767006"/>
            <a:ext cx="400336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7000" b="1" dirty="0">
                <a:solidFill>
                  <a:srgbClr val="D9222A"/>
                </a:solidFill>
                <a:latin typeface="Josefin Sans" panose="00000500000000000000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QUASE LIVE</a:t>
            </a:r>
            <a:br>
              <a:rPr lang="pt-BR" sz="7000" b="1" dirty="0">
                <a:solidFill>
                  <a:srgbClr val="D9222A"/>
                </a:solidFill>
                <a:latin typeface="Josefin Sans" panose="00000500000000000000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</a:br>
            <a:r>
              <a:rPr lang="pt-BR" sz="7000" b="1" dirty="0">
                <a:solidFill>
                  <a:srgbClr val="D9222A"/>
                </a:solidFill>
                <a:latin typeface="Josefin Sans" panose="00000500000000000000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CODING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E5C577-277B-4A04-8808-857D376FFB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4" t="1227" r="19228" b="6696"/>
          <a:stretch/>
        </p:blipFill>
        <p:spPr bwMode="auto">
          <a:xfrm>
            <a:off x="0" y="1"/>
            <a:ext cx="828212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7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8973DF-E708-B14C-B1DE-85A7769E0F5A}"/>
              </a:ext>
            </a:extLst>
          </p:cNvPr>
          <p:cNvSpPr/>
          <p:nvPr/>
        </p:nvSpPr>
        <p:spPr>
          <a:xfrm>
            <a:off x="523874" y="386060"/>
            <a:ext cx="96583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rgbClr val="D9222A"/>
                </a:solidFill>
                <a:latin typeface="Josefin Sans" panose="00000500000000000000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Resultado em números</a:t>
            </a:r>
            <a:endParaRPr lang="pt-BR" sz="2400" b="1" dirty="0">
              <a:solidFill>
                <a:srgbClr val="D9222A"/>
              </a:solidFill>
              <a:latin typeface="Josefin Sans" panose="00000500000000000000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EE47804B-72ED-413D-8664-C37DBC5DF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6200" y="6471940"/>
            <a:ext cx="1038225" cy="2381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18897FB-3C57-4A60-8C31-38A51DE9F4EA}"/>
              </a:ext>
            </a:extLst>
          </p:cNvPr>
          <p:cNvSpPr txBox="1"/>
          <p:nvPr/>
        </p:nvSpPr>
        <p:spPr>
          <a:xfrm>
            <a:off x="493222" y="6433066"/>
            <a:ext cx="8058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Obs.: Nos comparativos de tempo, foram considerados apenas o tempo de renderização, não o tempo de espera do </a:t>
            </a:r>
            <a:r>
              <a:rPr lang="pt-BR" sz="1200" dirty="0" err="1"/>
              <a:t>debounce</a:t>
            </a:r>
            <a:r>
              <a:rPr lang="pt-BR" sz="1200" dirty="0"/>
              <a:t>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DF64F85-BD7C-4131-9A0C-D65D79EEA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47" y="1093946"/>
            <a:ext cx="5357553" cy="252961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C36602A-4220-4D53-B8E3-4F5182A4C0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115699"/>
            <a:ext cx="5357553" cy="250785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FD701DC-5D32-42D8-AC77-6BDB885B0A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447" y="3756666"/>
            <a:ext cx="5357554" cy="254329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F54071C-D7B0-4AC3-AC51-92A941E81A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999" y="3756666"/>
            <a:ext cx="5357553" cy="253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3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8973DF-E708-B14C-B1DE-85A7769E0F5A}"/>
              </a:ext>
            </a:extLst>
          </p:cNvPr>
          <p:cNvSpPr/>
          <p:nvPr/>
        </p:nvSpPr>
        <p:spPr>
          <a:xfrm>
            <a:off x="523874" y="386060"/>
            <a:ext cx="96583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rgbClr val="D9222A"/>
                </a:solidFill>
                <a:latin typeface="Josefin Sans" panose="00000500000000000000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Extras </a:t>
            </a:r>
            <a:r>
              <a:rPr lang="pt-BR" sz="4000" dirty="0">
                <a:latin typeface="Josefin Sans" panose="00000500000000000000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|</a:t>
            </a:r>
            <a:r>
              <a:rPr lang="pt-BR" sz="3000" b="1" dirty="0">
                <a:latin typeface="Josefin Sans" panose="00000500000000000000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</a:t>
            </a:r>
            <a:r>
              <a:rPr lang="pt-BR" sz="2400" b="1" dirty="0">
                <a:solidFill>
                  <a:srgbClr val="D9222A"/>
                </a:solidFill>
                <a:latin typeface="Josefin Sans" panose="00000500000000000000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Melhorando a sensação de performance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F00A0BCB-32AF-4BD2-B65E-91F4FA194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200" y="6471940"/>
            <a:ext cx="1038225" cy="23812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CE65507-BB94-4768-BA35-507B257C7538}"/>
              </a:ext>
            </a:extLst>
          </p:cNvPr>
          <p:cNvSpPr txBox="1">
            <a:spLocks/>
          </p:cNvSpPr>
          <p:nvPr/>
        </p:nvSpPr>
        <p:spPr>
          <a:xfrm>
            <a:off x="523874" y="1220976"/>
            <a:ext cx="4953002" cy="1344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Josefin Sans" panose="00000500000000000000" pitchFamily="2" charset="0"/>
              </a:rPr>
              <a:t>Implementar um componente de </a:t>
            </a:r>
            <a:r>
              <a:rPr lang="pt-BR" sz="1600" dirty="0" err="1">
                <a:latin typeface="Josefin Sans" panose="00000500000000000000" pitchFamily="2" charset="0"/>
              </a:rPr>
              <a:t>loading</a:t>
            </a:r>
            <a:r>
              <a:rPr lang="pt-BR" sz="1600" dirty="0">
                <a:latin typeface="Josefin Sans" panose="00000500000000000000" pitchFamily="2" charset="0"/>
              </a:rPr>
              <a:t> animado.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Josefin Sans" panose="00000500000000000000" pitchFamily="2" charset="0"/>
              </a:rPr>
              <a:t>Mostrar o cenário feliz, mesmo antes de concretiza-lo.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Josefin Sans" panose="00000500000000000000" pitchFamily="2" charset="0"/>
              </a:rPr>
              <a:t>Utilizar técnicas de cache na requisição.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Josefin Sans" panose="00000500000000000000" pitchFamily="2" charset="0"/>
              </a:rPr>
              <a:t>Utilizar conceitos de UI Otimista (</a:t>
            </a:r>
            <a:r>
              <a:rPr lang="pt-BR" sz="1600" dirty="0">
                <a:latin typeface="Josefin Sans" panose="00000500000000000000" pitchFamily="2" charset="0"/>
                <a:hlinkClick r:id="rId3"/>
              </a:rPr>
              <a:t>link</a:t>
            </a:r>
            <a:r>
              <a:rPr lang="pt-BR" sz="1600" dirty="0">
                <a:latin typeface="Josefin Sans" panose="00000500000000000000" pitchFamily="2" charset="0"/>
              </a:rPr>
              <a:t>)</a:t>
            </a:r>
          </a:p>
          <a:p>
            <a:pPr lvl="1"/>
            <a:endParaRPr lang="pt-BR" sz="100" dirty="0">
              <a:latin typeface="Josefin Sans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00" dirty="0">
              <a:latin typeface="Josefin Sans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00" dirty="0">
              <a:latin typeface="Josefin Sans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00" dirty="0">
              <a:latin typeface="Josefin Sans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br>
              <a:rPr lang="pt-BR" sz="100" dirty="0">
                <a:latin typeface="Josefin Sans" panose="00000500000000000000" pitchFamily="2" charset="0"/>
              </a:rPr>
            </a:br>
            <a:br>
              <a:rPr lang="pt-BR" sz="100" dirty="0">
                <a:latin typeface="Josefin Sans" panose="00000500000000000000" pitchFamily="2" charset="0"/>
              </a:rPr>
            </a:br>
            <a:endParaRPr lang="pt-BR" sz="100" dirty="0">
              <a:latin typeface="Josefin Sans" panose="00000500000000000000" pitchFamily="2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4E2DAEE-6BD6-4535-8243-E9384E804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307" y="4188620"/>
            <a:ext cx="3896135" cy="1679458"/>
          </a:xfrm>
          <a:prstGeom prst="rect">
            <a:avLst/>
          </a:prstGeom>
        </p:spPr>
      </p:pic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E44C1CD8-4C05-421E-AC78-B26B331A9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307" y="2669380"/>
            <a:ext cx="967888" cy="890457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543B1498-C1EB-4DE1-8591-0F6AEC2DAA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1078" y="2525531"/>
            <a:ext cx="1337364" cy="1337364"/>
          </a:xfrm>
          <a:prstGeom prst="rect">
            <a:avLst/>
          </a:prstGeom>
        </p:spPr>
      </p:pic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B5134777-CDB2-42AD-8C4D-BC5E6674286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425" y="1220976"/>
            <a:ext cx="304800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for post">
            <a:extLst>
              <a:ext uri="{FF2B5EF4-FFF2-40B4-BE49-F238E27FC236}">
                <a16:creationId xmlns:a16="http://schemas.microsoft.com/office/drawing/2014/main" id="{3D998651-FF8A-40FB-A35B-97231A3EF93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425" y="1220976"/>
            <a:ext cx="304800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99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CB28B40B9A8D47AA749243C4BA84EB" ma:contentTypeVersion="11" ma:contentTypeDescription="Create a new document." ma:contentTypeScope="" ma:versionID="865436b0b069d3f955c276936b390488">
  <xsd:schema xmlns:xsd="http://www.w3.org/2001/XMLSchema" xmlns:xs="http://www.w3.org/2001/XMLSchema" xmlns:p="http://schemas.microsoft.com/office/2006/metadata/properties" xmlns:ns1="http://schemas.microsoft.com/sharepoint/v3" xmlns:ns2="5f2c0ad8-b3c1-4dcd-a978-b08bcad426c1" xmlns:ns3="cc437bb7-50aa-4999-9634-31824674c49e" targetNamespace="http://schemas.microsoft.com/office/2006/metadata/properties" ma:root="true" ma:fieldsID="c7bc77ef80a67a5a0eb0f2235a767316" ns1:_="" ns2:_="" ns3:_="">
    <xsd:import namespace="http://schemas.microsoft.com/sharepoint/v3"/>
    <xsd:import namespace="5f2c0ad8-b3c1-4dcd-a978-b08bcad426c1"/>
    <xsd:import namespace="cc437bb7-50aa-4999-9634-31824674c49e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2c0ad8-b3c1-4dcd-a978-b08bcad426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437bb7-50aa-4999-9634-31824674c49e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SharedWithUsers xmlns="cc437bb7-50aa-4999-9634-31824674c49e">
      <UserInfo>
        <DisplayName>Matheus Guilherme de Araujo Vicente</DisplayName>
        <AccountId>1937</AccountId>
        <AccountType/>
      </UserInfo>
      <UserInfo>
        <DisplayName>Victor Melias Alberto Gois</DisplayName>
        <AccountId>2216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EF9FFDE2-376C-4A45-BF79-7EA57B063681}">
  <ds:schemaRefs>
    <ds:schemaRef ds:uri="5f2c0ad8-b3c1-4dcd-a978-b08bcad426c1"/>
    <ds:schemaRef ds:uri="cc437bb7-50aa-4999-9634-31824674c49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6131074-13A2-42D0-B0BF-3016BAB20F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563A88-470C-41EE-88D9-3CB3843DAE54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sharepoint/v3"/>
    <ds:schemaRef ds:uri="cc437bb7-50aa-4999-9634-31824674c49e"/>
    <ds:schemaRef ds:uri="5f2c0ad8-b3c1-4dcd-a978-b08bcad426c1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448</Words>
  <Application>Microsoft Office PowerPoint</Application>
  <PresentationFormat>Widescreen</PresentationFormat>
  <Paragraphs>66</Paragraphs>
  <Slides>10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Helvetica Neue Light</vt:lpstr>
      <vt:lpstr>Josefin Sans</vt:lpstr>
      <vt:lpstr>Rockness</vt:lpstr>
      <vt:lpstr>Tema do Office</vt:lpstr>
      <vt:lpstr>#UniversidadeVórtx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#UniversidadeVórtx </dc:title>
  <dc:creator>Enderson Almeida da Costa</dc:creator>
  <cp:lastModifiedBy>Enderson Almeida da Costa</cp:lastModifiedBy>
  <cp:revision>7</cp:revision>
  <dcterms:created xsi:type="dcterms:W3CDTF">2020-09-27T14:53:02Z</dcterms:created>
  <dcterms:modified xsi:type="dcterms:W3CDTF">2020-09-27T15:21:58Z</dcterms:modified>
</cp:coreProperties>
</file>